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 id="2147483662" r:id="rId3"/>
    <p:sldMasterId id="2147483675" r:id="rId4"/>
    <p:sldMasterId id="2147483688" r:id="rId5"/>
    <p:sldMasterId id="2147483701" r:id="rId6"/>
    <p:sldMasterId id="2147483713" r:id="rId7"/>
    <p:sldMasterId id="2147483725" r:id="rId8"/>
    <p:sldMasterId id="2147483741" r:id="rId9"/>
  </p:sldMasterIdLst>
  <p:notesMasterIdLst>
    <p:notesMasterId r:id="rId12"/>
  </p:notesMasterIdLst>
  <p:handoutMasterIdLst>
    <p:handoutMasterId r:id="rId142"/>
  </p:handoutMasterIdLst>
  <p:sldIdLst>
    <p:sldId id="2062" r:id="rId10"/>
    <p:sldId id="2748" r:id="rId11"/>
    <p:sldId id="1545" r:id="rId13"/>
    <p:sldId id="2209" r:id="rId14"/>
    <p:sldId id="1699" r:id="rId15"/>
    <p:sldId id="2516" r:id="rId16"/>
    <p:sldId id="2212" r:id="rId17"/>
    <p:sldId id="2211" r:id="rId18"/>
    <p:sldId id="2215" r:id="rId19"/>
    <p:sldId id="2217" r:id="rId20"/>
    <p:sldId id="1551" r:id="rId21"/>
    <p:sldId id="996" r:id="rId22"/>
    <p:sldId id="998" r:id="rId23"/>
    <p:sldId id="2518" r:id="rId24"/>
    <p:sldId id="1660" r:id="rId25"/>
    <p:sldId id="1001" r:id="rId26"/>
    <p:sldId id="1002" r:id="rId27"/>
    <p:sldId id="658" r:id="rId28"/>
    <p:sldId id="1005" r:id="rId29"/>
    <p:sldId id="1661" r:id="rId30"/>
    <p:sldId id="1004" r:id="rId31"/>
    <p:sldId id="1007" r:id="rId32"/>
    <p:sldId id="1008" r:id="rId33"/>
    <p:sldId id="1016" r:id="rId34"/>
    <p:sldId id="1017" r:id="rId35"/>
    <p:sldId id="1097" r:id="rId36"/>
    <p:sldId id="1024" r:id="rId37"/>
    <p:sldId id="1009" r:id="rId38"/>
    <p:sldId id="2749" r:id="rId39"/>
    <p:sldId id="1098" r:id="rId40"/>
    <p:sldId id="2644" r:id="rId41"/>
    <p:sldId id="327" r:id="rId42"/>
    <p:sldId id="624" r:id="rId43"/>
    <p:sldId id="1264" r:id="rId44"/>
    <p:sldId id="332" r:id="rId45"/>
    <p:sldId id="1700" r:id="rId46"/>
    <p:sldId id="682" r:id="rId47"/>
    <p:sldId id="677" r:id="rId48"/>
    <p:sldId id="1168" r:id="rId49"/>
    <p:sldId id="2645" r:id="rId50"/>
    <p:sldId id="2646" r:id="rId51"/>
    <p:sldId id="1464" r:id="rId52"/>
    <p:sldId id="1169" r:id="rId53"/>
    <p:sldId id="1262" r:id="rId54"/>
    <p:sldId id="1170" r:id="rId55"/>
    <p:sldId id="1174" r:id="rId56"/>
    <p:sldId id="1466" r:id="rId57"/>
    <p:sldId id="341" r:id="rId58"/>
    <p:sldId id="680" r:id="rId59"/>
    <p:sldId id="1173" r:id="rId60"/>
    <p:sldId id="1715" r:id="rId61"/>
    <p:sldId id="344" r:id="rId62"/>
    <p:sldId id="2751" r:id="rId63"/>
    <p:sldId id="1172" r:id="rId64"/>
    <p:sldId id="1256" r:id="rId65"/>
    <p:sldId id="2752" r:id="rId66"/>
    <p:sldId id="2753" r:id="rId67"/>
    <p:sldId id="2754" r:id="rId68"/>
    <p:sldId id="2755" r:id="rId69"/>
    <p:sldId id="2756" r:id="rId70"/>
    <p:sldId id="2757" r:id="rId71"/>
    <p:sldId id="2758" r:id="rId72"/>
    <p:sldId id="2759" r:id="rId73"/>
    <p:sldId id="2760" r:id="rId74"/>
    <p:sldId id="2761" r:id="rId75"/>
    <p:sldId id="2764" r:id="rId76"/>
    <p:sldId id="2765" r:id="rId77"/>
    <p:sldId id="2766" r:id="rId78"/>
    <p:sldId id="2767" r:id="rId79"/>
    <p:sldId id="2768" r:id="rId80"/>
    <p:sldId id="2769" r:id="rId81"/>
    <p:sldId id="2770" r:id="rId82"/>
    <p:sldId id="2771" r:id="rId83"/>
    <p:sldId id="2772" r:id="rId84"/>
    <p:sldId id="2773" r:id="rId85"/>
    <p:sldId id="2774" r:id="rId86"/>
    <p:sldId id="2775" r:id="rId87"/>
    <p:sldId id="2776" r:id="rId88"/>
    <p:sldId id="2777" r:id="rId89"/>
    <p:sldId id="2778" r:id="rId90"/>
    <p:sldId id="1548" r:id="rId91"/>
    <p:sldId id="512" r:id="rId92"/>
    <p:sldId id="815" r:id="rId93"/>
    <p:sldId id="1260" r:id="rId94"/>
    <p:sldId id="1259" r:id="rId95"/>
    <p:sldId id="814" r:id="rId96"/>
    <p:sldId id="1261" r:id="rId97"/>
    <p:sldId id="660" r:id="rId98"/>
    <p:sldId id="805" r:id="rId99"/>
    <p:sldId id="778" r:id="rId100"/>
    <p:sldId id="779" r:id="rId101"/>
    <p:sldId id="780" r:id="rId102"/>
    <p:sldId id="434" r:id="rId103"/>
    <p:sldId id="439" r:id="rId104"/>
    <p:sldId id="1691" r:id="rId105"/>
    <p:sldId id="1692" r:id="rId106"/>
    <p:sldId id="2026" r:id="rId107"/>
    <p:sldId id="2879" r:id="rId108"/>
    <p:sldId id="2878" r:id="rId109"/>
    <p:sldId id="2353" r:id="rId110"/>
    <p:sldId id="2352" r:id="rId111"/>
    <p:sldId id="1693" r:id="rId112"/>
    <p:sldId id="1694" r:id="rId113"/>
    <p:sldId id="1899" r:id="rId114"/>
    <p:sldId id="1695" r:id="rId115"/>
    <p:sldId id="1696" r:id="rId116"/>
    <p:sldId id="1900" r:id="rId117"/>
    <p:sldId id="2218" r:id="rId118"/>
    <p:sldId id="2341" r:id="rId119"/>
    <p:sldId id="2342" r:id="rId120"/>
    <p:sldId id="2343" r:id="rId121"/>
    <p:sldId id="2344" r:id="rId122"/>
    <p:sldId id="2345" r:id="rId123"/>
    <p:sldId id="1711" r:id="rId124"/>
    <p:sldId id="2347" r:id="rId125"/>
    <p:sldId id="2349" r:id="rId126"/>
    <p:sldId id="2219" r:id="rId127"/>
    <p:sldId id="1271" r:id="rId128"/>
    <p:sldId id="1452" r:id="rId129"/>
    <p:sldId id="1455" r:id="rId130"/>
    <p:sldId id="1472" r:id="rId131"/>
    <p:sldId id="1456" r:id="rId132"/>
    <p:sldId id="1457" r:id="rId133"/>
    <p:sldId id="1460" r:id="rId134"/>
    <p:sldId id="2880" r:id="rId135"/>
    <p:sldId id="1470" r:id="rId136"/>
    <p:sldId id="1461" r:id="rId137"/>
    <p:sldId id="2881" r:id="rId138"/>
    <p:sldId id="2883" r:id="rId139"/>
    <p:sldId id="2882" r:id="rId140"/>
    <p:sldId id="2747" r:id="rId141"/>
  </p:sldIdLst>
  <p:sldSz cx="9144000" cy="5143500" type="screen16x9"/>
  <p:notesSz cx="9926320" cy="6797675"/>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jj" initials="t"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CAA8"/>
    <a:srgbClr val="FF9F4F"/>
    <a:srgbClr val="B9DDC7"/>
    <a:srgbClr val="2E75B6"/>
    <a:srgbClr val="5BA3FB"/>
    <a:srgbClr val="C59FE6"/>
    <a:srgbClr val="FFB679"/>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ä¸­åº¦æ ·å¼ 2 - å¼ºè°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æ æ ·å¼ï¼ç½æ ¼å">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976"/>
  </p:normalViewPr>
  <p:slideViewPr>
    <p:cSldViewPr showGuides="1">
      <p:cViewPr varScale="1">
        <p:scale>
          <a:sx n="122" d="100"/>
          <a:sy n="122" d="100"/>
        </p:scale>
        <p:origin x="78" y="135"/>
      </p:cViewPr>
      <p:guideLst>
        <p:guide orient="horz" pos="2081"/>
        <p:guide pos="2985"/>
      </p:guideLst>
    </p:cSldViewPr>
  </p:slideViewPr>
  <p:notesTextViewPr>
    <p:cViewPr>
      <p:scale>
        <a:sx n="100" d="100"/>
        <a:sy n="100" d="100"/>
      </p:scale>
      <p:origin x="0" y="0"/>
    </p:cViewPr>
  </p:notesTextViewPr>
  <p:sorterViewPr showFormatting="false">
    <p:cViewPr>
      <p:scale>
        <a:sx n="66" d="100"/>
        <a:sy n="66" d="100"/>
      </p:scale>
      <p:origin x="0" y="1362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89.xml"/><Relationship Id="rId98" Type="http://schemas.openxmlformats.org/officeDocument/2006/relationships/slide" Target="slides/slide88.xml"/><Relationship Id="rId97" Type="http://schemas.openxmlformats.org/officeDocument/2006/relationships/slide" Target="slides/slide87.xml"/><Relationship Id="rId96" Type="http://schemas.openxmlformats.org/officeDocument/2006/relationships/slide" Target="slides/slide86.xml"/><Relationship Id="rId95" Type="http://schemas.openxmlformats.org/officeDocument/2006/relationships/slide" Target="slides/slide85.xml"/><Relationship Id="rId94" Type="http://schemas.openxmlformats.org/officeDocument/2006/relationships/slide" Target="slides/slide84.xml"/><Relationship Id="rId93" Type="http://schemas.openxmlformats.org/officeDocument/2006/relationships/slide" Target="slides/slide83.xml"/><Relationship Id="rId92" Type="http://schemas.openxmlformats.org/officeDocument/2006/relationships/slide" Target="slides/slide82.xml"/><Relationship Id="rId91" Type="http://schemas.openxmlformats.org/officeDocument/2006/relationships/slide" Target="slides/slide81.xml"/><Relationship Id="rId90" Type="http://schemas.openxmlformats.org/officeDocument/2006/relationships/slide" Target="slides/slide80.xml"/><Relationship Id="rId9" Type="http://schemas.openxmlformats.org/officeDocument/2006/relationships/slideMaster" Target="slideMasters/slideMaster8.xml"/><Relationship Id="rId89" Type="http://schemas.openxmlformats.org/officeDocument/2006/relationships/slide" Target="slides/slide79.xml"/><Relationship Id="rId88" Type="http://schemas.openxmlformats.org/officeDocument/2006/relationships/slide" Target="slides/slide78.xml"/><Relationship Id="rId87" Type="http://schemas.openxmlformats.org/officeDocument/2006/relationships/slide" Target="slides/slide77.xml"/><Relationship Id="rId86" Type="http://schemas.openxmlformats.org/officeDocument/2006/relationships/slide" Target="slides/slide76.xml"/><Relationship Id="rId85" Type="http://schemas.openxmlformats.org/officeDocument/2006/relationships/slide" Target="slides/slide75.xml"/><Relationship Id="rId84" Type="http://schemas.openxmlformats.org/officeDocument/2006/relationships/slide" Target="slides/slide74.xml"/><Relationship Id="rId83" Type="http://schemas.openxmlformats.org/officeDocument/2006/relationships/slide" Target="slides/slide73.xml"/><Relationship Id="rId82" Type="http://schemas.openxmlformats.org/officeDocument/2006/relationships/slide" Target="slides/slide72.xml"/><Relationship Id="rId81" Type="http://schemas.openxmlformats.org/officeDocument/2006/relationships/slide" Target="slides/slide71.xml"/><Relationship Id="rId80" Type="http://schemas.openxmlformats.org/officeDocument/2006/relationships/slide" Target="slides/slide70.xml"/><Relationship Id="rId8" Type="http://schemas.openxmlformats.org/officeDocument/2006/relationships/slideMaster" Target="slideMasters/slideMaster7.xml"/><Relationship Id="rId79" Type="http://schemas.openxmlformats.org/officeDocument/2006/relationships/slide" Target="slides/slide69.xml"/><Relationship Id="rId78" Type="http://schemas.openxmlformats.org/officeDocument/2006/relationships/slide" Target="slides/slide68.xml"/><Relationship Id="rId77" Type="http://schemas.openxmlformats.org/officeDocument/2006/relationships/slide" Target="slides/slide67.xml"/><Relationship Id="rId76" Type="http://schemas.openxmlformats.org/officeDocument/2006/relationships/slide" Target="slides/slide66.xml"/><Relationship Id="rId75" Type="http://schemas.openxmlformats.org/officeDocument/2006/relationships/slide" Target="slides/slide65.xml"/><Relationship Id="rId74" Type="http://schemas.openxmlformats.org/officeDocument/2006/relationships/slide" Target="slides/slide64.xml"/><Relationship Id="rId73" Type="http://schemas.openxmlformats.org/officeDocument/2006/relationships/slide" Target="slides/slide63.xml"/><Relationship Id="rId72" Type="http://schemas.openxmlformats.org/officeDocument/2006/relationships/slide" Target="slides/slide62.xml"/><Relationship Id="rId71" Type="http://schemas.openxmlformats.org/officeDocument/2006/relationships/slide" Target="slides/slide61.xml"/><Relationship Id="rId70" Type="http://schemas.openxmlformats.org/officeDocument/2006/relationships/slide" Target="slides/slide60.xml"/><Relationship Id="rId7" Type="http://schemas.openxmlformats.org/officeDocument/2006/relationships/slideMaster" Target="slideMasters/slideMaster6.xml"/><Relationship Id="rId69" Type="http://schemas.openxmlformats.org/officeDocument/2006/relationships/slide" Target="slides/slide59.xml"/><Relationship Id="rId68" Type="http://schemas.openxmlformats.org/officeDocument/2006/relationships/slide" Target="slides/slide58.xml"/><Relationship Id="rId67" Type="http://schemas.openxmlformats.org/officeDocument/2006/relationships/slide" Target="slides/slide57.xml"/><Relationship Id="rId66" Type="http://schemas.openxmlformats.org/officeDocument/2006/relationships/slide" Target="slides/slide56.xml"/><Relationship Id="rId65" Type="http://schemas.openxmlformats.org/officeDocument/2006/relationships/slide" Target="slides/slide55.xml"/><Relationship Id="rId64" Type="http://schemas.openxmlformats.org/officeDocument/2006/relationships/slide" Target="slides/slide54.xml"/><Relationship Id="rId63" Type="http://schemas.openxmlformats.org/officeDocument/2006/relationships/slide" Target="slides/slide53.xml"/><Relationship Id="rId62" Type="http://schemas.openxmlformats.org/officeDocument/2006/relationships/slide" Target="slides/slide52.xml"/><Relationship Id="rId61" Type="http://schemas.openxmlformats.org/officeDocument/2006/relationships/slide" Target="slides/slide51.xml"/><Relationship Id="rId60" Type="http://schemas.openxmlformats.org/officeDocument/2006/relationships/slide" Target="slides/slide50.xml"/><Relationship Id="rId6" Type="http://schemas.openxmlformats.org/officeDocument/2006/relationships/slideMaster" Target="slideMasters/slideMaster5.xml"/><Relationship Id="rId59" Type="http://schemas.openxmlformats.org/officeDocument/2006/relationships/slide" Target="slides/slide49.xml"/><Relationship Id="rId58" Type="http://schemas.openxmlformats.org/officeDocument/2006/relationships/slide" Target="slides/slide48.xml"/><Relationship Id="rId57" Type="http://schemas.openxmlformats.org/officeDocument/2006/relationships/slide" Target="slides/slide47.xml"/><Relationship Id="rId56" Type="http://schemas.openxmlformats.org/officeDocument/2006/relationships/slide" Target="slides/slide46.xml"/><Relationship Id="rId55" Type="http://schemas.openxmlformats.org/officeDocument/2006/relationships/slide" Target="slides/slide45.xml"/><Relationship Id="rId54" Type="http://schemas.openxmlformats.org/officeDocument/2006/relationships/slide" Target="slides/slide44.xml"/><Relationship Id="rId53" Type="http://schemas.openxmlformats.org/officeDocument/2006/relationships/slide" Target="slides/slide43.xml"/><Relationship Id="rId52" Type="http://schemas.openxmlformats.org/officeDocument/2006/relationships/slide" Target="slides/slide42.xml"/><Relationship Id="rId51" Type="http://schemas.openxmlformats.org/officeDocument/2006/relationships/slide" Target="slides/slide41.xml"/><Relationship Id="rId50" Type="http://schemas.openxmlformats.org/officeDocument/2006/relationships/slide" Target="slides/slide40.xml"/><Relationship Id="rId5" Type="http://schemas.openxmlformats.org/officeDocument/2006/relationships/slideMaster" Target="slideMasters/slideMaster4.xml"/><Relationship Id="rId49" Type="http://schemas.openxmlformats.org/officeDocument/2006/relationships/slide" Target="slides/slide39.xml"/><Relationship Id="rId48" Type="http://schemas.openxmlformats.org/officeDocument/2006/relationships/slide" Target="slides/slide38.xml"/><Relationship Id="rId47" Type="http://schemas.openxmlformats.org/officeDocument/2006/relationships/slide" Target="slides/slide37.xml"/><Relationship Id="rId46" Type="http://schemas.openxmlformats.org/officeDocument/2006/relationships/slide" Target="slides/slide36.xml"/><Relationship Id="rId45" Type="http://schemas.openxmlformats.org/officeDocument/2006/relationships/slide" Target="slides/slide35.xml"/><Relationship Id="rId44" Type="http://schemas.openxmlformats.org/officeDocument/2006/relationships/slide" Target="slides/slide34.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6" Type="http://schemas.openxmlformats.org/officeDocument/2006/relationships/commentAuthors" Target="commentAuthors.xml"/><Relationship Id="rId145" Type="http://schemas.openxmlformats.org/officeDocument/2006/relationships/tableStyles" Target="tableStyles.xml"/><Relationship Id="rId144" Type="http://schemas.openxmlformats.org/officeDocument/2006/relationships/viewProps" Target="viewProps.xml"/><Relationship Id="rId143" Type="http://schemas.openxmlformats.org/officeDocument/2006/relationships/presProps" Target="presProps.xml"/><Relationship Id="rId142" Type="http://schemas.openxmlformats.org/officeDocument/2006/relationships/handoutMaster" Target="handoutMasters/handoutMaster1.xml"/><Relationship Id="rId141" Type="http://schemas.openxmlformats.org/officeDocument/2006/relationships/slide" Target="slides/slide131.xml"/><Relationship Id="rId140" Type="http://schemas.openxmlformats.org/officeDocument/2006/relationships/slide" Target="slides/slide130.xml"/><Relationship Id="rId14" Type="http://schemas.openxmlformats.org/officeDocument/2006/relationships/slide" Target="slides/slide4.xml"/><Relationship Id="rId139" Type="http://schemas.openxmlformats.org/officeDocument/2006/relationships/slide" Target="slides/slide129.xml"/><Relationship Id="rId138" Type="http://schemas.openxmlformats.org/officeDocument/2006/relationships/slide" Target="slides/slide128.xml"/><Relationship Id="rId137" Type="http://schemas.openxmlformats.org/officeDocument/2006/relationships/slide" Target="slides/slide127.xml"/><Relationship Id="rId136" Type="http://schemas.openxmlformats.org/officeDocument/2006/relationships/slide" Target="slides/slide126.xml"/><Relationship Id="rId135" Type="http://schemas.openxmlformats.org/officeDocument/2006/relationships/slide" Target="slides/slide125.xml"/><Relationship Id="rId134" Type="http://schemas.openxmlformats.org/officeDocument/2006/relationships/slide" Target="slides/slide124.xml"/><Relationship Id="rId133" Type="http://schemas.openxmlformats.org/officeDocument/2006/relationships/slide" Target="slides/slide123.xml"/><Relationship Id="rId132" Type="http://schemas.openxmlformats.org/officeDocument/2006/relationships/slide" Target="slides/slide122.xml"/><Relationship Id="rId131" Type="http://schemas.openxmlformats.org/officeDocument/2006/relationships/slide" Target="slides/slide121.xml"/><Relationship Id="rId130" Type="http://schemas.openxmlformats.org/officeDocument/2006/relationships/slide" Target="slides/slide120.xml"/><Relationship Id="rId13" Type="http://schemas.openxmlformats.org/officeDocument/2006/relationships/slide" Target="slides/slide3.xml"/><Relationship Id="rId129" Type="http://schemas.openxmlformats.org/officeDocument/2006/relationships/slide" Target="slides/slide119.xml"/><Relationship Id="rId128" Type="http://schemas.openxmlformats.org/officeDocument/2006/relationships/slide" Target="slides/slide118.xml"/><Relationship Id="rId127" Type="http://schemas.openxmlformats.org/officeDocument/2006/relationships/slide" Target="slides/slide117.xml"/><Relationship Id="rId126" Type="http://schemas.openxmlformats.org/officeDocument/2006/relationships/slide" Target="slides/slide116.xml"/><Relationship Id="rId125" Type="http://schemas.openxmlformats.org/officeDocument/2006/relationships/slide" Target="slides/slide115.xml"/><Relationship Id="rId124" Type="http://schemas.openxmlformats.org/officeDocument/2006/relationships/slide" Target="slides/slide114.xml"/><Relationship Id="rId123" Type="http://schemas.openxmlformats.org/officeDocument/2006/relationships/slide" Target="slides/slide113.xml"/><Relationship Id="rId122" Type="http://schemas.openxmlformats.org/officeDocument/2006/relationships/slide" Target="slides/slide112.xml"/><Relationship Id="rId121" Type="http://schemas.openxmlformats.org/officeDocument/2006/relationships/slide" Target="slides/slide111.xml"/><Relationship Id="rId120" Type="http://schemas.openxmlformats.org/officeDocument/2006/relationships/slide" Target="slides/slide110.xml"/><Relationship Id="rId12" Type="http://schemas.openxmlformats.org/officeDocument/2006/relationships/notesMaster" Target="notesMasters/notesMaster1.xml"/><Relationship Id="rId119" Type="http://schemas.openxmlformats.org/officeDocument/2006/relationships/slide" Target="slides/slide109.xml"/><Relationship Id="rId118" Type="http://schemas.openxmlformats.org/officeDocument/2006/relationships/slide" Target="slides/slide108.xml"/><Relationship Id="rId117" Type="http://schemas.openxmlformats.org/officeDocument/2006/relationships/slide" Target="slides/slide107.xml"/><Relationship Id="rId116" Type="http://schemas.openxmlformats.org/officeDocument/2006/relationships/slide" Target="slides/slide106.xml"/><Relationship Id="rId115" Type="http://schemas.openxmlformats.org/officeDocument/2006/relationships/slide" Target="slides/slide105.xml"/><Relationship Id="rId114" Type="http://schemas.openxmlformats.org/officeDocument/2006/relationships/slide" Target="slides/slide104.xml"/><Relationship Id="rId113" Type="http://schemas.openxmlformats.org/officeDocument/2006/relationships/slide" Target="slides/slide103.xml"/><Relationship Id="rId112" Type="http://schemas.openxmlformats.org/officeDocument/2006/relationships/slide" Target="slides/slide102.xml"/><Relationship Id="rId111" Type="http://schemas.openxmlformats.org/officeDocument/2006/relationships/slide" Target="slides/slide101.xml"/><Relationship Id="rId110" Type="http://schemas.openxmlformats.org/officeDocument/2006/relationships/slide" Target="slides/slide100.xml"/><Relationship Id="rId11" Type="http://schemas.openxmlformats.org/officeDocument/2006/relationships/slide" Target="slides/slide2.xml"/><Relationship Id="rId109" Type="http://schemas.openxmlformats.org/officeDocument/2006/relationships/slide" Target="slides/slide99.xml"/><Relationship Id="rId108" Type="http://schemas.openxmlformats.org/officeDocument/2006/relationships/slide" Target="slides/slide98.xml"/><Relationship Id="rId107" Type="http://schemas.openxmlformats.org/officeDocument/2006/relationships/slide" Target="slides/slide97.xml"/><Relationship Id="rId106" Type="http://schemas.openxmlformats.org/officeDocument/2006/relationships/slide" Target="slides/slide96.xml"/><Relationship Id="rId105" Type="http://schemas.openxmlformats.org/officeDocument/2006/relationships/slide" Target="slides/slide95.xml"/><Relationship Id="rId104" Type="http://schemas.openxmlformats.org/officeDocument/2006/relationships/slide" Target="slides/slide94.xml"/><Relationship Id="rId103" Type="http://schemas.openxmlformats.org/officeDocument/2006/relationships/slide" Target="slides/slide93.xml"/><Relationship Id="rId102" Type="http://schemas.openxmlformats.org/officeDocument/2006/relationships/slide" Target="slides/slide92.xml"/><Relationship Id="rId101" Type="http://schemas.openxmlformats.org/officeDocument/2006/relationships/slide" Target="slides/slide91.xml"/><Relationship Id="rId100" Type="http://schemas.openxmlformats.org/officeDocument/2006/relationships/slide" Target="slides/slide90.xml"/><Relationship Id="rId10" Type="http://schemas.openxmlformats.org/officeDocument/2006/relationships/slide" Target="slides/slide1.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E517CF3-ECD3-426A-9328-8C0465DFCE6C}" type="doc">
      <dgm:prSet loTypeId="urn:microsoft.com/office/officeart/2005/8/layout/hierarchy1#1" loCatId="hierarchy" qsTypeId="urn:microsoft.com/office/officeart/2005/8/quickstyle/simple1#1" qsCatId="simple" csTypeId="urn:microsoft.com/office/officeart/2005/8/colors/accent1_2#1" csCatId="accent1" phldr="true"/>
      <dgm:spPr/>
      <dgm:t>
        <a:bodyPr/>
        <a:lstStyle/>
        <a:p>
          <a:endParaRPr lang="zh-CN" altLang="en-US"/>
        </a:p>
      </dgm:t>
    </dgm:pt>
    <dgm:pt modelId="{47A3CDC8-2765-435D-82F2-5A206D5C388D}">
      <dgm:prSet phldrT="[文本]" custT="true"/>
      <dgm:spPr/>
      <dgm:t>
        <a:bodyPr/>
        <a:lstStyle/>
        <a:p>
          <a:r>
            <a:rPr lang="zh-CN" altLang="en-US" sz="1600" dirty="0">
              <a:latin typeface="微软雅黑" panose="020B0604030504040204" pitchFamily="34" charset="-122"/>
              <a:ea typeface="微软雅黑" panose="020B0604030504040204" pitchFamily="34" charset="-122"/>
            </a:rPr>
            <a:t>施工面积</a:t>
          </a:r>
        </a:p>
      </dgm:t>
    </dgm:pt>
    <dgm:pt modelId="{2DD881B7-DD52-47F3-B09A-11EDA4E68A7A}" cxnId="{8466754D-8E5E-4E2D-9728-54427100CBE5}" type="parTrans">
      <dgm:prSet/>
      <dgm:spPr/>
      <dgm:t>
        <a:bodyPr/>
        <a:lstStyle/>
        <a:p>
          <a:endParaRPr lang="zh-CN" altLang="en-US" sz="2400">
            <a:latin typeface="微软雅黑" panose="020B0604030504040204" pitchFamily="34" charset="-122"/>
            <a:ea typeface="微软雅黑" panose="020B0604030504040204" pitchFamily="34" charset="-122"/>
          </a:endParaRPr>
        </a:p>
      </dgm:t>
    </dgm:pt>
    <dgm:pt modelId="{63F2CAB0-6C15-4FEF-A306-F7FF72EC34DD}" cxnId="{8466754D-8E5E-4E2D-9728-54427100CBE5}" type="sibTrans">
      <dgm:prSet/>
      <dgm:spPr/>
      <dgm:t>
        <a:bodyPr/>
        <a:lstStyle/>
        <a:p>
          <a:endParaRPr lang="zh-CN" altLang="en-US" sz="2400">
            <a:latin typeface="微软雅黑" panose="020B0604030504040204" pitchFamily="34" charset="-122"/>
            <a:ea typeface="微软雅黑" panose="020B0604030504040204" pitchFamily="34" charset="-122"/>
          </a:endParaRPr>
        </a:p>
      </dgm:t>
    </dgm:pt>
    <dgm:pt modelId="{76249A29-A7F2-46CB-8541-37A8D67987AB}">
      <dgm:prSet phldrT="[文本]" custT="true"/>
      <dgm:spPr/>
      <dgm:t>
        <a:bodyPr/>
        <a:lstStyle/>
        <a:p>
          <a:r>
            <a:rPr lang="zh-CN" altLang="en-US" sz="1600" dirty="0">
              <a:latin typeface="微软雅黑" panose="020B0604030504040204" pitchFamily="34" charset="-122"/>
              <a:ea typeface="微软雅黑" panose="020B0604030504040204" pitchFamily="34" charset="-122"/>
            </a:rPr>
            <a:t>本期新开工面积</a:t>
          </a:r>
        </a:p>
      </dgm:t>
    </dgm:pt>
    <dgm:pt modelId="{BD202125-A50B-4A3E-9FB9-23E03D777B26}" cxnId="{87C7668B-1CC1-4A59-AB9F-1CFDA0983937}" type="parTrans">
      <dgm:prSet/>
      <dgm:spPr/>
      <dgm:t>
        <a:bodyPr/>
        <a:lstStyle/>
        <a:p>
          <a:endParaRPr lang="zh-CN" altLang="en-US" sz="2400">
            <a:latin typeface="微软雅黑" panose="020B0604030504040204" pitchFamily="34" charset="-122"/>
            <a:ea typeface="微软雅黑" panose="020B0604030504040204" pitchFamily="34" charset="-122"/>
          </a:endParaRPr>
        </a:p>
      </dgm:t>
    </dgm:pt>
    <dgm:pt modelId="{4E629422-2800-46EC-A7CC-08A82F68AFCE}" cxnId="{87C7668B-1CC1-4A59-AB9F-1CFDA0983937}" type="sibTrans">
      <dgm:prSet/>
      <dgm:spPr/>
      <dgm:t>
        <a:bodyPr/>
        <a:lstStyle/>
        <a:p>
          <a:endParaRPr lang="zh-CN" altLang="en-US" sz="2400">
            <a:latin typeface="微软雅黑" panose="020B0604030504040204" pitchFamily="34" charset="-122"/>
            <a:ea typeface="微软雅黑" panose="020B0604030504040204" pitchFamily="34" charset="-122"/>
          </a:endParaRPr>
        </a:p>
      </dgm:t>
    </dgm:pt>
    <dgm:pt modelId="{B240FC25-59E3-439A-A381-CA5F8B2FA7FF}">
      <dgm:prSet phldrT="[文本]" custT="true"/>
      <dgm:spPr/>
      <dgm:t>
        <a:bodyPr/>
        <a:lstStyle/>
        <a:p>
          <a:r>
            <a:rPr lang="zh-CN" altLang="en-US" sz="1600" dirty="0">
              <a:latin typeface="微软雅黑" panose="020B0604030504040204" pitchFamily="34" charset="-122"/>
              <a:ea typeface="微软雅黑" panose="020B0604030504040204" pitchFamily="34" charset="-122"/>
            </a:rPr>
            <a:t>跨年施工面积</a:t>
          </a:r>
        </a:p>
      </dgm:t>
    </dgm:pt>
    <dgm:pt modelId="{FB23C6EE-0AD0-407C-BB95-D85F36C77065}" cxnId="{2B2C2C03-262C-4C7E-89ED-4DFC456D4246}" type="parTrans">
      <dgm:prSet/>
      <dgm:spPr/>
      <dgm:t>
        <a:bodyPr/>
        <a:lstStyle/>
        <a:p>
          <a:endParaRPr lang="zh-CN" altLang="en-US" sz="2400">
            <a:latin typeface="微软雅黑" panose="020B0604030504040204" pitchFamily="34" charset="-122"/>
            <a:ea typeface="微软雅黑" panose="020B0604030504040204" pitchFamily="34" charset="-122"/>
          </a:endParaRPr>
        </a:p>
      </dgm:t>
    </dgm:pt>
    <dgm:pt modelId="{6AC58BAD-2300-466F-9AA6-23CBCD99AC25}" cxnId="{2B2C2C03-262C-4C7E-89ED-4DFC456D4246}" type="sibTrans">
      <dgm:prSet/>
      <dgm:spPr/>
      <dgm:t>
        <a:bodyPr/>
        <a:lstStyle/>
        <a:p>
          <a:endParaRPr lang="zh-CN" altLang="en-US" sz="2400">
            <a:latin typeface="微软雅黑" panose="020B0604030504040204" pitchFamily="34" charset="-122"/>
            <a:ea typeface="微软雅黑" panose="020B0604030504040204" pitchFamily="34" charset="-122"/>
          </a:endParaRPr>
        </a:p>
      </dgm:t>
    </dgm:pt>
    <dgm:pt modelId="{F71B751C-53F8-4804-A81B-A1D41E1BA113}">
      <dgm:prSet phldrT="[文本]" custT="true"/>
      <dgm:spPr/>
      <dgm:t>
        <a:bodyPr/>
        <a:lstStyle/>
        <a:p>
          <a:r>
            <a:rPr lang="zh-CN" altLang="en-US" sz="1600" dirty="0">
              <a:latin typeface="微软雅黑" panose="020B0604030504040204" pitchFamily="34" charset="-122"/>
              <a:ea typeface="微软雅黑" panose="020B0604030504040204" pitchFamily="34" charset="-122"/>
            </a:rPr>
            <a:t>本年复工面积</a:t>
          </a:r>
        </a:p>
      </dgm:t>
    </dgm:pt>
    <dgm:pt modelId="{110302CE-EEC3-456C-BE58-4A1D7770F9CC}" cxnId="{628D6E26-89EA-4956-AEC2-3F58D9371877}" type="parTrans">
      <dgm:prSet/>
      <dgm:spPr/>
      <dgm:t>
        <a:bodyPr/>
        <a:lstStyle/>
        <a:p>
          <a:endParaRPr lang="zh-CN" altLang="en-US" sz="2400">
            <a:latin typeface="微软雅黑" panose="020B0604030504040204" pitchFamily="34" charset="-122"/>
            <a:ea typeface="微软雅黑" panose="020B0604030504040204" pitchFamily="34" charset="-122"/>
          </a:endParaRPr>
        </a:p>
      </dgm:t>
    </dgm:pt>
    <dgm:pt modelId="{E6C8B6AC-1B6E-4263-B7C2-87180CB874AD}" cxnId="{628D6E26-89EA-4956-AEC2-3F58D9371877}" type="sibTrans">
      <dgm:prSet/>
      <dgm:spPr/>
      <dgm:t>
        <a:bodyPr/>
        <a:lstStyle/>
        <a:p>
          <a:endParaRPr lang="zh-CN" altLang="en-US" sz="2400">
            <a:latin typeface="微软雅黑" panose="020B0604030504040204" pitchFamily="34" charset="-122"/>
            <a:ea typeface="微软雅黑" panose="020B0604030504040204" pitchFamily="34" charset="-122"/>
          </a:endParaRPr>
        </a:p>
      </dgm:t>
    </dgm:pt>
    <dgm:pt modelId="{A4519EB6-3C3D-472E-B8FD-1A3DBA357DAE}">
      <dgm:prSet phldrT="[文本]" phldr="false" custT="true"/>
      <dgm:spPr/>
      <dgm:t>
        <a:bodyPr vert="horz" wrap="square"/>
        <a:p>
          <a:pPr>
            <a:lnSpc>
              <a:spcPct val="100000"/>
            </a:lnSpc>
            <a:spcBef>
              <a:spcPct val="0"/>
            </a:spcBef>
            <a:spcAft>
              <a:spcPct val="35000"/>
            </a:spcAft>
          </a:pPr>
          <a:r>
            <a:rPr lang="zh-CN" altLang="en-US" sz="1600" dirty="0">
              <a:solidFill>
                <a:srgbClr val="FF0000"/>
              </a:solidFill>
              <a:latin typeface="微软雅黑" panose="020B0604030504040204" pitchFamily="34" charset="-122"/>
              <a:ea typeface="微软雅黑" panose="020B0604030504040204" pitchFamily="34" charset="-122"/>
            </a:rPr>
            <a:t>本期竣工面积</a:t>
          </a:r>
          <a:r>
            <a:rPr lang="zh-CN" altLang="en-US" sz="1600" dirty="0">
              <a:solidFill>
                <a:srgbClr val="FF0000"/>
              </a:solidFill>
              <a:latin typeface="微软雅黑" panose="020B0604030504040204" pitchFamily="34" charset="-122"/>
              <a:ea typeface="微软雅黑" panose="020B0604030504040204" pitchFamily="34" charset="-122"/>
            </a:rPr>
            <a:t/>
          </a:r>
          <a:endParaRPr lang="zh-CN" altLang="en-US" sz="1600" dirty="0">
            <a:solidFill>
              <a:srgbClr val="FF0000"/>
            </a:solidFill>
            <a:latin typeface="微软雅黑" panose="020B0604030504040204" pitchFamily="34" charset="-122"/>
            <a:ea typeface="微软雅黑" panose="020B0604030504040204" pitchFamily="34" charset="-122"/>
          </a:endParaRPr>
        </a:p>
      </dgm:t>
    </dgm:pt>
    <dgm:pt modelId="{AF826418-AED8-42C5-91BD-C155097442A9}" cxnId="{38D18FF6-FEEE-441F-ABF4-85B217EE2B0C}" type="parTrans">
      <dgm:prSet/>
      <dgm:spPr/>
      <dgm:t>
        <a:bodyPr/>
        <a:lstStyle/>
        <a:p>
          <a:endParaRPr lang="zh-CN" altLang="en-US" sz="2400">
            <a:latin typeface="微软雅黑" panose="020B0604030504040204" pitchFamily="34" charset="-122"/>
            <a:ea typeface="微软雅黑" panose="020B0604030504040204" pitchFamily="34" charset="-122"/>
          </a:endParaRPr>
        </a:p>
      </dgm:t>
    </dgm:pt>
    <dgm:pt modelId="{1FA00B32-3235-4C75-881D-C1460BEDEB0C}" cxnId="{38D18FF6-FEEE-441F-ABF4-85B217EE2B0C}" type="sibTrans">
      <dgm:prSet/>
      <dgm:spPr/>
      <dgm:t>
        <a:bodyPr/>
        <a:lstStyle/>
        <a:p>
          <a:endParaRPr lang="zh-CN" altLang="en-US" sz="2400">
            <a:latin typeface="微软雅黑" panose="020B0604030504040204" pitchFamily="34" charset="-122"/>
            <a:ea typeface="微软雅黑" panose="020B0604030504040204" pitchFamily="34" charset="-122"/>
          </a:endParaRPr>
        </a:p>
      </dgm:t>
    </dgm:pt>
    <dgm:pt modelId="{F4A88155-83E6-47CD-8C57-67AEDE2E730B}">
      <dgm:prSet phldrT="[文本]" phldr="false" custT="true"/>
      <dgm:spPr/>
      <dgm:t>
        <a:bodyPr vert="horz" wrap="square"/>
        <a:p>
          <a:pPr>
            <a:lnSpc>
              <a:spcPct val="100000"/>
            </a:lnSpc>
            <a:spcBef>
              <a:spcPct val="0"/>
            </a:spcBef>
            <a:spcAft>
              <a:spcPct val="35000"/>
            </a:spcAft>
          </a:pPr>
          <a:r>
            <a:rPr lang="zh-CN" altLang="en-US" sz="1600" dirty="0">
              <a:solidFill>
                <a:srgbClr val="FF0000"/>
              </a:solidFill>
              <a:latin typeface="微软雅黑" panose="020B0604030504040204" pitchFamily="34" charset="-122"/>
              <a:ea typeface="微软雅黑" panose="020B0604030504040204" pitchFamily="34" charset="-122"/>
            </a:rPr>
            <a:t>扣除往年竣工面积</a:t>
          </a:r>
          <a:r>
            <a:rPr lang="zh-CN" altLang="en-US" sz="1600" dirty="0">
              <a:solidFill>
                <a:srgbClr val="FF0000"/>
              </a:solidFill>
              <a:latin typeface="微软雅黑" panose="020B0604030504040204" pitchFamily="34" charset="-122"/>
              <a:ea typeface="微软雅黑" panose="020B0604030504040204" pitchFamily="34" charset="-122"/>
            </a:rPr>
            <a:t/>
          </a:r>
          <a:endParaRPr lang="zh-CN" altLang="en-US" sz="1600" dirty="0">
            <a:solidFill>
              <a:srgbClr val="FF0000"/>
            </a:solidFill>
            <a:latin typeface="微软雅黑" panose="020B0604030504040204" pitchFamily="34" charset="-122"/>
            <a:ea typeface="微软雅黑" panose="020B0604030504040204" pitchFamily="34" charset="-122"/>
          </a:endParaRPr>
        </a:p>
      </dgm:t>
    </dgm:pt>
    <dgm:pt modelId="{052A00EC-EB23-4B86-A1EA-C9DA6A11F62B}" cxnId="{40673313-50EB-47C4-B7B9-4534FEA3C928}" type="parTrans">
      <dgm:prSet/>
      <dgm:spPr/>
      <dgm:t>
        <a:bodyPr/>
        <a:lstStyle/>
        <a:p>
          <a:endParaRPr lang="zh-CN" altLang="en-US"/>
        </a:p>
      </dgm:t>
    </dgm:pt>
    <dgm:pt modelId="{33C086FF-CB16-4F9A-BB8F-0A7EA5D08885}" cxnId="{40673313-50EB-47C4-B7B9-4534FEA3C928}" type="sibTrans">
      <dgm:prSet/>
      <dgm:spPr/>
      <dgm:t>
        <a:bodyPr/>
        <a:lstStyle/>
        <a:p>
          <a:endParaRPr lang="zh-CN" altLang="en-US"/>
        </a:p>
      </dgm:t>
    </dgm:pt>
    <dgm:pt modelId="{0125805C-3DA6-4E60-94D9-069470CF3004}">
      <dgm:prSet phldrT="[文本]" custT="true"/>
      <dgm:spPr/>
      <dgm:t>
        <a:bodyPr/>
        <a:lstStyle/>
        <a:p>
          <a:r>
            <a:rPr lang="zh-CN" altLang="en-US" sz="1600" dirty="0">
              <a:latin typeface="微软雅黑" panose="020B0604030504040204" pitchFamily="34" charset="-122"/>
              <a:ea typeface="微软雅黑" panose="020B0604030504040204" pitchFamily="34" charset="-122"/>
            </a:rPr>
            <a:t>施工后又停缓建面积</a:t>
          </a:r>
        </a:p>
      </dgm:t>
    </dgm:pt>
    <dgm:pt modelId="{8D0BDD5D-623E-4509-9FF9-42665D0D24F2}" cxnId="{863F2269-75E5-4D51-993C-CD4B870C3451}" type="parTrans">
      <dgm:prSet/>
      <dgm:spPr/>
      <dgm:t>
        <a:bodyPr/>
        <a:lstStyle/>
        <a:p>
          <a:endParaRPr lang="zh-CN" altLang="en-US" sz="2400">
            <a:latin typeface="微软雅黑" panose="020B0604030504040204" pitchFamily="34" charset="-122"/>
            <a:ea typeface="微软雅黑" panose="020B0604030504040204" pitchFamily="34" charset="-122"/>
          </a:endParaRPr>
        </a:p>
      </dgm:t>
    </dgm:pt>
    <dgm:pt modelId="{45C649D5-6C70-4B53-99B5-FBBA1D8AF8F0}" cxnId="{863F2269-75E5-4D51-993C-CD4B870C3451}" type="sibTrans">
      <dgm:prSet/>
      <dgm:spPr/>
      <dgm:t>
        <a:bodyPr/>
        <a:lstStyle/>
        <a:p>
          <a:endParaRPr lang="zh-CN" altLang="en-US" sz="2400">
            <a:latin typeface="微软雅黑" panose="020B0604030504040204" pitchFamily="34" charset="-122"/>
            <a:ea typeface="微软雅黑" panose="020B0604030504040204" pitchFamily="34" charset="-122"/>
          </a:endParaRPr>
        </a:p>
      </dgm:t>
    </dgm:pt>
    <dgm:pt modelId="{37183103-BB19-4F57-90C0-B055AAC15B35}" type="pres">
      <dgm:prSet presAssocID="{DE517CF3-ECD3-426A-9328-8C0465DFCE6C}" presName="hierChild1" presStyleCnt="0">
        <dgm:presLayoutVars>
          <dgm:chPref val="1"/>
          <dgm:dir/>
          <dgm:animOne val="branch"/>
          <dgm:animLvl val="lvl"/>
          <dgm:resizeHandles/>
        </dgm:presLayoutVars>
      </dgm:prSet>
      <dgm:spPr/>
    </dgm:pt>
    <dgm:pt modelId="{474C91B7-DE9A-4FDA-904F-2A2D87F9E73E}" type="pres">
      <dgm:prSet presAssocID="{47A3CDC8-2765-435D-82F2-5A206D5C388D}" presName="hierRoot1" presStyleCnt="0"/>
      <dgm:spPr/>
    </dgm:pt>
    <dgm:pt modelId="{234B3508-7763-4BAF-B677-93B6FEFAF753}" type="pres">
      <dgm:prSet presAssocID="{47A3CDC8-2765-435D-82F2-5A206D5C388D}" presName="composite" presStyleCnt="0"/>
      <dgm:spPr/>
    </dgm:pt>
    <dgm:pt modelId="{639D1249-525A-462A-B701-9E120C804B87}" type="pres">
      <dgm:prSet presAssocID="{47A3CDC8-2765-435D-82F2-5A206D5C388D}" presName="background" presStyleLbl="node0" presStyleIdx="0" presStyleCnt="1"/>
      <dgm:spPr/>
    </dgm:pt>
    <dgm:pt modelId="{082664C3-899C-4512-88A9-D422B8DC4A20}" type="pres">
      <dgm:prSet presAssocID="{47A3CDC8-2765-435D-82F2-5A206D5C388D}" presName="text" presStyleLbl="fgAcc0" presStyleIdx="0" presStyleCnt="1">
        <dgm:presLayoutVars>
          <dgm:chPref val="3"/>
        </dgm:presLayoutVars>
      </dgm:prSet>
      <dgm:spPr/>
    </dgm:pt>
    <dgm:pt modelId="{D8E9F9DC-51DB-401F-8C32-6416AF9F4B10}" type="pres">
      <dgm:prSet presAssocID="{47A3CDC8-2765-435D-82F2-5A206D5C388D}" presName="hierChild2" presStyleCnt="0"/>
      <dgm:spPr/>
    </dgm:pt>
    <dgm:pt modelId="{4BCA821F-A632-40FD-991B-B43DFC15D9E4}" type="pres">
      <dgm:prSet presAssocID="{BD202125-A50B-4A3E-9FB9-23E03D777B26}" presName="Name10" presStyleLbl="parChTrans1D2" presStyleIdx="0" presStyleCnt="5"/>
      <dgm:spPr/>
    </dgm:pt>
    <dgm:pt modelId="{CE7787C3-01A3-41BB-80AA-49AAB37394C6}" type="pres">
      <dgm:prSet presAssocID="{76249A29-A7F2-46CB-8541-37A8D67987AB}" presName="hierRoot2" presStyleCnt="0"/>
      <dgm:spPr/>
    </dgm:pt>
    <dgm:pt modelId="{A1F21960-833C-46B3-A511-AEC8F2EBE67F}" type="pres">
      <dgm:prSet presAssocID="{76249A29-A7F2-46CB-8541-37A8D67987AB}" presName="composite2" presStyleCnt="0"/>
      <dgm:spPr/>
    </dgm:pt>
    <dgm:pt modelId="{28E9D1B6-25C5-42D1-B973-C15C6C828414}" type="pres">
      <dgm:prSet presAssocID="{76249A29-A7F2-46CB-8541-37A8D67987AB}" presName="background2" presStyleLbl="node2" presStyleIdx="0" presStyleCnt="5"/>
      <dgm:spPr/>
    </dgm:pt>
    <dgm:pt modelId="{EF7117A7-99BB-477C-B602-DAC1228F8017}" type="pres">
      <dgm:prSet presAssocID="{76249A29-A7F2-46CB-8541-37A8D67987AB}" presName="text2" presStyleLbl="fgAcc2" presStyleIdx="0" presStyleCnt="5">
        <dgm:presLayoutVars>
          <dgm:chPref val="3"/>
        </dgm:presLayoutVars>
      </dgm:prSet>
      <dgm:spPr/>
    </dgm:pt>
    <dgm:pt modelId="{2AE65DA1-7F44-4836-9440-670B486C781B}" type="pres">
      <dgm:prSet presAssocID="{76249A29-A7F2-46CB-8541-37A8D67987AB}" presName="hierChild3" presStyleCnt="0"/>
      <dgm:spPr/>
    </dgm:pt>
    <dgm:pt modelId="{2938CF7D-2B98-46E7-A361-46A12194B854}" type="pres">
      <dgm:prSet presAssocID="{FB23C6EE-0AD0-407C-BB95-D85F36C77065}" presName="Name10" presStyleLbl="parChTrans1D2" presStyleIdx="1" presStyleCnt="5"/>
      <dgm:spPr/>
    </dgm:pt>
    <dgm:pt modelId="{3C77C450-3CDD-41F0-850C-EAE682644C99}" type="pres">
      <dgm:prSet presAssocID="{B240FC25-59E3-439A-A381-CA5F8B2FA7FF}" presName="hierRoot2" presStyleCnt="0"/>
      <dgm:spPr/>
    </dgm:pt>
    <dgm:pt modelId="{8E769743-1DC1-48C8-88A0-8D7D170F258E}" type="pres">
      <dgm:prSet presAssocID="{B240FC25-59E3-439A-A381-CA5F8B2FA7FF}" presName="composite2" presStyleCnt="0"/>
      <dgm:spPr/>
    </dgm:pt>
    <dgm:pt modelId="{C869DDA5-8FC3-445E-85A8-B03324067049}" type="pres">
      <dgm:prSet presAssocID="{B240FC25-59E3-439A-A381-CA5F8B2FA7FF}" presName="background2" presStyleLbl="node2" presStyleIdx="1" presStyleCnt="5"/>
      <dgm:spPr/>
    </dgm:pt>
    <dgm:pt modelId="{D9EAF5D8-590C-44C4-BE78-2A1725D239D0}" type="pres">
      <dgm:prSet presAssocID="{B240FC25-59E3-439A-A381-CA5F8B2FA7FF}" presName="text2" presStyleLbl="fgAcc2" presStyleIdx="1" presStyleCnt="5">
        <dgm:presLayoutVars>
          <dgm:chPref val="3"/>
        </dgm:presLayoutVars>
      </dgm:prSet>
      <dgm:spPr/>
    </dgm:pt>
    <dgm:pt modelId="{31B0ED03-4374-4BD8-A21E-B96ED631904A}" type="pres">
      <dgm:prSet presAssocID="{B240FC25-59E3-439A-A381-CA5F8B2FA7FF}" presName="hierChild3" presStyleCnt="0"/>
      <dgm:spPr/>
    </dgm:pt>
    <dgm:pt modelId="{921B8077-389B-4BDF-8191-6B3332361E41}" type="pres">
      <dgm:prSet presAssocID="{110302CE-EEC3-456C-BE58-4A1D7770F9CC}" presName="Name10" presStyleLbl="parChTrans1D2" presStyleIdx="2" presStyleCnt="5"/>
      <dgm:spPr/>
    </dgm:pt>
    <dgm:pt modelId="{01DEC275-FD04-4A42-AB9F-58749998FC28}" type="pres">
      <dgm:prSet presAssocID="{F71B751C-53F8-4804-A81B-A1D41E1BA113}" presName="hierRoot2" presStyleCnt="0"/>
      <dgm:spPr/>
    </dgm:pt>
    <dgm:pt modelId="{B9D4FDA5-FDB5-4F93-BBD2-73C1F9CB4B27}" type="pres">
      <dgm:prSet presAssocID="{F71B751C-53F8-4804-A81B-A1D41E1BA113}" presName="composite2" presStyleCnt="0"/>
      <dgm:spPr/>
    </dgm:pt>
    <dgm:pt modelId="{3520B71B-FFC5-4139-A2C4-04C21FBAA8BE}" type="pres">
      <dgm:prSet presAssocID="{F71B751C-53F8-4804-A81B-A1D41E1BA113}" presName="background2" presStyleLbl="node2" presStyleIdx="2" presStyleCnt="5"/>
      <dgm:spPr/>
    </dgm:pt>
    <dgm:pt modelId="{1164C190-8F10-4408-BC3D-3C12394ED944}" type="pres">
      <dgm:prSet presAssocID="{F71B751C-53F8-4804-A81B-A1D41E1BA113}" presName="text2" presStyleLbl="fgAcc2" presStyleIdx="2" presStyleCnt="5">
        <dgm:presLayoutVars>
          <dgm:chPref val="3"/>
        </dgm:presLayoutVars>
      </dgm:prSet>
      <dgm:spPr/>
    </dgm:pt>
    <dgm:pt modelId="{D5CB73D2-764F-4361-858F-14D410F3ECDE}" type="pres">
      <dgm:prSet presAssocID="{F71B751C-53F8-4804-A81B-A1D41E1BA113}" presName="hierChild3" presStyleCnt="0"/>
      <dgm:spPr/>
    </dgm:pt>
    <dgm:pt modelId="{D533343D-8052-4F50-B667-29EE66893751}" type="pres">
      <dgm:prSet presAssocID="{AF826418-AED8-42C5-91BD-C155097442A9}" presName="Name10" presStyleLbl="parChTrans1D2" presStyleIdx="3" presStyleCnt="5"/>
      <dgm:spPr/>
    </dgm:pt>
    <dgm:pt modelId="{C2F42733-0E56-49AA-AC54-A858821E51FB}" type="pres">
      <dgm:prSet presAssocID="{A4519EB6-3C3D-472E-B8FD-1A3DBA357DAE}" presName="hierRoot2" presStyleCnt="0"/>
      <dgm:spPr/>
    </dgm:pt>
    <dgm:pt modelId="{03C7D502-F97B-465A-BE8D-8B4BBB6EC9D1}" type="pres">
      <dgm:prSet presAssocID="{A4519EB6-3C3D-472E-B8FD-1A3DBA357DAE}" presName="composite2" presStyleCnt="0"/>
      <dgm:spPr/>
    </dgm:pt>
    <dgm:pt modelId="{5AC39306-2A6D-4185-94B6-183058D43A66}" type="pres">
      <dgm:prSet presAssocID="{A4519EB6-3C3D-472E-B8FD-1A3DBA357DAE}" presName="background2" presStyleLbl="node2" presStyleIdx="3" presStyleCnt="5"/>
      <dgm:spPr/>
    </dgm:pt>
    <dgm:pt modelId="{C4AE69AE-0C5C-4A5E-BBB8-E3D836FB69DB}" type="pres">
      <dgm:prSet presAssocID="{A4519EB6-3C3D-472E-B8FD-1A3DBA357DAE}" presName="text2" presStyleLbl="fgAcc2" presStyleIdx="3" presStyleCnt="5">
        <dgm:presLayoutVars>
          <dgm:chPref val="3"/>
        </dgm:presLayoutVars>
      </dgm:prSet>
      <dgm:spPr/>
    </dgm:pt>
    <dgm:pt modelId="{3DE0094B-D032-4CA6-B77C-272280005E66}" type="pres">
      <dgm:prSet presAssocID="{A4519EB6-3C3D-472E-B8FD-1A3DBA357DAE}" presName="hierChild3" presStyleCnt="0"/>
      <dgm:spPr/>
    </dgm:pt>
    <dgm:pt modelId="{7590F555-4FC4-4254-9EC3-B4CB7C995185}" type="pres">
      <dgm:prSet presAssocID="{052A00EC-EB23-4B86-A1EA-C9DA6A11F62B}" presName="Name17" presStyleLbl="parChTrans1D3" presStyleIdx="0" presStyleCnt="1"/>
      <dgm:spPr/>
    </dgm:pt>
    <dgm:pt modelId="{2D16C7DE-6ECD-4E5A-9327-157D3AC9844E}" type="pres">
      <dgm:prSet presAssocID="{F4A88155-83E6-47CD-8C57-67AEDE2E730B}" presName="hierRoot3" presStyleCnt="0"/>
      <dgm:spPr/>
    </dgm:pt>
    <dgm:pt modelId="{3ADDD735-C382-4692-A88C-F4A1E3FFCDB2}" type="pres">
      <dgm:prSet presAssocID="{F4A88155-83E6-47CD-8C57-67AEDE2E730B}" presName="composite3" presStyleCnt="0"/>
      <dgm:spPr/>
    </dgm:pt>
    <dgm:pt modelId="{E37AD4F1-F50C-4C9E-B06E-A049FD6A5382}" type="pres">
      <dgm:prSet presAssocID="{F4A88155-83E6-47CD-8C57-67AEDE2E730B}" presName="background3" presStyleLbl="node3" presStyleIdx="0" presStyleCnt="1"/>
      <dgm:spPr/>
    </dgm:pt>
    <dgm:pt modelId="{7C4A1513-6DCD-406F-ABED-8254E0C3E78C}" type="pres">
      <dgm:prSet presAssocID="{F4A88155-83E6-47CD-8C57-67AEDE2E730B}" presName="text3" presStyleLbl="fgAcc3" presStyleIdx="0" presStyleCnt="1">
        <dgm:presLayoutVars>
          <dgm:chPref val="3"/>
        </dgm:presLayoutVars>
      </dgm:prSet>
      <dgm:spPr/>
    </dgm:pt>
    <dgm:pt modelId="{2E3FD8B4-19B8-47A2-8EF6-86452C6B2129}" type="pres">
      <dgm:prSet presAssocID="{F4A88155-83E6-47CD-8C57-67AEDE2E730B}" presName="hierChild4" presStyleCnt="0"/>
      <dgm:spPr/>
    </dgm:pt>
    <dgm:pt modelId="{B60C874A-F1DA-4514-AED3-53D16D3A5940}" type="pres">
      <dgm:prSet presAssocID="{8D0BDD5D-623E-4509-9FF9-42665D0D24F2}" presName="Name10" presStyleLbl="parChTrans1D2" presStyleIdx="4" presStyleCnt="5"/>
      <dgm:spPr/>
    </dgm:pt>
    <dgm:pt modelId="{20078CCC-CE6C-4FE6-A937-16021895007A}" type="pres">
      <dgm:prSet presAssocID="{0125805C-3DA6-4E60-94D9-069470CF3004}" presName="hierRoot2" presStyleCnt="0"/>
      <dgm:spPr/>
    </dgm:pt>
    <dgm:pt modelId="{BAEACD10-DEAB-4D23-8369-DC8BB57D69CC}" type="pres">
      <dgm:prSet presAssocID="{0125805C-3DA6-4E60-94D9-069470CF3004}" presName="composite2" presStyleCnt="0"/>
      <dgm:spPr/>
    </dgm:pt>
    <dgm:pt modelId="{22970578-AE4A-4875-9F7D-F4FAC5B0CB33}" type="pres">
      <dgm:prSet presAssocID="{0125805C-3DA6-4E60-94D9-069470CF3004}" presName="background2" presStyleLbl="node2" presStyleIdx="4" presStyleCnt="5"/>
      <dgm:spPr/>
    </dgm:pt>
    <dgm:pt modelId="{2C099EBA-9C21-4A15-8D34-735D59101FBA}" type="pres">
      <dgm:prSet presAssocID="{0125805C-3DA6-4E60-94D9-069470CF3004}" presName="text2" presStyleLbl="fgAcc2" presStyleIdx="4" presStyleCnt="5" custScaleX="124235">
        <dgm:presLayoutVars>
          <dgm:chPref val="3"/>
        </dgm:presLayoutVars>
      </dgm:prSet>
      <dgm:spPr/>
    </dgm:pt>
    <dgm:pt modelId="{3F077801-CA37-4C4A-9EF4-B7B875572BE5}" type="pres">
      <dgm:prSet presAssocID="{0125805C-3DA6-4E60-94D9-069470CF3004}" presName="hierChild3" presStyleCnt="0"/>
      <dgm:spPr/>
    </dgm:pt>
  </dgm:ptLst>
  <dgm:cxnLst>
    <dgm:cxn modelId="{8466754D-8E5E-4E2D-9728-54427100CBE5}" srcId="{DE517CF3-ECD3-426A-9328-8C0465DFCE6C}" destId="{47A3CDC8-2765-435D-82F2-5A206D5C388D}" srcOrd="0" destOrd="0" parTransId="{2DD881B7-DD52-47F3-B09A-11EDA4E68A7A}" sibTransId="{63F2CAB0-6C15-4FEF-A306-F7FF72EC34DD}"/>
    <dgm:cxn modelId="{87C7668B-1CC1-4A59-AB9F-1CFDA0983937}" srcId="{47A3CDC8-2765-435D-82F2-5A206D5C388D}" destId="{76249A29-A7F2-46CB-8541-37A8D67987AB}" srcOrd="0" destOrd="0" parTransId="{BD202125-A50B-4A3E-9FB9-23E03D777B26}" sibTransId="{4E629422-2800-46EC-A7CC-08A82F68AFCE}"/>
    <dgm:cxn modelId="{2B2C2C03-262C-4C7E-89ED-4DFC456D4246}" srcId="{47A3CDC8-2765-435D-82F2-5A206D5C388D}" destId="{B240FC25-59E3-439A-A381-CA5F8B2FA7FF}" srcOrd="1" destOrd="0" parTransId="{FB23C6EE-0AD0-407C-BB95-D85F36C77065}" sibTransId="{6AC58BAD-2300-466F-9AA6-23CBCD99AC25}"/>
    <dgm:cxn modelId="{628D6E26-89EA-4956-AEC2-3F58D9371877}" srcId="{47A3CDC8-2765-435D-82F2-5A206D5C388D}" destId="{F71B751C-53F8-4804-A81B-A1D41E1BA113}" srcOrd="2" destOrd="0" parTransId="{110302CE-EEC3-456C-BE58-4A1D7770F9CC}" sibTransId="{E6C8B6AC-1B6E-4263-B7C2-87180CB874AD}"/>
    <dgm:cxn modelId="{38D18FF6-FEEE-441F-ABF4-85B217EE2B0C}" srcId="{47A3CDC8-2765-435D-82F2-5A206D5C388D}" destId="{A4519EB6-3C3D-472E-B8FD-1A3DBA357DAE}" srcOrd="3" destOrd="0" parTransId="{AF826418-AED8-42C5-91BD-C155097442A9}" sibTransId="{1FA00B32-3235-4C75-881D-C1460BEDEB0C}"/>
    <dgm:cxn modelId="{40673313-50EB-47C4-B7B9-4534FEA3C928}" srcId="{A4519EB6-3C3D-472E-B8FD-1A3DBA357DAE}" destId="{F4A88155-83E6-47CD-8C57-67AEDE2E730B}" srcOrd="0" destOrd="3" parTransId="{052A00EC-EB23-4B86-A1EA-C9DA6A11F62B}" sibTransId="{33C086FF-CB16-4F9A-BB8F-0A7EA5D08885}"/>
    <dgm:cxn modelId="{863F2269-75E5-4D51-993C-CD4B870C3451}" srcId="{47A3CDC8-2765-435D-82F2-5A206D5C388D}" destId="{0125805C-3DA6-4E60-94D9-069470CF3004}" srcOrd="4" destOrd="0" parTransId="{8D0BDD5D-623E-4509-9FF9-42665D0D24F2}" sibTransId="{45C649D5-6C70-4B53-99B5-FBBA1D8AF8F0}"/>
    <dgm:cxn modelId="{01F4D860-65E2-48AA-B2CB-80C783866630}" type="presOf" srcId="{DE517CF3-ECD3-426A-9328-8C0465DFCE6C}" destId="{37183103-BB19-4F57-90C0-B055AAC15B35}" srcOrd="0" destOrd="0" presId="urn:microsoft.com/office/officeart/2005/8/layout/hierarchy1#1"/>
    <dgm:cxn modelId="{A2E11C3B-F5AB-4075-B7B5-ECCA00FDFDA3}" type="presParOf" srcId="{37183103-BB19-4F57-90C0-B055AAC15B35}" destId="{474C91B7-DE9A-4FDA-904F-2A2D87F9E73E}" srcOrd="0" destOrd="0" presId="urn:microsoft.com/office/officeart/2005/8/layout/hierarchy1#1"/>
    <dgm:cxn modelId="{C1DBD524-C1E5-4703-A8DC-074EED8AC64C}" type="presParOf" srcId="{474C91B7-DE9A-4FDA-904F-2A2D87F9E73E}" destId="{234B3508-7763-4BAF-B677-93B6FEFAF753}" srcOrd="0" destOrd="0" presId="urn:microsoft.com/office/officeart/2005/8/layout/hierarchy1#1"/>
    <dgm:cxn modelId="{06E60E78-8C90-4237-9E96-29F6C6D75409}" type="presParOf" srcId="{234B3508-7763-4BAF-B677-93B6FEFAF753}" destId="{639D1249-525A-462A-B701-9E120C804B87}" srcOrd="0" destOrd="0" presId="urn:microsoft.com/office/officeart/2005/8/layout/hierarchy1#1"/>
    <dgm:cxn modelId="{47CACED6-854E-441D-B286-54E9621BA5DF}" type="presParOf" srcId="{234B3508-7763-4BAF-B677-93B6FEFAF753}" destId="{082664C3-899C-4512-88A9-D422B8DC4A20}" srcOrd="1" destOrd="0" presId="urn:microsoft.com/office/officeart/2005/8/layout/hierarchy1#1"/>
    <dgm:cxn modelId="{04C0C3CF-547A-47FE-98DB-542B4ED263AD}" type="presOf" srcId="{47A3CDC8-2765-435D-82F2-5A206D5C388D}" destId="{082664C3-899C-4512-88A9-D422B8DC4A20}" srcOrd="0" destOrd="0" presId="urn:microsoft.com/office/officeart/2005/8/layout/hierarchy1#1"/>
    <dgm:cxn modelId="{EFEE1315-F72B-44E4-B5D5-7AF1D663C216}" type="presParOf" srcId="{474C91B7-DE9A-4FDA-904F-2A2D87F9E73E}" destId="{D8E9F9DC-51DB-401F-8C32-6416AF9F4B10}" srcOrd="1" destOrd="0" presId="urn:microsoft.com/office/officeart/2005/8/layout/hierarchy1#1"/>
    <dgm:cxn modelId="{A61526EA-B46F-4E89-A6BB-9E35DCB17D79}" type="presParOf" srcId="{D8E9F9DC-51DB-401F-8C32-6416AF9F4B10}" destId="{4BCA821F-A632-40FD-991B-B43DFC15D9E4}" srcOrd="0" destOrd="1" presId="urn:microsoft.com/office/officeart/2005/8/layout/hierarchy1#1"/>
    <dgm:cxn modelId="{DCAB4DF8-EFDD-4CA7-990A-7D85A5E67E9A}" type="presOf" srcId="{BD202125-A50B-4A3E-9FB9-23E03D777B26}" destId="{4BCA821F-A632-40FD-991B-B43DFC15D9E4}" srcOrd="0" destOrd="0" presId="urn:microsoft.com/office/officeart/2005/8/layout/hierarchy1#1"/>
    <dgm:cxn modelId="{BC8AE368-A66F-46B2-8372-2AA1C6A807DA}" type="presParOf" srcId="{D8E9F9DC-51DB-401F-8C32-6416AF9F4B10}" destId="{CE7787C3-01A3-41BB-80AA-49AAB37394C6}" srcOrd="1" destOrd="1" presId="urn:microsoft.com/office/officeart/2005/8/layout/hierarchy1#1"/>
    <dgm:cxn modelId="{81CD6291-BC08-4793-A91C-D369D1EBD792}" type="presParOf" srcId="{CE7787C3-01A3-41BB-80AA-49AAB37394C6}" destId="{A1F21960-833C-46B3-A511-AEC8F2EBE67F}" srcOrd="0" destOrd="1" presId="urn:microsoft.com/office/officeart/2005/8/layout/hierarchy1#1"/>
    <dgm:cxn modelId="{978E4B6B-B4BA-4F7E-A5EF-472CCD107064}" type="presParOf" srcId="{A1F21960-833C-46B3-A511-AEC8F2EBE67F}" destId="{28E9D1B6-25C5-42D1-B973-C15C6C828414}" srcOrd="0" destOrd="0" presId="urn:microsoft.com/office/officeart/2005/8/layout/hierarchy1#1"/>
    <dgm:cxn modelId="{BBDA9EE6-62F2-4E66-9D71-86EC7765FD2A}" type="presParOf" srcId="{A1F21960-833C-46B3-A511-AEC8F2EBE67F}" destId="{EF7117A7-99BB-477C-B602-DAC1228F8017}" srcOrd="1" destOrd="0" presId="urn:microsoft.com/office/officeart/2005/8/layout/hierarchy1#1"/>
    <dgm:cxn modelId="{D8E14ADB-90CB-4391-A77A-094164E7B2C6}" type="presOf" srcId="{76249A29-A7F2-46CB-8541-37A8D67987AB}" destId="{EF7117A7-99BB-477C-B602-DAC1228F8017}" srcOrd="0" destOrd="0" presId="urn:microsoft.com/office/officeart/2005/8/layout/hierarchy1#1"/>
    <dgm:cxn modelId="{4637CB1F-BE17-4942-9E97-E2813F7F211F}" type="presParOf" srcId="{CE7787C3-01A3-41BB-80AA-49AAB37394C6}" destId="{2AE65DA1-7F44-4836-9440-670B486C781B}" srcOrd="1" destOrd="1" presId="urn:microsoft.com/office/officeart/2005/8/layout/hierarchy1#1"/>
    <dgm:cxn modelId="{44A1E2CA-6F09-488E-BBF1-B16D369949E8}" type="presParOf" srcId="{D8E9F9DC-51DB-401F-8C32-6416AF9F4B10}" destId="{2938CF7D-2B98-46E7-A361-46A12194B854}" srcOrd="2" destOrd="1" presId="urn:microsoft.com/office/officeart/2005/8/layout/hierarchy1#1"/>
    <dgm:cxn modelId="{935D10DC-0928-4611-9E86-EB5EA0E770B3}" type="presOf" srcId="{FB23C6EE-0AD0-407C-BB95-D85F36C77065}" destId="{2938CF7D-2B98-46E7-A361-46A12194B854}" srcOrd="0" destOrd="0" presId="urn:microsoft.com/office/officeart/2005/8/layout/hierarchy1#1"/>
    <dgm:cxn modelId="{7EC47D90-FE30-4BDD-B6A5-356D6006A43F}" type="presParOf" srcId="{D8E9F9DC-51DB-401F-8C32-6416AF9F4B10}" destId="{3C77C450-3CDD-41F0-850C-EAE682644C99}" srcOrd="3" destOrd="1" presId="urn:microsoft.com/office/officeart/2005/8/layout/hierarchy1#1"/>
    <dgm:cxn modelId="{4D472CB8-9377-4F0B-8253-1D9BF106FBC4}" type="presParOf" srcId="{3C77C450-3CDD-41F0-850C-EAE682644C99}" destId="{8E769743-1DC1-48C8-88A0-8D7D170F258E}" srcOrd="0" destOrd="3" presId="urn:microsoft.com/office/officeart/2005/8/layout/hierarchy1#1"/>
    <dgm:cxn modelId="{E194DAB1-B152-45E4-8DA1-091509A12209}" type="presParOf" srcId="{8E769743-1DC1-48C8-88A0-8D7D170F258E}" destId="{C869DDA5-8FC3-445E-85A8-B03324067049}" srcOrd="0" destOrd="0" presId="urn:microsoft.com/office/officeart/2005/8/layout/hierarchy1#1"/>
    <dgm:cxn modelId="{02EE6ED7-F42A-4DAF-B94B-C0601F02FC11}" type="presParOf" srcId="{8E769743-1DC1-48C8-88A0-8D7D170F258E}" destId="{D9EAF5D8-590C-44C4-BE78-2A1725D239D0}" srcOrd="1" destOrd="0" presId="urn:microsoft.com/office/officeart/2005/8/layout/hierarchy1#1"/>
    <dgm:cxn modelId="{68A69E2C-4C80-452D-A7F5-B78AB6EFA420}" type="presOf" srcId="{B240FC25-59E3-439A-A381-CA5F8B2FA7FF}" destId="{D9EAF5D8-590C-44C4-BE78-2A1725D239D0}" srcOrd="0" destOrd="0" presId="urn:microsoft.com/office/officeart/2005/8/layout/hierarchy1#1"/>
    <dgm:cxn modelId="{51A2F32A-A913-4C69-A4F4-2EA1FF023636}" type="presParOf" srcId="{3C77C450-3CDD-41F0-850C-EAE682644C99}" destId="{31B0ED03-4374-4BD8-A21E-B96ED631904A}" srcOrd="1" destOrd="3" presId="urn:microsoft.com/office/officeart/2005/8/layout/hierarchy1#1"/>
    <dgm:cxn modelId="{CD72D76C-2A95-49D9-BA74-8BDD9BD0E1DA}" type="presParOf" srcId="{D8E9F9DC-51DB-401F-8C32-6416AF9F4B10}" destId="{921B8077-389B-4BDF-8191-6B3332361E41}" srcOrd="4" destOrd="1" presId="urn:microsoft.com/office/officeart/2005/8/layout/hierarchy1#1"/>
    <dgm:cxn modelId="{083E29AB-C835-4032-A2A3-71443E5EFC39}" type="presOf" srcId="{110302CE-EEC3-456C-BE58-4A1D7770F9CC}" destId="{921B8077-389B-4BDF-8191-6B3332361E41}" srcOrd="0" destOrd="0" presId="urn:microsoft.com/office/officeart/2005/8/layout/hierarchy1#1"/>
    <dgm:cxn modelId="{4625CCDA-F746-47CE-977B-73062205923A}" type="presParOf" srcId="{D8E9F9DC-51DB-401F-8C32-6416AF9F4B10}" destId="{01DEC275-FD04-4A42-AB9F-58749998FC28}" srcOrd="5" destOrd="1" presId="urn:microsoft.com/office/officeart/2005/8/layout/hierarchy1#1"/>
    <dgm:cxn modelId="{B667D093-5FB3-4D3C-B8B2-806C71E8799C}" type="presParOf" srcId="{01DEC275-FD04-4A42-AB9F-58749998FC28}" destId="{B9D4FDA5-FDB5-4F93-BBD2-73C1F9CB4B27}" srcOrd="0" destOrd="5" presId="urn:microsoft.com/office/officeart/2005/8/layout/hierarchy1#1"/>
    <dgm:cxn modelId="{A963CF91-392F-47BE-A8F7-CCD4359088E8}" type="presParOf" srcId="{B9D4FDA5-FDB5-4F93-BBD2-73C1F9CB4B27}" destId="{3520B71B-FFC5-4139-A2C4-04C21FBAA8BE}" srcOrd="0" destOrd="0" presId="urn:microsoft.com/office/officeart/2005/8/layout/hierarchy1#1"/>
    <dgm:cxn modelId="{9C0BA591-8F94-40E1-875C-8B9CA14D4F26}" type="presParOf" srcId="{B9D4FDA5-FDB5-4F93-BBD2-73C1F9CB4B27}" destId="{1164C190-8F10-4408-BC3D-3C12394ED944}" srcOrd="1" destOrd="0" presId="urn:microsoft.com/office/officeart/2005/8/layout/hierarchy1#1"/>
    <dgm:cxn modelId="{8B0CB333-44CE-4154-B94C-5C8E00A66FE1}" type="presOf" srcId="{F71B751C-53F8-4804-A81B-A1D41E1BA113}" destId="{1164C190-8F10-4408-BC3D-3C12394ED944}" srcOrd="0" destOrd="0" presId="urn:microsoft.com/office/officeart/2005/8/layout/hierarchy1#1"/>
    <dgm:cxn modelId="{C1BAF666-D204-4E00-AB10-CD4801110937}" type="presParOf" srcId="{01DEC275-FD04-4A42-AB9F-58749998FC28}" destId="{D5CB73D2-764F-4361-858F-14D410F3ECDE}" srcOrd="1" destOrd="5" presId="urn:microsoft.com/office/officeart/2005/8/layout/hierarchy1#1"/>
    <dgm:cxn modelId="{4C05206E-43D5-47ED-858E-0E4F8C06B21F}" type="presParOf" srcId="{D8E9F9DC-51DB-401F-8C32-6416AF9F4B10}" destId="{D533343D-8052-4F50-B667-29EE66893751}" srcOrd="6" destOrd="1" presId="urn:microsoft.com/office/officeart/2005/8/layout/hierarchy1#1"/>
    <dgm:cxn modelId="{5BFB0A67-35EC-40E7-A6DF-636B4B92BA6F}" type="presOf" srcId="{AF826418-AED8-42C5-91BD-C155097442A9}" destId="{D533343D-8052-4F50-B667-29EE66893751}" srcOrd="0" destOrd="0" presId="urn:microsoft.com/office/officeart/2005/8/layout/hierarchy1#1"/>
    <dgm:cxn modelId="{2E908626-B82C-4BA1-BE2F-8A16531D040C}" type="presParOf" srcId="{D8E9F9DC-51DB-401F-8C32-6416AF9F4B10}" destId="{C2F42733-0E56-49AA-AC54-A858821E51FB}" srcOrd="7" destOrd="1" presId="urn:microsoft.com/office/officeart/2005/8/layout/hierarchy1#1"/>
    <dgm:cxn modelId="{0619643E-1822-4ED7-8705-57F35F51FC7D}" type="presParOf" srcId="{C2F42733-0E56-49AA-AC54-A858821E51FB}" destId="{03C7D502-F97B-465A-BE8D-8B4BBB6EC9D1}" srcOrd="0" destOrd="7" presId="urn:microsoft.com/office/officeart/2005/8/layout/hierarchy1#1"/>
    <dgm:cxn modelId="{66EDBABB-8FC7-4463-9B6F-848A05D09044}" type="presParOf" srcId="{03C7D502-F97B-465A-BE8D-8B4BBB6EC9D1}" destId="{5AC39306-2A6D-4185-94B6-183058D43A66}" srcOrd="0" destOrd="0" presId="urn:microsoft.com/office/officeart/2005/8/layout/hierarchy1#1"/>
    <dgm:cxn modelId="{9529744D-5554-4570-A8E7-5815BAB903D1}" type="presParOf" srcId="{03C7D502-F97B-465A-BE8D-8B4BBB6EC9D1}" destId="{C4AE69AE-0C5C-4A5E-BBB8-E3D836FB69DB}" srcOrd="1" destOrd="0" presId="urn:microsoft.com/office/officeart/2005/8/layout/hierarchy1#1"/>
    <dgm:cxn modelId="{B6C5062D-4910-4CAA-B1EE-097BBC867511}" type="presOf" srcId="{A4519EB6-3C3D-472E-B8FD-1A3DBA357DAE}" destId="{C4AE69AE-0C5C-4A5E-BBB8-E3D836FB69DB}" srcOrd="0" destOrd="0" presId="urn:microsoft.com/office/officeart/2005/8/layout/hierarchy1#1"/>
    <dgm:cxn modelId="{217D5B08-17BE-45D8-A54D-26185B7A93CB}" type="presParOf" srcId="{C2F42733-0E56-49AA-AC54-A858821E51FB}" destId="{3DE0094B-D032-4CA6-B77C-272280005E66}" srcOrd="1" destOrd="7" presId="urn:microsoft.com/office/officeart/2005/8/layout/hierarchy1#1"/>
    <dgm:cxn modelId="{C94E1BC9-ACEC-4896-AD65-A70E7F5A6E8A}" type="presParOf" srcId="{3DE0094B-D032-4CA6-B77C-272280005E66}" destId="{7590F555-4FC4-4254-9EC3-B4CB7C995185}" srcOrd="0" destOrd="1" presId="urn:microsoft.com/office/officeart/2005/8/layout/hierarchy1#1"/>
    <dgm:cxn modelId="{85A58925-ADFE-4835-8BDF-9E5931FAA756}" type="presOf" srcId="{052A00EC-EB23-4B86-A1EA-C9DA6A11F62B}" destId="{7590F555-4FC4-4254-9EC3-B4CB7C995185}" srcOrd="0" destOrd="0" presId="urn:microsoft.com/office/officeart/2005/8/layout/hierarchy1#1"/>
    <dgm:cxn modelId="{F0DE9FB1-5450-4A56-9504-6D612CF7B426}" type="presParOf" srcId="{3DE0094B-D032-4CA6-B77C-272280005E66}" destId="{2D16C7DE-6ECD-4E5A-9327-157D3AC9844E}" srcOrd="1" destOrd="1" presId="urn:microsoft.com/office/officeart/2005/8/layout/hierarchy1#1"/>
    <dgm:cxn modelId="{8D7DAD05-0B4A-41A5-8B99-AE8D0CF29B2B}" type="presParOf" srcId="{2D16C7DE-6ECD-4E5A-9327-157D3AC9844E}" destId="{3ADDD735-C382-4692-A88C-F4A1E3FFCDB2}" srcOrd="0" destOrd="1" presId="urn:microsoft.com/office/officeart/2005/8/layout/hierarchy1#1"/>
    <dgm:cxn modelId="{C7CA3D53-D959-4350-A567-AE6B7CA761EF}" type="presParOf" srcId="{3ADDD735-C382-4692-A88C-F4A1E3FFCDB2}" destId="{E37AD4F1-F50C-4C9E-B06E-A049FD6A5382}" srcOrd="0" destOrd="0" presId="urn:microsoft.com/office/officeart/2005/8/layout/hierarchy1#1"/>
    <dgm:cxn modelId="{2610CDDA-EAEC-4139-8480-7FA40C673851}" type="presParOf" srcId="{3ADDD735-C382-4692-A88C-F4A1E3FFCDB2}" destId="{7C4A1513-6DCD-406F-ABED-8254E0C3E78C}" srcOrd="1" destOrd="0" presId="urn:microsoft.com/office/officeart/2005/8/layout/hierarchy1#1"/>
    <dgm:cxn modelId="{96DD8B5A-6851-4F33-AA7A-E5C9A69631DE}" type="presOf" srcId="{F4A88155-83E6-47CD-8C57-67AEDE2E730B}" destId="{7C4A1513-6DCD-406F-ABED-8254E0C3E78C}" srcOrd="0" destOrd="0" presId="urn:microsoft.com/office/officeart/2005/8/layout/hierarchy1#1"/>
    <dgm:cxn modelId="{3C55AAA6-1339-4907-9E1E-83665F3BF796}" type="presParOf" srcId="{2D16C7DE-6ECD-4E5A-9327-157D3AC9844E}" destId="{2E3FD8B4-19B8-47A2-8EF6-86452C6B2129}" srcOrd="1" destOrd="1" presId="urn:microsoft.com/office/officeart/2005/8/layout/hierarchy1#1"/>
    <dgm:cxn modelId="{6DBA6077-0E19-4CD9-A2AF-20781CCB9C54}" type="presParOf" srcId="{D8E9F9DC-51DB-401F-8C32-6416AF9F4B10}" destId="{B60C874A-F1DA-4514-AED3-53D16D3A5940}" srcOrd="8" destOrd="1" presId="urn:microsoft.com/office/officeart/2005/8/layout/hierarchy1#1"/>
    <dgm:cxn modelId="{9E4C7F89-032C-4DE7-B9ED-89B17B2FC36B}" type="presOf" srcId="{8D0BDD5D-623E-4509-9FF9-42665D0D24F2}" destId="{B60C874A-F1DA-4514-AED3-53D16D3A5940}" srcOrd="0" destOrd="0" presId="urn:microsoft.com/office/officeart/2005/8/layout/hierarchy1#1"/>
    <dgm:cxn modelId="{99B27E66-AAA6-4F60-A213-D1448FA6C8A7}" type="presParOf" srcId="{D8E9F9DC-51DB-401F-8C32-6416AF9F4B10}" destId="{20078CCC-CE6C-4FE6-A937-16021895007A}" srcOrd="9" destOrd="1" presId="urn:microsoft.com/office/officeart/2005/8/layout/hierarchy1#1"/>
    <dgm:cxn modelId="{6C19AAB3-5108-4667-A80A-7B3BD2A48A40}" type="presParOf" srcId="{20078CCC-CE6C-4FE6-A937-16021895007A}" destId="{BAEACD10-DEAB-4D23-8369-DC8BB57D69CC}" srcOrd="0" destOrd="9" presId="urn:microsoft.com/office/officeart/2005/8/layout/hierarchy1#1"/>
    <dgm:cxn modelId="{52445260-5F0A-4418-B9E9-D58186C95AA5}" type="presParOf" srcId="{BAEACD10-DEAB-4D23-8369-DC8BB57D69CC}" destId="{22970578-AE4A-4875-9F7D-F4FAC5B0CB33}" srcOrd="0" destOrd="0" presId="urn:microsoft.com/office/officeart/2005/8/layout/hierarchy1#1"/>
    <dgm:cxn modelId="{5AF82B81-15DB-4585-B048-521C3ED6FE1C}" type="presParOf" srcId="{BAEACD10-DEAB-4D23-8369-DC8BB57D69CC}" destId="{2C099EBA-9C21-4A15-8D34-735D59101FBA}" srcOrd="1" destOrd="0" presId="urn:microsoft.com/office/officeart/2005/8/layout/hierarchy1#1"/>
    <dgm:cxn modelId="{28CC2747-927D-4FD5-AF92-BAE5C7F97DF1}" type="presOf" srcId="{0125805C-3DA6-4E60-94D9-069470CF3004}" destId="{2C099EBA-9C21-4A15-8D34-735D59101FBA}" srcOrd="0" destOrd="0" presId="urn:microsoft.com/office/officeart/2005/8/layout/hierarchy1#1"/>
    <dgm:cxn modelId="{88A6DB85-C934-446E-978B-BDF7FC29FCE6}" type="presParOf" srcId="{20078CCC-CE6C-4FE6-A937-16021895007A}" destId="{3F077801-CA37-4C4A-9EF4-B7B875572BE5}" srcOrd="1" destOrd="9" presId="urn:microsoft.com/office/officeart/2005/8/layout/hierarchy1#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07A672-1123-4BFF-88C7-A319F126AD76}" type="doc">
      <dgm:prSet loTypeId="urn:microsoft.com/office/officeart/2005/8/layout/arrow1" loCatId="process" qsTypeId="urn:microsoft.com/office/officeart/2005/8/quickstyle/simple2#3" qsCatId="simple" csTypeId="urn:microsoft.com/office/officeart/2005/8/colors/accent1_2#2" csCatId="accent1" phldr="true"/>
      <dgm:spPr/>
      <dgm:t>
        <a:bodyPr/>
        <a:lstStyle/>
        <a:p>
          <a:endParaRPr lang="zh-CN" altLang="en-US"/>
        </a:p>
      </dgm:t>
    </dgm:pt>
    <dgm:pt modelId="{12D4F0EE-F6BD-482B-BEA4-EB2053EA3F27}">
      <dgm:prSet phldrT="[文本]"/>
      <dgm:spPr>
        <a:solidFill>
          <a:srgbClr val="FFC000"/>
        </a:solidFill>
      </dgm:spPr>
      <dgm:t>
        <a:bodyPr/>
        <a:lstStyle/>
        <a:p>
          <a:r>
            <a:rPr lang="zh-CN" altLang="en-US" b="1" dirty="0">
              <a:solidFill>
                <a:schemeClr val="tx1"/>
              </a:solidFill>
              <a:latin typeface="微软雅黑" panose="020B0604030504040204" pitchFamily="34" charset="-122"/>
              <a:ea typeface="微软雅黑" panose="020B0604030504040204" pitchFamily="34" charset="-122"/>
            </a:rPr>
            <a:t>包括</a:t>
          </a:r>
        </a:p>
      </dgm:t>
    </dgm:pt>
    <dgm:pt modelId="{4BCA846F-CAFB-4457-99D1-8D7AE1631731}" cxnId="{93F74A26-2575-4172-B107-803E9747C774}" type="parTrans">
      <dgm:prSet/>
      <dgm:spPr/>
      <dgm:t>
        <a:bodyPr/>
        <a:lstStyle/>
        <a:p>
          <a:endParaRPr lang="zh-CN" altLang="en-US" b="1"/>
        </a:p>
      </dgm:t>
    </dgm:pt>
    <dgm:pt modelId="{21D27D50-83A1-498A-A492-389DCF9608F5}" cxnId="{93F74A26-2575-4172-B107-803E9747C774}" type="sibTrans">
      <dgm:prSet/>
      <dgm:spPr/>
      <dgm:t>
        <a:bodyPr/>
        <a:lstStyle/>
        <a:p>
          <a:endParaRPr lang="zh-CN" altLang="en-US" b="1"/>
        </a:p>
      </dgm:t>
    </dgm:pt>
    <dgm:pt modelId="{BAC945FD-BE5D-406B-81B7-2F8F3A117C3F}">
      <dgm:prSet phldrT="[文本]"/>
      <dgm:spPr>
        <a:solidFill>
          <a:srgbClr val="FF9F9F"/>
        </a:solidFill>
      </dgm:spPr>
      <dgm:t>
        <a:bodyPr/>
        <a:lstStyle/>
        <a:p>
          <a:r>
            <a:rPr lang="zh-CN" altLang="en-US" b="1" dirty="0">
              <a:solidFill>
                <a:schemeClr val="tx1"/>
              </a:solidFill>
              <a:latin typeface="微软雅黑" panose="020B0604030504040204" pitchFamily="34" charset="-122"/>
              <a:ea typeface="微软雅黑" panose="020B0604030504040204" pitchFamily="34" charset="-122"/>
            </a:rPr>
            <a:t>不包括</a:t>
          </a:r>
        </a:p>
      </dgm:t>
    </dgm:pt>
    <dgm:pt modelId="{BF0D68F9-1345-4D64-98F9-6208B38CEB05}" cxnId="{51369908-C5FA-41AD-8B88-FB565796488A}" type="parTrans">
      <dgm:prSet/>
      <dgm:spPr/>
      <dgm:t>
        <a:bodyPr/>
        <a:lstStyle/>
        <a:p>
          <a:endParaRPr lang="zh-CN" altLang="en-US" b="1"/>
        </a:p>
      </dgm:t>
    </dgm:pt>
    <dgm:pt modelId="{19C4FDC6-E84F-4F14-AEF9-174742828C25}" cxnId="{51369908-C5FA-41AD-8B88-FB565796488A}" type="sibTrans">
      <dgm:prSet/>
      <dgm:spPr/>
      <dgm:t>
        <a:bodyPr/>
        <a:lstStyle/>
        <a:p>
          <a:endParaRPr lang="zh-CN" altLang="en-US" b="1"/>
        </a:p>
      </dgm:t>
    </dgm:pt>
    <dgm:pt modelId="{4CD6F45D-6552-4D0F-8E08-10EFEC68B26C}" type="pres">
      <dgm:prSet presAssocID="{5707A672-1123-4BFF-88C7-A319F126AD76}" presName="cycle" presStyleCnt="0">
        <dgm:presLayoutVars>
          <dgm:dir/>
          <dgm:resizeHandles val="exact"/>
        </dgm:presLayoutVars>
      </dgm:prSet>
      <dgm:spPr/>
    </dgm:pt>
    <dgm:pt modelId="{B555A1AF-53D1-4AF1-BF1E-66C5AE84139B}" type="pres">
      <dgm:prSet presAssocID="{12D4F0EE-F6BD-482B-BEA4-EB2053EA3F27}" presName="arrow" presStyleLbl="node1" presStyleIdx="0" presStyleCnt="2">
        <dgm:presLayoutVars>
          <dgm:bulletEnabled val="true"/>
        </dgm:presLayoutVars>
      </dgm:prSet>
      <dgm:spPr/>
    </dgm:pt>
    <dgm:pt modelId="{85069C7D-2661-4C52-9014-89170C8CFB16}" type="pres">
      <dgm:prSet presAssocID="{BAC945FD-BE5D-406B-81B7-2F8F3A117C3F}" presName="arrow" presStyleLbl="node1" presStyleIdx="1" presStyleCnt="2">
        <dgm:presLayoutVars>
          <dgm:bulletEnabled val="true"/>
        </dgm:presLayoutVars>
      </dgm:prSet>
      <dgm:spPr/>
    </dgm:pt>
  </dgm:ptLst>
  <dgm:cxnLst>
    <dgm:cxn modelId="{51369908-C5FA-41AD-8B88-FB565796488A}" srcId="{5707A672-1123-4BFF-88C7-A319F126AD76}" destId="{BAC945FD-BE5D-406B-81B7-2F8F3A117C3F}" srcOrd="1" destOrd="0" parTransId="{BF0D68F9-1345-4D64-98F9-6208B38CEB05}" sibTransId="{19C4FDC6-E84F-4F14-AEF9-174742828C25}"/>
    <dgm:cxn modelId="{D3C4CB15-ED1A-4790-862B-980769D60E81}" type="presOf" srcId="{5707A672-1123-4BFF-88C7-A319F126AD76}" destId="{4CD6F45D-6552-4D0F-8E08-10EFEC68B26C}" srcOrd="0" destOrd="0" presId="urn:microsoft.com/office/officeart/2005/8/layout/arrow1"/>
    <dgm:cxn modelId="{93F74A26-2575-4172-B107-803E9747C774}" srcId="{5707A672-1123-4BFF-88C7-A319F126AD76}" destId="{12D4F0EE-F6BD-482B-BEA4-EB2053EA3F27}" srcOrd="0" destOrd="0" parTransId="{4BCA846F-CAFB-4457-99D1-8D7AE1631731}" sibTransId="{21D27D50-83A1-498A-A492-389DCF9608F5}"/>
    <dgm:cxn modelId="{543FFB7A-7BE3-4A6F-81EC-33D3B5A45388}" type="presOf" srcId="{BAC945FD-BE5D-406B-81B7-2F8F3A117C3F}" destId="{85069C7D-2661-4C52-9014-89170C8CFB16}" srcOrd="0" destOrd="0" presId="urn:microsoft.com/office/officeart/2005/8/layout/arrow1"/>
    <dgm:cxn modelId="{34EBEFB9-65DC-4E03-86D4-0160AB8F9102}" type="presOf" srcId="{12D4F0EE-F6BD-482B-BEA4-EB2053EA3F27}" destId="{B555A1AF-53D1-4AF1-BF1E-66C5AE84139B}" srcOrd="0" destOrd="0" presId="urn:microsoft.com/office/officeart/2005/8/layout/arrow1"/>
    <dgm:cxn modelId="{28435D02-2A68-41BC-83FE-4E8167C7019C}" type="presParOf" srcId="{4CD6F45D-6552-4D0F-8E08-10EFEC68B26C}" destId="{B555A1AF-53D1-4AF1-BF1E-66C5AE84139B}" srcOrd="0" destOrd="0" presId="urn:microsoft.com/office/officeart/2005/8/layout/arrow1"/>
    <dgm:cxn modelId="{0B8A5D05-47A3-4A9A-A646-3B86D7B1DFEF}" type="presParOf" srcId="{4CD6F45D-6552-4D0F-8E08-10EFEC68B26C}" destId="{85069C7D-2661-4C52-9014-89170C8CFB16}" srcOrd="1" destOrd="0" presId="urn:microsoft.com/office/officeart/2005/8/layout/arrow1"/>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858179" cy="2553909"/>
        <a:chOff x="0" y="0"/>
        <a:chExt cx="7858179" cy="2553909"/>
      </a:xfrm>
    </dsp:grpSpPr>
    <dsp:sp modelId="{4BCA821F-A632-40FD-991B-B43DFC15D9E4}">
      <dsp:nvSpPr>
        <dsp:cNvPr id="5" name="任意多边形 4"/>
        <dsp:cNvSpPr/>
      </dsp:nvSpPr>
      <dsp:spPr bwMode="white">
        <a:xfrm>
          <a:off x="1348315" y="625486"/>
          <a:ext cx="2526075" cy="286898"/>
        </a:xfrm>
        <a:custGeom>
          <a:avLst/>
          <a:gdLst/>
          <a:ahLst/>
          <a:cxnLst/>
          <a:pathLst>
            <a:path w="3978" h="452">
              <a:moveTo>
                <a:pt x="3978" y="0"/>
              </a:moveTo>
              <a:lnTo>
                <a:pt x="3978" y="366"/>
              </a:lnTo>
              <a:lnTo>
                <a:pt x="0" y="366"/>
              </a:lnTo>
              <a:lnTo>
                <a:pt x="0" y="452"/>
              </a:lnTo>
            </a:path>
          </a:pathLst>
        </a:custGeom>
      </dsp:spPr>
      <dsp:style>
        <a:lnRef idx="2">
          <a:schemeClr val="accent1">
            <a:shade val="60000"/>
          </a:schemeClr>
        </a:lnRef>
        <a:fillRef idx="0">
          <a:schemeClr val="accent1"/>
        </a:fillRef>
        <a:effectRef idx="0">
          <a:scrgbClr r="0" g="0" b="0"/>
        </a:effectRef>
        <a:fontRef idx="minor"/>
      </dsp:style>
      <dsp:txXfrm>
        <a:off x="1348315" y="625486"/>
        <a:ext cx="2526075" cy="286898"/>
      </dsp:txXfrm>
    </dsp:sp>
    <dsp:sp modelId="{2938CF7D-2B98-46E7-A361-46A12194B854}">
      <dsp:nvSpPr>
        <dsp:cNvPr id="8" name="任意多边形 7"/>
        <dsp:cNvSpPr/>
      </dsp:nvSpPr>
      <dsp:spPr bwMode="white">
        <a:xfrm>
          <a:off x="2551699" y="625486"/>
          <a:ext cx="1322691" cy="286898"/>
        </a:xfrm>
        <a:custGeom>
          <a:avLst/>
          <a:gdLst/>
          <a:ahLst/>
          <a:cxnLst/>
          <a:pathLst>
            <a:path w="2083" h="452">
              <a:moveTo>
                <a:pt x="2083" y="0"/>
              </a:moveTo>
              <a:lnTo>
                <a:pt x="2083" y="366"/>
              </a:lnTo>
              <a:lnTo>
                <a:pt x="0" y="366"/>
              </a:lnTo>
              <a:lnTo>
                <a:pt x="0" y="452"/>
              </a:lnTo>
            </a:path>
          </a:pathLst>
        </a:custGeom>
      </dsp:spPr>
      <dsp:style>
        <a:lnRef idx="2">
          <a:schemeClr val="accent1">
            <a:shade val="60000"/>
          </a:schemeClr>
        </a:lnRef>
        <a:fillRef idx="0">
          <a:schemeClr val="accent1"/>
        </a:fillRef>
        <a:effectRef idx="0">
          <a:scrgbClr r="0" g="0" b="0"/>
        </a:effectRef>
        <a:fontRef idx="minor"/>
      </dsp:style>
      <dsp:txXfrm>
        <a:off x="2551699" y="625486"/>
        <a:ext cx="1322691" cy="286898"/>
      </dsp:txXfrm>
    </dsp:sp>
    <dsp:sp modelId="{921B8077-389B-4BDF-8191-6B3332361E41}">
      <dsp:nvSpPr>
        <dsp:cNvPr id="11" name="任意多边形 10"/>
        <dsp:cNvSpPr/>
      </dsp:nvSpPr>
      <dsp:spPr bwMode="white">
        <a:xfrm>
          <a:off x="3755083" y="625486"/>
          <a:ext cx="119307" cy="286898"/>
        </a:xfrm>
        <a:custGeom>
          <a:avLst/>
          <a:gdLst/>
          <a:ahLst/>
          <a:cxnLst/>
          <a:pathLst>
            <a:path w="188" h="452">
              <a:moveTo>
                <a:pt x="188" y="0"/>
              </a:moveTo>
              <a:lnTo>
                <a:pt x="188" y="366"/>
              </a:lnTo>
              <a:lnTo>
                <a:pt x="0" y="366"/>
              </a:lnTo>
              <a:lnTo>
                <a:pt x="0" y="452"/>
              </a:lnTo>
            </a:path>
          </a:pathLst>
        </a:custGeom>
      </dsp:spPr>
      <dsp:style>
        <a:lnRef idx="2">
          <a:schemeClr val="accent1">
            <a:shade val="60000"/>
          </a:schemeClr>
        </a:lnRef>
        <a:fillRef idx="0">
          <a:schemeClr val="accent1"/>
        </a:fillRef>
        <a:effectRef idx="0">
          <a:scrgbClr r="0" g="0" b="0"/>
        </a:effectRef>
        <a:fontRef idx="minor"/>
      </dsp:style>
      <dsp:txXfrm>
        <a:off x="3755083" y="625486"/>
        <a:ext cx="119307" cy="286898"/>
      </dsp:txXfrm>
    </dsp:sp>
    <dsp:sp modelId="{D533343D-8052-4F50-B667-29EE66893751}">
      <dsp:nvSpPr>
        <dsp:cNvPr id="14" name="任意多边形 13"/>
        <dsp:cNvSpPr/>
      </dsp:nvSpPr>
      <dsp:spPr bwMode="white">
        <a:xfrm>
          <a:off x="3874390" y="625486"/>
          <a:ext cx="1084077" cy="286898"/>
        </a:xfrm>
        <a:custGeom>
          <a:avLst/>
          <a:gdLst/>
          <a:ahLst/>
          <a:cxnLst/>
          <a:pathLst>
            <a:path w="1707" h="452">
              <a:moveTo>
                <a:pt x="0" y="0"/>
              </a:moveTo>
              <a:lnTo>
                <a:pt x="0" y="366"/>
              </a:lnTo>
              <a:lnTo>
                <a:pt x="1707" y="366"/>
              </a:lnTo>
              <a:lnTo>
                <a:pt x="1707" y="452"/>
              </a:lnTo>
            </a:path>
          </a:pathLst>
        </a:custGeom>
      </dsp:spPr>
      <dsp:style>
        <a:lnRef idx="2">
          <a:schemeClr val="accent1">
            <a:shade val="60000"/>
          </a:schemeClr>
        </a:lnRef>
        <a:fillRef idx="0">
          <a:schemeClr val="accent1"/>
        </a:fillRef>
        <a:effectRef idx="0">
          <a:scrgbClr r="0" g="0" b="0"/>
        </a:effectRef>
        <a:fontRef idx="minor"/>
      </dsp:style>
      <dsp:txXfrm>
        <a:off x="3874390" y="625486"/>
        <a:ext cx="1084077" cy="286898"/>
      </dsp:txXfrm>
    </dsp:sp>
    <dsp:sp modelId="{7590F555-4FC4-4254-9EC3-B4CB7C995185}">
      <dsp:nvSpPr>
        <dsp:cNvPr id="17" name="任意多边形 16"/>
        <dsp:cNvSpPr/>
      </dsp:nvSpPr>
      <dsp:spPr bwMode="white">
        <a:xfrm>
          <a:off x="4958467" y="1537597"/>
          <a:ext cx="0" cy="286898"/>
        </a:xfrm>
        <a:custGeom>
          <a:avLst/>
          <a:gdLst/>
          <a:ahLst/>
          <a:cxnLst/>
          <a:pathLst>
            <a:path h="452">
              <a:moveTo>
                <a:pt x="0" y="0"/>
              </a:moveTo>
              <a:lnTo>
                <a:pt x="0" y="452"/>
              </a:lnTo>
            </a:path>
          </a:pathLst>
        </a:custGeom>
      </dsp:spPr>
      <dsp:style>
        <a:lnRef idx="2">
          <a:schemeClr val="accent1">
            <a:shade val="80000"/>
          </a:schemeClr>
        </a:lnRef>
        <a:fillRef idx="0">
          <a:schemeClr val="accent1"/>
        </a:fillRef>
        <a:effectRef idx="0">
          <a:scrgbClr r="0" g="0" b="0"/>
        </a:effectRef>
        <a:fontRef idx="minor"/>
      </dsp:style>
      <dsp:txXfrm>
        <a:off x="4958467" y="1537597"/>
        <a:ext cx="0" cy="286898"/>
      </dsp:txXfrm>
    </dsp:sp>
    <dsp:sp modelId="{B60C874A-F1DA-4514-AED3-53D16D3A5940}">
      <dsp:nvSpPr>
        <dsp:cNvPr id="20" name="任意多边形 19"/>
        <dsp:cNvSpPr/>
      </dsp:nvSpPr>
      <dsp:spPr bwMode="white">
        <a:xfrm>
          <a:off x="3874390" y="625486"/>
          <a:ext cx="2406768" cy="286624"/>
        </a:xfrm>
        <a:custGeom>
          <a:avLst/>
          <a:gdLst/>
          <a:ahLst/>
          <a:cxnLst/>
          <a:pathLst>
            <a:path w="3790" h="451">
              <a:moveTo>
                <a:pt x="0" y="0"/>
              </a:moveTo>
              <a:lnTo>
                <a:pt x="0" y="365"/>
              </a:lnTo>
              <a:lnTo>
                <a:pt x="3790" y="365"/>
              </a:lnTo>
              <a:lnTo>
                <a:pt x="3790" y="451"/>
              </a:lnTo>
            </a:path>
          </a:pathLst>
        </a:custGeom>
      </dsp:spPr>
      <dsp:style>
        <a:lnRef idx="2">
          <a:schemeClr val="accent1">
            <a:shade val="60000"/>
          </a:schemeClr>
        </a:lnRef>
        <a:fillRef idx="0">
          <a:schemeClr val="accent1"/>
        </a:fillRef>
        <a:effectRef idx="0">
          <a:scrgbClr r="0" g="0" b="0"/>
        </a:effectRef>
        <a:fontRef idx="minor"/>
      </dsp:style>
      <dsp:txXfrm>
        <a:off x="3874390" y="625486"/>
        <a:ext cx="2406768" cy="286624"/>
      </dsp:txXfrm>
    </dsp:sp>
    <dsp:sp modelId="{639D1249-525A-462A-B701-9E120C804B87}">
      <dsp:nvSpPr>
        <dsp:cNvPr id="3" name="圆角矩形 2"/>
        <dsp:cNvSpPr/>
      </dsp:nvSpPr>
      <dsp:spPr bwMode="white">
        <a:xfrm>
          <a:off x="3382097" y="273"/>
          <a:ext cx="984587" cy="62521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3382097" y="273"/>
        <a:ext cx="984587" cy="625213"/>
      </dsp:txXfrm>
    </dsp:sp>
    <dsp:sp modelId="{082664C3-899C-4512-88A9-D422B8DC4A20}">
      <dsp:nvSpPr>
        <dsp:cNvPr id="4" name="圆角矩形 3"/>
        <dsp:cNvSpPr/>
      </dsp:nvSpPr>
      <dsp:spPr bwMode="white">
        <a:xfrm>
          <a:off x="3491495" y="104202"/>
          <a:ext cx="984587" cy="62521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a:solidFill>
                <a:schemeClr val="dk1"/>
              </a:solidFill>
              <a:latin typeface="微软雅黑" panose="020B0503020204020204" pitchFamily="34" charset="-122"/>
              <a:ea typeface="微软雅黑" panose="020B0503020204020204" pitchFamily="34" charset="-122"/>
            </a:rPr>
            <a:t>施工面积</a:t>
          </a:r>
          <a:endParaRPr>
            <a:solidFill>
              <a:schemeClr val="dk1"/>
            </a:solidFill>
          </a:endParaRPr>
        </a:p>
      </dsp:txBody>
      <dsp:txXfrm>
        <a:off x="3491495" y="104202"/>
        <a:ext cx="984587" cy="625213"/>
      </dsp:txXfrm>
    </dsp:sp>
    <dsp:sp modelId="{28E9D1B6-25C5-42D1-B973-C15C6C828414}">
      <dsp:nvSpPr>
        <dsp:cNvPr id="6" name="圆角矩形 5"/>
        <dsp:cNvSpPr/>
      </dsp:nvSpPr>
      <dsp:spPr bwMode="white">
        <a:xfrm>
          <a:off x="856022" y="912384"/>
          <a:ext cx="984587" cy="62521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856022" y="912384"/>
        <a:ext cx="984587" cy="625213"/>
      </dsp:txXfrm>
    </dsp:sp>
    <dsp:sp modelId="{EF7117A7-99BB-477C-B602-DAC1228F8017}">
      <dsp:nvSpPr>
        <dsp:cNvPr id="7" name="圆角矩形 6"/>
        <dsp:cNvSpPr/>
      </dsp:nvSpPr>
      <dsp:spPr bwMode="white">
        <a:xfrm>
          <a:off x="965420" y="1016312"/>
          <a:ext cx="984587" cy="62521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a:solidFill>
                <a:schemeClr val="dk1"/>
              </a:solidFill>
              <a:latin typeface="微软雅黑" panose="020B0503020204020204" pitchFamily="34" charset="-122"/>
              <a:ea typeface="微软雅黑" panose="020B0503020204020204" pitchFamily="34" charset="-122"/>
            </a:rPr>
            <a:t>本期新开工面积</a:t>
          </a:r>
          <a:endParaRPr>
            <a:solidFill>
              <a:schemeClr val="dk1"/>
            </a:solidFill>
          </a:endParaRPr>
        </a:p>
      </dsp:txBody>
      <dsp:txXfrm>
        <a:off x="965420" y="1016312"/>
        <a:ext cx="984587" cy="625213"/>
      </dsp:txXfrm>
    </dsp:sp>
    <dsp:sp modelId="{C869DDA5-8FC3-445E-85A8-B03324067049}">
      <dsp:nvSpPr>
        <dsp:cNvPr id="9" name="圆角矩形 8"/>
        <dsp:cNvSpPr/>
      </dsp:nvSpPr>
      <dsp:spPr bwMode="white">
        <a:xfrm>
          <a:off x="2059405" y="912384"/>
          <a:ext cx="984587" cy="62521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2059405" y="912384"/>
        <a:ext cx="984587" cy="625213"/>
      </dsp:txXfrm>
    </dsp:sp>
    <dsp:sp modelId="{D9EAF5D8-590C-44C4-BE78-2A1725D239D0}">
      <dsp:nvSpPr>
        <dsp:cNvPr id="10" name="圆角矩形 9"/>
        <dsp:cNvSpPr/>
      </dsp:nvSpPr>
      <dsp:spPr bwMode="white">
        <a:xfrm>
          <a:off x="2168804" y="1016312"/>
          <a:ext cx="984587" cy="62521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a:solidFill>
                <a:schemeClr val="dk1"/>
              </a:solidFill>
              <a:latin typeface="微软雅黑" panose="020B0503020204020204" pitchFamily="34" charset="-122"/>
              <a:ea typeface="微软雅黑" panose="020B0503020204020204" pitchFamily="34" charset="-122"/>
            </a:rPr>
            <a:t>跨年施工面积</a:t>
          </a:r>
          <a:endParaRPr>
            <a:solidFill>
              <a:schemeClr val="dk1"/>
            </a:solidFill>
          </a:endParaRPr>
        </a:p>
      </dsp:txBody>
      <dsp:txXfrm>
        <a:off x="2168804" y="1016312"/>
        <a:ext cx="984587" cy="625213"/>
      </dsp:txXfrm>
    </dsp:sp>
    <dsp:sp modelId="{3520B71B-FFC5-4139-A2C4-04C21FBAA8BE}">
      <dsp:nvSpPr>
        <dsp:cNvPr id="12" name="圆角矩形 11"/>
        <dsp:cNvSpPr/>
      </dsp:nvSpPr>
      <dsp:spPr bwMode="white">
        <a:xfrm>
          <a:off x="3262789" y="912384"/>
          <a:ext cx="984587" cy="62521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3262789" y="912384"/>
        <a:ext cx="984587" cy="625213"/>
      </dsp:txXfrm>
    </dsp:sp>
    <dsp:sp modelId="{1164C190-8F10-4408-BC3D-3C12394ED944}">
      <dsp:nvSpPr>
        <dsp:cNvPr id="13" name="圆角矩形 12"/>
        <dsp:cNvSpPr/>
      </dsp:nvSpPr>
      <dsp:spPr bwMode="white">
        <a:xfrm>
          <a:off x="3372188" y="1016312"/>
          <a:ext cx="984587" cy="62521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a:solidFill>
                <a:schemeClr val="dk1"/>
              </a:solidFill>
              <a:latin typeface="微软雅黑" panose="020B0503020204020204" pitchFamily="34" charset="-122"/>
              <a:ea typeface="微软雅黑" panose="020B0503020204020204" pitchFamily="34" charset="-122"/>
            </a:rPr>
            <a:t>本年复工面积</a:t>
          </a:r>
          <a:endParaRPr>
            <a:solidFill>
              <a:schemeClr val="dk1"/>
            </a:solidFill>
          </a:endParaRPr>
        </a:p>
      </dsp:txBody>
      <dsp:txXfrm>
        <a:off x="3372188" y="1016312"/>
        <a:ext cx="984587" cy="625213"/>
      </dsp:txXfrm>
    </dsp:sp>
    <dsp:sp modelId="{5AC39306-2A6D-4185-94B6-183058D43A66}">
      <dsp:nvSpPr>
        <dsp:cNvPr id="15" name="圆角矩形 14"/>
        <dsp:cNvSpPr/>
      </dsp:nvSpPr>
      <dsp:spPr bwMode="white">
        <a:xfrm>
          <a:off x="4466173" y="912384"/>
          <a:ext cx="984587" cy="62521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4466173" y="912384"/>
        <a:ext cx="984587" cy="625213"/>
      </dsp:txXfrm>
    </dsp:sp>
    <dsp:sp modelId="{C4AE69AE-0C5C-4A5E-BBB8-E3D836FB69DB}">
      <dsp:nvSpPr>
        <dsp:cNvPr id="16" name="圆角矩形 15"/>
        <dsp:cNvSpPr/>
      </dsp:nvSpPr>
      <dsp:spPr bwMode="white">
        <a:xfrm>
          <a:off x="4575572" y="1016312"/>
          <a:ext cx="984587" cy="62521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vert="horz" wrap="square"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a:solidFill>
                <a:srgbClr val="FF0000"/>
              </a:solidFill>
              <a:latin typeface="微软雅黑" panose="020B0503020204020204" pitchFamily="34" charset="-122"/>
              <a:ea typeface="微软雅黑" panose="020B0503020204020204" pitchFamily="34" charset="-122"/>
            </a:rPr>
            <a:t>本期竣工面积</a:t>
          </a:r>
          <a:endParaRPr lang="zh-CN" altLang="en-US" sz="1600" dirty="0">
            <a:solidFill>
              <a:srgbClr val="FF0000"/>
            </a:solidFill>
            <a:latin typeface="微软雅黑" panose="020B0503020204020204" pitchFamily="34" charset="-122"/>
            <a:ea typeface="微软雅黑" panose="020B0503020204020204" pitchFamily="34" charset="-122"/>
          </a:endParaRPr>
        </a:p>
      </dsp:txBody>
      <dsp:txXfrm>
        <a:off x="4575572" y="1016312"/>
        <a:ext cx="984587" cy="625213"/>
      </dsp:txXfrm>
    </dsp:sp>
    <dsp:sp modelId="{E37AD4F1-F50C-4C9E-B06E-A049FD6A5382}">
      <dsp:nvSpPr>
        <dsp:cNvPr id="18" name="圆角矩形 17"/>
        <dsp:cNvSpPr/>
      </dsp:nvSpPr>
      <dsp:spPr bwMode="white">
        <a:xfrm>
          <a:off x="4466173" y="1824494"/>
          <a:ext cx="984587" cy="62521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4466173" y="1824494"/>
        <a:ext cx="984587" cy="625213"/>
      </dsp:txXfrm>
    </dsp:sp>
    <dsp:sp modelId="{7C4A1513-6DCD-406F-ABED-8254E0C3E78C}">
      <dsp:nvSpPr>
        <dsp:cNvPr id="19" name="圆角矩形 18"/>
        <dsp:cNvSpPr/>
      </dsp:nvSpPr>
      <dsp:spPr bwMode="white">
        <a:xfrm>
          <a:off x="4575572" y="1928423"/>
          <a:ext cx="984587" cy="62521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vert="horz" wrap="square"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a:solidFill>
                <a:srgbClr val="FF0000"/>
              </a:solidFill>
              <a:latin typeface="微软雅黑" panose="020B0503020204020204" pitchFamily="34" charset="-122"/>
              <a:ea typeface="微软雅黑" panose="020B0503020204020204" pitchFamily="34" charset="-122"/>
            </a:rPr>
            <a:t>扣除往年竣工面积</a:t>
          </a:r>
          <a:endParaRPr lang="zh-CN" altLang="en-US" sz="1600" dirty="0">
            <a:solidFill>
              <a:srgbClr val="FF0000"/>
            </a:solidFill>
            <a:latin typeface="微软雅黑" panose="020B0503020204020204" pitchFamily="34" charset="-122"/>
            <a:ea typeface="微软雅黑" panose="020B0503020204020204" pitchFamily="34" charset="-122"/>
          </a:endParaRPr>
        </a:p>
      </dsp:txBody>
      <dsp:txXfrm>
        <a:off x="4575572" y="1928423"/>
        <a:ext cx="984587" cy="625213"/>
      </dsp:txXfrm>
    </dsp:sp>
    <dsp:sp modelId="{22970578-AE4A-4875-9F7D-F4FAC5B0CB33}">
      <dsp:nvSpPr>
        <dsp:cNvPr id="21" name="圆角矩形 20"/>
        <dsp:cNvSpPr/>
      </dsp:nvSpPr>
      <dsp:spPr bwMode="white">
        <a:xfrm>
          <a:off x="5669557" y="912110"/>
          <a:ext cx="1223202" cy="62521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5669557" y="912110"/>
        <a:ext cx="1223202" cy="625213"/>
      </dsp:txXfrm>
    </dsp:sp>
    <dsp:sp modelId="{2C099EBA-9C21-4A15-8D34-735D59101FBA}">
      <dsp:nvSpPr>
        <dsp:cNvPr id="22" name="圆角矩形 21"/>
        <dsp:cNvSpPr/>
      </dsp:nvSpPr>
      <dsp:spPr bwMode="white">
        <a:xfrm>
          <a:off x="5778956" y="1016039"/>
          <a:ext cx="1223202" cy="62521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a:solidFill>
                <a:schemeClr val="dk1"/>
              </a:solidFill>
              <a:latin typeface="微软雅黑" panose="020B0503020204020204" pitchFamily="34" charset="-122"/>
              <a:ea typeface="微软雅黑" panose="020B0503020204020204" pitchFamily="34" charset="-122"/>
            </a:rPr>
            <a:t>施工后又停缓建面积</a:t>
          </a:r>
          <a:endParaRPr>
            <a:solidFill>
              <a:schemeClr val="dk1"/>
            </a:solidFill>
          </a:endParaRPr>
        </a:p>
      </dsp:txBody>
      <dsp:txXfrm>
        <a:off x="5778956" y="1016039"/>
        <a:ext cx="1223202" cy="625213"/>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833950" cy="1125149"/>
        <a:chOff x="0" y="0"/>
        <a:chExt cx="4833950" cy="1125149"/>
      </a:xfrm>
    </dsp:grpSpPr>
    <dsp:sp modelId="{B555A1AF-53D1-4AF1-BF1E-66C5AE84139B}">
      <dsp:nvSpPr>
        <dsp:cNvPr id="3" name="上箭头 2"/>
        <dsp:cNvSpPr/>
      </dsp:nvSpPr>
      <dsp:spPr bwMode="white">
        <a:xfrm rot="16200000">
          <a:off x="1235569" y="0"/>
          <a:ext cx="1125149" cy="1125149"/>
        </a:xfrm>
        <a:prstGeom prst="upArrow">
          <a:avLst>
            <a:gd name="adj1" fmla="val 50000"/>
            <a:gd name="adj2" fmla="val 35000"/>
          </a:avLst>
        </a:prstGeom>
        <a:solidFill>
          <a:srgbClr val="FFC000"/>
        </a:solidFill>
      </dsp:spPr>
      <dsp:style>
        <a:lnRef idx="3">
          <a:schemeClr val="lt1"/>
        </a:lnRef>
        <a:fillRef idx="1">
          <a:schemeClr val="accent1"/>
        </a:fillRef>
        <a:effectRef idx="1">
          <a:scrgbClr r="0" g="0" b="0"/>
        </a:effectRef>
        <a:fontRef idx="minor">
          <a:schemeClr val="lt1"/>
        </a:fontRef>
      </dsp:style>
      <dsp:txBody>
        <a:bodyPr rot="5400000" lIns="120904" tIns="120904" rIns="120904" bIns="120904"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nSpc>
              <a:spcPct val="100000"/>
            </a:lnSpc>
            <a:spcBef>
              <a:spcPct val="0"/>
            </a:spcBef>
            <a:spcAft>
              <a:spcPct val="35000"/>
            </a:spcAft>
          </a:pPr>
          <a:r>
            <a:rPr lang="zh-CN" altLang="en-US" b="1" dirty="0">
              <a:solidFill>
                <a:schemeClr val="tx1"/>
              </a:solidFill>
              <a:latin typeface="微软雅黑" panose="020B0503020204020204" pitchFamily="34" charset="-122"/>
              <a:ea typeface="微软雅黑" panose="020B0503020204020204" pitchFamily="34" charset="-122"/>
            </a:rPr>
            <a:t>包括</a:t>
          </a:r>
        </a:p>
      </dsp:txBody>
      <dsp:txXfrm rot="16200000">
        <a:off x="1235569" y="0"/>
        <a:ext cx="1125149" cy="1125149"/>
      </dsp:txXfrm>
    </dsp:sp>
    <dsp:sp modelId="{85069C7D-2661-4C52-9014-89170C8CFB16}">
      <dsp:nvSpPr>
        <dsp:cNvPr id="4" name="上箭头 3"/>
        <dsp:cNvSpPr/>
      </dsp:nvSpPr>
      <dsp:spPr bwMode="white">
        <a:xfrm rot="27000000">
          <a:off x="2473232" y="0"/>
          <a:ext cx="1125149" cy="1125149"/>
        </a:xfrm>
        <a:prstGeom prst="upArrow">
          <a:avLst>
            <a:gd name="adj1" fmla="val 50000"/>
            <a:gd name="adj2" fmla="val 35000"/>
          </a:avLst>
        </a:prstGeom>
        <a:solidFill>
          <a:srgbClr val="FF9F9F"/>
        </a:solidFill>
      </dsp:spPr>
      <dsp:style>
        <a:lnRef idx="3">
          <a:schemeClr val="lt1"/>
        </a:lnRef>
        <a:fillRef idx="1">
          <a:schemeClr val="accent1"/>
        </a:fillRef>
        <a:effectRef idx="1">
          <a:scrgbClr r="0" g="0" b="0"/>
        </a:effectRef>
        <a:fontRef idx="minor">
          <a:schemeClr val="lt1"/>
        </a:fontRef>
      </dsp:style>
      <dsp:txBody>
        <a:bodyPr rot="-5400000" lIns="120904" tIns="120904" rIns="120904" bIns="120904"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nSpc>
              <a:spcPct val="100000"/>
            </a:lnSpc>
            <a:spcBef>
              <a:spcPct val="0"/>
            </a:spcBef>
            <a:spcAft>
              <a:spcPct val="35000"/>
            </a:spcAft>
          </a:pPr>
          <a:r>
            <a:rPr lang="zh-CN" altLang="en-US" b="1" dirty="0">
              <a:solidFill>
                <a:schemeClr val="tx1"/>
              </a:solidFill>
              <a:latin typeface="微软雅黑" panose="020B0503020204020204" pitchFamily="34" charset="-122"/>
              <a:ea typeface="微软雅黑" panose="020B0503020204020204" pitchFamily="34" charset="-122"/>
            </a:rPr>
            <a:t>不包括</a:t>
          </a:r>
        </a:p>
      </dsp:txBody>
      <dsp:txXfrm rot="27000000">
        <a:off x="2473232" y="0"/>
        <a:ext cx="1125149" cy="112514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1">
  <dgm:title val=""/>
  <dgm:desc val=""/>
  <dgm:catLst>
    <dgm:cat type="hierarchy" pri="2000"/>
  </dgm:catLst>
  <dgm:sampData>
    <dgm:dataModel>
      <dgm:ptLst>
        <dgm:pt modelId="0" type="doc"/>
        <dgm:pt modelId="1">
          <dgm:prSet phldr="true"/>
        </dgm:pt>
        <dgm:pt modelId="2">
          <dgm:prSet phldr="true"/>
        </dgm:pt>
        <dgm:pt modelId="21">
          <dgm:prSet phldr="true"/>
        </dgm:pt>
        <dgm:pt modelId="22">
          <dgm:prSet phldr="true"/>
        </dgm:pt>
        <dgm:pt modelId="3">
          <dgm:prSet phldr="true"/>
        </dgm:pt>
        <dgm:pt modelId="31">
          <dgm:prSet phldr="true"/>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true"/>
        </dgm:pt>
        <dgm:pt modelId="2">
          <dgm:prSet phldr="true"/>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true"/>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3">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6306" name="Rectangle 2"/>
          <p:cNvSpPr>
            <a:spLocks noGrp="true" noChangeArrowheads="true"/>
          </p:cNvSpPr>
          <p:nvPr>
            <p:ph type="hdr" sz="quarter"/>
          </p:nvPr>
        </p:nvSpPr>
        <p:spPr bwMode="auto">
          <a:xfrm>
            <a:off x="0" y="0"/>
            <a:ext cx="4302125" cy="339725"/>
          </a:xfrm>
          <a:prstGeom prst="rect">
            <a:avLst/>
          </a:prstGeom>
          <a:noFill/>
          <a:ln w="9525">
            <a:noFill/>
            <a:miter lim="800000"/>
          </a:ln>
          <a:effectLst/>
        </p:spPr>
        <p:txBody>
          <a:bodyPr vert="horz" wrap="square" lIns="92428" tIns="46214" rIns="92428" bIns="46214" numCol="1" anchor="t" anchorCtr="false" compatLnSpc="true"/>
          <a:lstStyle>
            <a:lvl1pPr eaLnBrk="0" hangingPunct="0">
              <a:buFont typeface="Arial" panose="020B0604020202020204" pitchFamily="34" charset="0"/>
              <a:buNone/>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226307" name="Rectangle 3"/>
          <p:cNvSpPr>
            <a:spLocks noGrp="true" noChangeArrowheads="true"/>
          </p:cNvSpPr>
          <p:nvPr>
            <p:ph type="dt" sz="quarter" idx="1"/>
          </p:nvPr>
        </p:nvSpPr>
        <p:spPr bwMode="auto">
          <a:xfrm>
            <a:off x="5621338" y="0"/>
            <a:ext cx="4303713" cy="339725"/>
          </a:xfrm>
          <a:prstGeom prst="rect">
            <a:avLst/>
          </a:prstGeom>
          <a:noFill/>
          <a:ln w="9525">
            <a:noFill/>
            <a:miter lim="800000"/>
          </a:ln>
          <a:effectLst/>
        </p:spPr>
        <p:txBody>
          <a:bodyPr vert="horz" wrap="square" lIns="92428" tIns="46214" rIns="92428" bIns="46214" numCol="1" anchor="t" anchorCtr="false" compatLnSpc="true"/>
          <a:lstStyle>
            <a:lvl1pPr algn="r" eaLnBrk="0" hangingPunct="0">
              <a:buFont typeface="Arial" panose="020B0604020202020204" pitchFamily="34" charset="0"/>
              <a:buNone/>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31EC349D-F8EE-4AEE-87ED-910EE7A41E49}"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226308" name="Rectangle 4"/>
          <p:cNvSpPr>
            <a:spLocks noGrp="true" noChangeArrowheads="true"/>
          </p:cNvSpPr>
          <p:nvPr>
            <p:ph type="ftr" sz="quarter" idx="2"/>
          </p:nvPr>
        </p:nvSpPr>
        <p:spPr bwMode="auto">
          <a:xfrm>
            <a:off x="0" y="6456363"/>
            <a:ext cx="4302125" cy="339725"/>
          </a:xfrm>
          <a:prstGeom prst="rect">
            <a:avLst/>
          </a:prstGeom>
          <a:noFill/>
          <a:ln w="9525">
            <a:noFill/>
            <a:miter lim="800000"/>
          </a:ln>
          <a:effectLst/>
        </p:spPr>
        <p:txBody>
          <a:bodyPr vert="horz" wrap="square" lIns="92428" tIns="46214" rIns="92428" bIns="46214" numCol="1" anchor="b" anchorCtr="false" compatLnSpc="true"/>
          <a:lstStyle>
            <a:lvl1pPr eaLnBrk="0" hangingPunct="0">
              <a:buFont typeface="Arial" panose="020B0604020202020204" pitchFamily="34" charset="0"/>
              <a:buNone/>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226309" name="Rectangle 5"/>
          <p:cNvSpPr>
            <a:spLocks noGrp="true" noChangeArrowheads="true"/>
          </p:cNvSpPr>
          <p:nvPr>
            <p:ph type="sldNum" sz="quarter" idx="3"/>
          </p:nvPr>
        </p:nvSpPr>
        <p:spPr bwMode="auto">
          <a:xfrm>
            <a:off x="5621338" y="6456363"/>
            <a:ext cx="4303713" cy="339725"/>
          </a:xfrm>
          <a:prstGeom prst="rect">
            <a:avLst/>
          </a:prstGeom>
          <a:noFill/>
          <a:ln w="9525">
            <a:noFill/>
            <a:miter lim="800000"/>
          </a:ln>
          <a:effectLst/>
        </p:spPr>
        <p:txBody>
          <a:bodyPr vert="horz" wrap="square" lIns="92428" tIns="46214" rIns="92428" bIns="46214" numCol="1" anchor="b" anchorCtr="false" compatLnSpc="true"/>
          <a:lstStyle/>
          <a:p>
            <a:pPr lvl="0" algn="r">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5714" name="Rectangle 2"/>
          <p:cNvSpPr>
            <a:spLocks noGrp="true" noRot="true" noChangeAspect="true"/>
          </p:cNvSpPr>
          <p:nvPr>
            <p:ph type="sldImg" idx="2"/>
          </p:nvPr>
        </p:nvSpPr>
        <p:spPr>
          <a:xfrm>
            <a:off x="2654300" y="560388"/>
            <a:ext cx="4354513" cy="2449512"/>
          </a:xfrm>
          <a:prstGeom prst="rect">
            <a:avLst/>
          </a:prstGeom>
          <a:noFill/>
          <a:ln w="9525">
            <a:noFill/>
          </a:ln>
        </p:spPr>
      </p:sp>
      <p:sp>
        <p:nvSpPr>
          <p:cNvPr id="6147" name="Rectangle 3"/>
          <p:cNvSpPr>
            <a:spLocks noGrp="true" noChangeArrowheads="true"/>
          </p:cNvSpPr>
          <p:nvPr>
            <p:ph type="body" sz="quarter" idx="3"/>
          </p:nvPr>
        </p:nvSpPr>
        <p:spPr bwMode="auto">
          <a:xfrm>
            <a:off x="777875" y="3262313"/>
            <a:ext cx="8367713" cy="2938463"/>
          </a:xfrm>
          <a:prstGeom prst="rect">
            <a:avLst/>
          </a:prstGeom>
          <a:noFill/>
          <a:ln w="9525">
            <a:noFill/>
            <a:miter lim="800000"/>
          </a:ln>
        </p:spPr>
        <p:txBody>
          <a:bodyPr vert="horz" wrap="square" lIns="92428" tIns="46214" rIns="92428" bIns="46214" numCol="1" anchor="t" anchorCtr="false" compatLnSpc="true"/>
          <a:lstStyle/>
          <a:p>
            <a:pPr lvl="0"/>
            <a:r>
              <a:rPr lang="zh-CN" altLang="en-US" dirty="0"/>
              <a:t>单击此处编辑母版文本样式
第二级
第三级
第四级
第五级</a:t>
            </a:r>
            <a:endParaRPr lang="zh-CN" altLang="en-US" dirty="0"/>
          </a:p>
        </p:txBody>
      </p:sp>
      <p:sp>
        <p:nvSpPr>
          <p:cNvPr id="6148" name="Rectangle 4"/>
          <p:cNvSpPr>
            <a:spLocks noGrp="true" noChangeArrowheads="true"/>
          </p:cNvSpPr>
          <p:nvPr>
            <p:ph type="hdr" sz="quarter"/>
          </p:nvPr>
        </p:nvSpPr>
        <p:spPr bwMode="auto">
          <a:xfrm>
            <a:off x="0" y="0"/>
            <a:ext cx="4305300" cy="339725"/>
          </a:xfrm>
          <a:prstGeom prst="rect">
            <a:avLst/>
          </a:prstGeom>
          <a:noFill/>
          <a:ln w="9525">
            <a:noFill/>
            <a:miter lim="800000"/>
          </a:ln>
        </p:spPr>
        <p:txBody>
          <a:bodyPr vert="horz" wrap="square" lIns="92428" tIns="46214" rIns="92428" bIns="46214" numCol="1" anchor="t" anchorCtr="false" compatLnSpc="true"/>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149" name="Rectangle 5"/>
          <p:cNvSpPr>
            <a:spLocks noGrp="true" noChangeArrowheads="true"/>
          </p:cNvSpPr>
          <p:nvPr>
            <p:ph type="dt" idx="1"/>
          </p:nvPr>
        </p:nvSpPr>
        <p:spPr bwMode="auto">
          <a:xfrm>
            <a:off x="5619750" y="0"/>
            <a:ext cx="4306888" cy="339725"/>
          </a:xfrm>
          <a:prstGeom prst="rect">
            <a:avLst/>
          </a:prstGeom>
          <a:noFill/>
          <a:ln w="9525">
            <a:noFill/>
            <a:miter lim="800000"/>
          </a:ln>
        </p:spPr>
        <p:txBody>
          <a:bodyPr vert="horz" wrap="square" lIns="92428" tIns="46214" rIns="92428" bIns="46214" numCol="1" anchor="t" anchorCtr="false" compatLnSpc="true"/>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150" name="Rectangle 6"/>
          <p:cNvSpPr>
            <a:spLocks noGrp="true" noChangeArrowheads="true"/>
          </p:cNvSpPr>
          <p:nvPr>
            <p:ph type="ftr" sz="quarter" idx="4"/>
          </p:nvPr>
        </p:nvSpPr>
        <p:spPr bwMode="auto">
          <a:xfrm>
            <a:off x="0" y="6457950"/>
            <a:ext cx="4305300" cy="339725"/>
          </a:xfrm>
          <a:prstGeom prst="rect">
            <a:avLst/>
          </a:prstGeom>
          <a:noFill/>
          <a:ln w="9525">
            <a:noFill/>
            <a:miter lim="800000"/>
          </a:ln>
        </p:spPr>
        <p:txBody>
          <a:bodyPr vert="horz" wrap="square" lIns="92428" tIns="46214" rIns="92428" bIns="46214" numCol="1" anchor="t" anchorCtr="false" compatLnSpc="true"/>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151" name="Rectangle 7"/>
          <p:cNvSpPr>
            <a:spLocks noGrp="true" noChangeArrowheads="true"/>
          </p:cNvSpPr>
          <p:nvPr>
            <p:ph type="sldNum" sz="quarter" idx="5"/>
          </p:nvPr>
        </p:nvSpPr>
        <p:spPr bwMode="auto">
          <a:xfrm>
            <a:off x="5619750" y="6457950"/>
            <a:ext cx="4306888" cy="339725"/>
          </a:xfrm>
          <a:prstGeom prst="rect">
            <a:avLst/>
          </a:prstGeom>
          <a:noFill/>
          <a:ln w="9525">
            <a:noFill/>
            <a:miter lim="800000"/>
          </a:ln>
        </p:spPr>
        <p:txBody>
          <a:bodyPr vert="horz" wrap="square" lIns="92428" tIns="46214" rIns="92428" bIns="46214" numCol="1" anchor="t" anchorCtr="false" compatLnSpc="true"/>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itchFamily="2" charset="-122"/>
        <a:cs typeface="+mn-cs"/>
      </a:defRPr>
    </a:lvl1pPr>
    <a:lvl2pPr marL="742950" indent="-285750" algn="l" rtl="0" eaLnBrk="0" fontAlgn="base" hangingPunct="0">
      <a:spcBef>
        <a:spcPct val="30000"/>
      </a:spcBef>
      <a:spcAft>
        <a:spcPct val="0"/>
      </a:spcAft>
      <a:defRPr sz="1200" kern="1200">
        <a:solidFill>
          <a:schemeClr val="tx1"/>
        </a:solidFill>
        <a:latin typeface="Arial" panose="020B0604020202020204" pitchFamily="34" charset="0"/>
        <a:ea typeface="宋体" pitchFamily="2" charset="-122"/>
        <a:cs typeface="+mn-cs"/>
      </a:defRPr>
    </a:lvl2pPr>
    <a:lvl3pPr marL="11430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itchFamily="2" charset="-122"/>
        <a:cs typeface="+mn-cs"/>
      </a:defRPr>
    </a:lvl3pPr>
    <a:lvl4pPr marL="16002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itchFamily="2" charset="-122"/>
        <a:cs typeface="+mn-cs"/>
      </a:defRPr>
    </a:lvl4pPr>
    <a:lvl5pPr marL="20574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true" noRot="true" noChangeAspect="true" noTextEdit="true"/>
          </p:cNvSpPr>
          <p:nvPr>
            <p:ph type="sldImg"/>
          </p:nvPr>
        </p:nvSpPr>
        <p:spPr>
          <a:xfrm>
            <a:off x="2652713" y="560388"/>
            <a:ext cx="4354512" cy="2449512"/>
          </a:xfrm>
        </p:spPr>
      </p:sp>
      <p:sp>
        <p:nvSpPr>
          <p:cNvPr id="128003" name="Rectangle 3"/>
          <p:cNvSpPr>
            <a:spLocks noGrp="true"/>
          </p:cNvSpPr>
          <p:nvPr>
            <p:ph type="body" idx="1"/>
          </p:nvPr>
        </p:nvSpPr>
        <p:spPr>
          <a:xfrm>
            <a:off x="777875" y="3262313"/>
            <a:ext cx="8367713" cy="2938462"/>
          </a:xfrm>
        </p:spPr>
        <p:txBody>
          <a:bodyPr wrap="square" lIns="92428" tIns="46214" rIns="92428" bIns="46214" anchor="t" anchorCtr="false"/>
          <a:lstStyle/>
          <a:p>
            <a:pPr lvl="0"/>
            <a:r>
              <a:rPr lang="zh-CN" altLang="en-US" dirty="0"/>
              <a:t>指的是从项目开始一直到本期为止累计完成的全部投资。无论这个项目是不是自始至终都有你这个企业来完成，比如说有的项目是转入的项目，都要从开始建设进行统计，另外拆除的、报废的工程也要进行统计。对于转出的项目，要进行扣除，从什么时候扣除呢，要从项目开始扣除</a:t>
            </a:r>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true" noRot="true" noChangeAspect="true" noTextEdit="true"/>
          </p:cNvSpPr>
          <p:nvPr>
            <p:ph type="sldImg"/>
          </p:nvPr>
        </p:nvSpPr>
        <p:spPr/>
      </p:sp>
      <p:sp>
        <p:nvSpPr>
          <p:cNvPr id="126979"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r>
              <a:rPr lang="zh-CN" altLang="en-US" b="1" dirty="0">
                <a:latin typeface="微软雅黑" panose="020B0604030504040204" pitchFamily="34" charset="-122"/>
                <a:ea typeface="微软雅黑" panose="020B0604030504040204" pitchFamily="34" charset="-122"/>
              </a:rPr>
              <a:t>以各式批文或预算为主</a:t>
            </a:r>
            <a:endParaRPr lang="zh-CN" altLang="en-US" b="1" dirty="0">
              <a:latin typeface="微软雅黑" panose="020B0604030504040204" pitchFamily="34" charset="-122"/>
              <a:ea typeface="微软雅黑" panose="020B0604030504040204" pitchFamily="34" charset="-122"/>
            </a:endParaRPr>
          </a:p>
          <a:p>
            <a:pPr lvl="0"/>
            <a:endParaRPr lang="zh-CN" altLang="en-US" dirty="0"/>
          </a:p>
        </p:txBody>
      </p:sp>
      <p:sp>
        <p:nvSpPr>
          <p:cNvPr id="126980"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true" noRot="true" noChangeAspect="true" noTextEdit="true"/>
          </p:cNvSpPr>
          <p:nvPr>
            <p:ph type="sldImg"/>
          </p:nvPr>
        </p:nvSpPr>
        <p:spPr>
          <a:xfrm>
            <a:off x="2652713" y="560388"/>
            <a:ext cx="4354512" cy="2449512"/>
          </a:xfrm>
        </p:spPr>
      </p:sp>
      <p:sp>
        <p:nvSpPr>
          <p:cNvPr id="128003" name="Rectangle 3"/>
          <p:cNvSpPr>
            <a:spLocks noGrp="true"/>
          </p:cNvSpPr>
          <p:nvPr>
            <p:ph type="body" idx="1"/>
          </p:nvPr>
        </p:nvSpPr>
        <p:spPr>
          <a:xfrm>
            <a:off x="777875" y="3262313"/>
            <a:ext cx="8367713" cy="2938462"/>
          </a:xfrm>
        </p:spPr>
        <p:txBody>
          <a:bodyPr wrap="square" lIns="92428" tIns="46214" rIns="92428" bIns="46214" anchor="t" anchorCtr="false"/>
          <a:lstStyle/>
          <a:p>
            <a:pPr lvl="0"/>
            <a:r>
              <a:rPr lang="zh-CN" altLang="en-US" dirty="0"/>
              <a:t>指的是从项目开始一直到本期为止累计完成的全部投资。无论这个项目是不是自始至终都有你这个企业来完成，比如说有的项目是转入的项目，都要从开始建设进行统计，另外拆除的、报废的工程也要进行统计。对于转出的项目，要进行扣除，从什么时候扣除呢，要从项目开始扣除</a:t>
            </a:r>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幻灯片图像占位符 1"/>
          <p:cNvSpPr>
            <a:spLocks noGrp="true" noRot="true" noChangeAspect="true" noTextEdit="true"/>
          </p:cNvSpPr>
          <p:nvPr>
            <p:ph type="sldImg"/>
          </p:nvPr>
        </p:nvSpPr>
        <p:spPr/>
      </p:sp>
      <p:sp>
        <p:nvSpPr>
          <p:cNvPr id="129027"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r>
              <a:rPr lang="zh-CN" altLang="en-US" dirty="0">
                <a:latin typeface="微软雅黑" panose="020B0604030504040204" pitchFamily="34" charset="-122"/>
                <a:ea typeface="微软雅黑" panose="020B0604030504040204" pitchFamily="34" charset="-122"/>
              </a:rPr>
              <a:t>从本年</a:t>
            </a:r>
            <a:r>
              <a:rPr lang="en-US" altLang="zh-CN" dirty="0">
                <a:latin typeface="微软雅黑" panose="020B0604030504040204" pitchFamily="34" charset="-122"/>
                <a:ea typeface="微软雅黑" panose="020B0604030504040204" pitchFamily="34" charset="-122"/>
              </a:rPr>
              <a:t>1</a:t>
            </a:r>
            <a:r>
              <a:rPr lang="zh-CN" altLang="en-US" dirty="0">
                <a:latin typeface="微软雅黑" panose="020B0604030504040204" pitchFamily="34" charset="-122"/>
                <a:ea typeface="微软雅黑" panose="020B0604030504040204" pitchFamily="34" charset="-122"/>
              </a:rPr>
              <a:t>月</a:t>
            </a:r>
            <a:r>
              <a:rPr lang="en-US" altLang="zh-CN" dirty="0">
                <a:latin typeface="微软雅黑" panose="020B0604030504040204" pitchFamily="34" charset="-122"/>
                <a:ea typeface="微软雅黑" panose="020B0604030504040204" pitchFamily="34" charset="-122"/>
              </a:rPr>
              <a:t>1</a:t>
            </a:r>
            <a:r>
              <a:rPr lang="zh-CN" altLang="en-US" dirty="0">
                <a:latin typeface="微软雅黑" panose="020B0604030504040204" pitchFamily="34" charset="-122"/>
                <a:ea typeface="微软雅黑" panose="020B0604030504040204" pitchFamily="34" charset="-122"/>
              </a:rPr>
              <a:t>日起至报告期末，当年发生额，按进度填报，</a:t>
            </a:r>
            <a:endParaRPr lang="zh-CN" altLang="en-US" dirty="0"/>
          </a:p>
        </p:txBody>
      </p:sp>
      <p:sp>
        <p:nvSpPr>
          <p:cNvPr id="129028"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幻灯片图像占位符 1"/>
          <p:cNvSpPr>
            <a:spLocks noGrp="true" noRot="true" noChangeAspect="true" noTextEdit="true"/>
          </p:cNvSpPr>
          <p:nvPr>
            <p:ph type="sldImg"/>
          </p:nvPr>
        </p:nvSpPr>
        <p:spPr/>
      </p:sp>
      <p:sp>
        <p:nvSpPr>
          <p:cNvPr id="129027"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r>
              <a:rPr lang="zh-CN" altLang="en-US" dirty="0">
                <a:latin typeface="微软雅黑" panose="020B0604030504040204" pitchFamily="34" charset="-122"/>
                <a:ea typeface="微软雅黑" panose="020B0604030504040204" pitchFamily="34" charset="-122"/>
              </a:rPr>
              <a:t>从本年</a:t>
            </a:r>
            <a:r>
              <a:rPr lang="en-US" altLang="zh-CN" dirty="0">
                <a:latin typeface="微软雅黑" panose="020B0604030504040204" pitchFamily="34" charset="-122"/>
                <a:ea typeface="微软雅黑" panose="020B0604030504040204" pitchFamily="34" charset="-122"/>
              </a:rPr>
              <a:t>1</a:t>
            </a:r>
            <a:r>
              <a:rPr lang="zh-CN" altLang="en-US" dirty="0">
                <a:latin typeface="微软雅黑" panose="020B0604030504040204" pitchFamily="34" charset="-122"/>
                <a:ea typeface="微软雅黑" panose="020B0604030504040204" pitchFamily="34" charset="-122"/>
              </a:rPr>
              <a:t>月</a:t>
            </a:r>
            <a:r>
              <a:rPr lang="en-US" altLang="zh-CN" dirty="0">
                <a:latin typeface="微软雅黑" panose="020B0604030504040204" pitchFamily="34" charset="-122"/>
                <a:ea typeface="微软雅黑" panose="020B0604030504040204" pitchFamily="34" charset="-122"/>
              </a:rPr>
              <a:t>1</a:t>
            </a:r>
            <a:r>
              <a:rPr lang="zh-CN" altLang="en-US" dirty="0">
                <a:latin typeface="微软雅黑" panose="020B0604030504040204" pitchFamily="34" charset="-122"/>
                <a:ea typeface="微软雅黑" panose="020B0604030504040204" pitchFamily="34" charset="-122"/>
              </a:rPr>
              <a:t>日起至报告期末，当年发生额，按进度填报，</a:t>
            </a:r>
            <a:endParaRPr lang="zh-CN" altLang="en-US" dirty="0"/>
          </a:p>
        </p:txBody>
      </p:sp>
      <p:sp>
        <p:nvSpPr>
          <p:cNvPr id="129028"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幻灯片图像占位符 1"/>
          <p:cNvSpPr>
            <a:spLocks noGrp="true" noRot="true" noChangeAspect="true" noTextEdit="true"/>
          </p:cNvSpPr>
          <p:nvPr>
            <p:ph type="sldImg"/>
          </p:nvPr>
        </p:nvSpPr>
        <p:spPr/>
      </p:sp>
      <p:sp>
        <p:nvSpPr>
          <p:cNvPr id="129027"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r>
              <a:rPr lang="zh-CN" altLang="en-US" dirty="0">
                <a:latin typeface="微软雅黑" panose="020B0604030504040204" pitchFamily="34" charset="-122"/>
                <a:ea typeface="微软雅黑" panose="020B0604030504040204" pitchFamily="34" charset="-122"/>
              </a:rPr>
              <a:t>从本年</a:t>
            </a:r>
            <a:r>
              <a:rPr lang="en-US" altLang="zh-CN" dirty="0">
                <a:latin typeface="微软雅黑" panose="020B0604030504040204" pitchFamily="34" charset="-122"/>
                <a:ea typeface="微软雅黑" panose="020B0604030504040204" pitchFamily="34" charset="-122"/>
              </a:rPr>
              <a:t>1</a:t>
            </a:r>
            <a:r>
              <a:rPr lang="zh-CN" altLang="en-US" dirty="0">
                <a:latin typeface="微软雅黑" panose="020B0604030504040204" pitchFamily="34" charset="-122"/>
                <a:ea typeface="微软雅黑" panose="020B0604030504040204" pitchFamily="34" charset="-122"/>
              </a:rPr>
              <a:t>月</a:t>
            </a:r>
            <a:r>
              <a:rPr lang="en-US" altLang="zh-CN" dirty="0">
                <a:latin typeface="微软雅黑" panose="020B0604030504040204" pitchFamily="34" charset="-122"/>
                <a:ea typeface="微软雅黑" panose="020B0604030504040204" pitchFamily="34" charset="-122"/>
              </a:rPr>
              <a:t>1</a:t>
            </a:r>
            <a:r>
              <a:rPr lang="zh-CN" altLang="en-US" dirty="0">
                <a:latin typeface="微软雅黑" panose="020B0604030504040204" pitchFamily="34" charset="-122"/>
                <a:ea typeface="微软雅黑" panose="020B0604030504040204" pitchFamily="34" charset="-122"/>
              </a:rPr>
              <a:t>日起至报告期末，当年发生额，按进度填报，</a:t>
            </a:r>
            <a:endParaRPr lang="zh-CN" altLang="en-US" dirty="0"/>
          </a:p>
        </p:txBody>
      </p:sp>
      <p:sp>
        <p:nvSpPr>
          <p:cNvPr id="129028"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幻灯片图像占位符 1"/>
          <p:cNvSpPr>
            <a:spLocks noGrp="true" noRot="true" noChangeAspect="true" noTextEdit="true"/>
          </p:cNvSpPr>
          <p:nvPr>
            <p:ph type="sldImg"/>
          </p:nvPr>
        </p:nvSpPr>
        <p:spPr/>
      </p:sp>
      <p:sp>
        <p:nvSpPr>
          <p:cNvPr id="131075"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endParaRPr lang="zh-CN" altLang="en-US" dirty="0"/>
          </a:p>
        </p:txBody>
      </p:sp>
      <p:sp>
        <p:nvSpPr>
          <p:cNvPr id="131076"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幻灯片图像占位符 1"/>
          <p:cNvSpPr>
            <a:spLocks noGrp="true" noRot="true" noChangeAspect="true" noTextEdit="true"/>
          </p:cNvSpPr>
          <p:nvPr>
            <p:ph type="sldImg"/>
          </p:nvPr>
        </p:nvSpPr>
        <p:spPr/>
      </p:sp>
      <p:sp>
        <p:nvSpPr>
          <p:cNvPr id="130051"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endParaRPr lang="zh-CN" altLang="en-US" b="1" dirty="0">
              <a:latin typeface="Century Gothic" panose="020B0502020202020204" pitchFamily="34" charset="0"/>
              <a:ea typeface="微软雅黑" panose="020B0604030504040204" pitchFamily="34" charset="-122"/>
            </a:endParaRPr>
          </a:p>
          <a:p>
            <a:pPr lvl="0"/>
            <a:endParaRPr lang="zh-CN" altLang="en-US" dirty="0"/>
          </a:p>
          <a:p>
            <a:pPr lvl="0"/>
            <a:endParaRPr lang="zh-CN" altLang="en-US" dirty="0"/>
          </a:p>
        </p:txBody>
      </p:sp>
      <p:sp>
        <p:nvSpPr>
          <p:cNvPr id="130052"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幻灯片图像占位符 1"/>
          <p:cNvSpPr>
            <a:spLocks noGrp="true" noRot="true" noChangeAspect="true" noTextEdit="true"/>
          </p:cNvSpPr>
          <p:nvPr>
            <p:ph type="sldImg"/>
          </p:nvPr>
        </p:nvSpPr>
        <p:spPr/>
      </p:sp>
      <p:sp>
        <p:nvSpPr>
          <p:cNvPr id="130051"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endParaRPr lang="zh-CN" altLang="en-US" b="1" dirty="0">
              <a:latin typeface="Century Gothic" panose="020B0502020202020204" pitchFamily="34" charset="0"/>
              <a:ea typeface="微软雅黑" panose="020B0604030504040204" pitchFamily="34" charset="-122"/>
            </a:endParaRPr>
          </a:p>
          <a:p>
            <a:pPr lvl="0"/>
            <a:endParaRPr lang="zh-CN" altLang="en-US" dirty="0"/>
          </a:p>
          <a:p>
            <a:pPr lvl="0"/>
            <a:endParaRPr lang="zh-CN" altLang="en-US" dirty="0"/>
          </a:p>
        </p:txBody>
      </p:sp>
      <p:sp>
        <p:nvSpPr>
          <p:cNvPr id="130052"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幻灯片图像占位符 1"/>
          <p:cNvSpPr>
            <a:spLocks noGrp="true" noRot="true" noChangeAspect="true" noTextEdit="true"/>
          </p:cNvSpPr>
          <p:nvPr>
            <p:ph type="sldImg"/>
          </p:nvPr>
        </p:nvSpPr>
        <p:spPr>
          <a:ln>
            <a:solidFill>
              <a:srgbClr val="000000">
                <a:alpha val="100000"/>
              </a:srgbClr>
            </a:solidFill>
            <a:miter/>
          </a:ln>
        </p:spPr>
      </p:sp>
      <p:sp>
        <p:nvSpPr>
          <p:cNvPr id="133123"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eaLnBrk="1" hangingPunct="1">
              <a:spcBef>
                <a:spcPct val="0"/>
              </a:spcBef>
            </a:pPr>
            <a:endParaRPr lang="zh-CN" altLang="en-US" dirty="0"/>
          </a:p>
        </p:txBody>
      </p:sp>
      <p:sp>
        <p:nvSpPr>
          <p:cNvPr id="133124"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幻灯片图像占位符 1"/>
          <p:cNvSpPr>
            <a:spLocks noGrp="true" noRot="true" noChangeAspect="true" noTextEdit="true"/>
          </p:cNvSpPr>
          <p:nvPr>
            <p:ph type="sldImg"/>
          </p:nvPr>
        </p:nvSpPr>
        <p:spPr/>
      </p:sp>
      <p:sp>
        <p:nvSpPr>
          <p:cNvPr id="130051"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r>
              <a:rPr lang="zh-CN" altLang="en-US" dirty="0"/>
              <a:t>。</a:t>
            </a:r>
            <a:endParaRPr lang="zh-CN" altLang="en-US" b="1" dirty="0">
              <a:latin typeface="Century Gothic" panose="020B0502020202020204" pitchFamily="34" charset="0"/>
              <a:ea typeface="微软雅黑" panose="020B0604030504040204" pitchFamily="34" charset="-122"/>
            </a:endParaRPr>
          </a:p>
          <a:p>
            <a:pPr lvl="0"/>
            <a:endParaRPr lang="zh-CN" altLang="en-US" b="1" dirty="0">
              <a:latin typeface="Century Gothic" panose="020B0502020202020204" pitchFamily="34" charset="0"/>
              <a:ea typeface="微软雅黑" panose="020B0604030504040204" pitchFamily="34" charset="-122"/>
            </a:endParaRPr>
          </a:p>
          <a:p>
            <a:pPr lvl="0"/>
            <a:endParaRPr lang="zh-CN" altLang="en-US" dirty="0"/>
          </a:p>
          <a:p>
            <a:pPr lvl="0"/>
            <a:endParaRPr lang="zh-CN" altLang="en-US" dirty="0"/>
          </a:p>
        </p:txBody>
      </p:sp>
      <p:sp>
        <p:nvSpPr>
          <p:cNvPr id="130052"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幻灯片图像占位符 1"/>
          <p:cNvSpPr>
            <a:spLocks noGrp="true" noRot="true" noChangeAspect="true" noTextEdit="true"/>
          </p:cNvSpPr>
          <p:nvPr>
            <p:ph type="sldImg"/>
          </p:nvPr>
        </p:nvSpPr>
        <p:spPr/>
      </p:sp>
      <p:sp>
        <p:nvSpPr>
          <p:cNvPr id="130051"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r>
              <a:rPr lang="zh-CN" altLang="en-US" dirty="0"/>
              <a:t>。</a:t>
            </a:r>
            <a:endParaRPr lang="zh-CN" altLang="en-US" b="1" dirty="0">
              <a:latin typeface="Century Gothic" panose="020B0502020202020204" pitchFamily="34" charset="0"/>
              <a:ea typeface="微软雅黑" panose="020B0604030504040204" pitchFamily="34" charset="-122"/>
            </a:endParaRPr>
          </a:p>
          <a:p>
            <a:pPr lvl="0"/>
            <a:endParaRPr lang="zh-CN" altLang="en-US" b="1" dirty="0">
              <a:latin typeface="Century Gothic" panose="020B0502020202020204" pitchFamily="34" charset="0"/>
              <a:ea typeface="微软雅黑" panose="020B0604030504040204" pitchFamily="34" charset="-122"/>
            </a:endParaRPr>
          </a:p>
          <a:p>
            <a:pPr lvl="0"/>
            <a:endParaRPr lang="zh-CN" altLang="en-US" dirty="0"/>
          </a:p>
          <a:p>
            <a:pPr lvl="0"/>
            <a:endParaRPr lang="zh-CN" altLang="en-US" dirty="0"/>
          </a:p>
        </p:txBody>
      </p:sp>
      <p:sp>
        <p:nvSpPr>
          <p:cNvPr id="130052"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幻灯片图像占位符 1"/>
          <p:cNvSpPr>
            <a:spLocks noGrp="true" noRot="true" noChangeAspect="true" noTextEdit="true"/>
          </p:cNvSpPr>
          <p:nvPr>
            <p:ph type="sldImg"/>
          </p:nvPr>
        </p:nvSpPr>
        <p:spPr/>
      </p:sp>
      <p:sp>
        <p:nvSpPr>
          <p:cNvPr id="130051"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endParaRPr lang="zh-CN" altLang="en-US" b="1" dirty="0">
              <a:latin typeface="Century Gothic" panose="020B0502020202020204" pitchFamily="34" charset="0"/>
              <a:ea typeface="微软雅黑" panose="020B0604030504040204" pitchFamily="34" charset="-122"/>
            </a:endParaRPr>
          </a:p>
          <a:p>
            <a:pPr lvl="0"/>
            <a:endParaRPr lang="zh-CN" altLang="en-US" b="1" dirty="0">
              <a:latin typeface="Century Gothic" panose="020B0502020202020204" pitchFamily="34" charset="0"/>
              <a:ea typeface="微软雅黑" panose="020B0604030504040204" pitchFamily="34" charset="-122"/>
            </a:endParaRPr>
          </a:p>
          <a:p>
            <a:pPr lvl="0"/>
            <a:endParaRPr lang="zh-CN" altLang="en-US" dirty="0"/>
          </a:p>
          <a:p>
            <a:pPr lvl="0"/>
            <a:endParaRPr lang="zh-CN" altLang="en-US" dirty="0"/>
          </a:p>
        </p:txBody>
      </p:sp>
      <p:sp>
        <p:nvSpPr>
          <p:cNvPr id="130052"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幻灯片图像占位符 1"/>
          <p:cNvSpPr>
            <a:spLocks noGrp="true" noRot="true" noChangeAspect="true" noTextEdit="true"/>
          </p:cNvSpPr>
          <p:nvPr>
            <p:ph type="sldImg"/>
          </p:nvPr>
        </p:nvSpPr>
        <p:spPr/>
      </p:sp>
      <p:sp>
        <p:nvSpPr>
          <p:cNvPr id="130051"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endParaRPr lang="zh-CN" altLang="en-US" dirty="0"/>
          </a:p>
        </p:txBody>
      </p:sp>
      <p:sp>
        <p:nvSpPr>
          <p:cNvPr id="130052"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幻灯片图像占位符 1"/>
          <p:cNvSpPr>
            <a:spLocks noGrp="true" noRot="true" noChangeAspect="true" noTextEdit="true"/>
          </p:cNvSpPr>
          <p:nvPr>
            <p:ph type="sldImg"/>
          </p:nvPr>
        </p:nvSpPr>
        <p:spPr/>
      </p:sp>
      <p:sp>
        <p:nvSpPr>
          <p:cNvPr id="136195"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endParaRPr lang="zh-CN" altLang="en-US" dirty="0"/>
          </a:p>
        </p:txBody>
      </p:sp>
      <p:sp>
        <p:nvSpPr>
          <p:cNvPr id="136196"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normAutofit/>
          </a:bodyPr>
          <a:lstStyle/>
          <a:p>
            <a:endParaRPr lang="zh-CN" altLang="en-US" dirty="0"/>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幻灯片图像占位符 1"/>
          <p:cNvSpPr>
            <a:spLocks noGrp="true" noRot="true" noChangeAspect="true" noTextEdit="true"/>
          </p:cNvSpPr>
          <p:nvPr>
            <p:ph type="sldImg"/>
          </p:nvPr>
        </p:nvSpPr>
        <p:spPr/>
      </p:sp>
      <p:sp>
        <p:nvSpPr>
          <p:cNvPr id="137219"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endParaRPr lang="zh-CN" altLang="en-US" dirty="0"/>
          </a:p>
        </p:txBody>
      </p:sp>
      <p:sp>
        <p:nvSpPr>
          <p:cNvPr id="137220"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幻灯片图像占位符 1"/>
          <p:cNvSpPr>
            <a:spLocks noGrp="true" noRot="true" noChangeAspect="true" noTextEdit="true"/>
          </p:cNvSpPr>
          <p:nvPr>
            <p:ph type="sldImg"/>
          </p:nvPr>
        </p:nvSpPr>
        <p:spPr/>
      </p:sp>
      <p:sp>
        <p:nvSpPr>
          <p:cNvPr id="137219"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endParaRPr lang="zh-CN" altLang="en-US" dirty="0"/>
          </a:p>
        </p:txBody>
      </p:sp>
      <p:sp>
        <p:nvSpPr>
          <p:cNvPr id="137220"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幻灯片图像占位符 1"/>
          <p:cNvSpPr>
            <a:spLocks noGrp="true" noRot="true" noChangeAspect="true" noTextEdit="true"/>
          </p:cNvSpPr>
          <p:nvPr>
            <p:ph type="sldImg"/>
          </p:nvPr>
        </p:nvSpPr>
        <p:spPr/>
      </p:sp>
      <p:sp>
        <p:nvSpPr>
          <p:cNvPr id="138243"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endParaRPr lang="zh-CN" altLang="en-US" dirty="0"/>
          </a:p>
        </p:txBody>
      </p:sp>
      <p:sp>
        <p:nvSpPr>
          <p:cNvPr id="138244"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幻灯片图像占位符 1"/>
          <p:cNvSpPr>
            <a:spLocks noGrp="true" noRot="true" noChangeAspect="true" noTextEdit="true"/>
          </p:cNvSpPr>
          <p:nvPr>
            <p:ph type="sldImg"/>
          </p:nvPr>
        </p:nvSpPr>
        <p:spPr/>
      </p:sp>
      <p:sp>
        <p:nvSpPr>
          <p:cNvPr id="139267"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endParaRPr lang="zh-CN" altLang="en-US" dirty="0"/>
          </a:p>
        </p:txBody>
      </p:sp>
      <p:sp>
        <p:nvSpPr>
          <p:cNvPr id="139268"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幻灯片图像占位符 1"/>
          <p:cNvSpPr>
            <a:spLocks noGrp="true" noRot="true" noChangeAspect="true" noTextEdit="true"/>
          </p:cNvSpPr>
          <p:nvPr>
            <p:ph type="sldImg"/>
          </p:nvPr>
        </p:nvSpPr>
        <p:spPr/>
      </p:sp>
      <p:sp>
        <p:nvSpPr>
          <p:cNvPr id="139267"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endParaRPr lang="zh-CN" altLang="en-US" dirty="0"/>
          </a:p>
        </p:txBody>
      </p:sp>
      <p:sp>
        <p:nvSpPr>
          <p:cNvPr id="139268"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8482" name="Rectangle 7"/>
          <p:cNvSpPr txBox="true">
            <a:spLocks noGrp="true"/>
          </p:cNvSpPr>
          <p:nvPr/>
        </p:nvSpPr>
        <p:spPr>
          <a:xfrm>
            <a:off x="5619750" y="6454775"/>
            <a:ext cx="4302125" cy="341313"/>
          </a:xfrm>
          <a:prstGeom prst="rect">
            <a:avLst/>
          </a:prstGeom>
          <a:noFill/>
          <a:ln w="9525">
            <a:noFill/>
          </a:ln>
        </p:spPr>
        <p:txBody>
          <a:bodyPr lIns="92428" tIns="46214" rIns="92428" bIns="46214" anchor="b" anchorCtr="false"/>
          <a:lstStyle/>
          <a:p>
            <a:pPr lvl="0" algn="r" eaLnBrk="1" hangingPunct="1"/>
            <a:fld id="{9A0DB2DC-4C9A-4742-B13C-FB6460FD3503}" type="slidenum">
              <a:rPr lang="en-US" altLang="zh-CN" sz="1200" b="1" dirty="0"/>
            </a:fld>
            <a:endParaRPr lang="en-US" altLang="zh-CN" sz="1200" b="1" dirty="0"/>
          </a:p>
        </p:txBody>
      </p:sp>
      <p:sp>
        <p:nvSpPr>
          <p:cNvPr id="148483" name="Rectangle 2"/>
          <p:cNvSpPr>
            <a:spLocks noGrp="true" noRot="true" noChangeAspect="true" noTextEdit="true"/>
          </p:cNvSpPr>
          <p:nvPr>
            <p:ph type="sldImg"/>
          </p:nvPr>
        </p:nvSpPr>
        <p:spPr>
          <a:xfrm>
            <a:off x="2695575" y="508000"/>
            <a:ext cx="4530725" cy="2549525"/>
          </a:xfrm>
        </p:spPr>
      </p:sp>
      <p:sp>
        <p:nvSpPr>
          <p:cNvPr id="148484" name="Rectangle 3"/>
          <p:cNvSpPr>
            <a:spLocks noGrp="true"/>
          </p:cNvSpPr>
          <p:nvPr>
            <p:ph type="body" idx="1"/>
          </p:nvPr>
        </p:nvSpPr>
        <p:spPr>
          <a:xfrm>
            <a:off x="989013" y="3227388"/>
            <a:ext cx="7943850" cy="3059112"/>
          </a:xfrm>
        </p:spPr>
        <p:txBody>
          <a:bodyPr wrap="square" lIns="92428" tIns="46214" rIns="92428" bIns="46214" anchor="t" anchorCtr="false"/>
          <a:lstStyle/>
          <a:p>
            <a:pPr lvl="0" eaLnBrk="1" hangingPunct="1">
              <a:buClr>
                <a:srgbClr val="0000FF"/>
              </a:buClr>
              <a:buFont typeface="Wingdings" panose="05000000000000000000" pitchFamily="2" charset="2"/>
              <a:buChar char="•"/>
            </a:pPr>
            <a:endParaRPr lang="zh-CN" altLang="en-US" b="1" i="1" dirty="0"/>
          </a:p>
          <a:p>
            <a:pPr lvl="0" eaLnBrk="1" hangingPunct="1">
              <a:buChar char="•"/>
            </a:pPr>
            <a:endParaRPr lang="zh-CN" altLang="en-US" b="1" i="1" dirty="0"/>
          </a:p>
          <a:p>
            <a:pPr lvl="0" eaLnBrk="1" hangingPunct="1">
              <a:buChar char="•"/>
            </a:pPr>
            <a:endParaRPr lang="zh-CN" altLang="en-US" dirty="0"/>
          </a:p>
          <a:p>
            <a:pPr lvl="0" eaLnBrk="1" hangingPunct="1">
              <a:buChar char="•"/>
            </a:pPr>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9506" name="Rectangle 7"/>
          <p:cNvSpPr txBox="true">
            <a:spLocks noGrp="true"/>
          </p:cNvSpPr>
          <p:nvPr/>
        </p:nvSpPr>
        <p:spPr>
          <a:xfrm>
            <a:off x="5619750" y="6454775"/>
            <a:ext cx="4302125" cy="341313"/>
          </a:xfrm>
          <a:prstGeom prst="rect">
            <a:avLst/>
          </a:prstGeom>
          <a:noFill/>
          <a:ln w="9525">
            <a:noFill/>
          </a:ln>
        </p:spPr>
        <p:txBody>
          <a:bodyPr lIns="92428" tIns="46214" rIns="92428" bIns="46214" anchor="b" anchorCtr="false"/>
          <a:lstStyle/>
          <a:p>
            <a:pPr lvl="0" algn="r" eaLnBrk="1" hangingPunct="1"/>
            <a:fld id="{9A0DB2DC-4C9A-4742-B13C-FB6460FD3503}" type="slidenum">
              <a:rPr lang="en-US" altLang="zh-CN" sz="1200" b="1" dirty="0"/>
            </a:fld>
            <a:endParaRPr lang="en-US" altLang="zh-CN" sz="1200" b="1" dirty="0"/>
          </a:p>
        </p:txBody>
      </p:sp>
      <p:sp>
        <p:nvSpPr>
          <p:cNvPr id="149507" name="Rectangle 2"/>
          <p:cNvSpPr>
            <a:spLocks noGrp="true" noRot="true" noChangeAspect="true" noTextEdit="true"/>
          </p:cNvSpPr>
          <p:nvPr>
            <p:ph type="sldImg"/>
          </p:nvPr>
        </p:nvSpPr>
        <p:spPr>
          <a:xfrm>
            <a:off x="2695575" y="508000"/>
            <a:ext cx="4530725" cy="2549525"/>
          </a:xfrm>
        </p:spPr>
      </p:sp>
      <p:sp>
        <p:nvSpPr>
          <p:cNvPr id="149508" name="Rectangle 3"/>
          <p:cNvSpPr>
            <a:spLocks noGrp="true"/>
          </p:cNvSpPr>
          <p:nvPr>
            <p:ph type="body" idx="1"/>
          </p:nvPr>
        </p:nvSpPr>
        <p:spPr>
          <a:xfrm>
            <a:off x="989013" y="3227388"/>
            <a:ext cx="7943850" cy="3059112"/>
          </a:xfrm>
        </p:spPr>
        <p:txBody>
          <a:bodyPr wrap="square" lIns="92428" tIns="46214" rIns="92428" bIns="46214" anchor="t" anchorCtr="false"/>
          <a:lstStyle/>
          <a:p>
            <a:pPr lvl="0" eaLnBrk="1" hangingPunct="1"/>
            <a:endParaRPr lang="zh-CN" altLang="en-US" b="1" i="1" dirty="0"/>
          </a:p>
          <a:p>
            <a:pPr lvl="0" eaLnBrk="1" hangingPunct="1"/>
            <a:endParaRPr lang="zh-CN" altLang="en-US" dirty="0"/>
          </a:p>
          <a:p>
            <a:pPr lvl="0" eaLnBrk="1" hangingPunct="1"/>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幻灯片图像占位符 1"/>
          <p:cNvSpPr>
            <a:spLocks noGrp="true" noRot="true" noChangeAspect="true" noTextEdit="true"/>
          </p:cNvSpPr>
          <p:nvPr>
            <p:ph type="sldImg"/>
          </p:nvPr>
        </p:nvSpPr>
        <p:spPr/>
      </p:sp>
      <p:sp>
        <p:nvSpPr>
          <p:cNvPr id="140291"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r>
              <a:rPr lang="zh-CN" altLang="en-US" dirty="0">
                <a:latin typeface="微软雅黑" panose="020B0604030504040204" pitchFamily="34" charset="-122"/>
                <a:ea typeface="微软雅黑" panose="020B0604030504040204" pitchFamily="34" charset="-122"/>
              </a:rPr>
              <a:t>包括本期新开工的房屋建筑面积、上期跨入本期继续施工的房屋建筑面积、上期停缓建在本期恢复施工的房屋建筑面积、本期竣工的房屋建筑面积以及本期施工后又停缓建的房屋建筑面积。多层建筑应填各层建筑面积之和。</a:t>
            </a:r>
            <a:endParaRPr lang="zh-CN" altLang="en-US" dirty="0"/>
          </a:p>
        </p:txBody>
      </p:sp>
      <p:sp>
        <p:nvSpPr>
          <p:cNvPr id="140292"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幻灯片图像占位符 1"/>
          <p:cNvSpPr>
            <a:spLocks noGrp="true" noRot="true" noChangeAspect="true" noTextEdit="true"/>
          </p:cNvSpPr>
          <p:nvPr>
            <p:ph type="sldImg"/>
          </p:nvPr>
        </p:nvSpPr>
        <p:spPr/>
      </p:sp>
      <p:sp>
        <p:nvSpPr>
          <p:cNvPr id="140291"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endParaRPr lang="zh-CN" altLang="en-US" dirty="0"/>
          </a:p>
        </p:txBody>
      </p:sp>
      <p:sp>
        <p:nvSpPr>
          <p:cNvPr id="140292"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1314" name="Rectangle 7"/>
          <p:cNvSpPr txBox="true">
            <a:spLocks noGrp="true"/>
          </p:cNvSpPr>
          <p:nvPr/>
        </p:nvSpPr>
        <p:spPr>
          <a:xfrm>
            <a:off x="5619750" y="6454775"/>
            <a:ext cx="4302125" cy="341313"/>
          </a:xfrm>
          <a:prstGeom prst="rect">
            <a:avLst/>
          </a:prstGeom>
          <a:noFill/>
          <a:ln w="9525">
            <a:noFill/>
          </a:ln>
        </p:spPr>
        <p:txBody>
          <a:bodyPr lIns="92428" tIns="46214" rIns="92428" bIns="46214" anchor="b" anchorCtr="false"/>
          <a:lstStyle/>
          <a:p>
            <a:pPr lvl="0" algn="r" eaLnBrk="1" hangingPunct="1"/>
            <a:fld id="{9A0DB2DC-4C9A-4742-B13C-FB6460FD3503}" type="slidenum">
              <a:rPr lang="en-US" altLang="zh-CN" sz="1200" b="1" dirty="0"/>
            </a:fld>
            <a:endParaRPr lang="en-US" altLang="zh-CN" sz="1200" b="1" dirty="0"/>
          </a:p>
        </p:txBody>
      </p:sp>
      <p:sp>
        <p:nvSpPr>
          <p:cNvPr id="141315" name="Rectangle 2"/>
          <p:cNvSpPr>
            <a:spLocks noGrp="true" noRot="true" noChangeAspect="true" noTextEdit="true"/>
          </p:cNvSpPr>
          <p:nvPr>
            <p:ph type="sldImg"/>
          </p:nvPr>
        </p:nvSpPr>
        <p:spPr>
          <a:xfrm>
            <a:off x="2695575" y="508000"/>
            <a:ext cx="4530725" cy="2549525"/>
          </a:xfrm>
        </p:spPr>
      </p:sp>
      <p:sp>
        <p:nvSpPr>
          <p:cNvPr id="141316" name="Rectangle 3"/>
          <p:cNvSpPr>
            <a:spLocks noGrp="true"/>
          </p:cNvSpPr>
          <p:nvPr>
            <p:ph type="body" idx="1"/>
          </p:nvPr>
        </p:nvSpPr>
        <p:spPr>
          <a:xfrm>
            <a:off x="989013" y="3227388"/>
            <a:ext cx="7943850" cy="3059112"/>
          </a:xfrm>
        </p:spPr>
        <p:txBody>
          <a:bodyPr wrap="square" lIns="92428" tIns="46214" rIns="92428" bIns="46214" anchor="t" anchorCtr="false"/>
          <a:lstStyle/>
          <a:p>
            <a:pPr lvl="0" eaLnBrk="1" hangingPunct="1"/>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1314" name="Rectangle 7"/>
          <p:cNvSpPr txBox="true">
            <a:spLocks noGrp="true"/>
          </p:cNvSpPr>
          <p:nvPr/>
        </p:nvSpPr>
        <p:spPr>
          <a:xfrm>
            <a:off x="5619750" y="6454775"/>
            <a:ext cx="4302125" cy="341313"/>
          </a:xfrm>
          <a:prstGeom prst="rect">
            <a:avLst/>
          </a:prstGeom>
          <a:noFill/>
          <a:ln w="9525">
            <a:noFill/>
          </a:ln>
        </p:spPr>
        <p:txBody>
          <a:bodyPr lIns="92428" tIns="46214" rIns="92428" bIns="46214" anchor="b" anchorCtr="false"/>
          <a:lstStyle/>
          <a:p>
            <a:pPr lvl="0" algn="r" eaLnBrk="1" hangingPunct="1"/>
            <a:fld id="{9A0DB2DC-4C9A-4742-B13C-FB6460FD3503}" type="slidenum">
              <a:rPr lang="en-US" altLang="zh-CN" sz="1200" b="1" dirty="0"/>
            </a:fld>
            <a:endParaRPr lang="en-US" altLang="zh-CN" sz="1200" b="1" dirty="0"/>
          </a:p>
        </p:txBody>
      </p:sp>
      <p:sp>
        <p:nvSpPr>
          <p:cNvPr id="141315" name="Rectangle 2"/>
          <p:cNvSpPr>
            <a:spLocks noGrp="true" noRot="true" noChangeAspect="true" noTextEdit="true"/>
          </p:cNvSpPr>
          <p:nvPr>
            <p:ph type="sldImg"/>
          </p:nvPr>
        </p:nvSpPr>
        <p:spPr>
          <a:xfrm>
            <a:off x="2695575" y="508000"/>
            <a:ext cx="4530725" cy="2549525"/>
          </a:xfrm>
        </p:spPr>
      </p:sp>
      <p:sp>
        <p:nvSpPr>
          <p:cNvPr id="141316" name="Rectangle 3"/>
          <p:cNvSpPr>
            <a:spLocks noGrp="true"/>
          </p:cNvSpPr>
          <p:nvPr>
            <p:ph type="body" idx="1"/>
          </p:nvPr>
        </p:nvSpPr>
        <p:spPr>
          <a:xfrm>
            <a:off x="989013" y="3227388"/>
            <a:ext cx="7943850" cy="3059112"/>
          </a:xfrm>
        </p:spPr>
        <p:txBody>
          <a:bodyPr wrap="square" lIns="92428" tIns="46214" rIns="92428" bIns="46214" anchor="t" anchorCtr="false"/>
          <a:lstStyle/>
          <a:p>
            <a:pPr lvl="0" eaLnBrk="1" hangingPunct="1"/>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2338" name="Rectangle 7"/>
          <p:cNvSpPr txBox="true">
            <a:spLocks noGrp="true"/>
          </p:cNvSpPr>
          <p:nvPr/>
        </p:nvSpPr>
        <p:spPr>
          <a:xfrm>
            <a:off x="5619750" y="6454775"/>
            <a:ext cx="4302125" cy="341313"/>
          </a:xfrm>
          <a:prstGeom prst="rect">
            <a:avLst/>
          </a:prstGeom>
          <a:noFill/>
          <a:ln w="9525">
            <a:noFill/>
          </a:ln>
        </p:spPr>
        <p:txBody>
          <a:bodyPr lIns="92428" tIns="46214" rIns="92428" bIns="46214" anchor="b" anchorCtr="false"/>
          <a:lstStyle/>
          <a:p>
            <a:pPr lvl="0" algn="r" eaLnBrk="1" hangingPunct="1"/>
            <a:fld id="{9A0DB2DC-4C9A-4742-B13C-FB6460FD3503}" type="slidenum">
              <a:rPr lang="en-US" altLang="zh-CN" sz="1200" b="1" dirty="0"/>
            </a:fld>
            <a:endParaRPr lang="en-US" altLang="zh-CN" sz="1200" b="1" dirty="0"/>
          </a:p>
        </p:txBody>
      </p:sp>
      <p:sp>
        <p:nvSpPr>
          <p:cNvPr id="142339" name="Rectangle 2"/>
          <p:cNvSpPr>
            <a:spLocks noGrp="true" noRot="true" noChangeAspect="true" noTextEdit="true"/>
          </p:cNvSpPr>
          <p:nvPr>
            <p:ph type="sldImg"/>
          </p:nvPr>
        </p:nvSpPr>
        <p:spPr>
          <a:xfrm>
            <a:off x="2705100" y="512763"/>
            <a:ext cx="4513263" cy="2540000"/>
          </a:xfrm>
        </p:spPr>
      </p:sp>
      <p:sp>
        <p:nvSpPr>
          <p:cNvPr id="142340" name="Rectangle 3"/>
          <p:cNvSpPr>
            <a:spLocks noGrp="true"/>
          </p:cNvSpPr>
          <p:nvPr>
            <p:ph type="body" idx="1"/>
          </p:nvPr>
        </p:nvSpPr>
        <p:spPr>
          <a:xfrm>
            <a:off x="1319213" y="3228975"/>
            <a:ext cx="7283450" cy="3059113"/>
          </a:xfrm>
        </p:spPr>
        <p:txBody>
          <a:bodyPr wrap="square" lIns="92428" tIns="46214" rIns="92428" bIns="46214" anchor="t" anchorCtr="false"/>
          <a:lstStyle/>
          <a:p>
            <a:pPr lvl="0" eaLnBrk="1" hangingPunct="1"/>
            <a:endParaRPr lang="zh-CN" altLang="en-US" b="1" dirty="0"/>
          </a:p>
        </p:txBody>
      </p:sp>
    </p:spTree>
  </p:cSld>
  <p:clrMapOvr>
    <a:overrideClrMapping bg1="lt1" tx1="dk1" bg2="lt2" tx2="dk2" accent1="accent1" accent2="accent2" accent3="accent3" accent4="accent4" accent5="accent5" accent6="accent6" hlink="hlink" folHlink="folHlink"/>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2338" name="Rectangle 7"/>
          <p:cNvSpPr txBox="true">
            <a:spLocks noGrp="true"/>
          </p:cNvSpPr>
          <p:nvPr/>
        </p:nvSpPr>
        <p:spPr>
          <a:xfrm>
            <a:off x="5619750" y="6454775"/>
            <a:ext cx="4302125" cy="341313"/>
          </a:xfrm>
          <a:prstGeom prst="rect">
            <a:avLst/>
          </a:prstGeom>
          <a:noFill/>
          <a:ln w="9525">
            <a:noFill/>
          </a:ln>
        </p:spPr>
        <p:txBody>
          <a:bodyPr lIns="92428" tIns="46214" rIns="92428" bIns="46214" anchor="b" anchorCtr="false"/>
          <a:lstStyle/>
          <a:p>
            <a:pPr lvl="0" algn="r" eaLnBrk="1" hangingPunct="1"/>
            <a:fld id="{9A0DB2DC-4C9A-4742-B13C-FB6460FD3503}" type="slidenum">
              <a:rPr lang="en-US" altLang="zh-CN" sz="1200" b="1" dirty="0"/>
            </a:fld>
            <a:endParaRPr lang="en-US" altLang="zh-CN" sz="1200" b="1" dirty="0"/>
          </a:p>
        </p:txBody>
      </p:sp>
      <p:sp>
        <p:nvSpPr>
          <p:cNvPr id="142339" name="Rectangle 2"/>
          <p:cNvSpPr>
            <a:spLocks noGrp="true" noRot="true" noChangeAspect="true" noTextEdit="true"/>
          </p:cNvSpPr>
          <p:nvPr>
            <p:ph type="sldImg"/>
          </p:nvPr>
        </p:nvSpPr>
        <p:spPr>
          <a:xfrm>
            <a:off x="2705100" y="512763"/>
            <a:ext cx="4513263" cy="2540000"/>
          </a:xfrm>
        </p:spPr>
      </p:sp>
      <p:sp>
        <p:nvSpPr>
          <p:cNvPr id="142340" name="Rectangle 3"/>
          <p:cNvSpPr>
            <a:spLocks noGrp="true"/>
          </p:cNvSpPr>
          <p:nvPr>
            <p:ph type="body" idx="1"/>
          </p:nvPr>
        </p:nvSpPr>
        <p:spPr>
          <a:xfrm>
            <a:off x="1319213" y="3228975"/>
            <a:ext cx="7283450" cy="3059113"/>
          </a:xfrm>
        </p:spPr>
        <p:txBody>
          <a:bodyPr wrap="square" lIns="92428" tIns="46214" rIns="92428" bIns="46214" anchor="t" anchorCtr="false"/>
          <a:lstStyle/>
          <a:p>
            <a:pPr lvl="0" eaLnBrk="1" hangingPunct="1"/>
            <a:endParaRPr lang="zh-CN" altLang="en-US" b="1" dirty="0"/>
          </a:p>
        </p:txBody>
      </p:sp>
    </p:spTree>
  </p:cSld>
  <p:clrMapOvr>
    <a:overrideClrMapping bg1="lt1" tx1="dk1" bg2="lt2" tx2="dk2" accent1="accent1" accent2="accent2" accent3="accent3" accent4="accent4" accent5="accent5" accent6="accent6" hlink="hlink" folHlink="folHlink"/>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4386" name="Rectangle 7"/>
          <p:cNvSpPr txBox="true">
            <a:spLocks noGrp="true"/>
          </p:cNvSpPr>
          <p:nvPr/>
        </p:nvSpPr>
        <p:spPr>
          <a:xfrm>
            <a:off x="5619750" y="6454775"/>
            <a:ext cx="4302125" cy="341313"/>
          </a:xfrm>
          <a:prstGeom prst="rect">
            <a:avLst/>
          </a:prstGeom>
          <a:noFill/>
          <a:ln w="9525">
            <a:noFill/>
          </a:ln>
        </p:spPr>
        <p:txBody>
          <a:bodyPr lIns="92428" tIns="46214" rIns="92428" bIns="46214" anchor="b" anchorCtr="false"/>
          <a:lstStyle/>
          <a:p>
            <a:pPr lvl="0" algn="r" eaLnBrk="1" hangingPunct="1"/>
            <a:fld id="{9A0DB2DC-4C9A-4742-B13C-FB6460FD3503}" type="slidenum">
              <a:rPr lang="en-US" altLang="zh-CN" sz="1200" b="1" dirty="0"/>
            </a:fld>
            <a:endParaRPr lang="en-US" altLang="zh-CN" sz="1200" b="1" dirty="0"/>
          </a:p>
        </p:txBody>
      </p:sp>
      <p:sp>
        <p:nvSpPr>
          <p:cNvPr id="144387" name="Rectangle 2"/>
          <p:cNvSpPr>
            <a:spLocks noGrp="true" noRot="true" noChangeAspect="true" noTextEdit="true"/>
          </p:cNvSpPr>
          <p:nvPr>
            <p:ph type="sldImg"/>
          </p:nvPr>
        </p:nvSpPr>
        <p:spPr>
          <a:xfrm>
            <a:off x="2705100" y="512763"/>
            <a:ext cx="4513263" cy="2540000"/>
          </a:xfrm>
        </p:spPr>
      </p:sp>
      <p:sp>
        <p:nvSpPr>
          <p:cNvPr id="144388" name="Rectangle 3"/>
          <p:cNvSpPr>
            <a:spLocks noGrp="true"/>
          </p:cNvSpPr>
          <p:nvPr>
            <p:ph type="body" idx="1"/>
          </p:nvPr>
        </p:nvSpPr>
        <p:spPr>
          <a:xfrm>
            <a:off x="1319213" y="3228975"/>
            <a:ext cx="7283450" cy="3059113"/>
          </a:xfrm>
        </p:spPr>
        <p:txBody>
          <a:bodyPr wrap="square" lIns="92428" tIns="46214" rIns="92428" bIns="46214" anchor="t" anchorCtr="false"/>
          <a:lstStyle/>
          <a:p>
            <a:pPr lvl="0" eaLnBrk="1" hangingPunct="1"/>
            <a:r>
              <a:rPr lang="zh-CN" altLang="en-US" b="1" dirty="0"/>
              <a:t>比如廉租和公租，算入不可销售</a:t>
            </a:r>
            <a:br>
              <a:rPr lang="zh-CN" altLang="en-US" b="1" dirty="0"/>
            </a:br>
            <a:r>
              <a:rPr lang="zh-CN" altLang="en-US" b="1" dirty="0"/>
              <a:t>商品房中如果有人防地下室，是拆开填报的，而不是把整栋楼都填在不可销售面积中</a:t>
            </a:r>
            <a:endParaRPr lang="en-US" altLang="zh-CN" b="1" dirty="0"/>
          </a:p>
        </p:txBody>
      </p:sp>
    </p:spTree>
  </p:cSld>
  <p:clrMapOvr>
    <a:overrideClrMapping bg1="lt1" tx1="dk1" bg2="lt2" tx2="dk2" accent1="accent1" accent2="accent2" accent3="accent3" accent4="accent4" accent5="accent5" accent6="accent6" hlink="hlink" folHlink="folHlink"/>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幻灯片图像占位符 1"/>
          <p:cNvSpPr>
            <a:spLocks noGrp="true" noRot="true" noChangeAspect="true" noTextEdit="true"/>
          </p:cNvSpPr>
          <p:nvPr>
            <p:ph type="sldImg"/>
          </p:nvPr>
        </p:nvSpPr>
        <p:spPr/>
      </p:sp>
      <p:sp>
        <p:nvSpPr>
          <p:cNvPr id="145411"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r>
              <a:rPr lang="zh-CN" altLang="en-US" dirty="0">
                <a:latin typeface="微软雅黑" panose="020B0604030504040204" pitchFamily="34" charset="-122"/>
                <a:ea typeface="微软雅黑" panose="020B0604030504040204" pitchFamily="34" charset="-122"/>
              </a:rPr>
              <a:t>审核注意：住宅竣工面积</a:t>
            </a:r>
            <a:r>
              <a:rPr lang="en-US" altLang="zh-CN" dirty="0">
                <a:latin typeface="微软雅黑" panose="020B0604030504040204" pitchFamily="34" charset="-122"/>
                <a:ea typeface="微软雅黑" panose="020B0604030504040204" pitchFamily="34" charset="-122"/>
              </a:rPr>
              <a:t>/</a:t>
            </a:r>
            <a:r>
              <a:rPr lang="zh-CN" altLang="en-US" dirty="0">
                <a:latin typeface="微软雅黑" panose="020B0604030504040204" pitchFamily="34" charset="-122"/>
                <a:ea typeface="微软雅黑" panose="020B0604030504040204" pitchFamily="34" charset="-122"/>
              </a:rPr>
              <a:t>住宅竣工套数</a:t>
            </a:r>
            <a:endParaRPr lang="zh-CN" altLang="en-US" dirty="0">
              <a:latin typeface="微软雅黑" panose="020B0604030504040204" pitchFamily="34" charset="-122"/>
              <a:ea typeface="微软雅黑" panose="020B0604030504040204" pitchFamily="34" charset="-122"/>
            </a:endParaRPr>
          </a:p>
          <a:p>
            <a:pPr lvl="0"/>
            <a:endParaRPr lang="zh-CN" altLang="en-US" dirty="0"/>
          </a:p>
        </p:txBody>
      </p:sp>
      <p:sp>
        <p:nvSpPr>
          <p:cNvPr id="145412"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幻灯片图像占位符 1"/>
          <p:cNvSpPr>
            <a:spLocks noGrp="true" noRot="true" noChangeAspect="true" noTextEdit="true"/>
          </p:cNvSpPr>
          <p:nvPr>
            <p:ph type="sldImg"/>
          </p:nvPr>
        </p:nvSpPr>
        <p:spPr/>
      </p:sp>
      <p:sp>
        <p:nvSpPr>
          <p:cNvPr id="3" name="备注占位符 2"/>
          <p:cNvSpPr>
            <a:spLocks noGrp="true"/>
          </p:cNvSpPr>
          <p:nvPr>
            <p:ph type="body" idx="1"/>
          </p:nvPr>
        </p:nvSpPr>
        <p:spPr/>
        <p:txBody>
          <a:bodyPr wrap="square" lIns="92428" tIns="46214" rIns="92428" bIns="46214" numCol="1" anchor="t" anchorCtr="false" compatLnSpc="true">
            <a:normAutofit/>
          </a:bodyPr>
          <a:lstStyle/>
          <a:p>
            <a:pPr marL="0" marR="0" lvl="0" indent="0" algn="l" defTabSz="914400" rtl="0" eaLnBrk="0" fontAlgn="base" latinLnBrk="0" hangingPunct="0">
              <a:lnSpc>
                <a:spcPct val="90000"/>
              </a:lnSpc>
              <a:spcBef>
                <a:spcPct val="20000"/>
              </a:spcBef>
              <a:spcAft>
                <a:spcPct val="0"/>
              </a:spcAft>
              <a:buClrTx/>
              <a:buSzTx/>
              <a:buFontTx/>
              <a:buNone/>
              <a:defRPr/>
            </a:pPr>
            <a:r>
              <a:rPr kumimoji="0" lang="zh-CN" altLang="en-US" sz="1200" b="1" i="0" u="none" strike="noStrike" kern="0" cap="none" spc="0" normalizeH="0" baseline="0" noProof="0" dirty="0">
                <a:ln>
                  <a:noFill/>
                </a:ln>
                <a:solidFill>
                  <a:schemeClr val="tx1"/>
                </a:solidFill>
                <a:effectLst/>
                <a:uLnTx/>
                <a:uFillTx/>
                <a:latin typeface="楷体_GB2312" panose="02010609030101010101" pitchFamily="49" charset="-122"/>
                <a:ea typeface="楷体_GB2312" panose="02010609030101010101" pitchFamily="49" charset="-122"/>
                <a:cs typeface="+mn-cs"/>
              </a:rPr>
              <a:t>错误：</a:t>
            </a:r>
            <a:r>
              <a:rPr kumimoji="0" lang="zh-CN" altLang="en-US" sz="1200" b="0" i="0" u="none" strike="noStrike" kern="0" cap="none" spc="0" normalizeH="0" baseline="0" noProof="0" dirty="0">
                <a:ln>
                  <a:noFill/>
                </a:ln>
                <a:solidFill>
                  <a:schemeClr val="tx1"/>
                </a:solidFill>
                <a:effectLst/>
                <a:uLnTx/>
                <a:uFillTx/>
                <a:latin typeface="楷体_GB2312" panose="02010609030101010101" pitchFamily="49" charset="-122"/>
                <a:ea typeface="楷体_GB2312" panose="02010609030101010101" pitchFamily="49" charset="-122"/>
                <a:cs typeface="+mn-cs"/>
              </a:rPr>
              <a:t>竣工价值包括了所有投资额，导致竣工造价过高。</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rPr>
              <a:t>把前期发生的土地购置及手续等费用都填入</a:t>
            </a:r>
            <a:r>
              <a:rPr kumimoji="0" lang="zh-CN" altLang="en-US" sz="1200" b="0" i="0" u="none" strike="noStrike" kern="1200" cap="none" spc="0" normalizeH="0" baseline="0" noProof="0" dirty="0">
                <a:ln>
                  <a:noFill/>
                </a:ln>
                <a:solidFill>
                  <a:schemeClr val="tx1"/>
                </a:solidFill>
                <a:effectLst/>
                <a:uLnTx/>
                <a:uFillTx/>
                <a:latin typeface="宋体" pitchFamily="2" charset="-122"/>
                <a:ea typeface="宋体" pitchFamily="2" charset="-122"/>
                <a:cs typeface="+mn-cs"/>
              </a:rPr>
              <a:t>“</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rPr>
              <a:t>竣工价值</a:t>
            </a:r>
            <a:r>
              <a:rPr kumimoji="0" lang="zh-CN" altLang="en-US" sz="1200" b="0" i="0" u="none" strike="noStrike" kern="1200" cap="none" spc="0" normalizeH="0" baseline="0" noProof="0" dirty="0">
                <a:ln>
                  <a:noFill/>
                </a:ln>
                <a:solidFill>
                  <a:schemeClr val="tx1"/>
                </a:solidFill>
                <a:effectLst/>
                <a:uLnTx/>
                <a:uFillTx/>
                <a:latin typeface="宋体" pitchFamily="2" charset="-122"/>
                <a:ea typeface="宋体" pitchFamily="2" charset="-122"/>
                <a:cs typeface="+mn-cs"/>
              </a:rPr>
              <a:t>”</a:t>
            </a:r>
            <a:endPar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endParaRPr>
          </a:p>
          <a:p>
            <a:pPr marL="0" marR="0" lvl="0" indent="0" algn="l" defTabSz="914400" rtl="0" eaLnBrk="0" fontAlgn="base" latinLnBrk="0" hangingPunct="0">
              <a:lnSpc>
                <a:spcPct val="90000"/>
              </a:lnSpc>
              <a:spcBef>
                <a:spcPct val="2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rPr>
              <a:t>竣工价值应扣除土地购置费和前期费用，只计入建安成本。</a:t>
            </a:r>
            <a:endPar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endParaRPr>
          </a:p>
          <a:p>
            <a:pPr marL="0" marR="0" lvl="0" indent="0" algn="l" defTabSz="914400" rtl="0" eaLnBrk="0" fontAlgn="base" latinLnBrk="0" hangingPunct="0">
              <a:lnSpc>
                <a:spcPct val="100000"/>
              </a:lnSpc>
              <a:spcBef>
                <a:spcPct val="30000"/>
              </a:spcBef>
              <a:spcAft>
                <a:spcPct val="0"/>
              </a:spcAft>
              <a:buClrTx/>
              <a:buSzTx/>
              <a:buFontTx/>
              <a:buNone/>
              <a:defRPr/>
            </a:pPr>
            <a:endParaRPr kumimoji="0" lang="en-US" altLang="zh-CN" sz="1200" b="0" i="0" u="none" strike="noStrike" kern="0" cap="none" spc="0" normalizeH="0" baseline="0" noProof="0" dirty="0">
              <a:ln>
                <a:noFill/>
              </a:ln>
              <a:solidFill>
                <a:schemeClr val="tx1"/>
              </a:solidFill>
              <a:effectLst/>
              <a:uLnTx/>
              <a:uFillTx/>
              <a:latin typeface="楷体_GB2312" panose="02010609030101010101" pitchFamily="49" charset="-122"/>
              <a:ea typeface="楷体_GB2312" panose="02010609030101010101" pitchFamily="49" charset="-122"/>
              <a:cs typeface="+mn-cs"/>
            </a:endParaRPr>
          </a:p>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endParaRPr>
          </a:p>
        </p:txBody>
      </p:sp>
      <p:sp>
        <p:nvSpPr>
          <p:cNvPr id="146436"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幻灯片图像占位符 1"/>
          <p:cNvSpPr>
            <a:spLocks noGrp="true" noRot="true" noChangeAspect="true" noTextEdit="true"/>
          </p:cNvSpPr>
          <p:nvPr>
            <p:ph type="sldImg"/>
          </p:nvPr>
        </p:nvSpPr>
        <p:spPr/>
      </p:sp>
      <p:sp>
        <p:nvSpPr>
          <p:cNvPr id="3" name="备注占位符 2"/>
          <p:cNvSpPr>
            <a:spLocks noGrp="true"/>
          </p:cNvSpPr>
          <p:nvPr>
            <p:ph type="body" idx="1"/>
          </p:nvPr>
        </p:nvSpPr>
        <p:spPr/>
        <p:txBody>
          <a:bodyPr wrap="square" lIns="92428" tIns="46214" rIns="92428" bIns="46214" numCol="1" anchor="t" anchorCtr="false" compatLnSpc="true">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en-US" altLang="zh-CN" sz="1200" b="0" i="0" u="none" strike="noStrike" kern="0" cap="none" spc="0" normalizeH="0" baseline="0" noProof="0" dirty="0">
              <a:ln>
                <a:noFill/>
              </a:ln>
              <a:solidFill>
                <a:schemeClr val="tx1"/>
              </a:solidFill>
              <a:effectLst/>
              <a:uLnTx/>
              <a:uFillTx/>
              <a:latin typeface="楷体_GB2312" panose="02010609030101010101" pitchFamily="49" charset="-122"/>
              <a:ea typeface="楷体_GB2312" panose="02010609030101010101" pitchFamily="49" charset="-122"/>
              <a:cs typeface="+mn-cs"/>
            </a:endParaRPr>
          </a:p>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endParaRPr>
          </a:p>
        </p:txBody>
      </p:sp>
      <p:sp>
        <p:nvSpPr>
          <p:cNvPr id="147460"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normAutofit/>
          </a:bodyPr>
          <a:lstStyle/>
          <a:p>
            <a:endParaRPr lang="en-US" altLang="zh-CN" dirty="0" smtClean="0"/>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幻灯片图像占位符 1"/>
          <p:cNvSpPr>
            <a:spLocks noGrp="true" noRot="true" noChangeAspect="true" noTextEdit="true"/>
          </p:cNvSpPr>
          <p:nvPr>
            <p:ph type="sldImg"/>
          </p:nvPr>
        </p:nvSpPr>
        <p:spPr/>
      </p:sp>
      <p:sp>
        <p:nvSpPr>
          <p:cNvPr id="131075"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r>
              <a:rPr lang="zh-CN" altLang="en-US" dirty="0"/>
              <a:t>有监理报告按照监理报告或者施工进度但填报，没有监理报告或施工进度单，按照</a:t>
            </a:r>
            <a:r>
              <a:rPr lang="en-US" altLang="zh-CN" dirty="0"/>
              <a:t>……</a:t>
            </a:r>
            <a:r>
              <a:rPr lang="zh-CN" altLang="en-US" dirty="0"/>
              <a:t>，这个指标是企业经常会填错的指标，比如说</a:t>
            </a:r>
            <a:endParaRPr lang="zh-CN" altLang="en-US" dirty="0"/>
          </a:p>
        </p:txBody>
      </p:sp>
      <p:sp>
        <p:nvSpPr>
          <p:cNvPr id="131076"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幻灯片图像占位符 1"/>
          <p:cNvSpPr>
            <a:spLocks noGrp="true" noRot="true" noChangeAspect="true" noTextEdit="true"/>
          </p:cNvSpPr>
          <p:nvPr>
            <p:ph type="sldImg"/>
          </p:nvPr>
        </p:nvSpPr>
        <p:spPr/>
      </p:sp>
      <p:sp>
        <p:nvSpPr>
          <p:cNvPr id="131075"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r>
              <a:rPr lang="zh-CN" altLang="en-US" dirty="0"/>
              <a:t>有监理报告按照监理报告或者施工进度但填报，没有监理报告或施工进度单，按照</a:t>
            </a:r>
            <a:r>
              <a:rPr lang="en-US" altLang="zh-CN" dirty="0"/>
              <a:t>……</a:t>
            </a:r>
            <a:r>
              <a:rPr lang="zh-CN" altLang="en-US" dirty="0"/>
              <a:t>，这个指标是企业经常会填错的指标，比如说</a:t>
            </a:r>
            <a:endParaRPr lang="zh-CN" altLang="en-US" dirty="0"/>
          </a:p>
        </p:txBody>
      </p:sp>
      <p:sp>
        <p:nvSpPr>
          <p:cNvPr id="131076"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幻灯片图像占位符 1"/>
          <p:cNvSpPr>
            <a:spLocks noGrp="true" noRot="true" noChangeAspect="true" noTextEdit="true"/>
          </p:cNvSpPr>
          <p:nvPr>
            <p:ph type="sldImg"/>
          </p:nvPr>
        </p:nvSpPr>
        <p:spPr/>
      </p:sp>
      <p:sp>
        <p:nvSpPr>
          <p:cNvPr id="151555"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eaLnBrk="1" hangingPunct="1">
              <a:lnSpc>
                <a:spcPct val="130000"/>
              </a:lnSpc>
              <a:buClr>
                <a:srgbClr val="0000FF"/>
              </a:buClr>
              <a:buFont typeface="Wingdings" panose="05000000000000000000" pitchFamily="2" charset="2"/>
              <a:buChar char="u"/>
            </a:pPr>
            <a:r>
              <a:rPr lang="zh-CN" altLang="en-US" dirty="0">
                <a:latin typeface="宋体" pitchFamily="2" charset="-122"/>
              </a:rPr>
              <a:t>一般如果当年竣工，则应有待售面积，</a:t>
            </a:r>
            <a:r>
              <a:rPr lang="zh-CN" altLang="zh-CN" dirty="0"/>
              <a:t>本年房屋竣工面积</a:t>
            </a:r>
            <a:r>
              <a:rPr lang="en-US" altLang="zh-CN" dirty="0"/>
              <a:t>&gt;0</a:t>
            </a:r>
            <a:r>
              <a:rPr lang="zh-CN" altLang="zh-CN" dirty="0"/>
              <a:t>时，不可销售面积</a:t>
            </a:r>
            <a:r>
              <a:rPr lang="en-US" altLang="zh-CN" dirty="0"/>
              <a:t>&gt;0</a:t>
            </a:r>
            <a:endParaRPr lang="en-US" altLang="zh-CN" dirty="0"/>
          </a:p>
          <a:p>
            <a:pPr lvl="0">
              <a:buChar char="•"/>
            </a:pPr>
            <a:r>
              <a:rPr lang="zh-CN" altLang="en-US" dirty="0"/>
              <a:t>只要竣工，有竣工备案表就填，不管拿不拿预售证，</a:t>
            </a:r>
            <a:endParaRPr lang="en-US" altLang="zh-CN" dirty="0"/>
          </a:p>
          <a:p>
            <a:pPr lvl="0">
              <a:buChar char="•"/>
            </a:pPr>
            <a:r>
              <a:rPr lang="zh-CN" altLang="en-US" b="1" dirty="0"/>
              <a:t>重点审核年度竣工情况。</a:t>
            </a:r>
            <a:r>
              <a:rPr lang="zh-CN" altLang="en-US" dirty="0"/>
              <a:t>对年底竣工项目，及时填报竣工时间、竣工面积、竣工套数、竣工价值、待售面积等。</a:t>
            </a:r>
            <a:endParaRPr lang="zh-CN" altLang="en-US" dirty="0"/>
          </a:p>
          <a:p>
            <a:pPr lvl="0">
              <a:buChar char="•"/>
            </a:pPr>
            <a:endParaRPr lang="zh-CN" altLang="en-US" dirty="0"/>
          </a:p>
        </p:txBody>
      </p:sp>
      <p:sp>
        <p:nvSpPr>
          <p:cNvPr id="151556"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幻灯片图像占位符 1"/>
          <p:cNvSpPr>
            <a:spLocks noGrp="true" noRot="true" noChangeAspect="true" noTextEdit="true"/>
          </p:cNvSpPr>
          <p:nvPr>
            <p:ph type="sldImg"/>
          </p:nvPr>
        </p:nvSpPr>
        <p:spPr/>
      </p:sp>
      <p:sp>
        <p:nvSpPr>
          <p:cNvPr id="151555"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buChar char="•"/>
            </a:pPr>
            <a:endParaRPr lang="zh-CN" altLang="en-US" dirty="0"/>
          </a:p>
        </p:txBody>
      </p:sp>
      <p:sp>
        <p:nvSpPr>
          <p:cNvPr id="151556"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幻灯片图像占位符 1"/>
          <p:cNvSpPr>
            <a:spLocks noGrp="true" noRot="true" noChangeAspect="true" noTextEdit="true"/>
          </p:cNvSpPr>
          <p:nvPr>
            <p:ph type="sldImg"/>
          </p:nvPr>
        </p:nvSpPr>
        <p:spPr/>
      </p:sp>
      <p:sp>
        <p:nvSpPr>
          <p:cNvPr id="152579"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r>
              <a:rPr lang="zh-CN" altLang="en-US" b="1" dirty="0"/>
              <a:t>重点审核资金来源状况。</a:t>
            </a:r>
            <a:r>
              <a:rPr lang="zh-CN" altLang="en-US" dirty="0"/>
              <a:t>对本年资金到位小计远大于项目计划总投资的情况及时查询，将与项目无关的资金核减掉。</a:t>
            </a:r>
            <a:endParaRPr lang="zh-CN" altLang="en-US" dirty="0"/>
          </a:p>
          <a:p>
            <a:pPr lvl="0"/>
            <a:endParaRPr lang="zh-CN" altLang="en-US" dirty="0"/>
          </a:p>
        </p:txBody>
      </p:sp>
      <p:sp>
        <p:nvSpPr>
          <p:cNvPr id="152580"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4626" name="Rectangle 7"/>
          <p:cNvSpPr txBox="true">
            <a:spLocks noGrp="true"/>
          </p:cNvSpPr>
          <p:nvPr/>
        </p:nvSpPr>
        <p:spPr>
          <a:xfrm>
            <a:off x="5619750" y="6454775"/>
            <a:ext cx="4302125" cy="341313"/>
          </a:xfrm>
          <a:prstGeom prst="rect">
            <a:avLst/>
          </a:prstGeom>
          <a:noFill/>
          <a:ln w="9525">
            <a:noFill/>
          </a:ln>
        </p:spPr>
        <p:txBody>
          <a:bodyPr lIns="92428" tIns="46214" rIns="92428" bIns="46214" anchor="b" anchorCtr="false"/>
          <a:lstStyle/>
          <a:p>
            <a:pPr lvl="0" algn="r" eaLnBrk="1" hangingPunct="1"/>
            <a:fld id="{9A0DB2DC-4C9A-4742-B13C-FB6460FD3503}" type="slidenum">
              <a:rPr lang="en-US" altLang="zh-CN" sz="1200" b="1" dirty="0"/>
            </a:fld>
            <a:endParaRPr lang="en-US" altLang="zh-CN" sz="1200" b="1" dirty="0"/>
          </a:p>
        </p:txBody>
      </p:sp>
      <p:sp>
        <p:nvSpPr>
          <p:cNvPr id="154627" name="Rectangle 2"/>
          <p:cNvSpPr>
            <a:spLocks noGrp="true" noRot="true" noChangeAspect="true" noTextEdit="true"/>
          </p:cNvSpPr>
          <p:nvPr>
            <p:ph type="sldImg"/>
          </p:nvPr>
        </p:nvSpPr>
        <p:spPr>
          <a:xfrm>
            <a:off x="2697163" y="509588"/>
            <a:ext cx="4527550" cy="2547937"/>
          </a:xfrm>
        </p:spPr>
      </p:sp>
      <p:sp>
        <p:nvSpPr>
          <p:cNvPr id="154628" name="Rectangle 3"/>
          <p:cNvSpPr>
            <a:spLocks noGrp="true"/>
          </p:cNvSpPr>
          <p:nvPr>
            <p:ph type="body" idx="1"/>
          </p:nvPr>
        </p:nvSpPr>
        <p:spPr>
          <a:xfrm>
            <a:off x="1322388" y="3217863"/>
            <a:ext cx="7277100" cy="3887787"/>
          </a:xfrm>
        </p:spPr>
        <p:txBody>
          <a:bodyPr wrap="square" lIns="92428" tIns="46214" rIns="92428" bIns="46214" anchor="t" anchorCtr="false"/>
          <a:lstStyle/>
          <a:p>
            <a:pPr lvl="0" eaLnBrk="1" hangingPunct="1"/>
            <a:r>
              <a:rPr lang="zh-CN" altLang="en-US" b="1" dirty="0"/>
              <a:t>包括应付工程款、应付器材款、应付工资、应付有偿调入器材及工程款、其他应付款、应交税金、应交基建收入、应交投资包干结余、应交能源交通建设基金、应交预算调节基金及其他应交款。</a:t>
            </a:r>
            <a:endParaRPr lang="zh-CN" altLang="en-US" b="1" dirty="0"/>
          </a:p>
        </p:txBody>
      </p:sp>
    </p:spTree>
  </p:cSld>
  <p:clrMapOvr>
    <a:overrideClrMapping bg1="lt1" tx1="dk1" bg2="lt2" tx2="dk2" accent1="accent1" accent2="accent2" accent3="accent3" accent4="accent4" accent5="accent5" accent6="accent6" hlink="hlink" folHlink="folHlink"/>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5650" name="Rectangle 7"/>
          <p:cNvSpPr txBox="true">
            <a:spLocks noGrp="true"/>
          </p:cNvSpPr>
          <p:nvPr/>
        </p:nvSpPr>
        <p:spPr>
          <a:xfrm>
            <a:off x="5619750" y="6454775"/>
            <a:ext cx="4302125" cy="341313"/>
          </a:xfrm>
          <a:prstGeom prst="rect">
            <a:avLst/>
          </a:prstGeom>
          <a:noFill/>
          <a:ln w="9525">
            <a:noFill/>
          </a:ln>
        </p:spPr>
        <p:txBody>
          <a:bodyPr lIns="92428" tIns="46214" rIns="92428" bIns="46214" anchor="b" anchorCtr="false"/>
          <a:lstStyle/>
          <a:p>
            <a:pPr lvl="0" algn="r" eaLnBrk="1" hangingPunct="1"/>
            <a:fld id="{9A0DB2DC-4C9A-4742-B13C-FB6460FD3503}" type="slidenum">
              <a:rPr lang="en-US" altLang="zh-CN" sz="1200" b="1" dirty="0"/>
            </a:fld>
            <a:endParaRPr lang="en-US" altLang="zh-CN" sz="1200" b="1" dirty="0"/>
          </a:p>
        </p:txBody>
      </p:sp>
      <p:sp>
        <p:nvSpPr>
          <p:cNvPr id="155651" name="Rectangle 2"/>
          <p:cNvSpPr>
            <a:spLocks noGrp="true" noRot="true" noChangeAspect="true" noTextEdit="true"/>
          </p:cNvSpPr>
          <p:nvPr>
            <p:ph type="sldImg"/>
          </p:nvPr>
        </p:nvSpPr>
        <p:spPr>
          <a:xfrm>
            <a:off x="2705100" y="512763"/>
            <a:ext cx="4513263" cy="2540000"/>
          </a:xfrm>
        </p:spPr>
      </p:sp>
      <p:sp>
        <p:nvSpPr>
          <p:cNvPr id="155652" name="Rectangle 3"/>
          <p:cNvSpPr>
            <a:spLocks noGrp="true"/>
          </p:cNvSpPr>
          <p:nvPr>
            <p:ph type="body" idx="1"/>
          </p:nvPr>
        </p:nvSpPr>
        <p:spPr>
          <a:xfrm>
            <a:off x="1319213" y="3228975"/>
            <a:ext cx="7283450" cy="3059113"/>
          </a:xfrm>
        </p:spPr>
        <p:txBody>
          <a:bodyPr wrap="square" lIns="92428" tIns="46214" rIns="92428" bIns="46214" anchor="t" anchorCtr="false"/>
          <a:lstStyle/>
          <a:p>
            <a:pPr lvl="0" eaLnBrk="1" hangingPunct="1"/>
            <a:r>
              <a:rPr lang="zh-CN" altLang="en-US" dirty="0">
                <a:latin typeface="楷体_GB2312" panose="02010609030101010101" pitchFamily="49" charset="-122"/>
              </a:rPr>
              <a:t>前提是获得土地使用权，但尚未开工建设的土地面积</a:t>
            </a:r>
            <a:endParaRPr lang="en-US" altLang="zh-CN" dirty="0">
              <a:latin typeface="楷体_GB2312" panose="02010609030101010101" pitchFamily="49" charset="-122"/>
            </a:endParaRPr>
          </a:p>
          <a:p>
            <a:pPr lvl="0" eaLnBrk="1" hangingPunct="1"/>
            <a:endParaRPr lang="zh-CN" altLang="en-US" b="1" dirty="0"/>
          </a:p>
        </p:txBody>
      </p:sp>
    </p:spTree>
  </p:cSld>
  <p:clrMapOvr>
    <a:overrideClrMapping bg1="lt1" tx1="dk1" bg2="lt2" tx2="dk2" accent1="accent1" accent2="accent2" accent3="accent3" accent4="accent4" accent5="accent5" accent6="accent6" hlink="hlink" folHlink="folHlink"/>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normAutofit/>
          </a:bodyPr>
          <a:lstStyle/>
          <a:p>
            <a:endParaRPr lang="en-US" altLang="zh-CN" dirty="0" smtClean="0"/>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normAutofit/>
          </a:bodyPr>
          <a:lstStyle/>
          <a:p>
            <a:endParaRPr lang="zh-CN" altLang="en-US" dirty="0"/>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normAutofit/>
          </a:bodyPr>
          <a:lstStyle/>
          <a:p>
            <a:endParaRPr lang="zh-CN" altLang="en-US" dirty="0"/>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dirty="0"/>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normAutofit/>
          </a:bodyPr>
          <a:lstStyle/>
          <a:p>
            <a:endParaRPr lang="zh-CN" altLang="en-US" dirty="0"/>
          </a:p>
        </p:txBody>
      </p:sp>
      <p:sp>
        <p:nvSpPr>
          <p:cNvPr id="4" name="灯片编号占位符 3"/>
          <p:cNvSpPr>
            <a:spLocks noGrp="true"/>
          </p:cNvSpPr>
          <p:nvPr>
            <p:ph type="sldNum" sz="quarter" idx="10"/>
          </p:nvPr>
        </p:nvSpPr>
        <p:spPr/>
        <p:txBody>
          <a:bodyPr/>
          <a:lstStyle/>
          <a:p>
            <a:fld id="{160711FB-E54B-4404-A6E1-F55EF28AA91E}"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normAutofit/>
          </a:bodyPr>
          <a:lstStyle/>
          <a:p>
            <a:endParaRPr lang="zh-CN" altLang="en-US" dirty="0"/>
          </a:p>
        </p:txBody>
      </p:sp>
      <p:sp>
        <p:nvSpPr>
          <p:cNvPr id="4" name="灯片编号占位符 3"/>
          <p:cNvSpPr>
            <a:spLocks noGrp="true"/>
          </p:cNvSpPr>
          <p:nvPr>
            <p:ph type="sldNum" sz="quarter" idx="10"/>
          </p:nvPr>
        </p:nvSpPr>
        <p:spPr/>
        <p:txBody>
          <a:bodyPr/>
          <a:lstStyle/>
          <a:p>
            <a:fld id="{160711FB-E54B-4404-A6E1-F55EF28AA91E}"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幻灯片图像占位符 1"/>
          <p:cNvSpPr>
            <a:spLocks noGrp="true" noRot="true" noChangeAspect="true" noTextEdit="true"/>
          </p:cNvSpPr>
          <p:nvPr>
            <p:ph type="sldImg"/>
          </p:nvPr>
        </p:nvSpPr>
        <p:spPr/>
      </p:sp>
      <p:sp>
        <p:nvSpPr>
          <p:cNvPr id="162819" name="备注占位符 2"/>
          <p:cNvSpPr>
            <a:spLocks noGrp="true"/>
          </p:cNvSpPr>
          <p:nvPr>
            <p:ph type="body" idx="1"/>
          </p:nvPr>
        </p:nvSpPr>
        <p:spPr>
          <a:xfrm>
            <a:off x="777875" y="3262313"/>
            <a:ext cx="8367713" cy="2938462"/>
          </a:xfrm>
        </p:spPr>
        <p:txBody>
          <a:bodyPr wrap="square" lIns="92428" tIns="46214" rIns="92428" bIns="46214" anchor="t" anchorCtr="false"/>
          <a:lstStyle/>
          <a:p>
            <a:pPr lvl="0"/>
            <a:endParaRPr lang="zh-CN" altLang="en-US" dirty="0"/>
          </a:p>
        </p:txBody>
      </p:sp>
      <p:sp>
        <p:nvSpPr>
          <p:cNvPr id="162820" name="灯片编号占位符 3"/>
          <p:cNvSpPr txBox="true">
            <a:spLocks noGrp="true"/>
          </p:cNvSpPr>
          <p:nvPr>
            <p:ph type="sldNum" sz="quarter"/>
          </p:nvPr>
        </p:nvSpPr>
        <p:spPr>
          <a:xfrm>
            <a:off x="5619750" y="6457950"/>
            <a:ext cx="4306888" cy="339725"/>
          </a:xfrm>
          <a:prstGeom prst="rect">
            <a:avLst/>
          </a:prstGeom>
          <a:noFill/>
          <a:ln w="9525">
            <a:noFill/>
          </a:ln>
        </p:spPr>
        <p:txBody>
          <a:bodyPr lIns="92428" tIns="46214" rIns="92428" bIns="46214"/>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normAutofit/>
          </a:bodyPr>
          <a:lstStyle/>
          <a:p>
            <a:endParaRPr lang="zh-CN" altLang="en-US" dirty="0"/>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normAutofit/>
          </a:bodyPr>
          <a:lstStyle/>
          <a:p>
            <a:endParaRPr lang="zh-CN" altLang="en-US" dirty="0"/>
          </a:p>
        </p:txBody>
      </p:sp>
      <p:sp>
        <p:nvSpPr>
          <p:cNvPr id="4" name="灯片编号占位符 3"/>
          <p:cNvSpPr>
            <a:spLocks noGrp="true"/>
          </p:cNvSpPr>
          <p:nvPr>
            <p:ph type="sldNum" sz="quarter" idx="10"/>
          </p:nvPr>
        </p:nvSpPr>
        <p:spPr/>
        <p:txBody>
          <a:bodyPr/>
          <a:lstStyle/>
          <a:p>
            <a:fld id="{160711FB-E54B-4404-A6E1-F55EF28AA91E}"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normAutofit/>
          </a:bodyPr>
          <a:lstStyle/>
          <a:p>
            <a:endParaRPr lang="zh-CN" altLang="en-US" dirty="0"/>
          </a:p>
        </p:txBody>
      </p:sp>
      <p:sp>
        <p:nvSpPr>
          <p:cNvPr id="4" name="灯片编号占位符 3"/>
          <p:cNvSpPr>
            <a:spLocks noGrp="true"/>
          </p:cNvSpPr>
          <p:nvPr>
            <p:ph type="sldNum" sz="quarter" idx="10"/>
          </p:nvPr>
        </p:nvSpPr>
        <p:spPr/>
        <p:txBody>
          <a:bodyPr/>
          <a:lstStyle/>
          <a:p>
            <a:fld id="{160711FB-E54B-4404-A6E1-F55EF28AA91E}"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normAutofit/>
          </a:bodyPr>
          <a:lstStyle/>
          <a:p>
            <a:endParaRPr lang="zh-CN" altLang="en-US" dirty="0"/>
          </a:p>
        </p:txBody>
      </p:sp>
      <p:sp>
        <p:nvSpPr>
          <p:cNvPr id="4" name="灯片编号占位符 3"/>
          <p:cNvSpPr>
            <a:spLocks noGrp="true"/>
          </p:cNvSpPr>
          <p:nvPr>
            <p:ph type="sldNum" sz="quarter" idx="10"/>
          </p:nvPr>
        </p:nvSpPr>
        <p:spPr/>
        <p:txBody>
          <a:bodyPr/>
          <a:lstStyle/>
          <a:p>
            <a:fld id="{160711FB-E54B-4404-A6E1-F55EF28AA91E}"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481013" y="1279525"/>
            <a:ext cx="6140450" cy="34544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true"/>
          </p:cNvSpPr>
          <p:nvPr>
            <p:ph type="ctrTitle"/>
          </p:nvPr>
        </p:nvSpPr>
        <p:spPr>
          <a:xfrm>
            <a:off x="685800" y="1597888"/>
            <a:ext cx="7772400" cy="1102519"/>
          </a:xfrm>
        </p:spPr>
        <p:txBody>
          <a:bodyPr/>
          <a:lstStyle/>
          <a:p>
            <a:r>
              <a:rPr lang="zh-CN" altLang="en-US"/>
              <a:t>单击此处编辑母版标题样式</a:t>
            </a:r>
            <a:endParaRPr lang="zh-CN" altLang="en-US"/>
          </a:p>
        </p:txBody>
      </p:sp>
      <p:sp>
        <p:nvSpPr>
          <p:cNvPr id="3" name="副标题 2"/>
          <p:cNvSpPr>
            <a:spLocks noGrp="true"/>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竖排文字占位符 2"/>
          <p:cNvSpPr>
            <a:spLocks noGrp="true"/>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3_标题幻灯片">
    <p:bg>
      <p:bgPr>
        <a:solidFill>
          <a:schemeClr val="bg1">
            <a:lumMod val="95000"/>
          </a:schemeClr>
        </a:solidFill>
        <a:effectLst/>
      </p:bgPr>
    </p:bg>
    <p:spTree>
      <p:nvGrpSpPr>
        <p:cNvPr id="1" name=""/>
        <p:cNvGrpSpPr/>
        <p:nvPr/>
      </p:nvGrpSpPr>
      <p:grpSpPr>
        <a:xfrm>
          <a:off x="0" y="0"/>
          <a:ext cx="0" cy="0"/>
          <a:chOff x="0" y="0"/>
          <a:chExt cx="0" cy="0"/>
        </a:xfrm>
      </p:grpSpPr>
      <p:sp>
        <p:nvSpPr>
          <p:cNvPr id="12" name="矩形 11"/>
          <p:cNvSpPr/>
          <p:nvPr userDrawn="true"/>
        </p:nvSpPr>
        <p:spPr>
          <a:xfrm>
            <a:off x="1190" y="0"/>
            <a:ext cx="9142810" cy="5143500"/>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00"/>
          </a:p>
        </p:txBody>
      </p:sp>
      <p:grpSp>
        <p:nvGrpSpPr>
          <p:cNvPr id="3" name="组合 2"/>
          <p:cNvGrpSpPr/>
          <p:nvPr userDrawn="true"/>
        </p:nvGrpSpPr>
        <p:grpSpPr>
          <a:xfrm>
            <a:off x="793567" y="419920"/>
            <a:ext cx="126294" cy="126294"/>
            <a:chOff x="304800" y="673100"/>
            <a:chExt cx="4000500" cy="4000500"/>
          </a:xfrm>
          <a:effectLst>
            <a:outerShdw blurRad="444500" dist="254000" dir="8100000" algn="tr" rotWithShape="0">
              <a:prstClr val="black">
                <a:alpha val="24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solidFill>
                  <a:schemeClr val="tx1"/>
                </a:solidFill>
                <a:ea typeface="微软雅黑" panose="020B0604030504040204" pitchFamily="34" charset="-122"/>
              </a:endParaRPr>
            </a:p>
          </p:txBody>
        </p:sp>
        <p:sp>
          <p:nvSpPr>
            <p:cNvPr id="5" name="椭圆 4"/>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ea typeface="微软雅黑" panose="020B0604030504040204" pitchFamily="34" charset="-122"/>
              </a:endParaRPr>
            </a:p>
          </p:txBody>
        </p:sp>
      </p:grpSp>
      <p:grpSp>
        <p:nvGrpSpPr>
          <p:cNvPr id="6" name="组合 5"/>
          <p:cNvGrpSpPr/>
          <p:nvPr userDrawn="true"/>
        </p:nvGrpSpPr>
        <p:grpSpPr>
          <a:xfrm>
            <a:off x="896285" y="545316"/>
            <a:ext cx="82274" cy="82274"/>
            <a:chOff x="304800" y="673100"/>
            <a:chExt cx="4000500" cy="4000500"/>
          </a:xfrm>
          <a:effectLst>
            <a:outerShdw blurRad="444500" dist="254000" dir="8100000" algn="tr" rotWithShape="0">
              <a:prstClr val="black">
                <a:alpha val="24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solidFill>
                  <a:schemeClr val="tx1"/>
                </a:solidFill>
                <a:ea typeface="微软雅黑" panose="020B0604030504040204" pitchFamily="34" charset="-122"/>
              </a:endParaRPr>
            </a:p>
          </p:txBody>
        </p:sp>
        <p:sp>
          <p:nvSpPr>
            <p:cNvPr id="8" name="椭圆 7"/>
            <p:cNvSpPr/>
            <p:nvPr/>
          </p:nvSpPr>
          <p:spPr>
            <a:xfrm>
              <a:off x="392109" y="760409"/>
              <a:ext cx="3825870" cy="382587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ea typeface="微软雅黑" panose="020B0604030504040204" pitchFamily="34" charset="-122"/>
              </a:endParaRPr>
            </a:p>
          </p:txBody>
        </p:sp>
      </p:grpSp>
      <p:grpSp>
        <p:nvGrpSpPr>
          <p:cNvPr id="9" name="组合 8"/>
          <p:cNvGrpSpPr/>
          <p:nvPr userDrawn="true"/>
        </p:nvGrpSpPr>
        <p:grpSpPr>
          <a:xfrm>
            <a:off x="489922" y="428330"/>
            <a:ext cx="374058" cy="374058"/>
            <a:chOff x="304800" y="673100"/>
            <a:chExt cx="4000500" cy="4000500"/>
          </a:xfrm>
          <a:effectLst>
            <a:outerShdw blurRad="444500" dist="254000" dir="8100000" algn="tr" rotWithShape="0">
              <a:prstClr val="black">
                <a:alpha val="24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solidFill>
                  <a:schemeClr val="tx1"/>
                </a:solidFill>
                <a:ea typeface="微软雅黑" panose="020B0604030504040204" pitchFamily="34" charset="-122"/>
              </a:endParaRPr>
            </a:p>
          </p:txBody>
        </p:sp>
        <p:sp>
          <p:nvSpPr>
            <p:cNvPr id="11" name="椭圆 10"/>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ea typeface="微软雅黑" panose="020B0604030504040204" pitchFamily="34" charset="-122"/>
              </a:endParaRPr>
            </a:p>
          </p:txBody>
        </p:sp>
      </p:grpSp>
      <p:sp>
        <p:nvSpPr>
          <p:cNvPr id="2" name="标题 1"/>
          <p:cNvSpPr>
            <a:spLocks noGrp="true"/>
          </p:cNvSpPr>
          <p:nvPr>
            <p:ph type="title"/>
          </p:nvPr>
        </p:nvSpPr>
        <p:spPr>
          <a:xfrm>
            <a:off x="1151297" y="419920"/>
            <a:ext cx="7364053" cy="475430"/>
          </a:xfrm>
        </p:spPr>
        <p:txBody>
          <a:bodyPr>
            <a:normAutofit/>
          </a:bodyPr>
          <a:lstStyle>
            <a:lvl1pPr>
              <a:defRPr lang="zh-CN" altLang="en-US" sz="2400" b="1" kern="1200" dirty="0" smtClean="0">
                <a:solidFill>
                  <a:schemeClr val="accent3">
                    <a:lumMod val="75000"/>
                  </a:schemeClr>
                </a:solidFill>
                <a:latin typeface="思源黑体旧字形 Light" panose="020B0300000000000000" pitchFamily="34" charset="-128"/>
                <a:ea typeface="思源黑体旧字形 Light" panose="020B0300000000000000" pitchFamily="34" charset="-128"/>
                <a:cs typeface="+mj-cs"/>
              </a:defRPr>
            </a:lvl1pPr>
          </a:lstStyle>
          <a:p>
            <a:r>
              <a:rPr lang="zh-CN" altLang="en-US" dirty="0"/>
              <a:t>单击此处编辑母版标题样式</a:t>
            </a:r>
            <a:endParaRPr lang="zh-CN" altLang="en-US" dirty="0"/>
          </a:p>
        </p:txBody>
      </p:sp>
      <p:sp>
        <p:nvSpPr>
          <p:cNvPr id="14" name="内容占位符 13"/>
          <p:cNvSpPr>
            <a:spLocks noGrp="true"/>
          </p:cNvSpPr>
          <p:nvPr>
            <p:ph sz="quarter" idx="10"/>
          </p:nvPr>
        </p:nvSpPr>
        <p:spPr>
          <a:xfrm>
            <a:off x="628651" y="1169194"/>
            <a:ext cx="7886699" cy="333930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true"/>
          </p:cNvSpPr>
          <p:nvPr>
            <p:ph type="title" orient="vert"/>
          </p:nvPr>
        </p:nvSpPr>
        <p:spPr>
          <a:xfrm>
            <a:off x="6629400" y="206010"/>
            <a:ext cx="2057400" cy="4388644"/>
          </a:xfrm>
        </p:spPr>
        <p:txBody>
          <a:bodyPr vert="eaVert"/>
          <a:lstStyle/>
          <a:p>
            <a:r>
              <a:rPr lang="zh-CN" altLang="en-US"/>
              <a:t>单击此处编辑母版标题样式</a:t>
            </a:r>
            <a:endParaRPr lang="zh-CN" altLang="en-US"/>
          </a:p>
        </p:txBody>
      </p:sp>
      <p:sp>
        <p:nvSpPr>
          <p:cNvPr id="3" name="竖排文字占位符 2"/>
          <p:cNvSpPr>
            <a:spLocks noGrp="true"/>
          </p:cNvSpPr>
          <p:nvPr>
            <p:ph type="body" orient="vert" idx="1"/>
          </p:nvPr>
        </p:nvSpPr>
        <p:spPr>
          <a:xfrm>
            <a:off x="457200" y="206010"/>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3" name="页脚占位符 2"/>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4" name="灯片编号占位符 3"/>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3" name="页脚占位符 2"/>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4" name="灯片编号占位符 3"/>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true"/>
          </p:cNvSpPr>
          <p:nvPr>
            <p:ph type="ctrTitle"/>
          </p:nvPr>
        </p:nvSpPr>
        <p:spPr>
          <a:xfrm>
            <a:off x="685800" y="1597888"/>
            <a:ext cx="7772400" cy="1102519"/>
          </a:xfrm>
        </p:spPr>
        <p:txBody>
          <a:bodyPr/>
          <a:lstStyle/>
          <a:p>
            <a:r>
              <a:rPr lang="zh-CN" altLang="en-US"/>
              <a:t>单击此处编辑母版标题样式</a:t>
            </a:r>
            <a:endParaRPr lang="zh-CN" altLang="en-US"/>
          </a:p>
        </p:txBody>
      </p:sp>
      <p:sp>
        <p:nvSpPr>
          <p:cNvPr id="3" name="副标题 2"/>
          <p:cNvSpPr>
            <a:spLocks noGrp="true"/>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true"/>
          </p:cNvSpPr>
          <p:nvPr>
            <p:ph type="title"/>
          </p:nvPr>
        </p:nvSpPr>
        <p:spPr>
          <a:xfrm>
            <a:off x="722313" y="3305244"/>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true"/>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sz="half" idx="1"/>
          </p:nvPr>
        </p:nvSpPr>
        <p:spPr>
          <a:xfrm>
            <a:off x="457200" y="1200155"/>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true"/>
          </p:cNvSpPr>
          <p:nvPr>
            <p:ph sz="half" idx="2"/>
          </p:nvPr>
        </p:nvSpPr>
        <p:spPr>
          <a:xfrm>
            <a:off x="4648200" y="1200155"/>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true"/>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true"/>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true"/>
          </p:cNvSpPr>
          <p:nvPr>
            <p:ph type="body" sz="quarter" idx="3"/>
          </p:nvPr>
        </p:nvSpPr>
        <p:spPr>
          <a:xfrm>
            <a:off x="464507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true"/>
          </p:cNvSpPr>
          <p:nvPr>
            <p:ph sz="quarter" idx="4"/>
          </p:nvPr>
        </p:nvSpPr>
        <p:spPr>
          <a:xfrm>
            <a:off x="464507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8" name="页脚占位符 7"/>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9" name="灯片编号占位符 8"/>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日期占位符 2"/>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4" name="页脚占位符 3"/>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灯片编号占位符 4"/>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3" name="页脚占位符 2"/>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4" name="灯片编号占位符 3"/>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457203"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true"/>
          </p:cNvSpPr>
          <p:nvPr>
            <p:ph idx="1"/>
          </p:nvPr>
        </p:nvSpPr>
        <p:spPr>
          <a:xfrm>
            <a:off x="3575050" y="20481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true"/>
          </p:cNvSpPr>
          <p:nvPr>
            <p:ph type="body" sz="half" idx="2"/>
          </p:nvPr>
        </p:nvSpPr>
        <p:spPr>
          <a:xfrm>
            <a:off x="457203"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true"/>
          </p:cNvSpPr>
          <p:nvPr>
            <p:ph type="pic" idx="1"/>
          </p:nvPr>
        </p:nvSpPr>
        <p:spPr>
          <a:xfrm>
            <a:off x="1792288" y="459581"/>
            <a:ext cx="5486400" cy="3086100"/>
          </a:xfrm>
        </p:spPr>
        <p:txBody>
          <a:bodyPr vert="horz" wrap="square" lIns="91440" tIns="45720" rIns="91440" bIns="45720" numCol="1" anchor="t" anchorCtr="false" compatLnSpc="true"/>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true"/>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竖排文字占位符 2"/>
          <p:cNvSpPr>
            <a:spLocks noGrp="true"/>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true"/>
          </p:cNvSpPr>
          <p:nvPr>
            <p:ph type="title" orient="vert"/>
          </p:nvPr>
        </p:nvSpPr>
        <p:spPr>
          <a:xfrm>
            <a:off x="6629400" y="206010"/>
            <a:ext cx="2057400" cy="4388644"/>
          </a:xfrm>
        </p:spPr>
        <p:txBody>
          <a:bodyPr vert="eaVert"/>
          <a:lstStyle/>
          <a:p>
            <a:r>
              <a:rPr lang="zh-CN" altLang="en-US"/>
              <a:t>单击此处编辑母版标题样式</a:t>
            </a:r>
            <a:endParaRPr lang="zh-CN" altLang="en-US"/>
          </a:p>
        </p:txBody>
      </p:sp>
      <p:sp>
        <p:nvSpPr>
          <p:cNvPr id="3" name="竖排文字占位符 2"/>
          <p:cNvSpPr>
            <a:spLocks noGrp="true"/>
          </p:cNvSpPr>
          <p:nvPr>
            <p:ph type="body" orient="vert" idx="1"/>
          </p:nvPr>
        </p:nvSpPr>
        <p:spPr>
          <a:xfrm>
            <a:off x="457200" y="206010"/>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3" name="页脚占位符 2"/>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4" name="灯片编号占位符 3"/>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true"/>
          </p:cNvSpPr>
          <p:nvPr>
            <p:ph type="ctrTitle"/>
          </p:nvPr>
        </p:nvSpPr>
        <p:spPr>
          <a:xfrm>
            <a:off x="685800" y="1597888"/>
            <a:ext cx="7772400" cy="1102519"/>
          </a:xfrm>
        </p:spPr>
        <p:txBody>
          <a:bodyPr/>
          <a:lstStyle/>
          <a:p>
            <a:r>
              <a:rPr lang="zh-CN" altLang="en-US"/>
              <a:t>单击此处编辑母版标题样式</a:t>
            </a:r>
            <a:endParaRPr lang="zh-CN" altLang="en-US"/>
          </a:p>
        </p:txBody>
      </p:sp>
      <p:sp>
        <p:nvSpPr>
          <p:cNvPr id="3" name="副标题 2"/>
          <p:cNvSpPr>
            <a:spLocks noGrp="true"/>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true"/>
          </p:cNvSpPr>
          <p:nvPr>
            <p:ph type="title"/>
          </p:nvPr>
        </p:nvSpPr>
        <p:spPr>
          <a:xfrm>
            <a:off x="722313" y="3305244"/>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true"/>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sz="half" idx="1"/>
          </p:nvPr>
        </p:nvSpPr>
        <p:spPr>
          <a:xfrm>
            <a:off x="457200" y="1200155"/>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true"/>
          </p:cNvSpPr>
          <p:nvPr>
            <p:ph sz="half" idx="2"/>
          </p:nvPr>
        </p:nvSpPr>
        <p:spPr>
          <a:xfrm>
            <a:off x="4648200" y="1200155"/>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true"/>
          </p:cNvSpPr>
          <p:nvPr>
            <p:ph type="title"/>
          </p:nvPr>
        </p:nvSpPr>
        <p:spPr>
          <a:xfrm>
            <a:off x="722313" y="3305244"/>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true"/>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true"/>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true"/>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true"/>
          </p:cNvSpPr>
          <p:nvPr>
            <p:ph type="body" sz="quarter" idx="3"/>
          </p:nvPr>
        </p:nvSpPr>
        <p:spPr>
          <a:xfrm>
            <a:off x="464507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true"/>
          </p:cNvSpPr>
          <p:nvPr>
            <p:ph sz="quarter" idx="4"/>
          </p:nvPr>
        </p:nvSpPr>
        <p:spPr>
          <a:xfrm>
            <a:off x="464507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8" name="页脚占位符 7"/>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9" name="灯片编号占位符 8"/>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日期占位符 2"/>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4" name="页脚占位符 3"/>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灯片编号占位符 4"/>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3" name="页脚占位符 2"/>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4" name="灯片编号占位符 3"/>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457203"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true"/>
          </p:cNvSpPr>
          <p:nvPr>
            <p:ph idx="1"/>
          </p:nvPr>
        </p:nvSpPr>
        <p:spPr>
          <a:xfrm>
            <a:off x="3575050" y="20481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true"/>
          </p:cNvSpPr>
          <p:nvPr>
            <p:ph type="body" sz="half" idx="2"/>
          </p:nvPr>
        </p:nvSpPr>
        <p:spPr>
          <a:xfrm>
            <a:off x="457203"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true"/>
          </p:cNvSpPr>
          <p:nvPr>
            <p:ph type="pic" idx="1"/>
          </p:nvPr>
        </p:nvSpPr>
        <p:spPr>
          <a:xfrm>
            <a:off x="1792288" y="459581"/>
            <a:ext cx="5486400" cy="3086100"/>
          </a:xfrm>
        </p:spPr>
        <p:txBody>
          <a:bodyPr vert="horz" wrap="square" lIns="91440" tIns="45720" rIns="91440" bIns="45720" numCol="1" anchor="t" anchorCtr="false" compatLnSpc="true"/>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true"/>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竖排文字占位符 2"/>
          <p:cNvSpPr>
            <a:spLocks noGrp="true"/>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true"/>
          </p:cNvSpPr>
          <p:nvPr>
            <p:ph type="title" orient="vert"/>
          </p:nvPr>
        </p:nvSpPr>
        <p:spPr>
          <a:xfrm>
            <a:off x="6629400" y="206010"/>
            <a:ext cx="2057400" cy="4388644"/>
          </a:xfrm>
        </p:spPr>
        <p:txBody>
          <a:bodyPr vert="eaVert"/>
          <a:lstStyle/>
          <a:p>
            <a:r>
              <a:rPr lang="zh-CN" altLang="en-US"/>
              <a:t>单击此处编辑母版标题样式</a:t>
            </a:r>
            <a:endParaRPr lang="zh-CN" altLang="en-US"/>
          </a:p>
        </p:txBody>
      </p:sp>
      <p:sp>
        <p:nvSpPr>
          <p:cNvPr id="3" name="竖排文字占位符 2"/>
          <p:cNvSpPr>
            <a:spLocks noGrp="true"/>
          </p:cNvSpPr>
          <p:nvPr>
            <p:ph type="body" orient="vert" idx="1"/>
          </p:nvPr>
        </p:nvSpPr>
        <p:spPr>
          <a:xfrm>
            <a:off x="457200" y="206010"/>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3" name="页脚占位符 2"/>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4" name="灯片编号占位符 3"/>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true"/>
          </p:cNvSpPr>
          <p:nvPr>
            <p:ph type="ctrTitle"/>
          </p:nvPr>
        </p:nvSpPr>
        <p:spPr>
          <a:xfrm>
            <a:off x="685800" y="1597888"/>
            <a:ext cx="7772400" cy="1102519"/>
          </a:xfrm>
        </p:spPr>
        <p:txBody>
          <a:bodyPr/>
          <a:lstStyle/>
          <a:p>
            <a:r>
              <a:rPr lang="zh-CN" altLang="en-US"/>
              <a:t>单击此处编辑母版标题样式</a:t>
            </a:r>
            <a:endParaRPr lang="zh-CN" altLang="en-US"/>
          </a:p>
        </p:txBody>
      </p:sp>
      <p:sp>
        <p:nvSpPr>
          <p:cNvPr id="3" name="副标题 2"/>
          <p:cNvSpPr>
            <a:spLocks noGrp="true"/>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sz="half" idx="1"/>
          </p:nvPr>
        </p:nvSpPr>
        <p:spPr>
          <a:xfrm>
            <a:off x="457200" y="1200155"/>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true"/>
          </p:cNvSpPr>
          <p:nvPr>
            <p:ph sz="half" idx="2"/>
          </p:nvPr>
        </p:nvSpPr>
        <p:spPr>
          <a:xfrm>
            <a:off x="4648200" y="1200155"/>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true"/>
          </p:cNvSpPr>
          <p:nvPr>
            <p:ph type="title"/>
          </p:nvPr>
        </p:nvSpPr>
        <p:spPr>
          <a:xfrm>
            <a:off x="722313" y="3305244"/>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true"/>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sz="half" idx="1"/>
          </p:nvPr>
        </p:nvSpPr>
        <p:spPr>
          <a:xfrm>
            <a:off x="457200" y="1200155"/>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true"/>
          </p:cNvSpPr>
          <p:nvPr>
            <p:ph sz="half" idx="2"/>
          </p:nvPr>
        </p:nvSpPr>
        <p:spPr>
          <a:xfrm>
            <a:off x="4648200" y="1200155"/>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true"/>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true"/>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true"/>
          </p:cNvSpPr>
          <p:nvPr>
            <p:ph type="body" sz="quarter" idx="3"/>
          </p:nvPr>
        </p:nvSpPr>
        <p:spPr>
          <a:xfrm>
            <a:off x="464507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true"/>
          </p:cNvSpPr>
          <p:nvPr>
            <p:ph sz="quarter" idx="4"/>
          </p:nvPr>
        </p:nvSpPr>
        <p:spPr>
          <a:xfrm>
            <a:off x="464507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8" name="页脚占位符 7"/>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9" name="灯片编号占位符 8"/>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日期占位符 2"/>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4" name="页脚占位符 3"/>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灯片编号占位符 4"/>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3" name="页脚占位符 2"/>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4" name="灯片编号占位符 3"/>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457203"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true"/>
          </p:cNvSpPr>
          <p:nvPr>
            <p:ph idx="1"/>
          </p:nvPr>
        </p:nvSpPr>
        <p:spPr>
          <a:xfrm>
            <a:off x="3575050" y="20481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true"/>
          </p:cNvSpPr>
          <p:nvPr>
            <p:ph type="body" sz="half" idx="2"/>
          </p:nvPr>
        </p:nvSpPr>
        <p:spPr>
          <a:xfrm>
            <a:off x="457203"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true"/>
          </p:cNvSpPr>
          <p:nvPr>
            <p:ph type="pic" idx="1"/>
          </p:nvPr>
        </p:nvSpPr>
        <p:spPr>
          <a:xfrm>
            <a:off x="1792288" y="459581"/>
            <a:ext cx="5486400" cy="3086100"/>
          </a:xfrm>
        </p:spPr>
        <p:txBody>
          <a:bodyPr vert="horz" wrap="square" lIns="91440" tIns="45720" rIns="91440" bIns="45720" numCol="1" anchor="t" anchorCtr="false" compatLnSpc="true"/>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true"/>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竖排文字占位符 2"/>
          <p:cNvSpPr>
            <a:spLocks noGrp="true"/>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true"/>
          </p:cNvSpPr>
          <p:nvPr>
            <p:ph type="title" orient="vert"/>
          </p:nvPr>
        </p:nvSpPr>
        <p:spPr>
          <a:xfrm>
            <a:off x="6629400" y="206010"/>
            <a:ext cx="2057400" cy="4388644"/>
          </a:xfrm>
        </p:spPr>
        <p:txBody>
          <a:bodyPr vert="eaVert"/>
          <a:lstStyle/>
          <a:p>
            <a:r>
              <a:rPr lang="zh-CN" altLang="en-US"/>
              <a:t>单击此处编辑母版标题样式</a:t>
            </a:r>
            <a:endParaRPr lang="zh-CN" altLang="en-US"/>
          </a:p>
        </p:txBody>
      </p:sp>
      <p:sp>
        <p:nvSpPr>
          <p:cNvPr id="3" name="竖排文字占位符 2"/>
          <p:cNvSpPr>
            <a:spLocks noGrp="true"/>
          </p:cNvSpPr>
          <p:nvPr>
            <p:ph type="body" orient="vert" idx="1"/>
          </p:nvPr>
        </p:nvSpPr>
        <p:spPr>
          <a:xfrm>
            <a:off x="457200" y="206010"/>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3" name="页脚占位符 2"/>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4" name="灯片编号占位符 3"/>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true"/>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true"/>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true"/>
          </p:cNvSpPr>
          <p:nvPr>
            <p:ph type="body" sz="quarter" idx="3"/>
          </p:nvPr>
        </p:nvSpPr>
        <p:spPr>
          <a:xfrm>
            <a:off x="464507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true"/>
          </p:cNvSpPr>
          <p:nvPr>
            <p:ph sz="quarter" idx="4"/>
          </p:nvPr>
        </p:nvSpPr>
        <p:spPr>
          <a:xfrm>
            <a:off x="464507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8" name="页脚占位符 7"/>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9" name="灯片编号占位符 8"/>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true"/>
          </p:cNvSpPr>
          <p:nvPr>
            <p:ph type="ctrTitle"/>
          </p:nvPr>
        </p:nvSpPr>
        <p:spPr>
          <a:xfrm>
            <a:off x="685800" y="1597888"/>
            <a:ext cx="7772400" cy="1102519"/>
          </a:xfrm>
        </p:spPr>
        <p:txBody>
          <a:bodyPr/>
          <a:lstStyle/>
          <a:p>
            <a:r>
              <a:rPr lang="zh-CN" altLang="en-US"/>
              <a:t>单击此处编辑母版标题样式</a:t>
            </a:r>
            <a:endParaRPr lang="zh-CN" altLang="en-US"/>
          </a:p>
        </p:txBody>
      </p:sp>
      <p:sp>
        <p:nvSpPr>
          <p:cNvPr id="3" name="副标题 2"/>
          <p:cNvSpPr>
            <a:spLocks noGrp="true"/>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true"/>
          </p:cNvSpPr>
          <p:nvPr>
            <p:ph type="title"/>
          </p:nvPr>
        </p:nvSpPr>
        <p:spPr>
          <a:xfrm>
            <a:off x="722313" y="3305244"/>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true"/>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sz="half" idx="1"/>
          </p:nvPr>
        </p:nvSpPr>
        <p:spPr>
          <a:xfrm>
            <a:off x="1066800" y="1485900"/>
            <a:ext cx="3619500" cy="3086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true"/>
          </p:cNvSpPr>
          <p:nvPr>
            <p:ph sz="half" idx="2"/>
          </p:nvPr>
        </p:nvSpPr>
        <p:spPr>
          <a:xfrm>
            <a:off x="4838700" y="1485900"/>
            <a:ext cx="3619500" cy="3086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true"/>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true"/>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true"/>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true"/>
          </p:cNvSpPr>
          <p:nvPr>
            <p:ph type="body" sz="quarter" idx="3"/>
          </p:nvPr>
        </p:nvSpPr>
        <p:spPr>
          <a:xfrm>
            <a:off x="464507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true"/>
          </p:cNvSpPr>
          <p:nvPr>
            <p:ph sz="quarter" idx="4"/>
          </p:nvPr>
        </p:nvSpPr>
        <p:spPr>
          <a:xfrm>
            <a:off x="464507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页脚占位符 7"/>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灯片编号占位符 8"/>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日期占位符 2"/>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页脚占位符 2"/>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457203"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true"/>
          </p:cNvSpPr>
          <p:nvPr>
            <p:ph idx="1"/>
          </p:nvPr>
        </p:nvSpPr>
        <p:spPr>
          <a:xfrm>
            <a:off x="3575050" y="20481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true"/>
          </p:cNvSpPr>
          <p:nvPr>
            <p:ph type="body" sz="half" idx="2"/>
          </p:nvPr>
        </p:nvSpPr>
        <p:spPr>
          <a:xfrm>
            <a:off x="457203"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true"/>
          </p:cNvSpPr>
          <p:nvPr>
            <p:ph type="pic" idx="1"/>
          </p:nvPr>
        </p:nvSpPr>
        <p:spPr>
          <a:xfrm>
            <a:off x="1792288" y="459581"/>
            <a:ext cx="5486400" cy="3086100"/>
          </a:xfrm>
        </p:spPr>
        <p:txBody>
          <a:bodyPr vert="horz" wrap="square" lIns="91440" tIns="45720" rIns="91440" bIns="45720" numCol="1" anchor="t" anchorCtr="false" compatLnSpc="true"/>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true"/>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竖排文字占位符 2"/>
          <p:cNvSpPr>
            <a:spLocks noGrp="true"/>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日期占位符 2"/>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4" name="页脚占位符 3"/>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 name="灯片编号占位符 4"/>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true"/>
          </p:cNvSpPr>
          <p:nvPr>
            <p:ph type="title" orient="vert"/>
          </p:nvPr>
        </p:nvSpPr>
        <p:spPr>
          <a:xfrm>
            <a:off x="6610350" y="457200"/>
            <a:ext cx="1847850" cy="4114800"/>
          </a:xfrm>
        </p:spPr>
        <p:txBody>
          <a:bodyPr vert="eaVert"/>
          <a:lstStyle/>
          <a:p>
            <a:r>
              <a:rPr lang="zh-CN" altLang="en-US"/>
              <a:t>单击此处编辑母版标题样式</a:t>
            </a:r>
            <a:endParaRPr lang="zh-CN" altLang="en-US"/>
          </a:p>
        </p:txBody>
      </p:sp>
      <p:sp>
        <p:nvSpPr>
          <p:cNvPr id="3" name="竖排文字占位符 2"/>
          <p:cNvSpPr>
            <a:spLocks noGrp="true"/>
          </p:cNvSpPr>
          <p:nvPr>
            <p:ph type="body" orient="vert" idx="1"/>
          </p:nvPr>
        </p:nvSpPr>
        <p:spPr>
          <a:xfrm>
            <a:off x="1066800" y="457200"/>
            <a:ext cx="5391150" cy="41148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true"/>
          </p:cNvSpPr>
          <p:nvPr>
            <p:ph type="ctrTitle"/>
          </p:nvPr>
        </p:nvSpPr>
        <p:spPr>
          <a:xfrm>
            <a:off x="685800" y="1597888"/>
            <a:ext cx="7772400" cy="1102519"/>
          </a:xfrm>
        </p:spPr>
        <p:txBody>
          <a:bodyPr/>
          <a:lstStyle/>
          <a:p>
            <a:r>
              <a:rPr lang="zh-CN" altLang="en-US"/>
              <a:t>单击此处编辑母版标题样式</a:t>
            </a:r>
            <a:endParaRPr lang="zh-CN" altLang="en-US"/>
          </a:p>
        </p:txBody>
      </p:sp>
      <p:sp>
        <p:nvSpPr>
          <p:cNvPr id="3" name="副标题 2"/>
          <p:cNvSpPr>
            <a:spLocks noGrp="true"/>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true"/>
          </p:cNvSpPr>
          <p:nvPr>
            <p:ph type="title"/>
          </p:nvPr>
        </p:nvSpPr>
        <p:spPr>
          <a:xfrm>
            <a:off x="722313" y="3305244"/>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true"/>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sz="half" idx="1"/>
          </p:nvPr>
        </p:nvSpPr>
        <p:spPr>
          <a:xfrm>
            <a:off x="1066800" y="1485900"/>
            <a:ext cx="3619500" cy="3086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true"/>
          </p:cNvSpPr>
          <p:nvPr>
            <p:ph sz="half" idx="2"/>
          </p:nvPr>
        </p:nvSpPr>
        <p:spPr>
          <a:xfrm>
            <a:off x="4838700" y="1485900"/>
            <a:ext cx="3619500" cy="3086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true"/>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true"/>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true"/>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true"/>
          </p:cNvSpPr>
          <p:nvPr>
            <p:ph type="body" sz="quarter" idx="3"/>
          </p:nvPr>
        </p:nvSpPr>
        <p:spPr>
          <a:xfrm>
            <a:off x="464507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true"/>
          </p:cNvSpPr>
          <p:nvPr>
            <p:ph sz="quarter" idx="4"/>
          </p:nvPr>
        </p:nvSpPr>
        <p:spPr>
          <a:xfrm>
            <a:off x="464507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页脚占位符 7"/>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灯片编号占位符 8"/>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日期占位符 2"/>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页脚占位符 2"/>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457203"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true"/>
          </p:cNvSpPr>
          <p:nvPr>
            <p:ph idx="1"/>
          </p:nvPr>
        </p:nvSpPr>
        <p:spPr>
          <a:xfrm>
            <a:off x="3575050" y="20481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true"/>
          </p:cNvSpPr>
          <p:nvPr>
            <p:ph type="body" sz="half" idx="2"/>
          </p:nvPr>
        </p:nvSpPr>
        <p:spPr>
          <a:xfrm>
            <a:off x="457203"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true"/>
          </p:cNvSpPr>
          <p:nvPr>
            <p:ph type="pic" idx="1"/>
          </p:nvPr>
        </p:nvSpPr>
        <p:spPr>
          <a:xfrm>
            <a:off x="1792288" y="459581"/>
            <a:ext cx="5486400" cy="3086100"/>
          </a:xfrm>
        </p:spPr>
        <p:txBody>
          <a:bodyPr vert="horz" wrap="square" lIns="91440" tIns="45720" rIns="91440" bIns="45720" numCol="1" anchor="t" anchorCtr="false" compatLnSpc="true"/>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true"/>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3" name="页脚占位符 2"/>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4" name="灯片编号占位符 3"/>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竖排文字占位符 2"/>
          <p:cNvSpPr>
            <a:spLocks noGrp="true"/>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true"/>
          </p:cNvSpPr>
          <p:nvPr>
            <p:ph type="title" orient="vert"/>
          </p:nvPr>
        </p:nvSpPr>
        <p:spPr>
          <a:xfrm>
            <a:off x="6610350" y="457200"/>
            <a:ext cx="1847850" cy="4114800"/>
          </a:xfrm>
        </p:spPr>
        <p:txBody>
          <a:bodyPr vert="eaVert"/>
          <a:lstStyle/>
          <a:p>
            <a:r>
              <a:rPr lang="zh-CN" altLang="en-US"/>
              <a:t>单击此处编辑母版标题样式</a:t>
            </a:r>
            <a:endParaRPr lang="zh-CN" altLang="en-US"/>
          </a:p>
        </p:txBody>
      </p:sp>
      <p:sp>
        <p:nvSpPr>
          <p:cNvPr id="3" name="竖排文字占位符 2"/>
          <p:cNvSpPr>
            <a:spLocks noGrp="true"/>
          </p:cNvSpPr>
          <p:nvPr>
            <p:ph type="body" orient="vert" idx="1"/>
          </p:nvPr>
        </p:nvSpPr>
        <p:spPr>
          <a:xfrm>
            <a:off x="1066800" y="457200"/>
            <a:ext cx="5391150" cy="41148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true"/>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true"/>
          </p:cNvSpPr>
          <p:nvPr>
            <p:ph type="ctrTitle"/>
          </p:nvPr>
        </p:nvSpPr>
        <p:spPr>
          <a:xfrm>
            <a:off x="685800" y="1597820"/>
            <a:ext cx="7772400" cy="1102519"/>
          </a:xfrm>
        </p:spPr>
        <p:txBody>
          <a:bodyPr/>
          <a:lstStyle/>
          <a:p>
            <a:r>
              <a:rPr lang="zh-CN" altLang="en-US"/>
              <a:t>单击此处编辑母版标题样式</a:t>
            </a:r>
            <a:endParaRPr lang="zh-CN" altLang="en-US"/>
          </a:p>
        </p:txBody>
      </p:sp>
      <p:sp>
        <p:nvSpPr>
          <p:cNvPr id="3" name="副标题 2"/>
          <p:cNvSpPr>
            <a:spLocks noGrp="true"/>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7" name="日期占位符 3"/>
          <p:cNvSpPr>
            <a:spLocks noGrp="true"/>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4"/>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5"/>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true"/>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4"/>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5"/>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true"/>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true"/>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7" name="日期占位符 3"/>
          <p:cNvSpPr>
            <a:spLocks noGrp="true"/>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4"/>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5"/>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sz="half" idx="1"/>
          </p:nvPr>
        </p:nvSpPr>
        <p:spPr>
          <a:xfrm>
            <a:off x="457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true"/>
          </p:cNvSpPr>
          <p:nvPr>
            <p:ph sz="half" idx="2"/>
          </p:nvPr>
        </p:nvSpPr>
        <p:spPr>
          <a:xfrm>
            <a:off x="4648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4"/>
          <p:cNvSpPr>
            <a:spLocks noGrp="true"/>
          </p:cNvSpPr>
          <p:nvPr>
            <p:ph type="dt" sz="half" idx="1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5"/>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6"/>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true"/>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true"/>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true"/>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true"/>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true"/>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true"/>
          </p:cNvSpPr>
          <p:nvPr>
            <p:ph type="dt" sz="half" idx="1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7"/>
          <p:cNvSpPr>
            <a:spLocks noGrp="true"/>
          </p:cNvSpPr>
          <p:nvPr>
            <p:ph type="ftr" sz="quarter" idx="1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8"/>
          <p:cNvSpPr>
            <a:spLocks noGrp="true"/>
          </p:cNvSpPr>
          <p:nvPr>
            <p:ph type="sldNum" sz="quarter" idx="1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7" name="日期占位符 2"/>
          <p:cNvSpPr>
            <a:spLocks noGrp="true"/>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3"/>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4"/>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3" name="页脚占位符 2"/>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4" name="灯片编号占位符 3"/>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457203"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true"/>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true"/>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7" name="日期占位符 4"/>
          <p:cNvSpPr>
            <a:spLocks noGrp="true"/>
          </p:cNvSpPr>
          <p:nvPr>
            <p:ph type="dt" sz="half" idx="1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5"/>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6"/>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457203"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true"/>
          </p:cNvSpPr>
          <p:nvPr>
            <p:ph idx="1"/>
          </p:nvPr>
        </p:nvSpPr>
        <p:spPr>
          <a:xfrm>
            <a:off x="3575050" y="20481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true"/>
          </p:cNvSpPr>
          <p:nvPr>
            <p:ph type="body" sz="half" idx="2"/>
          </p:nvPr>
        </p:nvSpPr>
        <p:spPr>
          <a:xfrm>
            <a:off x="457203"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1792288" y="3600451"/>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true"/>
          </p:cNvSpPr>
          <p:nvPr>
            <p:ph type="pic" idx="1"/>
          </p:nvPr>
        </p:nvSpPr>
        <p:spPr>
          <a:xfrm>
            <a:off x="1792288" y="459581"/>
            <a:ext cx="5486400" cy="3086100"/>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true"/>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7" name="日期占位符 4"/>
          <p:cNvSpPr>
            <a:spLocks noGrp="true"/>
          </p:cNvSpPr>
          <p:nvPr>
            <p:ph type="dt" sz="half" idx="1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5"/>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6"/>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竖排文字占位符 2"/>
          <p:cNvSpPr>
            <a:spLocks noGrp="true"/>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true"/>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4"/>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5"/>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true"/>
          </p:cNvSpPr>
          <p:nvPr>
            <p:ph type="title" orient="vert"/>
          </p:nvPr>
        </p:nvSpPr>
        <p:spPr>
          <a:xfrm>
            <a:off x="6629400" y="154782"/>
            <a:ext cx="2057400" cy="3290888"/>
          </a:xfrm>
        </p:spPr>
        <p:txBody>
          <a:bodyPr vert="eaVert"/>
          <a:lstStyle/>
          <a:p>
            <a:r>
              <a:rPr lang="zh-CN" altLang="en-US"/>
              <a:t>单击此处编辑母版标题样式</a:t>
            </a:r>
            <a:endParaRPr lang="zh-CN" altLang="en-US"/>
          </a:p>
        </p:txBody>
      </p:sp>
      <p:sp>
        <p:nvSpPr>
          <p:cNvPr id="3" name="竖排文字占位符 2"/>
          <p:cNvSpPr>
            <a:spLocks noGrp="true"/>
          </p:cNvSpPr>
          <p:nvPr>
            <p:ph type="body" orient="vert" idx="1"/>
          </p:nvPr>
        </p:nvSpPr>
        <p:spPr>
          <a:xfrm>
            <a:off x="457200" y="154782"/>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true"/>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4"/>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5"/>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3" name="页脚占位符 2"/>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4" name="灯片编号占位符 3"/>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3" name="页脚占位符 2"/>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4" name="灯片编号占位符 3"/>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3" name="页脚占位符 2"/>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4" name="灯片编号占位符 3"/>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Slide">
    <p:spTree>
      <p:nvGrpSpPr>
        <p:cNvPr id="1" name=""/>
        <p:cNvGrpSpPr/>
        <p:nvPr/>
      </p:nvGrpSpPr>
      <p:grpSpPr>
        <a:xfrm>
          <a:off x="0" y="0"/>
          <a:ext cx="0" cy="0"/>
          <a:chOff x="0" y="0"/>
          <a:chExt cx="0" cy="0"/>
        </a:xfrm>
      </p:grpSpPr>
      <p:sp>
        <p:nvSpPr>
          <p:cNvPr id="7" name="Slide Number Placeholder 6"/>
          <p:cNvSpPr>
            <a:spLocks noGrp="true"/>
          </p:cNvSpPr>
          <p:nvPr>
            <p:ph type="sldNum" sz="quarter" idx="12"/>
          </p:nvPr>
        </p:nvSpPr>
        <p:spPr/>
        <p:txBody>
          <a:bodyPr/>
          <a:lstStyle/>
          <a:p>
            <a:fld id="{C33509E8-EDB3-4BFB-9C63-B01D176D4351}" type="slidenum">
              <a:rPr lang="ko-KR" altLang="en-US" smtClean="0"/>
            </a:fld>
            <a:endParaRPr lang="ko-KR" altLang="en-US"/>
          </a:p>
        </p:txBody>
      </p:sp>
    </p:spTree>
  </p:cSld>
  <p:clrMapOvr>
    <a:masterClrMapping/>
  </p:clrMapOvr>
  <p:transition spd="slow" advClick="false"/>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true"/>
          </p:cNvSpPr>
          <p:nvPr>
            <p:ph type="ctrTitle"/>
          </p:nvPr>
        </p:nvSpPr>
        <p:spPr>
          <a:xfrm>
            <a:off x="685800" y="1597820"/>
            <a:ext cx="7772400" cy="1102519"/>
          </a:xfrm>
        </p:spPr>
        <p:txBody>
          <a:bodyPr/>
          <a:lstStyle/>
          <a:p>
            <a:r>
              <a:rPr lang="zh-CN" altLang="en-US"/>
              <a:t>单击此处编辑母版标题样式</a:t>
            </a:r>
            <a:endParaRPr lang="zh-CN" altLang="en-US"/>
          </a:p>
        </p:txBody>
      </p:sp>
      <p:sp>
        <p:nvSpPr>
          <p:cNvPr id="3" name="副标题 2"/>
          <p:cNvSpPr>
            <a:spLocks noGrp="true"/>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7" name="日期占位符 3"/>
          <p:cNvSpPr>
            <a:spLocks noGrp="true"/>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4"/>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5"/>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true"/>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4"/>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5"/>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true"/>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true"/>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7" name="日期占位符 3"/>
          <p:cNvSpPr>
            <a:spLocks noGrp="true"/>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4"/>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5"/>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true"/>
          </p:cNvSpPr>
          <p:nvPr>
            <p:ph type="pic" idx="1"/>
          </p:nvPr>
        </p:nvSpPr>
        <p:spPr>
          <a:xfrm>
            <a:off x="1792288" y="459581"/>
            <a:ext cx="5486400" cy="3086100"/>
          </a:xfrm>
        </p:spPr>
        <p:txBody>
          <a:bodyPr vert="horz" wrap="square" lIns="91440" tIns="45720" rIns="91440" bIns="45720" numCol="1" anchor="t" anchorCtr="false" compatLnSpc="true"/>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true"/>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6" name="页脚占位符 5"/>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7" name="灯片编号占位符 6"/>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sz="half" idx="1"/>
          </p:nvPr>
        </p:nvSpPr>
        <p:spPr>
          <a:xfrm>
            <a:off x="457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true"/>
          </p:cNvSpPr>
          <p:nvPr>
            <p:ph sz="half" idx="2"/>
          </p:nvPr>
        </p:nvSpPr>
        <p:spPr>
          <a:xfrm>
            <a:off x="4648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4"/>
          <p:cNvSpPr>
            <a:spLocks noGrp="true"/>
          </p:cNvSpPr>
          <p:nvPr>
            <p:ph type="dt" sz="half" idx="1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5"/>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6"/>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true"/>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true"/>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true"/>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true"/>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true"/>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true"/>
          </p:cNvSpPr>
          <p:nvPr>
            <p:ph type="dt" sz="half" idx="1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7"/>
          <p:cNvSpPr>
            <a:spLocks noGrp="true"/>
          </p:cNvSpPr>
          <p:nvPr>
            <p:ph type="ftr" sz="quarter" idx="1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8"/>
          <p:cNvSpPr>
            <a:spLocks noGrp="true"/>
          </p:cNvSpPr>
          <p:nvPr>
            <p:ph type="sldNum" sz="quarter" idx="1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7" name="日期占位符 2"/>
          <p:cNvSpPr>
            <a:spLocks noGrp="true"/>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3"/>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4"/>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3" name="页脚占位符 2"/>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4" name="灯片编号占位符 3"/>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457203"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true"/>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true"/>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7" name="日期占位符 4"/>
          <p:cNvSpPr>
            <a:spLocks noGrp="true"/>
          </p:cNvSpPr>
          <p:nvPr>
            <p:ph type="dt" sz="half" idx="1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5"/>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6"/>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1792288" y="3600451"/>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true"/>
          </p:cNvSpPr>
          <p:nvPr>
            <p:ph type="pic" idx="1"/>
          </p:nvPr>
        </p:nvSpPr>
        <p:spPr>
          <a:xfrm>
            <a:off x="1792288" y="459581"/>
            <a:ext cx="5486400" cy="3086100"/>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true"/>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7" name="日期占位符 4"/>
          <p:cNvSpPr>
            <a:spLocks noGrp="true"/>
          </p:cNvSpPr>
          <p:nvPr>
            <p:ph type="dt" sz="half" idx="1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5"/>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6"/>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竖排文字占位符 2"/>
          <p:cNvSpPr>
            <a:spLocks noGrp="true"/>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true"/>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4"/>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5"/>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true"/>
          </p:cNvSpPr>
          <p:nvPr>
            <p:ph type="title" orient="vert"/>
          </p:nvPr>
        </p:nvSpPr>
        <p:spPr>
          <a:xfrm>
            <a:off x="6629400" y="154782"/>
            <a:ext cx="2057400" cy="3290888"/>
          </a:xfrm>
        </p:spPr>
        <p:txBody>
          <a:bodyPr vert="eaVert"/>
          <a:lstStyle/>
          <a:p>
            <a:r>
              <a:rPr lang="zh-CN" altLang="en-US"/>
              <a:t>单击此处编辑母版标题样式</a:t>
            </a:r>
            <a:endParaRPr lang="zh-CN" altLang="en-US"/>
          </a:p>
        </p:txBody>
      </p:sp>
      <p:sp>
        <p:nvSpPr>
          <p:cNvPr id="3" name="竖排文字占位符 2"/>
          <p:cNvSpPr>
            <a:spLocks noGrp="true"/>
          </p:cNvSpPr>
          <p:nvPr>
            <p:ph type="body" orient="vert" idx="1"/>
          </p:nvPr>
        </p:nvSpPr>
        <p:spPr>
          <a:xfrm>
            <a:off x="457200" y="154782"/>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true"/>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8" name="页脚占位符 4"/>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9" name="灯片编号占位符 5"/>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p>
            <a:pPr algn="r"/>
            <a:fld id="{9A0DB2DC-4C9A-4742-B13C-FB6460FD3503}" type="slidenum">
              <a:rPr lang="zh-CN" altLang="en-US" dirty="0"/>
            </a:fld>
            <a:endParaRPr lang="zh-CN" altLang="en-US" dirty="0"/>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3" name="页脚占位符 2"/>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4" name="灯片编号占位符 3"/>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3" name="页脚占位符 2"/>
          <p:cNvSpPr>
            <a:spLocks noGrp="true"/>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4" name="灯片编号占位符 3"/>
          <p:cNvSpPr>
            <a:spLocks noGrp="true"/>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3" Type="http://schemas.openxmlformats.org/officeDocument/2006/relationships/theme" Target="../theme/theme3.xml"/><Relationship Id="rId12" Type="http://schemas.openxmlformats.org/officeDocument/2006/relationships/slideLayout" Target="../slideLayouts/slideLayout37.xml"/><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6.xml"/><Relationship Id="rId8" Type="http://schemas.openxmlformats.org/officeDocument/2006/relationships/slideLayout" Target="../slideLayouts/slideLayout45.xml"/><Relationship Id="rId7" Type="http://schemas.openxmlformats.org/officeDocument/2006/relationships/slideLayout" Target="../slideLayouts/slideLayout44.xml"/><Relationship Id="rId6" Type="http://schemas.openxmlformats.org/officeDocument/2006/relationships/slideLayout" Target="../slideLayouts/slideLayout43.xml"/><Relationship Id="rId5" Type="http://schemas.openxmlformats.org/officeDocument/2006/relationships/slideLayout" Target="../slideLayouts/slideLayout42.xml"/><Relationship Id="rId4" Type="http://schemas.openxmlformats.org/officeDocument/2006/relationships/slideLayout" Target="../slideLayouts/slideLayout41.xml"/><Relationship Id="rId3" Type="http://schemas.openxmlformats.org/officeDocument/2006/relationships/slideLayout" Target="../slideLayouts/slideLayout40.xml"/><Relationship Id="rId2" Type="http://schemas.openxmlformats.org/officeDocument/2006/relationships/slideLayout" Target="../slideLayouts/slideLayout39.xml"/><Relationship Id="rId13" Type="http://schemas.openxmlformats.org/officeDocument/2006/relationships/theme" Target="../theme/theme4.xml"/><Relationship Id="rId12" Type="http://schemas.openxmlformats.org/officeDocument/2006/relationships/slideLayout" Target="../slideLayouts/slideLayout49.xml"/><Relationship Id="rId11" Type="http://schemas.openxmlformats.org/officeDocument/2006/relationships/slideLayout" Target="../slideLayouts/slideLayout48.xml"/><Relationship Id="rId10" Type="http://schemas.openxmlformats.org/officeDocument/2006/relationships/slideLayout" Target="../slideLayouts/slideLayout47.xml"/><Relationship Id="rId1"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8.xml"/><Relationship Id="rId8" Type="http://schemas.openxmlformats.org/officeDocument/2006/relationships/slideLayout" Target="../slideLayouts/slideLayout57.xml"/><Relationship Id="rId7" Type="http://schemas.openxmlformats.org/officeDocument/2006/relationships/slideLayout" Target="../slideLayouts/slideLayout56.xml"/><Relationship Id="rId6" Type="http://schemas.openxmlformats.org/officeDocument/2006/relationships/slideLayout" Target="../slideLayouts/slideLayout55.xml"/><Relationship Id="rId5" Type="http://schemas.openxmlformats.org/officeDocument/2006/relationships/slideLayout" Target="../slideLayouts/slideLayout54.xml"/><Relationship Id="rId4" Type="http://schemas.openxmlformats.org/officeDocument/2006/relationships/slideLayout" Target="../slideLayouts/slideLayout53.xml"/><Relationship Id="rId3" Type="http://schemas.openxmlformats.org/officeDocument/2006/relationships/slideLayout" Target="../slideLayouts/slideLayout52.xml"/><Relationship Id="rId2" Type="http://schemas.openxmlformats.org/officeDocument/2006/relationships/slideLayout" Target="../slideLayouts/slideLayout51.xml"/><Relationship Id="rId13" Type="http://schemas.openxmlformats.org/officeDocument/2006/relationships/theme" Target="../theme/theme5.xml"/><Relationship Id="rId12" Type="http://schemas.openxmlformats.org/officeDocument/2006/relationships/image" Target="../media/image1.jpeg"/><Relationship Id="rId11" Type="http://schemas.openxmlformats.org/officeDocument/2006/relationships/slideLayout" Target="../slideLayouts/slideLayout60.xml"/><Relationship Id="rId10" Type="http://schemas.openxmlformats.org/officeDocument/2006/relationships/slideLayout" Target="../slideLayouts/slideLayout59.xml"/><Relationship Id="rId1"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9.xml"/><Relationship Id="rId8" Type="http://schemas.openxmlformats.org/officeDocument/2006/relationships/slideLayout" Target="../slideLayouts/slideLayout68.xml"/><Relationship Id="rId7" Type="http://schemas.openxmlformats.org/officeDocument/2006/relationships/slideLayout" Target="../slideLayouts/slideLayout67.xml"/><Relationship Id="rId6" Type="http://schemas.openxmlformats.org/officeDocument/2006/relationships/slideLayout" Target="../slideLayouts/slideLayout66.xml"/><Relationship Id="rId5" Type="http://schemas.openxmlformats.org/officeDocument/2006/relationships/slideLayout" Target="../slideLayouts/slideLayout65.xml"/><Relationship Id="rId4" Type="http://schemas.openxmlformats.org/officeDocument/2006/relationships/slideLayout" Target="../slideLayouts/slideLayout64.xml"/><Relationship Id="rId3" Type="http://schemas.openxmlformats.org/officeDocument/2006/relationships/slideLayout" Target="../slideLayouts/slideLayout63.xml"/><Relationship Id="rId2" Type="http://schemas.openxmlformats.org/officeDocument/2006/relationships/slideLayout" Target="../slideLayouts/slideLayout62.xml"/><Relationship Id="rId13" Type="http://schemas.openxmlformats.org/officeDocument/2006/relationships/theme" Target="../theme/theme6.xml"/><Relationship Id="rId12" Type="http://schemas.openxmlformats.org/officeDocument/2006/relationships/image" Target="../media/image1.jpeg"/><Relationship Id="rId11" Type="http://schemas.openxmlformats.org/officeDocument/2006/relationships/slideLayout" Target="../slideLayouts/slideLayout71.xml"/><Relationship Id="rId10" Type="http://schemas.openxmlformats.org/officeDocument/2006/relationships/slideLayout" Target="../slideLayouts/slideLayout70.xml"/><Relationship Id="rId1" Type="http://schemas.openxmlformats.org/officeDocument/2006/relationships/slideLayout" Target="../slideLayouts/slideLayout61.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80.xml"/><Relationship Id="rId8" Type="http://schemas.openxmlformats.org/officeDocument/2006/relationships/slideLayout" Target="../slideLayouts/slideLayout79.xml"/><Relationship Id="rId7" Type="http://schemas.openxmlformats.org/officeDocument/2006/relationships/slideLayout" Target="../slideLayouts/slideLayout78.xml"/><Relationship Id="rId6" Type="http://schemas.openxmlformats.org/officeDocument/2006/relationships/slideLayout" Target="../slideLayouts/slideLayout77.xml"/><Relationship Id="rId5" Type="http://schemas.openxmlformats.org/officeDocument/2006/relationships/slideLayout" Target="../slideLayouts/slideLayout76.xml"/><Relationship Id="rId4" Type="http://schemas.openxmlformats.org/officeDocument/2006/relationships/slideLayout" Target="../slideLayouts/slideLayout75.xml"/><Relationship Id="rId3" Type="http://schemas.openxmlformats.org/officeDocument/2006/relationships/slideLayout" Target="../slideLayouts/slideLayout74.xml"/><Relationship Id="rId2" Type="http://schemas.openxmlformats.org/officeDocument/2006/relationships/slideLayout" Target="../slideLayouts/slideLayout73.xml"/><Relationship Id="rId16" Type="http://schemas.openxmlformats.org/officeDocument/2006/relationships/theme" Target="../theme/theme7.xml"/><Relationship Id="rId15" Type="http://schemas.openxmlformats.org/officeDocument/2006/relationships/slideLayout" Target="../slideLayouts/slideLayout86.xml"/><Relationship Id="rId14" Type="http://schemas.openxmlformats.org/officeDocument/2006/relationships/slideLayout" Target="../slideLayouts/slideLayout85.xml"/><Relationship Id="rId13" Type="http://schemas.openxmlformats.org/officeDocument/2006/relationships/slideLayout" Target="../slideLayouts/slideLayout84.xml"/><Relationship Id="rId12" Type="http://schemas.openxmlformats.org/officeDocument/2006/relationships/slideLayout" Target="../slideLayouts/slideLayout83.xml"/><Relationship Id="rId11" Type="http://schemas.openxmlformats.org/officeDocument/2006/relationships/slideLayout" Target="../slideLayouts/slideLayout82.xml"/><Relationship Id="rId10" Type="http://schemas.openxmlformats.org/officeDocument/2006/relationships/slideLayout" Target="../slideLayouts/slideLayout81.xml"/><Relationship Id="rId1" Type="http://schemas.openxmlformats.org/officeDocument/2006/relationships/slideLayout" Target="../slideLayouts/slideLayout72.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95.xml"/><Relationship Id="rId8" Type="http://schemas.openxmlformats.org/officeDocument/2006/relationships/slideLayout" Target="../slideLayouts/slideLayout94.xml"/><Relationship Id="rId7" Type="http://schemas.openxmlformats.org/officeDocument/2006/relationships/slideLayout" Target="../slideLayouts/slideLayout93.xml"/><Relationship Id="rId6" Type="http://schemas.openxmlformats.org/officeDocument/2006/relationships/slideLayout" Target="../slideLayouts/slideLayout92.xml"/><Relationship Id="rId5" Type="http://schemas.openxmlformats.org/officeDocument/2006/relationships/slideLayout" Target="../slideLayouts/slideLayout91.xml"/><Relationship Id="rId4" Type="http://schemas.openxmlformats.org/officeDocument/2006/relationships/slideLayout" Target="../slideLayouts/slideLayout90.xml"/><Relationship Id="rId3" Type="http://schemas.openxmlformats.org/officeDocument/2006/relationships/slideLayout" Target="../slideLayouts/slideLayout89.xml"/><Relationship Id="rId2" Type="http://schemas.openxmlformats.org/officeDocument/2006/relationships/slideLayout" Target="../slideLayouts/slideLayout88.xml"/><Relationship Id="rId15" Type="http://schemas.openxmlformats.org/officeDocument/2006/relationships/theme" Target="../theme/theme8.xml"/><Relationship Id="rId14" Type="http://schemas.openxmlformats.org/officeDocument/2006/relationships/slideLayout" Target="../slideLayouts/slideLayout100.xml"/><Relationship Id="rId13" Type="http://schemas.openxmlformats.org/officeDocument/2006/relationships/slideLayout" Target="../slideLayouts/slideLayout99.xml"/><Relationship Id="rId12" Type="http://schemas.openxmlformats.org/officeDocument/2006/relationships/slideLayout" Target="../slideLayouts/slideLayout98.xml"/><Relationship Id="rId11" Type="http://schemas.openxmlformats.org/officeDocument/2006/relationships/slideLayout" Target="../slideLayouts/slideLayout97.xml"/><Relationship Id="rId10" Type="http://schemas.openxmlformats.org/officeDocument/2006/relationships/slideLayout" Target="../slideLayouts/slideLayout96.xml"/><Relationship Id="rId1"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true">
          <a:gsLst>
            <a:gs pos="0">
              <a:schemeClr val="bg1">
                <a:tint val="100000"/>
                <a:shade val="100000"/>
                <a:hueMod val="100000"/>
                <a:satMod val="150000"/>
                <a:alpha val="11000"/>
              </a:schemeClr>
            </a:gs>
            <a:gs pos="55000">
              <a:schemeClr val="bg1">
                <a:tint val="100000"/>
                <a:shade val="90000"/>
                <a:hueMod val="100000"/>
                <a:satMod val="375000"/>
              </a:schemeClr>
            </a:gs>
            <a:gs pos="100000">
              <a:schemeClr val="bg2">
                <a:tint val="88000"/>
                <a:shade val="100000"/>
                <a:hueMod val="100000"/>
                <a:satMod val="500000"/>
              </a:schemeClr>
            </a:gs>
          </a:gsLst>
          <a:lin ang="5400000" scaled="true"/>
          <a:tileRect/>
        </a:gradFill>
        <a:effectLst/>
      </p:bgPr>
    </p:bg>
    <p:spTree>
      <p:nvGrpSpPr>
        <p:cNvPr id="1" name=""/>
        <p:cNvGrpSpPr/>
        <p:nvPr/>
      </p:nvGrpSpPr>
      <p:grpSpPr>
        <a:xfrm>
          <a:off x="0" y="0"/>
          <a:ext cx="0" cy="0"/>
          <a:chOff x="0" y="0"/>
          <a:chExt cx="0" cy="0"/>
        </a:xfrm>
      </p:grpSpPr>
      <p:sp>
        <p:nvSpPr>
          <p:cNvPr id="1026" name="Rectangle 2"/>
          <p:cNvSpPr>
            <a:spLocks noGrp="true"/>
          </p:cNvSpPr>
          <p:nvPr>
            <p:ph type="title"/>
          </p:nvPr>
        </p:nvSpPr>
        <p:spPr>
          <a:xfrm>
            <a:off x="457200" y="206375"/>
            <a:ext cx="8229600" cy="857250"/>
          </a:xfrm>
          <a:prstGeom prst="rect">
            <a:avLst/>
          </a:prstGeom>
          <a:noFill/>
          <a:ln w="9525">
            <a:noFill/>
          </a:ln>
        </p:spPr>
        <p:txBody>
          <a:bodyPr anchor="ctr" anchorCtr="false"/>
          <a:lstStyle/>
          <a:p>
            <a:pPr lvl="0"/>
            <a:r>
              <a:rPr lang="zh-CN" altLang="en-US" dirty="0"/>
              <a:t>单击此处编辑母版标题样式</a:t>
            </a:r>
            <a:endParaRPr lang="zh-CN" altLang="en-US" dirty="0"/>
          </a:p>
        </p:txBody>
      </p:sp>
      <p:sp>
        <p:nvSpPr>
          <p:cNvPr id="1027" name="Rectangle 3"/>
          <p:cNvSpPr>
            <a:spLocks noGrp="true"/>
          </p:cNvSpPr>
          <p:nvPr>
            <p:ph type="body" idx="1"/>
          </p:nvPr>
        </p:nvSpPr>
        <p:spPr>
          <a:xfrm>
            <a:off x="457200" y="1200150"/>
            <a:ext cx="8229600" cy="3394075"/>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Rectangle 4"/>
          <p:cNvSpPr>
            <a:spLocks noGrp="true" noChangeArrowheads="true"/>
          </p:cNvSpPr>
          <p:nvPr>
            <p:ph type="dt" sz="half" idx="2"/>
          </p:nvPr>
        </p:nvSpPr>
        <p:spPr bwMode="auto">
          <a:xfrm>
            <a:off x="457200" y="4684713"/>
            <a:ext cx="2133600" cy="357188"/>
          </a:xfrm>
          <a:prstGeom prst="rect">
            <a:avLst/>
          </a:prstGeom>
          <a:noFill/>
          <a:ln w="9525">
            <a:noFill/>
            <a:miter lim="800000"/>
          </a:ln>
        </p:spPr>
        <p:txBody>
          <a:bodyPr vert="horz" wrap="square" lIns="91440" tIns="45720" rIns="91440" bIns="45720" numCol="1" anchor="t" anchorCtr="false" compatLnSpc="true"/>
          <a:lstStyle>
            <a:lvl1pPr>
              <a:buFont typeface="Arial" panose="020B0604020202020204" pitchFamily="34" charset="0"/>
              <a:buNone/>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2053" name="Rectangle 5"/>
          <p:cNvSpPr>
            <a:spLocks noGrp="true" noChangeArrowheads="true"/>
          </p:cNvSpPr>
          <p:nvPr>
            <p:ph type="ftr" sz="quarter" idx="3"/>
          </p:nvPr>
        </p:nvSpPr>
        <p:spPr bwMode="auto">
          <a:xfrm>
            <a:off x="3124200" y="4684713"/>
            <a:ext cx="2895600" cy="357188"/>
          </a:xfrm>
          <a:prstGeom prst="rect">
            <a:avLst/>
          </a:prstGeom>
          <a:noFill/>
          <a:ln w="9525">
            <a:noFill/>
            <a:miter lim="800000"/>
          </a:ln>
        </p:spPr>
        <p:txBody>
          <a:bodyPr vert="horz" wrap="square" lIns="91440" tIns="45720" rIns="91440" bIns="45720" numCol="1" anchor="t" anchorCtr="false" compatLnSpc="true"/>
          <a:lstStyle>
            <a:lvl1pPr algn="ctr">
              <a:buFont typeface="Arial" panose="020B0604020202020204" pitchFamily="34" charset="0"/>
              <a:buNone/>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2054" name="Rectangle 6"/>
          <p:cNvSpPr>
            <a:spLocks noGrp="true" noChangeArrowheads="true"/>
          </p:cNvSpPr>
          <p:nvPr>
            <p:ph type="sldNum" sz="quarter" idx="4"/>
          </p:nvPr>
        </p:nvSpPr>
        <p:spPr bwMode="auto">
          <a:xfrm>
            <a:off x="6553200" y="4684713"/>
            <a:ext cx="2133600" cy="357188"/>
          </a:xfrm>
          <a:prstGeom prst="rect">
            <a:avLst/>
          </a:prstGeom>
          <a:noFill/>
          <a:ln w="9525">
            <a:noFill/>
            <a:miter lim="800000"/>
          </a:ln>
        </p:spPr>
        <p:txBody>
          <a:bodyPr vert="horz" wrap="square" lIns="91440" tIns="45720" rIns="91440" bIns="45720" numCol="1" anchor="t" anchorCtr="false" compatLnSpc="true"/>
          <a:lstStyle>
            <a:lvl1pPr algn="r">
              <a:defRPr sz="1400"/>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true">
          <a:gsLst>
            <a:gs pos="0">
              <a:schemeClr val="bg1">
                <a:tint val="100000"/>
                <a:shade val="100000"/>
                <a:hueMod val="100000"/>
                <a:satMod val="150000"/>
                <a:alpha val="11000"/>
              </a:schemeClr>
            </a:gs>
            <a:gs pos="55000">
              <a:schemeClr val="bg1">
                <a:tint val="100000"/>
                <a:shade val="90000"/>
                <a:hueMod val="100000"/>
                <a:satMod val="375000"/>
              </a:schemeClr>
            </a:gs>
            <a:gs pos="100000">
              <a:schemeClr val="bg2">
                <a:tint val="88000"/>
                <a:shade val="100000"/>
                <a:hueMod val="100000"/>
                <a:satMod val="500000"/>
              </a:schemeClr>
            </a:gs>
          </a:gsLst>
          <a:lin ang="5400000" scaled="true"/>
          <a:tileRect/>
        </a:gradFill>
        <a:effectLst/>
      </p:bgPr>
    </p:bg>
    <p:spTree>
      <p:nvGrpSpPr>
        <p:cNvPr id="1" name=""/>
        <p:cNvGrpSpPr/>
        <p:nvPr/>
      </p:nvGrpSpPr>
      <p:grpSpPr>
        <a:xfrm>
          <a:off x="0" y="0"/>
          <a:ext cx="0" cy="0"/>
          <a:chOff x="0" y="0"/>
          <a:chExt cx="0" cy="0"/>
        </a:xfrm>
      </p:grpSpPr>
      <p:sp>
        <p:nvSpPr>
          <p:cNvPr id="2050" name="Rectangle 2"/>
          <p:cNvSpPr>
            <a:spLocks noGrp="true"/>
          </p:cNvSpPr>
          <p:nvPr>
            <p:ph type="title"/>
          </p:nvPr>
        </p:nvSpPr>
        <p:spPr>
          <a:xfrm>
            <a:off x="457200" y="206375"/>
            <a:ext cx="8229600" cy="857250"/>
          </a:xfrm>
          <a:prstGeom prst="rect">
            <a:avLst/>
          </a:prstGeom>
          <a:noFill/>
          <a:ln w="9525">
            <a:noFill/>
          </a:ln>
        </p:spPr>
        <p:txBody>
          <a:bodyPr anchor="ctr" anchorCtr="false"/>
          <a:lstStyle/>
          <a:p>
            <a:pPr lvl="0"/>
            <a:r>
              <a:rPr lang="zh-CN" altLang="en-US" dirty="0"/>
              <a:t>单击此处编辑母版标题样式</a:t>
            </a:r>
            <a:endParaRPr lang="zh-CN" altLang="en-US" dirty="0"/>
          </a:p>
        </p:txBody>
      </p:sp>
      <p:sp>
        <p:nvSpPr>
          <p:cNvPr id="2051" name="Rectangle 3"/>
          <p:cNvSpPr>
            <a:spLocks noGrp="true"/>
          </p:cNvSpPr>
          <p:nvPr>
            <p:ph type="body" idx="1"/>
          </p:nvPr>
        </p:nvSpPr>
        <p:spPr>
          <a:xfrm>
            <a:off x="457200" y="1200150"/>
            <a:ext cx="8229600" cy="3394075"/>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6" name="Rectangle 4"/>
          <p:cNvSpPr>
            <a:spLocks noGrp="true" noChangeArrowheads="true"/>
          </p:cNvSpPr>
          <p:nvPr>
            <p:ph type="dt" sz="half" idx="2"/>
          </p:nvPr>
        </p:nvSpPr>
        <p:spPr bwMode="auto">
          <a:xfrm>
            <a:off x="457200" y="4684713"/>
            <a:ext cx="2133600" cy="357188"/>
          </a:xfrm>
          <a:prstGeom prst="rect">
            <a:avLst/>
          </a:prstGeom>
          <a:noFill/>
          <a:ln w="9525">
            <a:noFill/>
            <a:miter lim="800000"/>
          </a:ln>
        </p:spPr>
        <p:txBody>
          <a:bodyPr vert="horz" wrap="square" lIns="91440" tIns="45720" rIns="91440" bIns="45720" numCol="1" anchor="t" anchorCtr="false" compatLnSpc="true"/>
          <a:lstStyle>
            <a:lvl1pPr>
              <a:buFont typeface="Arial" panose="020B0604020202020204" pitchFamily="34" charset="0"/>
              <a:buNone/>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3077" name="Rectangle 5"/>
          <p:cNvSpPr>
            <a:spLocks noGrp="true" noChangeArrowheads="true"/>
          </p:cNvSpPr>
          <p:nvPr>
            <p:ph type="ftr" sz="quarter" idx="3"/>
          </p:nvPr>
        </p:nvSpPr>
        <p:spPr bwMode="auto">
          <a:xfrm>
            <a:off x="3124200" y="4684713"/>
            <a:ext cx="2895600" cy="357188"/>
          </a:xfrm>
          <a:prstGeom prst="rect">
            <a:avLst/>
          </a:prstGeom>
          <a:noFill/>
          <a:ln w="9525">
            <a:noFill/>
            <a:miter lim="800000"/>
          </a:ln>
        </p:spPr>
        <p:txBody>
          <a:bodyPr vert="horz" wrap="square" lIns="91440" tIns="45720" rIns="91440" bIns="45720" numCol="1" anchor="t" anchorCtr="false" compatLnSpc="true"/>
          <a:lstStyle>
            <a:lvl1pPr algn="ctr">
              <a:buFont typeface="Arial" panose="020B0604020202020204" pitchFamily="34" charset="0"/>
              <a:buNone/>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3078" name="Rectangle 6"/>
          <p:cNvSpPr>
            <a:spLocks noGrp="true" noChangeArrowheads="true"/>
          </p:cNvSpPr>
          <p:nvPr>
            <p:ph type="sldNum" sz="quarter" idx="4"/>
          </p:nvPr>
        </p:nvSpPr>
        <p:spPr bwMode="auto">
          <a:xfrm>
            <a:off x="6553200" y="4684713"/>
            <a:ext cx="2133600" cy="357188"/>
          </a:xfrm>
          <a:prstGeom prst="rect">
            <a:avLst/>
          </a:prstGeom>
          <a:noFill/>
          <a:ln w="9525">
            <a:noFill/>
            <a:miter lim="800000"/>
          </a:ln>
        </p:spPr>
        <p:txBody>
          <a:bodyPr vert="horz" wrap="square" lIns="91440" tIns="45720" rIns="91440" bIns="45720" numCol="1" anchor="t" anchorCtr="false" compatLnSpc="true"/>
          <a:lstStyle>
            <a:lvl1pPr algn="r">
              <a:defRPr sz="1400"/>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true">
          <a:gsLst>
            <a:gs pos="0">
              <a:schemeClr val="bg1">
                <a:tint val="100000"/>
                <a:shade val="100000"/>
                <a:hueMod val="100000"/>
                <a:satMod val="150000"/>
                <a:alpha val="11000"/>
              </a:schemeClr>
            </a:gs>
            <a:gs pos="55000">
              <a:schemeClr val="bg1">
                <a:tint val="100000"/>
                <a:shade val="90000"/>
                <a:hueMod val="100000"/>
                <a:satMod val="375000"/>
              </a:schemeClr>
            </a:gs>
            <a:gs pos="100000">
              <a:schemeClr val="bg2">
                <a:tint val="88000"/>
                <a:shade val="100000"/>
                <a:hueMod val="100000"/>
                <a:satMod val="500000"/>
              </a:schemeClr>
            </a:gs>
          </a:gsLst>
          <a:lin ang="5400000" scaled="true"/>
          <a:tileRect/>
        </a:gradFill>
        <a:effectLst/>
      </p:bgPr>
    </p:bg>
    <p:spTree>
      <p:nvGrpSpPr>
        <p:cNvPr id="1" name=""/>
        <p:cNvGrpSpPr/>
        <p:nvPr/>
      </p:nvGrpSpPr>
      <p:grpSpPr>
        <a:xfrm>
          <a:off x="0" y="0"/>
          <a:ext cx="0" cy="0"/>
          <a:chOff x="0" y="0"/>
          <a:chExt cx="0" cy="0"/>
        </a:xfrm>
      </p:grpSpPr>
      <p:sp>
        <p:nvSpPr>
          <p:cNvPr id="3074" name="Rectangle 2"/>
          <p:cNvSpPr>
            <a:spLocks noGrp="true"/>
          </p:cNvSpPr>
          <p:nvPr>
            <p:ph type="title"/>
          </p:nvPr>
        </p:nvSpPr>
        <p:spPr>
          <a:xfrm>
            <a:off x="457200" y="206375"/>
            <a:ext cx="8229600" cy="857250"/>
          </a:xfrm>
          <a:prstGeom prst="rect">
            <a:avLst/>
          </a:prstGeom>
          <a:noFill/>
          <a:ln w="9525">
            <a:noFill/>
          </a:ln>
        </p:spPr>
        <p:txBody>
          <a:bodyPr anchor="ctr" anchorCtr="false"/>
          <a:lstStyle/>
          <a:p>
            <a:pPr lvl="0"/>
            <a:r>
              <a:rPr lang="zh-CN" altLang="en-US" dirty="0"/>
              <a:t>单击此处编辑母版标题样式</a:t>
            </a:r>
            <a:endParaRPr lang="zh-CN" altLang="en-US" dirty="0"/>
          </a:p>
        </p:txBody>
      </p:sp>
      <p:sp>
        <p:nvSpPr>
          <p:cNvPr id="3075" name="Rectangle 3"/>
          <p:cNvSpPr>
            <a:spLocks noGrp="true"/>
          </p:cNvSpPr>
          <p:nvPr>
            <p:ph type="body" idx="1"/>
          </p:nvPr>
        </p:nvSpPr>
        <p:spPr>
          <a:xfrm>
            <a:off x="457200" y="1200150"/>
            <a:ext cx="8229600" cy="3394075"/>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100" name="Rectangle 4"/>
          <p:cNvSpPr>
            <a:spLocks noGrp="true" noChangeArrowheads="true"/>
          </p:cNvSpPr>
          <p:nvPr>
            <p:ph type="dt" sz="half" idx="2"/>
          </p:nvPr>
        </p:nvSpPr>
        <p:spPr bwMode="auto">
          <a:xfrm>
            <a:off x="457200" y="4684713"/>
            <a:ext cx="2133600" cy="357188"/>
          </a:xfrm>
          <a:prstGeom prst="rect">
            <a:avLst/>
          </a:prstGeom>
          <a:noFill/>
          <a:ln w="9525">
            <a:noFill/>
            <a:miter lim="800000"/>
          </a:ln>
        </p:spPr>
        <p:txBody>
          <a:bodyPr vert="horz" wrap="square" lIns="91440" tIns="45720" rIns="91440" bIns="45720" numCol="1" anchor="t" anchorCtr="false" compatLnSpc="true"/>
          <a:lstStyle>
            <a:lvl1pPr>
              <a:buFont typeface="Arial" panose="020B0604020202020204" pitchFamily="34" charset="0"/>
              <a:buNone/>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4101" name="Rectangle 5"/>
          <p:cNvSpPr>
            <a:spLocks noGrp="true" noChangeArrowheads="true"/>
          </p:cNvSpPr>
          <p:nvPr>
            <p:ph type="ftr" sz="quarter" idx="3"/>
          </p:nvPr>
        </p:nvSpPr>
        <p:spPr bwMode="auto">
          <a:xfrm>
            <a:off x="3124200" y="4684713"/>
            <a:ext cx="2895600" cy="357188"/>
          </a:xfrm>
          <a:prstGeom prst="rect">
            <a:avLst/>
          </a:prstGeom>
          <a:noFill/>
          <a:ln w="9525">
            <a:noFill/>
            <a:miter lim="800000"/>
          </a:ln>
        </p:spPr>
        <p:txBody>
          <a:bodyPr vert="horz" wrap="square" lIns="91440" tIns="45720" rIns="91440" bIns="45720" numCol="1" anchor="t" anchorCtr="false" compatLnSpc="true"/>
          <a:lstStyle>
            <a:lvl1pPr algn="ctr">
              <a:buFont typeface="Arial" panose="020B0604020202020204" pitchFamily="34" charset="0"/>
              <a:buNone/>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4102" name="Rectangle 6"/>
          <p:cNvSpPr>
            <a:spLocks noGrp="true" noChangeArrowheads="true"/>
          </p:cNvSpPr>
          <p:nvPr>
            <p:ph type="sldNum" sz="quarter" idx="4"/>
          </p:nvPr>
        </p:nvSpPr>
        <p:spPr bwMode="auto">
          <a:xfrm>
            <a:off x="6553200" y="4684713"/>
            <a:ext cx="2133600" cy="357188"/>
          </a:xfrm>
          <a:prstGeom prst="rect">
            <a:avLst/>
          </a:prstGeom>
          <a:noFill/>
          <a:ln w="9525">
            <a:noFill/>
            <a:miter lim="800000"/>
          </a:ln>
        </p:spPr>
        <p:txBody>
          <a:bodyPr vert="horz" wrap="square" lIns="91440" tIns="45720" rIns="91440" bIns="45720" numCol="1" anchor="t" anchorCtr="false" compatLnSpc="true"/>
          <a:lstStyle>
            <a:lvl1pPr algn="r">
              <a:defRPr sz="1400"/>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true">
          <a:gsLst>
            <a:gs pos="0">
              <a:schemeClr val="bg1">
                <a:tint val="100000"/>
                <a:shade val="100000"/>
                <a:hueMod val="100000"/>
                <a:satMod val="150000"/>
                <a:alpha val="11000"/>
              </a:schemeClr>
            </a:gs>
            <a:gs pos="55000">
              <a:schemeClr val="bg1">
                <a:tint val="100000"/>
                <a:shade val="90000"/>
                <a:hueMod val="100000"/>
                <a:satMod val="375000"/>
              </a:schemeClr>
            </a:gs>
            <a:gs pos="100000">
              <a:schemeClr val="bg2">
                <a:tint val="88000"/>
                <a:shade val="100000"/>
                <a:hueMod val="100000"/>
                <a:satMod val="500000"/>
              </a:schemeClr>
            </a:gs>
          </a:gsLst>
          <a:lin ang="5400000" scaled="true"/>
          <a:tileRect/>
        </a:gradFill>
        <a:effectLst/>
      </p:bgPr>
    </p:bg>
    <p:spTree>
      <p:nvGrpSpPr>
        <p:cNvPr id="1" name=""/>
        <p:cNvGrpSpPr/>
        <p:nvPr/>
      </p:nvGrpSpPr>
      <p:grpSpPr>
        <a:xfrm>
          <a:off x="0" y="0"/>
          <a:ext cx="0" cy="0"/>
          <a:chOff x="0" y="0"/>
          <a:chExt cx="0" cy="0"/>
        </a:xfrm>
      </p:grpSpPr>
      <p:sp>
        <p:nvSpPr>
          <p:cNvPr id="4098" name="Rectangle 2"/>
          <p:cNvSpPr>
            <a:spLocks noGrp="true"/>
          </p:cNvSpPr>
          <p:nvPr>
            <p:ph type="title"/>
          </p:nvPr>
        </p:nvSpPr>
        <p:spPr>
          <a:xfrm>
            <a:off x="457200" y="206375"/>
            <a:ext cx="8229600" cy="857250"/>
          </a:xfrm>
          <a:prstGeom prst="rect">
            <a:avLst/>
          </a:prstGeom>
          <a:noFill/>
          <a:ln w="9525">
            <a:noFill/>
          </a:ln>
        </p:spPr>
        <p:txBody>
          <a:bodyPr anchor="ctr" anchorCtr="false"/>
          <a:lstStyle/>
          <a:p>
            <a:pPr lvl="0"/>
            <a:r>
              <a:rPr lang="zh-CN" altLang="en-US" dirty="0"/>
              <a:t>单击此处编辑母版标题样式</a:t>
            </a:r>
            <a:endParaRPr lang="zh-CN" altLang="en-US" dirty="0"/>
          </a:p>
        </p:txBody>
      </p:sp>
      <p:sp>
        <p:nvSpPr>
          <p:cNvPr id="4099" name="Rectangle 3"/>
          <p:cNvSpPr>
            <a:spLocks noGrp="true"/>
          </p:cNvSpPr>
          <p:nvPr>
            <p:ph type="body" idx="1"/>
          </p:nvPr>
        </p:nvSpPr>
        <p:spPr>
          <a:xfrm>
            <a:off x="457200" y="1200150"/>
            <a:ext cx="8229600" cy="3394075"/>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124" name="Rectangle 4"/>
          <p:cNvSpPr>
            <a:spLocks noGrp="true" noChangeArrowheads="true"/>
          </p:cNvSpPr>
          <p:nvPr>
            <p:ph type="dt" sz="half" idx="2"/>
          </p:nvPr>
        </p:nvSpPr>
        <p:spPr bwMode="auto">
          <a:xfrm>
            <a:off x="457200" y="4684713"/>
            <a:ext cx="2133600" cy="357188"/>
          </a:xfrm>
          <a:prstGeom prst="rect">
            <a:avLst/>
          </a:prstGeom>
          <a:noFill/>
          <a:ln w="9525">
            <a:noFill/>
            <a:miter lim="800000"/>
          </a:ln>
        </p:spPr>
        <p:txBody>
          <a:bodyPr vert="horz" wrap="square" lIns="91440" tIns="45720" rIns="91440" bIns="45720" numCol="1" anchor="t" anchorCtr="false" compatLnSpc="true"/>
          <a:lstStyle>
            <a:lvl1pPr>
              <a:buFont typeface="Arial" panose="020B0604020202020204" pitchFamily="34" charset="0"/>
              <a:buNone/>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125" name="Rectangle 5"/>
          <p:cNvSpPr>
            <a:spLocks noGrp="true" noChangeArrowheads="true"/>
          </p:cNvSpPr>
          <p:nvPr>
            <p:ph type="ftr" sz="quarter" idx="3"/>
          </p:nvPr>
        </p:nvSpPr>
        <p:spPr bwMode="auto">
          <a:xfrm>
            <a:off x="3124200" y="4684713"/>
            <a:ext cx="2895600" cy="357188"/>
          </a:xfrm>
          <a:prstGeom prst="rect">
            <a:avLst/>
          </a:prstGeom>
          <a:noFill/>
          <a:ln w="9525">
            <a:noFill/>
            <a:miter lim="800000"/>
          </a:ln>
        </p:spPr>
        <p:txBody>
          <a:bodyPr vert="horz" wrap="square" lIns="91440" tIns="45720" rIns="91440" bIns="45720" numCol="1" anchor="t" anchorCtr="false" compatLnSpc="true"/>
          <a:lstStyle>
            <a:lvl1pPr algn="ctr">
              <a:buFont typeface="Arial" panose="020B0604020202020204" pitchFamily="34" charset="0"/>
              <a:buNone/>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5126" name="Rectangle 6"/>
          <p:cNvSpPr>
            <a:spLocks noGrp="true" noChangeArrowheads="true"/>
          </p:cNvSpPr>
          <p:nvPr>
            <p:ph type="sldNum" sz="quarter" idx="4"/>
          </p:nvPr>
        </p:nvSpPr>
        <p:spPr bwMode="auto">
          <a:xfrm>
            <a:off x="6553200" y="4684713"/>
            <a:ext cx="2133600" cy="357188"/>
          </a:xfrm>
          <a:prstGeom prst="rect">
            <a:avLst/>
          </a:prstGeom>
          <a:noFill/>
          <a:ln w="9525">
            <a:noFill/>
            <a:miter lim="800000"/>
          </a:ln>
        </p:spPr>
        <p:txBody>
          <a:bodyPr vert="horz" wrap="square" lIns="91440" tIns="45720" rIns="91440" bIns="45720" numCol="1" anchor="t" anchorCtr="false" compatLnSpc="true"/>
          <a:lstStyle>
            <a:lvl1pPr algn="r">
              <a:defRPr sz="1400"/>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Lst>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true">
          <a:gsLst>
            <a:gs pos="0">
              <a:schemeClr val="bg1">
                <a:tint val="100000"/>
                <a:shade val="100000"/>
                <a:hueMod val="100000"/>
                <a:satMod val="150000"/>
                <a:alpha val="11000"/>
              </a:schemeClr>
            </a:gs>
            <a:gs pos="55000">
              <a:schemeClr val="bg1">
                <a:tint val="100000"/>
                <a:shade val="90000"/>
                <a:hueMod val="100000"/>
                <a:satMod val="375000"/>
              </a:schemeClr>
            </a:gs>
            <a:gs pos="100000">
              <a:schemeClr val="bg2">
                <a:tint val="88000"/>
                <a:shade val="100000"/>
                <a:hueMod val="100000"/>
                <a:satMod val="500000"/>
              </a:schemeClr>
            </a:gs>
          </a:gsLst>
          <a:lin ang="5400000" scaled="true"/>
          <a:tileRect/>
        </a:gradFill>
        <a:effectLst/>
      </p:bgPr>
    </p:bg>
    <p:spTree>
      <p:nvGrpSpPr>
        <p:cNvPr id="1" name=""/>
        <p:cNvGrpSpPr/>
        <p:nvPr/>
      </p:nvGrpSpPr>
      <p:grpSpPr>
        <a:xfrm>
          <a:off x="0" y="0"/>
          <a:ext cx="0" cy="0"/>
          <a:chOff x="0" y="0"/>
          <a:chExt cx="0" cy="0"/>
        </a:xfrm>
      </p:grpSpPr>
      <p:pic>
        <p:nvPicPr>
          <p:cNvPr id="5122" name="Picture 2" descr="2"/>
          <p:cNvPicPr>
            <a:picLocks noChangeAspect="true"/>
          </p:cNvPicPr>
          <p:nvPr/>
        </p:nvPicPr>
        <p:blipFill>
          <a:blip r:embed="rId12"/>
          <a:stretch>
            <a:fillRect/>
          </a:stretch>
        </p:blipFill>
        <p:spPr>
          <a:xfrm>
            <a:off x="0" y="0"/>
            <a:ext cx="9144000" cy="5143500"/>
          </a:xfrm>
          <a:prstGeom prst="rect">
            <a:avLst/>
          </a:prstGeom>
          <a:noFill/>
          <a:ln w="9525">
            <a:noFill/>
          </a:ln>
        </p:spPr>
      </p:pic>
      <p:sp>
        <p:nvSpPr>
          <p:cNvPr id="5123" name="Rectangle 3"/>
          <p:cNvSpPr>
            <a:spLocks noGrp="true"/>
          </p:cNvSpPr>
          <p:nvPr>
            <p:ph type="title"/>
          </p:nvPr>
        </p:nvSpPr>
        <p:spPr>
          <a:xfrm>
            <a:off x="1066800" y="457200"/>
            <a:ext cx="7391400" cy="857250"/>
          </a:xfrm>
          <a:prstGeom prst="rect">
            <a:avLst/>
          </a:prstGeom>
          <a:noFill/>
          <a:ln w="9525">
            <a:noFill/>
          </a:ln>
        </p:spPr>
        <p:txBody>
          <a:bodyPr anchor="ctr" anchorCtr="false"/>
          <a:lstStyle/>
          <a:p>
            <a:pPr lvl="0"/>
            <a:r>
              <a:rPr lang="zh-CN" altLang="en-US" dirty="0"/>
              <a:t>单击此处编辑母版标题样式</a:t>
            </a:r>
            <a:endParaRPr lang="zh-CN" altLang="en-US" dirty="0"/>
          </a:p>
        </p:txBody>
      </p:sp>
      <p:sp>
        <p:nvSpPr>
          <p:cNvPr id="5124" name="Rectangle 4"/>
          <p:cNvSpPr>
            <a:spLocks noGrp="true"/>
          </p:cNvSpPr>
          <p:nvPr>
            <p:ph type="body" idx="1"/>
          </p:nvPr>
        </p:nvSpPr>
        <p:spPr>
          <a:xfrm>
            <a:off x="1066800" y="1485900"/>
            <a:ext cx="7391400" cy="3086100"/>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74117" name="Rectangle 5"/>
          <p:cNvSpPr>
            <a:spLocks noGrp="true" noChangeArrowheads="true"/>
          </p:cNvSpPr>
          <p:nvPr>
            <p:ph type="dt" sz="half" idx="2"/>
          </p:nvPr>
        </p:nvSpPr>
        <p:spPr bwMode="auto">
          <a:xfrm>
            <a:off x="1066800" y="4686300"/>
            <a:ext cx="1828800" cy="342900"/>
          </a:xfrm>
          <a:prstGeom prst="rect">
            <a:avLst/>
          </a:prstGeom>
          <a:noFill/>
          <a:ln w="9525">
            <a:noFill/>
            <a:miter lim="800000"/>
          </a:ln>
          <a:effectLst/>
        </p:spPr>
        <p:txBody>
          <a:bodyPr vert="horz" wrap="square" lIns="91440" tIns="45720" rIns="91440" bIns="45720" numCol="1" anchor="t" anchorCtr="false" compatLnSpc="true"/>
          <a:lstStyle>
            <a:lvl1pPr algn="l">
              <a:buFont typeface="Arial" panose="020B0604020202020204" pitchFamily="34" charset="0"/>
              <a:buNone/>
              <a:defRPr kumimoji="1" sz="1400">
                <a:solidFill>
                  <a:schemeClr val="tx1"/>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74118" name="Rectangle 6"/>
          <p:cNvSpPr>
            <a:spLocks noGrp="true" noChangeArrowheads="true"/>
          </p:cNvSpPr>
          <p:nvPr>
            <p:ph type="ftr" sz="quarter" idx="3"/>
          </p:nvPr>
        </p:nvSpPr>
        <p:spPr bwMode="auto">
          <a:xfrm>
            <a:off x="3429000" y="4686300"/>
            <a:ext cx="2895600" cy="342900"/>
          </a:xfrm>
          <a:prstGeom prst="rect">
            <a:avLst/>
          </a:prstGeom>
          <a:noFill/>
          <a:ln w="9525">
            <a:noFill/>
            <a:miter lim="800000"/>
          </a:ln>
          <a:effectLst/>
        </p:spPr>
        <p:txBody>
          <a:bodyPr vert="horz" wrap="square" lIns="91440" tIns="45720" rIns="91440" bIns="45720" numCol="1" anchor="t" anchorCtr="false" compatLnSpc="true"/>
          <a:lstStyle>
            <a:lvl1pPr>
              <a:buFont typeface="Arial" panose="020B0604020202020204" pitchFamily="34" charset="0"/>
              <a:buNone/>
              <a:defRPr kumimoji="1" sz="1400">
                <a:solidFill>
                  <a:schemeClr val="tx1"/>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74119" name="Rectangle 7"/>
          <p:cNvSpPr>
            <a:spLocks noGrp="true" noChangeArrowheads="true"/>
          </p:cNvSpPr>
          <p:nvPr>
            <p:ph type="sldNum" sz="quarter" idx="4"/>
          </p:nvPr>
        </p:nvSpPr>
        <p:spPr bwMode="auto">
          <a:xfrm>
            <a:off x="6553200" y="4686300"/>
            <a:ext cx="1905000" cy="342900"/>
          </a:xfrm>
          <a:prstGeom prst="rect">
            <a:avLst/>
          </a:prstGeom>
          <a:noFill/>
          <a:ln w="9525">
            <a:noFill/>
            <a:miter lim="800000"/>
          </a:ln>
          <a:effectLst/>
        </p:spPr>
        <p:txBody>
          <a:bodyPr vert="horz" wrap="square" lIns="91440" tIns="45720" rIns="91440" bIns="45720" numCol="1" anchor="t" anchorCtr="false" compatLnSpc="true"/>
          <a:lstStyle>
            <a:lvl1pPr algn="r">
              <a:defRPr sz="1400"/>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dk2" tx1="lt1" bg2="dk1" tx2="lt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flip="none" rotWithShape="true">
          <a:gsLst>
            <a:gs pos="0">
              <a:schemeClr val="bg1">
                <a:tint val="100000"/>
                <a:shade val="100000"/>
                <a:hueMod val="100000"/>
                <a:satMod val="150000"/>
                <a:alpha val="11000"/>
              </a:schemeClr>
            </a:gs>
            <a:gs pos="55000">
              <a:schemeClr val="bg1">
                <a:tint val="100000"/>
                <a:shade val="90000"/>
                <a:hueMod val="100000"/>
                <a:satMod val="375000"/>
              </a:schemeClr>
            </a:gs>
            <a:gs pos="100000">
              <a:schemeClr val="bg2">
                <a:tint val="88000"/>
                <a:shade val="100000"/>
                <a:hueMod val="100000"/>
                <a:satMod val="500000"/>
              </a:schemeClr>
            </a:gs>
          </a:gsLst>
          <a:lin ang="5400000" scaled="true"/>
          <a:tileRect/>
        </a:gradFill>
        <a:effectLst/>
      </p:bgPr>
    </p:bg>
    <p:spTree>
      <p:nvGrpSpPr>
        <p:cNvPr id="1" name=""/>
        <p:cNvGrpSpPr/>
        <p:nvPr/>
      </p:nvGrpSpPr>
      <p:grpSpPr>
        <a:xfrm>
          <a:off x="0" y="0"/>
          <a:ext cx="0" cy="0"/>
          <a:chOff x="0" y="0"/>
          <a:chExt cx="0" cy="0"/>
        </a:xfrm>
      </p:grpSpPr>
      <p:pic>
        <p:nvPicPr>
          <p:cNvPr id="6146" name="Picture 2" descr="2"/>
          <p:cNvPicPr>
            <a:picLocks noChangeAspect="true"/>
          </p:cNvPicPr>
          <p:nvPr/>
        </p:nvPicPr>
        <p:blipFill>
          <a:blip r:embed="rId12"/>
          <a:stretch>
            <a:fillRect/>
          </a:stretch>
        </p:blipFill>
        <p:spPr>
          <a:xfrm>
            <a:off x="0" y="0"/>
            <a:ext cx="9144000" cy="5143500"/>
          </a:xfrm>
          <a:prstGeom prst="rect">
            <a:avLst/>
          </a:prstGeom>
          <a:noFill/>
          <a:ln w="9525">
            <a:noFill/>
          </a:ln>
        </p:spPr>
      </p:pic>
      <p:sp>
        <p:nvSpPr>
          <p:cNvPr id="6147" name="Rectangle 3"/>
          <p:cNvSpPr>
            <a:spLocks noGrp="true"/>
          </p:cNvSpPr>
          <p:nvPr>
            <p:ph type="title"/>
          </p:nvPr>
        </p:nvSpPr>
        <p:spPr>
          <a:xfrm>
            <a:off x="1066800" y="457200"/>
            <a:ext cx="7391400" cy="857250"/>
          </a:xfrm>
          <a:prstGeom prst="rect">
            <a:avLst/>
          </a:prstGeom>
          <a:noFill/>
          <a:ln w="9525">
            <a:noFill/>
          </a:ln>
        </p:spPr>
        <p:txBody>
          <a:bodyPr anchor="ctr" anchorCtr="false"/>
          <a:lstStyle/>
          <a:p>
            <a:pPr lvl="0"/>
            <a:r>
              <a:rPr lang="zh-CN" altLang="en-US" dirty="0"/>
              <a:t>单击此处编辑母版标题样式</a:t>
            </a:r>
            <a:endParaRPr lang="zh-CN" altLang="en-US" dirty="0"/>
          </a:p>
        </p:txBody>
      </p:sp>
      <p:sp>
        <p:nvSpPr>
          <p:cNvPr id="6148" name="Rectangle 4"/>
          <p:cNvSpPr>
            <a:spLocks noGrp="true"/>
          </p:cNvSpPr>
          <p:nvPr>
            <p:ph type="body" idx="1"/>
          </p:nvPr>
        </p:nvSpPr>
        <p:spPr>
          <a:xfrm>
            <a:off x="1066800" y="1485900"/>
            <a:ext cx="7391400" cy="3086100"/>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74117" name="Rectangle 5"/>
          <p:cNvSpPr>
            <a:spLocks noGrp="true" noChangeArrowheads="true"/>
          </p:cNvSpPr>
          <p:nvPr>
            <p:ph type="dt" sz="half" idx="2"/>
          </p:nvPr>
        </p:nvSpPr>
        <p:spPr bwMode="auto">
          <a:xfrm>
            <a:off x="1066800" y="4686300"/>
            <a:ext cx="1828800" cy="342900"/>
          </a:xfrm>
          <a:prstGeom prst="rect">
            <a:avLst/>
          </a:prstGeom>
          <a:noFill/>
          <a:ln w="9525">
            <a:noFill/>
            <a:miter lim="800000"/>
          </a:ln>
          <a:effectLst/>
        </p:spPr>
        <p:txBody>
          <a:bodyPr vert="horz" wrap="square" lIns="91440" tIns="45720" rIns="91440" bIns="45720" numCol="1" anchor="t" anchorCtr="false" compatLnSpc="true"/>
          <a:lstStyle>
            <a:lvl1pPr algn="l">
              <a:buFont typeface="Arial" panose="020B0604020202020204" pitchFamily="34" charset="0"/>
              <a:buNone/>
              <a:defRPr kumimoji="1" sz="1400">
                <a:solidFill>
                  <a:schemeClr val="tx1"/>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74118" name="Rectangle 6"/>
          <p:cNvSpPr>
            <a:spLocks noGrp="true" noChangeArrowheads="true"/>
          </p:cNvSpPr>
          <p:nvPr>
            <p:ph type="ftr" sz="quarter" idx="3"/>
          </p:nvPr>
        </p:nvSpPr>
        <p:spPr bwMode="auto">
          <a:xfrm>
            <a:off x="3429000" y="4686300"/>
            <a:ext cx="2895600" cy="342900"/>
          </a:xfrm>
          <a:prstGeom prst="rect">
            <a:avLst/>
          </a:prstGeom>
          <a:noFill/>
          <a:ln w="9525">
            <a:noFill/>
            <a:miter lim="800000"/>
          </a:ln>
          <a:effectLst/>
        </p:spPr>
        <p:txBody>
          <a:bodyPr vert="horz" wrap="square" lIns="91440" tIns="45720" rIns="91440" bIns="45720" numCol="1" anchor="t" anchorCtr="false" compatLnSpc="true"/>
          <a:lstStyle>
            <a:lvl1pPr>
              <a:buFont typeface="Arial" panose="020B0604020202020204" pitchFamily="34" charset="0"/>
              <a:buNone/>
              <a:defRPr kumimoji="1" sz="1400">
                <a:solidFill>
                  <a:schemeClr val="tx1"/>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74119" name="Rectangle 7"/>
          <p:cNvSpPr>
            <a:spLocks noGrp="true" noChangeArrowheads="true"/>
          </p:cNvSpPr>
          <p:nvPr>
            <p:ph type="sldNum" sz="quarter" idx="4"/>
          </p:nvPr>
        </p:nvSpPr>
        <p:spPr bwMode="auto">
          <a:xfrm>
            <a:off x="6553200" y="4686300"/>
            <a:ext cx="1905000" cy="342900"/>
          </a:xfrm>
          <a:prstGeom prst="rect">
            <a:avLst/>
          </a:prstGeom>
          <a:noFill/>
          <a:ln w="9525">
            <a:noFill/>
            <a:miter lim="800000"/>
          </a:ln>
          <a:effectLst/>
        </p:spPr>
        <p:txBody>
          <a:bodyPr vert="horz" wrap="square" lIns="91440" tIns="45720" rIns="91440" bIns="45720" numCol="1" anchor="t" anchorCtr="false" compatLnSpc="true"/>
          <a:lstStyle>
            <a:lvl1pPr algn="r">
              <a:defRPr sz="1400"/>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dk2" tx1="lt1" bg2="dk1" tx2="lt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70" name="标题占位符 1"/>
          <p:cNvSpPr>
            <a:spLocks noGrp="true"/>
          </p:cNvSpPr>
          <p:nvPr>
            <p:ph type="title"/>
          </p:nvPr>
        </p:nvSpPr>
        <p:spPr>
          <a:xfrm>
            <a:off x="457200" y="206375"/>
            <a:ext cx="8229600" cy="857250"/>
          </a:xfrm>
          <a:prstGeom prst="rect">
            <a:avLst/>
          </a:prstGeom>
          <a:noFill/>
          <a:ln w="9525">
            <a:noFill/>
          </a:ln>
        </p:spPr>
        <p:txBody>
          <a:bodyPr anchor="ctr" anchorCtr="false"/>
          <a:lstStyle/>
          <a:p>
            <a:pPr lvl="0"/>
            <a:r>
              <a:rPr lang="zh-CN" altLang="en-US" dirty="0"/>
              <a:t>单击此处编辑母版标题样式</a:t>
            </a:r>
            <a:endParaRPr lang="zh-CN" altLang="en-US" dirty="0"/>
          </a:p>
        </p:txBody>
      </p:sp>
      <p:sp>
        <p:nvSpPr>
          <p:cNvPr id="7171" name="文本占位符 2"/>
          <p:cNvSpPr>
            <a:spLocks noGrp="true"/>
          </p:cNvSpPr>
          <p:nvPr>
            <p:ph type="body" idx="1"/>
          </p:nvPr>
        </p:nvSpPr>
        <p:spPr>
          <a:xfrm>
            <a:off x="457200" y="1200150"/>
            <a:ext cx="8229600" cy="3394075"/>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2"/>
          </p:nvPr>
        </p:nvSpPr>
        <p:spPr>
          <a:xfrm>
            <a:off x="457200" y="4767263"/>
            <a:ext cx="2133600" cy="274638"/>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lvl1pPr algn="r">
              <a:defRPr sz="1200">
                <a:solidFill>
                  <a:srgbClr val="898989"/>
                </a:solidFill>
              </a:defRPr>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Lst>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70" name="标题占位符 1"/>
          <p:cNvSpPr>
            <a:spLocks noGrp="true"/>
          </p:cNvSpPr>
          <p:nvPr>
            <p:ph type="title"/>
          </p:nvPr>
        </p:nvSpPr>
        <p:spPr>
          <a:xfrm>
            <a:off x="457200" y="206375"/>
            <a:ext cx="8229600" cy="857250"/>
          </a:xfrm>
          <a:prstGeom prst="rect">
            <a:avLst/>
          </a:prstGeom>
          <a:noFill/>
          <a:ln w="9525">
            <a:noFill/>
          </a:ln>
        </p:spPr>
        <p:txBody>
          <a:bodyPr anchor="ctr" anchorCtr="false"/>
          <a:lstStyle/>
          <a:p>
            <a:pPr lvl="0"/>
            <a:r>
              <a:rPr lang="zh-CN" altLang="en-US" dirty="0"/>
              <a:t>单击此处编辑母版标题样式</a:t>
            </a:r>
            <a:endParaRPr lang="zh-CN" altLang="en-US" dirty="0"/>
          </a:p>
        </p:txBody>
      </p:sp>
      <p:sp>
        <p:nvSpPr>
          <p:cNvPr id="7171" name="文本占位符 2"/>
          <p:cNvSpPr>
            <a:spLocks noGrp="true"/>
          </p:cNvSpPr>
          <p:nvPr>
            <p:ph type="body" idx="1"/>
          </p:nvPr>
        </p:nvSpPr>
        <p:spPr>
          <a:xfrm>
            <a:off x="457200" y="1200150"/>
            <a:ext cx="8229600" cy="3394075"/>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true"/>
          </p:cNvSpPr>
          <p:nvPr>
            <p:ph type="dt" sz="half" idx="2"/>
          </p:nvPr>
        </p:nvSpPr>
        <p:spPr>
          <a:xfrm>
            <a:off x="457200" y="4767263"/>
            <a:ext cx="2133600" cy="274638"/>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5" name="页脚占位符 4"/>
          <p:cNvSpPr>
            <a:spLocks noGrp="true"/>
          </p:cNvSpPr>
          <p:nvPr>
            <p:ph type="ftr" sz="quarter" idx="3"/>
          </p:nvPr>
        </p:nvSpPr>
        <p:spPr>
          <a:xfrm>
            <a:off x="3124200" y="4767263"/>
            <a:ext cx="2895600" cy="274638"/>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itchFamily="2" charset="-122"/>
              <a:cs typeface="+mn-cs"/>
            </a:endParaRPr>
          </a:p>
        </p:txBody>
      </p:sp>
      <p:sp>
        <p:nvSpPr>
          <p:cNvPr id="6" name="灯片编号占位符 5"/>
          <p:cNvSpPr>
            <a:spLocks noGrp="true"/>
          </p:cNvSpPr>
          <p:nvPr>
            <p:ph type="sldNum" sz="quarter" idx="4"/>
          </p:nvPr>
        </p:nvSpPr>
        <p:spPr>
          <a:xfrm>
            <a:off x="6553200" y="4767263"/>
            <a:ext cx="2133600" cy="274638"/>
          </a:xfrm>
          <a:prstGeom prst="rect">
            <a:avLst/>
          </a:prstGeom>
        </p:spPr>
        <p:txBody>
          <a:bodyPr vert="horz" lIns="91440" tIns="45720" rIns="91440" bIns="45720" rtlCol="0" anchor="ctr"/>
          <a:lstStyle>
            <a:lvl1pPr algn="r">
              <a:defRPr sz="1200">
                <a:solidFill>
                  <a:srgbClr val="898989"/>
                </a:solidFill>
              </a:defRPr>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Lst>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8.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8.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3.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73.xml"/><Relationship Id="rId1" Type="http://schemas.openxmlformats.org/officeDocument/2006/relationships/image" Target="../media/image24.png"/></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8.xml"/><Relationship Id="rId2" Type="http://schemas.openxmlformats.org/officeDocument/2006/relationships/image" Target="../media/image6.png"/><Relationship Id="rId1" Type="http://schemas.openxmlformats.org/officeDocument/2006/relationships/image" Target="../media/image2.png"/></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image" Target="../media/image25.png"/></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3.xml"/></Relationships>
</file>

<file path=ppt/slides/_rels/slide112.xml.rels><?xml version="1.0" encoding="UTF-8" standalone="yes"?>
<Relationships xmlns="http://schemas.openxmlformats.org/package/2006/relationships"><Relationship Id="rId4" Type="http://schemas.openxmlformats.org/officeDocument/2006/relationships/slideLayout" Target="../slideLayouts/slideLayout73.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3.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88.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3.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88.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3.xml"/><Relationship Id="rId1" Type="http://schemas.openxmlformats.org/officeDocument/2006/relationships/tags" Target="../tags/tag3.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73.xml"/><Relationship Id="rId1" Type="http://schemas.openxmlformats.org/officeDocument/2006/relationships/image" Target="../media/image29.png"/></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image" Target="../media/image30.png"/></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image" Target="../media/image32.png"/><Relationship Id="rId1" Type="http://schemas.openxmlformats.org/officeDocument/2006/relationships/image" Target="../media/image31.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24.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image" Target="../media/image34.jpeg"/><Relationship Id="rId1" Type="http://schemas.openxmlformats.org/officeDocument/2006/relationships/image" Target="../media/image33.jpeg"/></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73.xml"/><Relationship Id="rId1" Type="http://schemas.openxmlformats.org/officeDocument/2006/relationships/image" Target="../media/image35.png"/></Relationships>
</file>

<file path=ppt/slides/_rels/slide126.xml.rels><?xml version="1.0" encoding="UTF-8" standalone="yes"?>
<Relationships xmlns="http://schemas.openxmlformats.org/package/2006/relationships"><Relationship Id="rId4" Type="http://schemas.openxmlformats.org/officeDocument/2006/relationships/notesSlide" Target="../notesSlides/notesSlide91.xml"/><Relationship Id="rId3" Type="http://schemas.openxmlformats.org/officeDocument/2006/relationships/slideLayout" Target="../slideLayouts/slideLayout73.xml"/><Relationship Id="rId2" Type="http://schemas.openxmlformats.org/officeDocument/2006/relationships/image" Target="../media/image37.png"/><Relationship Id="rId1" Type="http://schemas.openxmlformats.org/officeDocument/2006/relationships/image" Target="../media/image36.png"/></Relationships>
</file>

<file path=ppt/slides/_rels/slide127.xml.rels><?xml version="1.0" encoding="UTF-8" standalone="yes"?>
<Relationships xmlns="http://schemas.openxmlformats.org/package/2006/relationships"><Relationship Id="rId5" Type="http://schemas.openxmlformats.org/officeDocument/2006/relationships/notesSlide" Target="../notesSlides/notesSlide92.xml"/><Relationship Id="rId4" Type="http://schemas.openxmlformats.org/officeDocument/2006/relationships/slideLayout" Target="../slideLayouts/slideLayout73.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3.xml"/></Relationships>
</file>

<file path=ppt/slides/_rels/slide129.xml.rels><?xml version="1.0" encoding="UTF-8" standalone="yes"?>
<Relationships xmlns="http://schemas.openxmlformats.org/package/2006/relationships"><Relationship Id="rId4" Type="http://schemas.openxmlformats.org/officeDocument/2006/relationships/slideLayout" Target="../slideLayouts/slideLayout73.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3.xml"/><Relationship Id="rId1" Type="http://schemas.openxmlformats.org/officeDocument/2006/relationships/tags" Target="../tags/tag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3.xml"/></Relationships>
</file>

<file path=ppt/slides/_rels/slide131.xml.rels><?xml version="1.0" encoding="UTF-8" standalone="yes"?>
<Relationships xmlns="http://schemas.openxmlformats.org/package/2006/relationships"><Relationship Id="rId3" Type="http://schemas.openxmlformats.org/officeDocument/2006/relationships/slideLayout" Target="../slideLayouts/slideLayout72.xml"/><Relationship Id="rId2" Type="http://schemas.openxmlformats.org/officeDocument/2006/relationships/image" Target="../media/image44.pn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3.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85.xml"/><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3.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85.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3.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3.xml"/><Relationship Id="rId1" Type="http://schemas.openxmlformats.org/officeDocument/2006/relationships/tags" Target="../tags/tag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8.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3.xml"/><Relationship Id="rId1" Type="http://schemas.openxmlformats.org/officeDocument/2006/relationships/tags" Target="../tags/tag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image" Target="../media/image11.png"/><Relationship Id="rId1" Type="http://schemas.openxmlformats.org/officeDocument/2006/relationships/image" Target="../media/image10.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3.xml"/><Relationship Id="rId1" Type="http://schemas.openxmlformats.org/officeDocument/2006/relationships/image" Target="../media/image12.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4.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83.xml"/><Relationship Id="rId1" Type="http://schemas.openxmlformats.org/officeDocument/2006/relationships/image" Target="../media/image13.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3.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image" Target="../media/image14.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3.xml"/><Relationship Id="rId1" Type="http://schemas.openxmlformats.org/officeDocument/2006/relationships/image" Target="../media/image15.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9.xml"/><Relationship Id="rId1" Type="http://schemas.openxmlformats.org/officeDocument/2006/relationships/image" Target="../media/image1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3.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image" Target="../media/image17.png"/><Relationship Id="rId1" Type="http://schemas.openxmlformats.org/officeDocument/2006/relationships/image" Target="../media/image16.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image" Target="../media/image17.png"/><Relationship Id="rId1" Type="http://schemas.openxmlformats.org/officeDocument/2006/relationships/image" Target="../media/image16.png"/></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79.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image" Target="../media/image17.png"/><Relationship Id="rId1" Type="http://schemas.openxmlformats.org/officeDocument/2006/relationships/image" Target="../media/image16.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image" Target="../media/image17.png"/><Relationship Id="rId1" Type="http://schemas.openxmlformats.org/officeDocument/2006/relationships/image" Target="../media/image16.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image" Target="../media/image17.png"/><Relationship Id="rId1" Type="http://schemas.openxmlformats.org/officeDocument/2006/relationships/image" Target="../media/image16.png"/></Relationships>
</file>

<file path=ppt/slides/_rels/slide66.xml.rels><?xml version="1.0" encoding="UTF-8" standalone="yes"?>
<Relationships xmlns="http://schemas.openxmlformats.org/package/2006/relationships"><Relationship Id="rId7" Type="http://schemas.openxmlformats.org/officeDocument/2006/relationships/notesSlide" Target="../notesSlides/notesSlide50.xml"/><Relationship Id="rId6" Type="http://schemas.openxmlformats.org/officeDocument/2006/relationships/slideLayout" Target="../slideLayouts/slideLayout78.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8.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78.xml"/><Relationship Id="rId2" Type="http://schemas.openxmlformats.org/officeDocument/2006/relationships/image" Target="../media/image20.png"/><Relationship Id="rId1" Type="http://schemas.openxmlformats.org/officeDocument/2006/relationships/image" Target="../media/image19.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8.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8.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78.xml"/><Relationship Id="rId2" Type="http://schemas.openxmlformats.org/officeDocument/2006/relationships/image" Target="../media/image20.png"/><Relationship Id="rId1" Type="http://schemas.openxmlformats.org/officeDocument/2006/relationships/image" Target="../media/image19.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8.xml"/></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78.xml"/><Relationship Id="rId2" Type="http://schemas.openxmlformats.org/officeDocument/2006/relationships/image" Target="../media/image20.png"/><Relationship Id="rId1" Type="http://schemas.openxmlformats.org/officeDocument/2006/relationships/image" Target="../media/image19.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8.xml"/></Relationships>
</file>

<file path=ppt/slides/_rels/slide74.xml.rels><?xml version="1.0" encoding="UTF-8" standalone="yes"?>
<Relationships xmlns="http://schemas.openxmlformats.org/package/2006/relationships"><Relationship Id="rId7" Type="http://schemas.openxmlformats.org/officeDocument/2006/relationships/notesSlide" Target="../notesSlides/notesSlide58.xml"/><Relationship Id="rId6" Type="http://schemas.openxmlformats.org/officeDocument/2006/relationships/slideLayout" Target="../slideLayouts/slideLayout78.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8.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78.xml"/><Relationship Id="rId2" Type="http://schemas.openxmlformats.org/officeDocument/2006/relationships/image" Target="../media/image6.png"/><Relationship Id="rId1" Type="http://schemas.openxmlformats.org/officeDocument/2006/relationships/image" Target="../media/image2.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8.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8.xml"/></Relationships>
</file>

<file path=ppt/slides/_rels/slide89.xml.rels><?xml version="1.0" encoding="UTF-8" standalone="yes"?>
<Relationships xmlns="http://schemas.openxmlformats.org/package/2006/relationships"><Relationship Id="rId4" Type="http://schemas.openxmlformats.org/officeDocument/2006/relationships/slideLayout" Target="../slideLayouts/slideLayout78.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8.xml"/><Relationship Id="rId1" Type="http://schemas.openxmlformats.org/officeDocument/2006/relationships/tags" Target="../tags/tag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8.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8.xml"/></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78.xml"/><Relationship Id="rId2" Type="http://schemas.openxmlformats.org/officeDocument/2006/relationships/image" Target="../media/image6.png"/><Relationship Id="rId1" Type="http://schemas.openxmlformats.org/officeDocument/2006/relationships/image" Target="../media/image2.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73.xml"/><Relationship Id="rId1" Type="http://schemas.openxmlformats.org/officeDocument/2006/relationships/tags" Target="../tags/tag8.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3.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78.xml"/><Relationship Id="rId1" Type="http://schemas.openxmlformats.org/officeDocument/2006/relationships/tags" Target="../tags/tag9.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7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17"/>
          <p:cNvSpPr>
            <a:spLocks noChangeArrowheads="true"/>
          </p:cNvSpPr>
          <p:nvPr/>
        </p:nvSpPr>
        <p:spPr bwMode="gray">
          <a:xfrm rot="10800000">
            <a:off x="0" y="1569720"/>
            <a:ext cx="9144000" cy="3573780"/>
          </a:xfrm>
          <a:prstGeom prst="rect">
            <a:avLst/>
          </a:prstGeom>
          <a:gradFill>
            <a:gsLst>
              <a:gs pos="0">
                <a:schemeClr val="accent1">
                  <a:lumMod val="5000"/>
                  <a:lumOff val="95000"/>
                </a:schemeClr>
              </a:gs>
              <a:gs pos="0">
                <a:srgbClr val="D3E0EF">
                  <a:alpha val="100000"/>
                </a:srgbClr>
              </a:gs>
              <a:gs pos="0">
                <a:schemeClr val="accent1">
                  <a:lumMod val="45000"/>
                  <a:lumOff val="55000"/>
                </a:schemeClr>
              </a:gs>
              <a:gs pos="0">
                <a:schemeClr val="accent1">
                  <a:lumMod val="45000"/>
                  <a:lumOff val="55000"/>
                </a:schemeClr>
              </a:gs>
              <a:gs pos="90000">
                <a:schemeClr val="accent1">
                  <a:lumMod val="0"/>
                  <a:alpha val="0"/>
                  <a:lumOff val="100000"/>
                </a:schemeClr>
              </a:gs>
            </a:gsLst>
            <a:lin ang="5400000" scaled="false"/>
          </a:gradFill>
          <a:ln w="9525">
            <a:noFill/>
            <a:miter lim="800000"/>
          </a:ln>
        </p:spPr>
        <p:txBody>
          <a:bodyPr wrap="none" anchor="ctr"/>
          <a:p>
            <a:pPr>
              <a:defRPr/>
            </a:pPr>
            <a:endParaRPr lang="zh-CN" altLang="en-US" sz="1800" kern="0" dirty="0">
              <a:solidFill>
                <a:srgbClr val="005397"/>
              </a:solidFill>
              <a:latin typeface="Arial" panose="020B0604020202020204"/>
              <a:ea typeface="微软雅黑" panose="020B0604030504040204" pitchFamily="34" charset="-122"/>
            </a:endParaRPr>
          </a:p>
        </p:txBody>
      </p:sp>
      <p:sp>
        <p:nvSpPr>
          <p:cNvPr id="3" name="Rectangle 17"/>
          <p:cNvSpPr>
            <a:spLocks noChangeArrowheads="true"/>
          </p:cNvSpPr>
          <p:nvPr/>
        </p:nvSpPr>
        <p:spPr bwMode="gray">
          <a:xfrm>
            <a:off x="0" y="0"/>
            <a:ext cx="9144000" cy="715010"/>
          </a:xfrm>
          <a:prstGeom prst="rect">
            <a:avLst/>
          </a:prstGeom>
          <a:solidFill>
            <a:schemeClr val="accent1">
              <a:lumMod val="75000"/>
            </a:schemeClr>
          </a:solidFill>
          <a:ln w="9525">
            <a:noFill/>
            <a:miter lim="800000"/>
          </a:ln>
        </p:spPr>
        <p:txBody>
          <a:bodyPr wrap="none" anchor="ctr"/>
          <a:p>
            <a:pPr>
              <a:defRPr/>
            </a:pPr>
            <a:endParaRPr lang="zh-CN" altLang="en-US" sz="1800" kern="0" dirty="0">
              <a:solidFill>
                <a:srgbClr val="005397"/>
              </a:solidFill>
              <a:latin typeface="Arial" panose="020B0604020202020204"/>
              <a:ea typeface="微软雅黑" panose="020B0604030504040204" pitchFamily="34" charset="-122"/>
            </a:endParaRPr>
          </a:p>
        </p:txBody>
      </p:sp>
      <p:sp>
        <p:nvSpPr>
          <p:cNvPr id="5" name="Rectangle 5"/>
          <p:cNvSpPr txBox="true">
            <a:spLocks noChangeArrowheads="true"/>
          </p:cNvSpPr>
          <p:nvPr/>
        </p:nvSpPr>
        <p:spPr>
          <a:xfrm>
            <a:off x="35560" y="1996440"/>
            <a:ext cx="8989060" cy="749935"/>
          </a:xfrm>
          <a:prstGeom prst="rect">
            <a:avLst/>
          </a:prstGeom>
          <a:noFill/>
        </p:spPr>
        <p:txBody>
          <a:bodyPr vert="horz" lIns="68580" tIns="34290" rIns="68580" bIns="34290" rtlCol="0" anchor="ctr"/>
          <a:lstStyle/>
          <a:p>
            <a:pPr marL="228600" marR="0" lvl="0" indent="-228600" algn="ctr" defTabSz="914400" rtl="0" fontAlgn="auto">
              <a:lnSpc>
                <a:spcPts val="3840"/>
              </a:lnSpc>
              <a:spcBef>
                <a:spcPts val="1000"/>
              </a:spcBef>
              <a:spcAft>
                <a:spcPts val="0"/>
              </a:spcAft>
              <a:buClrTx/>
              <a:buSzTx/>
              <a:defRPr/>
            </a:pPr>
            <a:r>
              <a:rPr kumimoji="0" lang="zh-CN" altLang="en-US" sz="4000" b="1" i="0" u="none" strike="noStrike" kern="1200" cap="none" spc="0" normalizeH="0" baseline="0" noProof="0" dirty="0" smtClean="0">
                <a:ln>
                  <a:noFill/>
                </a:ln>
                <a:solidFill>
                  <a:schemeClr val="accent1">
                    <a:lumMod val="75000"/>
                  </a:schemeClr>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房地产开发统计报表制度</a:t>
            </a:r>
            <a:endParaRPr kumimoji="0" lang="zh-CN" altLang="en-US" sz="4000" b="1" i="0" u="none" strike="noStrike" kern="1200" cap="none" spc="0" normalizeH="0" baseline="0" noProof="0" dirty="0" smtClean="0">
              <a:ln>
                <a:noFill/>
              </a:ln>
              <a:solidFill>
                <a:schemeClr val="accent1">
                  <a:lumMod val="75000"/>
                </a:schemeClr>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228600" marR="0" lvl="0" indent="-228600" algn="ctr" defTabSz="914400" rtl="0" fontAlgn="auto">
              <a:lnSpc>
                <a:spcPts val="3840"/>
              </a:lnSpc>
              <a:spcBef>
                <a:spcPts val="1000"/>
              </a:spcBef>
              <a:spcAft>
                <a:spcPts val="0"/>
              </a:spcAft>
              <a:buClrTx/>
              <a:buSzTx/>
              <a:defRPr/>
            </a:pPr>
            <a:endParaRPr kumimoji="0" lang="zh-CN" altLang="en-US" sz="4000" b="1" i="0" u="none" strike="noStrike" kern="1200" cap="none" spc="0" normalizeH="0" baseline="0" noProof="0" dirty="0" smtClean="0">
              <a:ln>
                <a:noFill/>
              </a:ln>
              <a:solidFill>
                <a:schemeClr val="accent1">
                  <a:lumMod val="75000"/>
                </a:schemeClr>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p:txBody>
      </p:sp>
      <p:sp>
        <p:nvSpPr>
          <p:cNvPr id="6" name="Rectangle 4"/>
          <p:cNvSpPr>
            <a:spLocks noChangeArrowheads="true"/>
          </p:cNvSpPr>
          <p:nvPr/>
        </p:nvSpPr>
        <p:spPr bwMode="auto">
          <a:xfrm>
            <a:off x="1331567" y="3725485"/>
            <a:ext cx="6143625" cy="573225"/>
          </a:xfrm>
          <a:prstGeom prst="rect">
            <a:avLst/>
          </a:prstGeom>
          <a:noFill/>
          <a:ln w="9525">
            <a:noFill/>
            <a:miter lim="800000"/>
          </a:ln>
        </p:spPr>
        <p:txBody>
          <a:bodyPr/>
          <a:lstStyle/>
          <a:p>
            <a:pPr algn="ctr">
              <a:spcBef>
                <a:spcPct val="20000"/>
              </a:spcBef>
            </a:pPr>
            <a:r>
              <a:rPr lang="zh-CN" altLang="en-US" sz="1800" b="1" dirty="0">
                <a:solidFill>
                  <a:schemeClr val="accent1">
                    <a:lumMod val="7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rPr>
              <a:t>北京市丰台区统计局城建科</a:t>
            </a:r>
            <a:endParaRPr lang="en-US" altLang="zh-CN" sz="1800" b="1" dirty="0">
              <a:solidFill>
                <a:schemeClr val="accent1">
                  <a:lumMod val="7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endParaRPr>
          </a:p>
          <a:p>
            <a:pPr algn="ctr">
              <a:spcBef>
                <a:spcPct val="20000"/>
              </a:spcBef>
            </a:pPr>
            <a:r>
              <a:rPr lang="en-US" altLang="zh-CN" sz="1800" b="1" dirty="0" smtClean="0">
                <a:solidFill>
                  <a:schemeClr val="accent1">
                    <a:lumMod val="7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rPr>
              <a:t>2024</a:t>
            </a:r>
            <a:r>
              <a:rPr lang="zh-CN" altLang="en-US" sz="1800" b="1" dirty="0" smtClean="0">
                <a:solidFill>
                  <a:schemeClr val="accent1">
                    <a:lumMod val="7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rPr>
              <a:t>年</a:t>
            </a:r>
            <a:r>
              <a:rPr lang="en-US" altLang="zh-CN" sz="1800" b="1" dirty="0">
                <a:solidFill>
                  <a:schemeClr val="accent1">
                    <a:lumMod val="7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rPr>
              <a:t>12</a:t>
            </a:r>
            <a:r>
              <a:rPr lang="zh-CN" altLang="en-US" sz="1800" b="1" dirty="0" smtClean="0">
                <a:solidFill>
                  <a:schemeClr val="accent1">
                    <a:lumMod val="7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rPr>
              <a:t>月</a:t>
            </a:r>
            <a:endParaRPr lang="zh-CN" altLang="en-US" sz="1800" b="1" dirty="0" smtClean="0">
              <a:solidFill>
                <a:schemeClr val="accent1">
                  <a:lumMod val="7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endParaRPr>
          </a:p>
        </p:txBody>
      </p:sp>
      <p:sp>
        <p:nvSpPr>
          <p:cNvPr id="2" name="文本框 1"/>
          <p:cNvSpPr txBox="true"/>
          <p:nvPr/>
        </p:nvSpPr>
        <p:spPr>
          <a:xfrm>
            <a:off x="883920" y="195580"/>
            <a:ext cx="7292340" cy="398780"/>
          </a:xfrm>
          <a:prstGeom prst="rect">
            <a:avLst/>
          </a:prstGeom>
          <a:noFill/>
          <a:extLst>
            <a:ext uri="{909E8E84-426E-40DD-AFC4-6F175D3DCCD1}">
              <a14:hiddenFill xmlns:a14="http://schemas.microsoft.com/office/drawing/2010/main">
                <a:solidFill>
                  <a:schemeClr val="bg1"/>
                </a:solidFill>
              </a14:hiddenFill>
            </a:ext>
          </a:extLst>
        </p:spPr>
        <p:txBody>
          <a:bodyPr wrap="none" rtlCol="0" anchor="t">
            <a:spAutoFit/>
            <a:scene3d>
              <a:camera prst="orthographicFront"/>
              <a:lightRig rig="threePt" dir="t"/>
            </a:scene3d>
          </a:bodyPr>
          <a:p>
            <a:r>
              <a:rPr sz="2000" b="1" spc="300" dirty="0">
                <a:solidFill>
                  <a:schemeClr val="bg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rPr>
              <a:t>202</a:t>
            </a:r>
            <a:r>
              <a:rPr lang="en-US" sz="2000" b="1" spc="300" dirty="0">
                <a:solidFill>
                  <a:schemeClr val="bg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rPr>
              <a:t>4</a:t>
            </a:r>
            <a:r>
              <a:rPr sz="2000" b="1" spc="300" dirty="0">
                <a:solidFill>
                  <a:schemeClr val="bg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rPr>
              <a:t>年统计年报和202</a:t>
            </a:r>
            <a:r>
              <a:rPr lang="en-US" sz="2000" b="1" spc="300" dirty="0">
                <a:solidFill>
                  <a:schemeClr val="bg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rPr>
              <a:t>5</a:t>
            </a:r>
            <a:r>
              <a:rPr sz="2000" b="1" spc="300" dirty="0">
                <a:solidFill>
                  <a:schemeClr val="bg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rPr>
              <a:t>年定期统计报表制度培训课件</a:t>
            </a:r>
            <a:endParaRPr lang="zh-CN" altLang="en-US" sz="2000" b="1" spc="300" dirty="0">
              <a:solidFill>
                <a:schemeClr val="bg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grpSp>
        <p:nvGrpSpPr>
          <p:cNvPr id="36869" name="组合 10"/>
          <p:cNvGrpSpPr/>
          <p:nvPr/>
        </p:nvGrpSpPr>
        <p:grpSpPr>
          <a:xfrm flipH="true">
            <a:off x="-47625" y="4678204"/>
            <a:ext cx="2017395" cy="477203"/>
            <a:chOff x="2863459" y="4619712"/>
            <a:chExt cx="3567109" cy="1409705"/>
          </a:xfrm>
        </p:grpSpPr>
        <p:sp>
          <p:nvSpPr>
            <p:cNvPr id="7" name="等腰三角形 6"/>
            <p:cNvSpPr/>
            <p:nvPr/>
          </p:nvSpPr>
          <p:spPr>
            <a:xfrm>
              <a:off x="3415861" y="4639291"/>
              <a:ext cx="2991200" cy="1350967"/>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等腰三角形 7"/>
            <p:cNvSpPr/>
            <p:nvPr/>
          </p:nvSpPr>
          <p:spPr>
            <a:xfrm>
              <a:off x="2863459" y="4639291"/>
              <a:ext cx="2266417" cy="1350967"/>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等腰三角形 7"/>
            <p:cNvSpPr/>
            <p:nvPr/>
          </p:nvSpPr>
          <p:spPr>
            <a:xfrm rot="16200000" flipV="true">
              <a:off x="3871637" y="4765303"/>
              <a:ext cx="1390126" cy="1138105"/>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1" fmla="*/ 0 w 6858002"/>
                <a:gd name="connsiteY0-2" fmla="*/ 1685924 h 1685924"/>
                <a:gd name="connsiteX1-3" fmla="*/ 814388 w 6858002"/>
                <a:gd name="connsiteY1-4" fmla="*/ 0 h 1685924"/>
                <a:gd name="connsiteX2-5" fmla="*/ 6858002 w 6858002"/>
                <a:gd name="connsiteY2-6" fmla="*/ 1685924 h 1685924"/>
                <a:gd name="connsiteX3-7" fmla="*/ 0 w 6858002"/>
                <a:gd name="connsiteY3-8" fmla="*/ 1685924 h 1685924"/>
                <a:gd name="connsiteX0-9" fmla="*/ 0 w 6858002"/>
                <a:gd name="connsiteY0-10" fmla="*/ 1700212 h 1700212"/>
                <a:gd name="connsiteX1-11" fmla="*/ 885825 w 6858002"/>
                <a:gd name="connsiteY1-12" fmla="*/ 0 h 1700212"/>
                <a:gd name="connsiteX2-13" fmla="*/ 6858002 w 6858002"/>
                <a:gd name="connsiteY2-14" fmla="*/ 1700212 h 1700212"/>
                <a:gd name="connsiteX3-15" fmla="*/ 0 w 6858002"/>
                <a:gd name="connsiteY3-16" fmla="*/ 1700212 h 1700212"/>
                <a:gd name="connsiteX0-17" fmla="*/ 0 w 6858002"/>
                <a:gd name="connsiteY0-18" fmla="*/ 2071687 h 2071687"/>
                <a:gd name="connsiteX1-19" fmla="*/ 1057275 w 6858002"/>
                <a:gd name="connsiteY1-20" fmla="*/ 0 h 2071687"/>
                <a:gd name="connsiteX2-21" fmla="*/ 6858002 w 6858002"/>
                <a:gd name="connsiteY2-22" fmla="*/ 2071687 h 2071687"/>
                <a:gd name="connsiteX3-23" fmla="*/ 0 w 6858002"/>
                <a:gd name="connsiteY3-24" fmla="*/ 2071687 h 2071687"/>
                <a:gd name="connsiteX0-25" fmla="*/ 0 w 6858002"/>
                <a:gd name="connsiteY0-26" fmla="*/ 2890837 h 2890837"/>
                <a:gd name="connsiteX1-27" fmla="*/ 1495422 w 6858002"/>
                <a:gd name="connsiteY1-28" fmla="*/ 0 h 2890837"/>
                <a:gd name="connsiteX2-29" fmla="*/ 6858002 w 6858002"/>
                <a:gd name="connsiteY2-30" fmla="*/ 2890837 h 2890837"/>
                <a:gd name="connsiteX3-31" fmla="*/ 0 w 6858002"/>
                <a:gd name="connsiteY3-32" fmla="*/ 2890837 h 2890837"/>
                <a:gd name="connsiteX0-33" fmla="*/ 2295644 w 5362580"/>
                <a:gd name="connsiteY0-34" fmla="*/ 2852737 h 2890837"/>
                <a:gd name="connsiteX1-35" fmla="*/ 0 w 5362580"/>
                <a:gd name="connsiteY1-36" fmla="*/ 0 h 2890837"/>
                <a:gd name="connsiteX2-37" fmla="*/ 5362580 w 5362580"/>
                <a:gd name="connsiteY2-38" fmla="*/ 2890837 h 2890837"/>
                <a:gd name="connsiteX3-39" fmla="*/ 2295644 w 5362580"/>
                <a:gd name="connsiteY3-40" fmla="*/ 2852737 h 2890837"/>
                <a:gd name="connsiteX0-41" fmla="*/ 1 w 3066937"/>
                <a:gd name="connsiteY0-42" fmla="*/ 1423987 h 1462087"/>
                <a:gd name="connsiteX1-43" fmla="*/ 47150 w 3066937"/>
                <a:gd name="connsiteY1-44" fmla="*/ 0 h 1462087"/>
                <a:gd name="connsiteX2-45" fmla="*/ 3066937 w 3066937"/>
                <a:gd name="connsiteY2-46" fmla="*/ 1462087 h 1462087"/>
                <a:gd name="connsiteX3-47" fmla="*/ 1 w 3066937"/>
                <a:gd name="connsiteY3-48" fmla="*/ 1423987 h 1462087"/>
                <a:gd name="connsiteX0-49" fmla="*/ 1 w 3066937"/>
                <a:gd name="connsiteY0-50" fmla="*/ 1100137 h 1138237"/>
                <a:gd name="connsiteX1-51" fmla="*/ 47151 w 3066937"/>
                <a:gd name="connsiteY1-52" fmla="*/ 0 h 1138237"/>
                <a:gd name="connsiteX2-53" fmla="*/ 3066937 w 3066937"/>
                <a:gd name="connsiteY2-54" fmla="*/ 1138237 h 1138237"/>
                <a:gd name="connsiteX3-55" fmla="*/ 1 w 3066937"/>
                <a:gd name="connsiteY3-56" fmla="*/ 1100137 h 1138237"/>
                <a:gd name="connsiteX0-57" fmla="*/ 0 w 3109533"/>
                <a:gd name="connsiteY0-58" fmla="*/ 661987 h 1138237"/>
                <a:gd name="connsiteX1-59" fmla="*/ 89747 w 3109533"/>
                <a:gd name="connsiteY1-60" fmla="*/ 0 h 1138237"/>
                <a:gd name="connsiteX2-61" fmla="*/ 3109533 w 3109533"/>
                <a:gd name="connsiteY2-62" fmla="*/ 1138237 h 1138237"/>
                <a:gd name="connsiteX3-63" fmla="*/ 0 w 3109533"/>
                <a:gd name="connsiteY3-64" fmla="*/ 661987 h 1138237"/>
              </a:gdLst>
              <a:ahLst/>
              <a:cxnLst>
                <a:cxn ang="0">
                  <a:pos x="connsiteX0-1" y="connsiteY0-2"/>
                </a:cxn>
                <a:cxn ang="0">
                  <a:pos x="connsiteX1-3" y="connsiteY1-4"/>
                </a:cxn>
                <a:cxn ang="0">
                  <a:pos x="connsiteX2-5" y="connsiteY2-6"/>
                </a:cxn>
                <a:cxn ang="0">
                  <a:pos x="connsiteX3-7" y="connsiteY3-8"/>
                </a:cxn>
              </a:cxnLst>
              <a:rect l="l" t="t" r="r" b="b"/>
              <a:pathLst>
                <a:path w="3109533" h="1138237">
                  <a:moveTo>
                    <a:pt x="0" y="661987"/>
                  </a:moveTo>
                  <a:lnTo>
                    <a:pt x="89747" y="0"/>
                  </a:lnTo>
                  <a:lnTo>
                    <a:pt x="3109533" y="1138237"/>
                  </a:lnTo>
                  <a:lnTo>
                    <a:pt x="0" y="661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2" name="等腰三角形 7"/>
            <p:cNvSpPr/>
            <p:nvPr/>
          </p:nvSpPr>
          <p:spPr>
            <a:xfrm rot="16200000" flipV="true">
              <a:off x="4975463" y="4554733"/>
              <a:ext cx="1390126" cy="1520086"/>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1" fmla="*/ 0 w 6858002"/>
                <a:gd name="connsiteY0-2" fmla="*/ 1685924 h 1685924"/>
                <a:gd name="connsiteX1-3" fmla="*/ 814388 w 6858002"/>
                <a:gd name="connsiteY1-4" fmla="*/ 0 h 1685924"/>
                <a:gd name="connsiteX2-5" fmla="*/ 6858002 w 6858002"/>
                <a:gd name="connsiteY2-6" fmla="*/ 1685924 h 1685924"/>
                <a:gd name="connsiteX3-7" fmla="*/ 0 w 6858002"/>
                <a:gd name="connsiteY3-8" fmla="*/ 1685924 h 1685924"/>
                <a:gd name="connsiteX0-9" fmla="*/ 0 w 6858002"/>
                <a:gd name="connsiteY0-10" fmla="*/ 1700212 h 1700212"/>
                <a:gd name="connsiteX1-11" fmla="*/ 885825 w 6858002"/>
                <a:gd name="connsiteY1-12" fmla="*/ 0 h 1700212"/>
                <a:gd name="connsiteX2-13" fmla="*/ 6858002 w 6858002"/>
                <a:gd name="connsiteY2-14" fmla="*/ 1700212 h 1700212"/>
                <a:gd name="connsiteX3-15" fmla="*/ 0 w 6858002"/>
                <a:gd name="connsiteY3-16" fmla="*/ 1700212 h 1700212"/>
                <a:gd name="connsiteX0-17" fmla="*/ 0 w 6858002"/>
                <a:gd name="connsiteY0-18" fmla="*/ 2071687 h 2071687"/>
                <a:gd name="connsiteX1-19" fmla="*/ 1057275 w 6858002"/>
                <a:gd name="connsiteY1-20" fmla="*/ 0 h 2071687"/>
                <a:gd name="connsiteX2-21" fmla="*/ 6858002 w 6858002"/>
                <a:gd name="connsiteY2-22" fmla="*/ 2071687 h 2071687"/>
                <a:gd name="connsiteX3-23" fmla="*/ 0 w 6858002"/>
                <a:gd name="connsiteY3-24" fmla="*/ 2071687 h 2071687"/>
                <a:gd name="connsiteX0-25" fmla="*/ 0 w 6858002"/>
                <a:gd name="connsiteY0-26" fmla="*/ 2890837 h 2890837"/>
                <a:gd name="connsiteX1-27" fmla="*/ 1495422 w 6858002"/>
                <a:gd name="connsiteY1-28" fmla="*/ 0 h 2890837"/>
                <a:gd name="connsiteX2-29" fmla="*/ 6858002 w 6858002"/>
                <a:gd name="connsiteY2-30" fmla="*/ 2890837 h 2890837"/>
                <a:gd name="connsiteX3-31" fmla="*/ 0 w 6858002"/>
                <a:gd name="connsiteY3-32" fmla="*/ 2890837 h 2890837"/>
                <a:gd name="connsiteX0-33" fmla="*/ 2295644 w 5362580"/>
                <a:gd name="connsiteY0-34" fmla="*/ 2852737 h 2890837"/>
                <a:gd name="connsiteX1-35" fmla="*/ 0 w 5362580"/>
                <a:gd name="connsiteY1-36" fmla="*/ 0 h 2890837"/>
                <a:gd name="connsiteX2-37" fmla="*/ 5362580 w 5362580"/>
                <a:gd name="connsiteY2-38" fmla="*/ 2890837 h 2890837"/>
                <a:gd name="connsiteX3-39" fmla="*/ 2295644 w 5362580"/>
                <a:gd name="connsiteY3-40" fmla="*/ 2852737 h 2890837"/>
                <a:gd name="connsiteX0-41" fmla="*/ 1 w 3066937"/>
                <a:gd name="connsiteY0-42" fmla="*/ 1423987 h 1462087"/>
                <a:gd name="connsiteX1-43" fmla="*/ 47150 w 3066937"/>
                <a:gd name="connsiteY1-44" fmla="*/ 0 h 1462087"/>
                <a:gd name="connsiteX2-45" fmla="*/ 3066937 w 3066937"/>
                <a:gd name="connsiteY2-46" fmla="*/ 1462087 h 1462087"/>
                <a:gd name="connsiteX3-47" fmla="*/ 1 w 3066937"/>
                <a:gd name="connsiteY3-48" fmla="*/ 1423987 h 1462087"/>
                <a:gd name="connsiteX0-49" fmla="*/ 1 w 3066937"/>
                <a:gd name="connsiteY0-50" fmla="*/ 1100137 h 1138237"/>
                <a:gd name="connsiteX1-51" fmla="*/ 47151 w 3066937"/>
                <a:gd name="connsiteY1-52" fmla="*/ 0 h 1138237"/>
                <a:gd name="connsiteX2-53" fmla="*/ 3066937 w 3066937"/>
                <a:gd name="connsiteY2-54" fmla="*/ 1138237 h 1138237"/>
                <a:gd name="connsiteX3-55" fmla="*/ 1 w 3066937"/>
                <a:gd name="connsiteY3-56" fmla="*/ 1100137 h 1138237"/>
                <a:gd name="connsiteX0-57" fmla="*/ 0 w 3109533"/>
                <a:gd name="connsiteY0-58" fmla="*/ 661987 h 1138237"/>
                <a:gd name="connsiteX1-59" fmla="*/ 89747 w 3109533"/>
                <a:gd name="connsiteY1-60" fmla="*/ 0 h 1138237"/>
                <a:gd name="connsiteX2-61" fmla="*/ 3109533 w 3109533"/>
                <a:gd name="connsiteY2-62" fmla="*/ 1138237 h 1138237"/>
                <a:gd name="connsiteX3-63" fmla="*/ 0 w 3109533"/>
                <a:gd name="connsiteY3-64" fmla="*/ 661987 h 1138237"/>
                <a:gd name="connsiteX0-65" fmla="*/ 0 w 3109533"/>
                <a:gd name="connsiteY0-66" fmla="*/ 947737 h 1423987"/>
                <a:gd name="connsiteX1-67" fmla="*/ 132344 w 3109533"/>
                <a:gd name="connsiteY1-68" fmla="*/ 0 h 1423987"/>
                <a:gd name="connsiteX2-69" fmla="*/ 3109533 w 3109533"/>
                <a:gd name="connsiteY2-70" fmla="*/ 1423987 h 1423987"/>
                <a:gd name="connsiteX3-71" fmla="*/ 0 w 3109533"/>
                <a:gd name="connsiteY3-72" fmla="*/ 947737 h 1423987"/>
                <a:gd name="connsiteX0-73" fmla="*/ 0 w 3109533"/>
                <a:gd name="connsiteY0-74" fmla="*/ 966787 h 1443037"/>
                <a:gd name="connsiteX1-75" fmla="*/ 132344 w 3109533"/>
                <a:gd name="connsiteY1-76" fmla="*/ 0 h 1443037"/>
                <a:gd name="connsiteX2-77" fmla="*/ 3109533 w 3109533"/>
                <a:gd name="connsiteY2-78" fmla="*/ 1443037 h 1443037"/>
                <a:gd name="connsiteX3-79" fmla="*/ 0 w 3109533"/>
                <a:gd name="connsiteY3-80" fmla="*/ 966787 h 1443037"/>
                <a:gd name="connsiteX0-81" fmla="*/ 0 w 3109533"/>
                <a:gd name="connsiteY0-82" fmla="*/ 1042987 h 1519237"/>
                <a:gd name="connsiteX1-83" fmla="*/ 47151 w 3109533"/>
                <a:gd name="connsiteY1-84" fmla="*/ 0 h 1519237"/>
                <a:gd name="connsiteX2-85" fmla="*/ 3109533 w 3109533"/>
                <a:gd name="connsiteY2-86" fmla="*/ 1519237 h 1519237"/>
                <a:gd name="connsiteX3-87" fmla="*/ 0 w 3109533"/>
                <a:gd name="connsiteY3-88" fmla="*/ 1042987 h 1519237"/>
              </a:gdLst>
              <a:ahLst/>
              <a:cxnLst>
                <a:cxn ang="0">
                  <a:pos x="connsiteX0-1" y="connsiteY0-2"/>
                </a:cxn>
                <a:cxn ang="0">
                  <a:pos x="connsiteX1-3" y="connsiteY1-4"/>
                </a:cxn>
                <a:cxn ang="0">
                  <a:pos x="connsiteX2-5" y="connsiteY2-6"/>
                </a:cxn>
                <a:cxn ang="0">
                  <a:pos x="connsiteX3-7" y="connsiteY3-8"/>
                </a:cxn>
              </a:cxnLst>
              <a:rect l="l" t="t" r="r" b="b"/>
              <a:pathLst>
                <a:path w="3109533" h="1519237">
                  <a:moveTo>
                    <a:pt x="0" y="1042987"/>
                  </a:moveTo>
                  <a:lnTo>
                    <a:pt x="47151" y="0"/>
                  </a:lnTo>
                  <a:lnTo>
                    <a:pt x="3109533" y="1519237"/>
                  </a:lnTo>
                  <a:lnTo>
                    <a:pt x="0" y="1042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sp>
        <p:nvSpPr>
          <p:cNvPr id="10" name="文本框 9"/>
          <p:cNvSpPr txBox="true"/>
          <p:nvPr/>
        </p:nvSpPr>
        <p:spPr>
          <a:xfrm>
            <a:off x="1870710" y="2499995"/>
            <a:ext cx="5319395" cy="1014730"/>
          </a:xfrm>
          <a:prstGeom prst="rect">
            <a:avLst/>
          </a:prstGeom>
          <a:noFill/>
          <a:extLst>
            <a:ext uri="{909E8E84-426E-40DD-AFC4-6F175D3DCCD1}">
              <a14:hiddenFill xmlns:a14="http://schemas.microsoft.com/office/drawing/2010/main">
                <a:solidFill>
                  <a:schemeClr val="bg1"/>
                </a:solidFill>
              </a14:hiddenFill>
            </a:ext>
          </a:extLst>
        </p:spPr>
        <p:txBody>
          <a:bodyPr wrap="square" rtlCol="0" anchor="t">
            <a:spAutoFit/>
          </a:bodyPr>
          <a:lstStyle/>
          <a:p>
            <a:pPr algn="l"/>
            <a:r>
              <a:rPr lang="en-US" altLang="zh-CN" sz="2000" b="1" dirty="0">
                <a:solidFill>
                  <a:schemeClr val="tx1">
                    <a:lumMod val="65000"/>
                    <a:lumOff val="3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X</a:t>
            </a:r>
            <a:r>
              <a:rPr lang="zh-CN" altLang="en-US" sz="2000" b="1" dirty="0">
                <a:solidFill>
                  <a:schemeClr val="tx1">
                    <a:lumMod val="65000"/>
                    <a:lumOff val="3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204-1表</a:t>
            </a:r>
            <a:r>
              <a:rPr lang="en-US" altLang="zh-CN" sz="2000" b="1" dirty="0">
                <a:solidFill>
                  <a:schemeClr val="tx1">
                    <a:lumMod val="65000"/>
                    <a:lumOff val="3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  </a:t>
            </a:r>
            <a:r>
              <a:rPr lang="zh-CN" altLang="en-US" sz="2000" b="1" dirty="0">
                <a:solidFill>
                  <a:schemeClr val="tx1">
                    <a:lumMod val="65000"/>
                    <a:lumOff val="3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房地产开发项目经营情况</a:t>
            </a:r>
            <a:endParaRPr lang="zh-CN" altLang="en-US" sz="2000" b="1" dirty="0">
              <a:solidFill>
                <a:schemeClr val="tx1">
                  <a:lumMod val="65000"/>
                  <a:lumOff val="3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a:p>
            <a:pPr algn="l"/>
            <a:r>
              <a:rPr lang="zh-CN" altLang="en-US" sz="2000" b="1" dirty="0">
                <a:solidFill>
                  <a:schemeClr val="tx1">
                    <a:lumMod val="65000"/>
                    <a:lumOff val="3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X204-2表</a:t>
            </a:r>
            <a:r>
              <a:rPr lang="en-US" altLang="zh-CN" sz="2000" b="1" dirty="0">
                <a:solidFill>
                  <a:schemeClr val="tx1">
                    <a:lumMod val="65000"/>
                    <a:lumOff val="3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  </a:t>
            </a:r>
            <a:r>
              <a:rPr lang="zh-CN" altLang="en-US" sz="2000" b="1" dirty="0">
                <a:solidFill>
                  <a:schemeClr val="tx1">
                    <a:lumMod val="65000"/>
                    <a:lumOff val="3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房地产开发企业资金和土地情况</a:t>
            </a:r>
            <a:endParaRPr lang="zh-CN" altLang="en-US" sz="2000" b="1" dirty="0">
              <a:solidFill>
                <a:schemeClr val="tx1">
                  <a:lumMod val="65000"/>
                  <a:lumOff val="3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a:p>
            <a:pPr algn="l">
              <a:buClrTx/>
              <a:buSzTx/>
            </a:pPr>
            <a:r>
              <a:rPr lang="zh-CN" altLang="en-US" sz="2000" b="1" dirty="0">
                <a:solidFill>
                  <a:schemeClr val="tx1">
                    <a:lumMod val="65000"/>
                    <a:lumOff val="3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X204-3表</a:t>
            </a:r>
            <a:r>
              <a:rPr lang="en-US" altLang="zh-CN" sz="2000" b="1" dirty="0">
                <a:solidFill>
                  <a:schemeClr val="tx1">
                    <a:lumMod val="65000"/>
                    <a:lumOff val="3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  </a:t>
            </a:r>
            <a:r>
              <a:rPr lang="zh-CN" altLang="en-US" sz="2000" b="1" dirty="0">
                <a:solidFill>
                  <a:schemeClr val="tx1">
                    <a:lumMod val="65000"/>
                    <a:lumOff val="3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保障性住房开发及经营情况</a:t>
            </a:r>
            <a:endParaRPr lang="zh-CN" altLang="en-US" sz="2000" b="1" dirty="0">
              <a:solidFill>
                <a:schemeClr val="tx1">
                  <a:lumMod val="65000"/>
                  <a:lumOff val="35000"/>
                </a:schemeClr>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advClick="false"/>
    </mc:Choice>
    <mc:Fallback>
      <p:transition spd="slow" advClick="false"/>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 name="Rectangle 17"/>
          <p:cNvSpPr>
            <a:spLocks noChangeArrowheads="true"/>
          </p:cNvSpPr>
          <p:nvPr/>
        </p:nvSpPr>
        <p:spPr bwMode="gray">
          <a:xfrm>
            <a:off x="0" y="3810"/>
            <a:ext cx="9144000" cy="3573780"/>
          </a:xfrm>
          <a:prstGeom prst="rect">
            <a:avLst/>
          </a:prstGeom>
          <a:gradFill>
            <a:gsLst>
              <a:gs pos="0">
                <a:schemeClr val="accent1">
                  <a:lumMod val="5000"/>
                  <a:lumOff val="95000"/>
                </a:schemeClr>
              </a:gs>
              <a:gs pos="0">
                <a:srgbClr val="D3E0EF">
                  <a:alpha val="100000"/>
                </a:srgbClr>
              </a:gs>
              <a:gs pos="0">
                <a:schemeClr val="accent1">
                  <a:lumMod val="45000"/>
                  <a:lumOff val="55000"/>
                </a:schemeClr>
              </a:gs>
              <a:gs pos="0">
                <a:schemeClr val="accent1">
                  <a:lumMod val="45000"/>
                  <a:lumOff val="55000"/>
                </a:schemeClr>
              </a:gs>
              <a:gs pos="90000">
                <a:schemeClr val="accent1">
                  <a:lumMod val="0"/>
                  <a:alpha val="0"/>
                  <a:lumOff val="100000"/>
                </a:schemeClr>
              </a:gs>
            </a:gsLst>
            <a:lin ang="5400000" scaled="false"/>
          </a:gradFill>
          <a:ln w="9525">
            <a:noFill/>
            <a:miter lim="800000"/>
          </a:ln>
        </p:spPr>
        <p:txBody>
          <a:bodyPr wrap="none" anchor="ctr"/>
          <a:p>
            <a:pPr>
              <a:defRPr/>
            </a:pPr>
            <a:endParaRPr lang="zh-CN" altLang="en-US" kern="0" dirty="0">
              <a:solidFill>
                <a:srgbClr val="005397"/>
              </a:solidFill>
              <a:latin typeface="Arial" panose="020B0604020202020204"/>
              <a:ea typeface="微软雅黑" panose="020B0604030504040204" pitchFamily="34" charset="-122"/>
            </a:endParaRPr>
          </a:p>
        </p:txBody>
      </p:sp>
      <p:grpSp>
        <p:nvGrpSpPr>
          <p:cNvPr id="10" name="组合 9"/>
          <p:cNvGrpSpPr/>
          <p:nvPr/>
        </p:nvGrpSpPr>
        <p:grpSpPr>
          <a:xfrm>
            <a:off x="1527810" y="1703070"/>
            <a:ext cx="6114415" cy="1991434"/>
            <a:chOff x="2067" y="535"/>
            <a:chExt cx="9629" cy="3136"/>
          </a:xfrm>
        </p:grpSpPr>
        <p:grpSp>
          <p:nvGrpSpPr>
            <p:cNvPr id="40" name="组合 39"/>
            <p:cNvGrpSpPr/>
            <p:nvPr/>
          </p:nvGrpSpPr>
          <p:grpSpPr>
            <a:xfrm>
              <a:off x="2067" y="767"/>
              <a:ext cx="9629" cy="2904"/>
              <a:chOff x="2004" y="1542"/>
              <a:chExt cx="14866" cy="3962"/>
            </a:xfrm>
          </p:grpSpPr>
          <p:sp>
            <p:nvSpPr>
              <p:cNvPr id="4" name="任意多边形 3"/>
              <p:cNvSpPr/>
              <p:nvPr/>
            </p:nvSpPr>
            <p:spPr>
              <a:xfrm flipV="true">
                <a:off x="8752" y="4579"/>
                <a:ext cx="1369" cy="856"/>
              </a:xfrm>
              <a:custGeom>
                <a:avLst/>
                <a:gdLst>
                  <a:gd name="connsiteX0" fmla="*/ 0 w 2179051"/>
                  <a:gd name="connsiteY0" fmla="*/ 1485181 h 1485181"/>
                  <a:gd name="connsiteX1" fmla="*/ 2179051 w 2179051"/>
                  <a:gd name="connsiteY1" fmla="*/ 1485181 h 1485181"/>
                  <a:gd name="connsiteX2" fmla="*/ 1089525 w 2179051"/>
                  <a:gd name="connsiteY2" fmla="*/ 0 h 1485181"/>
                  <a:gd name="connsiteX3" fmla="*/ 0 w 2179051"/>
                  <a:gd name="connsiteY3" fmla="*/ 1485181 h 1485181"/>
                  <a:gd name="connsiteX0-1" fmla="*/ 0 w 2179051"/>
                  <a:gd name="connsiteY0-2" fmla="*/ 1485181 h 1519291"/>
                  <a:gd name="connsiteX1-3" fmla="*/ 1016771 w 2179051"/>
                  <a:gd name="connsiteY1-4" fmla="*/ 1519291 h 1519291"/>
                  <a:gd name="connsiteX2-5" fmla="*/ 2179051 w 2179051"/>
                  <a:gd name="connsiteY2-6" fmla="*/ 1485181 h 1519291"/>
                  <a:gd name="connsiteX3-7" fmla="*/ 1089525 w 2179051"/>
                  <a:gd name="connsiteY3-8" fmla="*/ 0 h 1519291"/>
                  <a:gd name="connsiteX4" fmla="*/ 0 w 2179051"/>
                  <a:gd name="connsiteY4" fmla="*/ 1485181 h 1519291"/>
                  <a:gd name="connsiteX0-9" fmla="*/ 1016771 w 2179051"/>
                  <a:gd name="connsiteY0-10" fmla="*/ 1519291 h 1610731"/>
                  <a:gd name="connsiteX1-11" fmla="*/ 2179051 w 2179051"/>
                  <a:gd name="connsiteY1-12" fmla="*/ 1485181 h 1610731"/>
                  <a:gd name="connsiteX2-13" fmla="*/ 1089525 w 2179051"/>
                  <a:gd name="connsiteY2-14" fmla="*/ 0 h 1610731"/>
                  <a:gd name="connsiteX3-15" fmla="*/ 0 w 2179051"/>
                  <a:gd name="connsiteY3-16" fmla="*/ 1485181 h 1610731"/>
                  <a:gd name="connsiteX4-17" fmla="*/ 1108211 w 2179051"/>
                  <a:gd name="connsiteY4-18" fmla="*/ 1610731 h 1610731"/>
                  <a:gd name="connsiteX0-19" fmla="*/ 1016771 w 2179051"/>
                  <a:gd name="connsiteY0-20" fmla="*/ 1519291 h 1519291"/>
                  <a:gd name="connsiteX1-21" fmla="*/ 2179051 w 2179051"/>
                  <a:gd name="connsiteY1-22" fmla="*/ 1485181 h 1519291"/>
                  <a:gd name="connsiteX2-23" fmla="*/ 1089525 w 2179051"/>
                  <a:gd name="connsiteY2-24" fmla="*/ 0 h 1519291"/>
                  <a:gd name="connsiteX3-25" fmla="*/ 0 w 2179051"/>
                  <a:gd name="connsiteY3-26" fmla="*/ 1485181 h 1519291"/>
                  <a:gd name="connsiteX0-27" fmla="*/ 2179051 w 2179051"/>
                  <a:gd name="connsiteY0-28" fmla="*/ 1485181 h 1485181"/>
                  <a:gd name="connsiteX1-29" fmla="*/ 1089525 w 2179051"/>
                  <a:gd name="connsiteY1-30" fmla="*/ 0 h 1485181"/>
                  <a:gd name="connsiteX2-31" fmla="*/ 0 w 2179051"/>
                  <a:gd name="connsiteY2-32" fmla="*/ 1485181 h 1485181"/>
                </a:gdLst>
                <a:ahLst/>
                <a:cxnLst>
                  <a:cxn ang="0">
                    <a:pos x="connsiteX0-1" y="connsiteY0-2"/>
                  </a:cxn>
                  <a:cxn ang="0">
                    <a:pos x="connsiteX1-3" y="connsiteY1-4"/>
                  </a:cxn>
                  <a:cxn ang="0">
                    <a:pos x="connsiteX2-5" y="connsiteY2-6"/>
                  </a:cxn>
                </a:cxnLst>
                <a:rect l="l" t="t" r="r" b="b"/>
                <a:pathLst>
                  <a:path w="2179051" h="1485181">
                    <a:moveTo>
                      <a:pt x="2179051" y="1485181"/>
                    </a:moveTo>
                    <a:lnTo>
                      <a:pt x="1089525" y="0"/>
                    </a:lnTo>
                    <a:lnTo>
                      <a:pt x="0" y="1485181"/>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sp>
            <p:nvSpPr>
              <p:cNvPr id="66" name="文本框 15"/>
              <p:cNvSpPr txBox="true"/>
              <p:nvPr/>
            </p:nvSpPr>
            <p:spPr>
              <a:xfrm>
                <a:off x="2004" y="1542"/>
                <a:ext cx="14866" cy="3962"/>
              </a:xfrm>
              <a:prstGeom prst="rect">
                <a:avLst/>
              </a:prstGeom>
              <a:noFill/>
              <a:ln>
                <a:noFill/>
              </a:ln>
            </p:spPr>
            <p:txBody>
              <a:bodyPr wrap="square" lIns="121908" tIns="60954" rIns="121908" bIns="60954" rtlCol="0">
                <a:spAutoFit/>
              </a:bodyPr>
              <a:lstStyle/>
              <a:p>
                <a:pPr algn="ctr"/>
                <a:endParaRPr lang="zh-CN" altLang="en-US" sz="4000" b="1" dirty="0">
                  <a:ln w="12700">
                    <a:noFill/>
                    <a:prstDash val="solid"/>
                  </a:ln>
                  <a:solidFill>
                    <a:schemeClr val="tx2"/>
                  </a:solidFill>
                  <a:latin typeface="微软雅黑" panose="020B0604030504040204" pitchFamily="34" charset="-122"/>
                  <a:ea typeface="微软雅黑" panose="020B0604030504040204" pitchFamily="34" charset="-122"/>
                  <a:cs typeface="+mn-ea"/>
                  <a:sym typeface="+mn-lt"/>
                </a:endParaRPr>
              </a:p>
              <a:p>
                <a:pPr algn="ctr"/>
                <a:r>
                  <a:rPr lang="zh-CN" altLang="en-US" sz="3600" b="1" dirty="0">
                    <a:ln>
                      <a:noFill/>
                    </a:ln>
                    <a:solidFill>
                      <a:schemeClr val="tx2"/>
                    </a:solidFill>
                    <a:latin typeface="微软雅黑" panose="020B0604030504040204" pitchFamily="34" charset="-122"/>
                    <a:ea typeface="微软雅黑" panose="020B0604030504040204" pitchFamily="34" charset="-122"/>
                    <a:cs typeface="+mn-ea"/>
                    <a:sym typeface="+mn-lt"/>
                  </a:rPr>
                  <a:t>报表讲解</a:t>
                </a:r>
                <a:endParaRPr lang="zh-CN" altLang="en-US" sz="3600" b="1" dirty="0">
                  <a:ln>
                    <a:noFill/>
                  </a:ln>
                  <a:solidFill>
                    <a:schemeClr val="tx2"/>
                  </a:solidFill>
                  <a:latin typeface="微软雅黑" panose="020B0604030504040204" pitchFamily="34" charset="-122"/>
                  <a:ea typeface="微软雅黑" panose="020B0604030504040204" pitchFamily="34" charset="-122"/>
                  <a:cs typeface="+mn-ea"/>
                  <a:sym typeface="+mn-lt"/>
                </a:endParaRPr>
              </a:p>
              <a:p>
                <a:pPr algn="ctr"/>
                <a:endParaRPr lang="zh-CN" altLang="en-US" sz="3600" b="1" dirty="0">
                  <a:ln>
                    <a:noFill/>
                  </a:ln>
                  <a:solidFill>
                    <a:schemeClr val="tx2"/>
                  </a:solidFill>
                  <a:latin typeface="微软雅黑" panose="020B0604030504040204" pitchFamily="34" charset="-122"/>
                  <a:ea typeface="微软雅黑" panose="020B0604030504040204" pitchFamily="34" charset="-122"/>
                  <a:cs typeface="+mn-ea"/>
                  <a:sym typeface="+mn-lt"/>
                </a:endParaRPr>
              </a:p>
            </p:txBody>
          </p:sp>
          <p:sp>
            <p:nvSpPr>
              <p:cNvPr id="2" name="任意多边形 1"/>
              <p:cNvSpPr/>
              <p:nvPr/>
            </p:nvSpPr>
            <p:spPr>
              <a:xfrm flipV="true">
                <a:off x="6071" y="1892"/>
                <a:ext cx="1926" cy="1204"/>
              </a:xfrm>
              <a:custGeom>
                <a:avLst/>
                <a:gdLst>
                  <a:gd name="connsiteX0" fmla="*/ 0 w 3066930"/>
                  <a:gd name="connsiteY0" fmla="*/ 2090334 h 2090334"/>
                  <a:gd name="connsiteX1" fmla="*/ 3066930 w 3066930"/>
                  <a:gd name="connsiteY1" fmla="*/ 2090334 h 2090334"/>
                  <a:gd name="connsiteX2" fmla="*/ 1533465 w 3066930"/>
                  <a:gd name="connsiteY2" fmla="*/ 0 h 2090334"/>
                  <a:gd name="connsiteX3" fmla="*/ 0 w 3066930"/>
                  <a:gd name="connsiteY3" fmla="*/ 2090334 h 2090334"/>
                  <a:gd name="connsiteX0-1" fmla="*/ 0 w 3066930"/>
                  <a:gd name="connsiteY0-2" fmla="*/ 2090334 h 2090334"/>
                  <a:gd name="connsiteX1-3" fmla="*/ 3066930 w 3066930"/>
                  <a:gd name="connsiteY1-4" fmla="*/ 2090334 h 2090334"/>
                  <a:gd name="connsiteX2-5" fmla="*/ 2385790 w 3066930"/>
                  <a:gd name="connsiteY2-6" fmla="*/ 1251380 h 2090334"/>
                  <a:gd name="connsiteX3-7" fmla="*/ 1533465 w 3066930"/>
                  <a:gd name="connsiteY3-8" fmla="*/ 0 h 2090334"/>
                  <a:gd name="connsiteX4" fmla="*/ 0 w 3066930"/>
                  <a:gd name="connsiteY4" fmla="*/ 2090334 h 2090334"/>
                  <a:gd name="connsiteX0-9" fmla="*/ 2385790 w 3066930"/>
                  <a:gd name="connsiteY0-10" fmla="*/ 1251380 h 2090334"/>
                  <a:gd name="connsiteX1-11" fmla="*/ 1533465 w 3066930"/>
                  <a:gd name="connsiteY1-12" fmla="*/ 0 h 2090334"/>
                  <a:gd name="connsiteX2-13" fmla="*/ 0 w 3066930"/>
                  <a:gd name="connsiteY2-14" fmla="*/ 2090334 h 2090334"/>
                  <a:gd name="connsiteX3-15" fmla="*/ 3066930 w 3066930"/>
                  <a:gd name="connsiteY3-16" fmla="*/ 2090334 h 2090334"/>
                  <a:gd name="connsiteX4-17" fmla="*/ 2477230 w 3066930"/>
                  <a:gd name="connsiteY4-18" fmla="*/ 1342820 h 2090334"/>
                  <a:gd name="connsiteX0-19" fmla="*/ 1533465 w 3066930"/>
                  <a:gd name="connsiteY0-20" fmla="*/ 0 h 2090334"/>
                  <a:gd name="connsiteX1-21" fmla="*/ 0 w 3066930"/>
                  <a:gd name="connsiteY1-22" fmla="*/ 2090334 h 2090334"/>
                  <a:gd name="connsiteX2-23" fmla="*/ 3066930 w 3066930"/>
                  <a:gd name="connsiteY2-24" fmla="*/ 2090334 h 2090334"/>
                  <a:gd name="connsiteX3-25" fmla="*/ 2477230 w 3066930"/>
                  <a:gd name="connsiteY3-26" fmla="*/ 1342820 h 2090334"/>
                  <a:gd name="connsiteX0-27" fmla="*/ 1533465 w 3066930"/>
                  <a:gd name="connsiteY0-28" fmla="*/ 0 h 2090334"/>
                  <a:gd name="connsiteX1-29" fmla="*/ 0 w 3066930"/>
                  <a:gd name="connsiteY1-30" fmla="*/ 2090334 h 2090334"/>
                  <a:gd name="connsiteX2-31" fmla="*/ 3066930 w 3066930"/>
                  <a:gd name="connsiteY2-32" fmla="*/ 2090334 h 2090334"/>
                </a:gdLst>
                <a:ahLst/>
                <a:cxnLst>
                  <a:cxn ang="0">
                    <a:pos x="connsiteX0-1" y="connsiteY0-2"/>
                  </a:cxn>
                  <a:cxn ang="0">
                    <a:pos x="connsiteX1-3" y="connsiteY1-4"/>
                  </a:cxn>
                  <a:cxn ang="0">
                    <a:pos x="connsiteX2-5" y="connsiteY2-6"/>
                  </a:cxn>
                </a:cxnLst>
                <a:rect l="l" t="t" r="r" b="b"/>
                <a:pathLst>
                  <a:path w="3066930" h="2090334">
                    <a:moveTo>
                      <a:pt x="1533465" y="0"/>
                    </a:moveTo>
                    <a:lnTo>
                      <a:pt x="0" y="2090334"/>
                    </a:lnTo>
                    <a:lnTo>
                      <a:pt x="3066930" y="2090334"/>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sp>
            <p:nvSpPr>
              <p:cNvPr id="3" name="任意多边形 2"/>
              <p:cNvSpPr/>
              <p:nvPr/>
            </p:nvSpPr>
            <p:spPr>
              <a:xfrm flipV="true">
                <a:off x="10874" y="1875"/>
                <a:ext cx="1982" cy="1238"/>
              </a:xfrm>
              <a:custGeom>
                <a:avLst/>
                <a:gdLst>
                  <a:gd name="connsiteX0" fmla="*/ 0 w 3154533"/>
                  <a:gd name="connsiteY0" fmla="*/ 2150043 h 2150043"/>
                  <a:gd name="connsiteX1" fmla="*/ 3154533 w 3154533"/>
                  <a:gd name="connsiteY1" fmla="*/ 2150043 h 2150043"/>
                  <a:gd name="connsiteX2" fmla="*/ 1577266 w 3154533"/>
                  <a:gd name="connsiteY2" fmla="*/ 0 h 2150043"/>
                  <a:gd name="connsiteX3" fmla="*/ 0 w 3154533"/>
                  <a:gd name="connsiteY3" fmla="*/ 2150043 h 2150043"/>
                  <a:gd name="connsiteX0-1" fmla="*/ 0 w 3154533"/>
                  <a:gd name="connsiteY0-2" fmla="*/ 2150043 h 2150043"/>
                  <a:gd name="connsiteX1-3" fmla="*/ 3154533 w 3154533"/>
                  <a:gd name="connsiteY1-4" fmla="*/ 2150043 h 2150043"/>
                  <a:gd name="connsiteX2-5" fmla="*/ 1577266 w 3154533"/>
                  <a:gd name="connsiteY2-6" fmla="*/ 0 h 2150043"/>
                  <a:gd name="connsiteX3-7" fmla="*/ 710322 w 3154533"/>
                  <a:gd name="connsiteY3-8" fmla="*/ 1165947 h 2150043"/>
                  <a:gd name="connsiteX4" fmla="*/ 0 w 3154533"/>
                  <a:gd name="connsiteY4" fmla="*/ 2150043 h 2150043"/>
                  <a:gd name="connsiteX0-9" fmla="*/ 710322 w 3154533"/>
                  <a:gd name="connsiteY0-10" fmla="*/ 1165947 h 2150043"/>
                  <a:gd name="connsiteX1-11" fmla="*/ 0 w 3154533"/>
                  <a:gd name="connsiteY1-12" fmla="*/ 2150043 h 2150043"/>
                  <a:gd name="connsiteX2-13" fmla="*/ 3154533 w 3154533"/>
                  <a:gd name="connsiteY2-14" fmla="*/ 2150043 h 2150043"/>
                  <a:gd name="connsiteX3-15" fmla="*/ 1577266 w 3154533"/>
                  <a:gd name="connsiteY3-16" fmla="*/ 0 h 2150043"/>
                  <a:gd name="connsiteX4-17" fmla="*/ 801762 w 3154533"/>
                  <a:gd name="connsiteY4-18" fmla="*/ 1257387 h 2150043"/>
                  <a:gd name="connsiteX0-19" fmla="*/ 710322 w 3154533"/>
                  <a:gd name="connsiteY0-20" fmla="*/ 1165947 h 2150043"/>
                  <a:gd name="connsiteX1-21" fmla="*/ 0 w 3154533"/>
                  <a:gd name="connsiteY1-22" fmla="*/ 2150043 h 2150043"/>
                  <a:gd name="connsiteX2-23" fmla="*/ 3154533 w 3154533"/>
                  <a:gd name="connsiteY2-24" fmla="*/ 2150043 h 2150043"/>
                  <a:gd name="connsiteX3-25" fmla="*/ 1577266 w 3154533"/>
                  <a:gd name="connsiteY3-26" fmla="*/ 0 h 2150043"/>
                  <a:gd name="connsiteX0-27" fmla="*/ 0 w 3154533"/>
                  <a:gd name="connsiteY0-28" fmla="*/ 2150043 h 2150043"/>
                  <a:gd name="connsiteX1-29" fmla="*/ 3154533 w 3154533"/>
                  <a:gd name="connsiteY1-30" fmla="*/ 2150043 h 2150043"/>
                  <a:gd name="connsiteX2-31" fmla="*/ 1577266 w 3154533"/>
                  <a:gd name="connsiteY2-32" fmla="*/ 0 h 2150043"/>
                </a:gdLst>
                <a:ahLst/>
                <a:cxnLst>
                  <a:cxn ang="0">
                    <a:pos x="connsiteX0-1" y="connsiteY0-2"/>
                  </a:cxn>
                  <a:cxn ang="0">
                    <a:pos x="connsiteX1-3" y="connsiteY1-4"/>
                  </a:cxn>
                  <a:cxn ang="0">
                    <a:pos x="connsiteX2-5" y="connsiteY2-6"/>
                  </a:cxn>
                </a:cxnLst>
                <a:rect l="l" t="t" r="r" b="b"/>
                <a:pathLst>
                  <a:path w="3154533" h="2150043">
                    <a:moveTo>
                      <a:pt x="0" y="2150043"/>
                    </a:moveTo>
                    <a:lnTo>
                      <a:pt x="3154533" y="2150043"/>
                    </a:lnTo>
                    <a:lnTo>
                      <a:pt x="1577266" y="0"/>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grpSp>
        <p:grpSp>
          <p:nvGrpSpPr>
            <p:cNvPr id="9" name="组合 8"/>
            <p:cNvGrpSpPr/>
            <p:nvPr/>
          </p:nvGrpSpPr>
          <p:grpSpPr>
            <a:xfrm>
              <a:off x="6440" y="535"/>
              <a:ext cx="994" cy="926"/>
              <a:chOff x="3327" y="1792"/>
              <a:chExt cx="994" cy="926"/>
            </a:xfrm>
          </p:grpSpPr>
          <p:sp>
            <p:nvSpPr>
              <p:cNvPr id="7" name="TextBox 32"/>
              <p:cNvSpPr txBox="true">
                <a:spLocks noChangeArrowheads="true"/>
              </p:cNvSpPr>
              <p:nvPr/>
            </p:nvSpPr>
            <p:spPr bwMode="auto">
              <a:xfrm>
                <a:off x="3344" y="1831"/>
                <a:ext cx="977" cy="82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Calibri" panose="020F0502020204030204" charset="0"/>
                    <a:ea typeface="宋体" pitchFamily="2" charset="-122"/>
                  </a:defRPr>
                </a:lvl1pPr>
                <a:lvl2pPr marL="742950" indent="-285750" eaLnBrk="0" hangingPunct="0">
                  <a:defRPr>
                    <a:solidFill>
                      <a:schemeClr val="tx1"/>
                    </a:solidFill>
                    <a:latin typeface="Calibri" panose="020F0502020204030204" charset="0"/>
                    <a:ea typeface="宋体" pitchFamily="2" charset="-122"/>
                  </a:defRPr>
                </a:lvl2pPr>
                <a:lvl3pPr marL="1143000" indent="-228600" eaLnBrk="0" hangingPunct="0">
                  <a:defRPr>
                    <a:solidFill>
                      <a:schemeClr val="tx1"/>
                    </a:solidFill>
                    <a:latin typeface="Calibri" panose="020F0502020204030204" charset="0"/>
                    <a:ea typeface="宋体" pitchFamily="2" charset="-122"/>
                  </a:defRPr>
                </a:lvl3pPr>
                <a:lvl4pPr marL="1600200" indent="-228600" eaLnBrk="0" hangingPunct="0">
                  <a:defRPr>
                    <a:solidFill>
                      <a:schemeClr val="tx1"/>
                    </a:solidFill>
                    <a:latin typeface="Calibri" panose="020F0502020204030204" charset="0"/>
                    <a:ea typeface="宋体" pitchFamily="2" charset="-122"/>
                  </a:defRPr>
                </a:lvl4pPr>
                <a:lvl5pPr marL="2057400" indent="-228600" eaLnBrk="0" hangingPunct="0">
                  <a:defRPr>
                    <a:solidFill>
                      <a:schemeClr val="tx1"/>
                    </a:solidFill>
                    <a:latin typeface="Calibri" panose="020F050202020403020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9pPr>
              </a:lstStyle>
              <a:p>
                <a:pPr eaLnBrk="1" hangingPunct="1"/>
                <a:r>
                  <a:rPr lang="en-US" altLang="zh-CN" sz="2800" b="1" dirty="0">
                    <a:solidFill>
                      <a:schemeClr val="tx2"/>
                    </a:solidFill>
                    <a:latin typeface="+mn-lt"/>
                    <a:ea typeface="+mn-ea"/>
                    <a:cs typeface="+mn-ea"/>
                    <a:sym typeface="+mn-lt"/>
                  </a:rPr>
                  <a:t>02</a:t>
                </a:r>
                <a:endParaRPr lang="en-US" altLang="zh-CN" sz="2800" b="1" dirty="0">
                  <a:solidFill>
                    <a:schemeClr val="tx2"/>
                  </a:solidFill>
                  <a:latin typeface="+mn-lt"/>
                  <a:ea typeface="+mn-ea"/>
                  <a:cs typeface="+mn-ea"/>
                  <a:sym typeface="+mn-lt"/>
                </a:endParaRPr>
              </a:p>
            </p:txBody>
          </p:sp>
          <p:sp>
            <p:nvSpPr>
              <p:cNvPr id="8" name="椭圆 1"/>
              <p:cNvSpPr>
                <a:spLocks noChangeArrowheads="true"/>
              </p:cNvSpPr>
              <p:nvPr/>
            </p:nvSpPr>
            <p:spPr bwMode="auto">
              <a:xfrm>
                <a:off x="3327" y="1792"/>
                <a:ext cx="947" cy="926"/>
              </a:xfrm>
              <a:prstGeom prst="roundRect">
                <a:avLst/>
              </a:prstGeom>
              <a:noFill/>
              <a:ln>
                <a:solidFill>
                  <a:schemeClr val="tx2"/>
                </a:solidFill>
              </a:ln>
            </p:spPr>
            <p:style>
              <a:lnRef idx="3">
                <a:schemeClr val="lt1"/>
              </a:lnRef>
              <a:fillRef idx="1">
                <a:schemeClr val="accent3"/>
              </a:fillRef>
              <a:effectRef idx="1">
                <a:schemeClr val="accent3"/>
              </a:effectRef>
              <a:fontRef idx="minor">
                <a:schemeClr val="lt1"/>
              </a:fontRef>
            </p:style>
            <p:txBody>
              <a:bodyPr anchor="ctr"/>
              <a:lstStyle>
                <a:lvl1pPr eaLnBrk="0" hangingPunct="0">
                  <a:defRPr>
                    <a:solidFill>
                      <a:schemeClr val="tx1"/>
                    </a:solidFill>
                    <a:latin typeface="Calibri" panose="020F0502020204030204" charset="0"/>
                    <a:ea typeface="宋体" pitchFamily="2" charset="-122"/>
                  </a:defRPr>
                </a:lvl1pPr>
                <a:lvl2pPr marL="742950" indent="-285750" eaLnBrk="0" hangingPunct="0">
                  <a:defRPr>
                    <a:solidFill>
                      <a:schemeClr val="tx1"/>
                    </a:solidFill>
                    <a:latin typeface="Calibri" panose="020F0502020204030204" charset="0"/>
                    <a:ea typeface="宋体" pitchFamily="2" charset="-122"/>
                  </a:defRPr>
                </a:lvl2pPr>
                <a:lvl3pPr marL="1143000" indent="-228600" eaLnBrk="0" hangingPunct="0">
                  <a:defRPr>
                    <a:solidFill>
                      <a:schemeClr val="tx1"/>
                    </a:solidFill>
                    <a:latin typeface="Calibri" panose="020F0502020204030204" charset="0"/>
                    <a:ea typeface="宋体" pitchFamily="2" charset="-122"/>
                  </a:defRPr>
                </a:lvl3pPr>
                <a:lvl4pPr marL="1600200" indent="-228600" eaLnBrk="0" hangingPunct="0">
                  <a:defRPr>
                    <a:solidFill>
                      <a:schemeClr val="tx1"/>
                    </a:solidFill>
                    <a:latin typeface="Calibri" panose="020F0502020204030204" charset="0"/>
                    <a:ea typeface="宋体" pitchFamily="2" charset="-122"/>
                  </a:defRPr>
                </a:lvl4pPr>
                <a:lvl5pPr marL="2057400" indent="-228600" eaLnBrk="0" hangingPunct="0">
                  <a:defRPr>
                    <a:solidFill>
                      <a:schemeClr val="tx1"/>
                    </a:solidFill>
                    <a:latin typeface="Calibri" panose="020F050202020403020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9pPr>
              </a:lstStyle>
              <a:p>
                <a:pPr algn="ctr" eaLnBrk="1" hangingPunct="1"/>
                <a:endParaRPr lang="zh-CN" altLang="en-US" sz="2000">
                  <a:solidFill>
                    <a:schemeClr val="tx2"/>
                  </a:solidFill>
                  <a:latin typeface="+mn-lt"/>
                  <a:ea typeface="+mn-ea"/>
                  <a:cs typeface="+mn-ea"/>
                  <a:sym typeface="+mn-lt"/>
                </a:endParaRPr>
              </a:p>
            </p:txBody>
          </p:sp>
        </p:grpSp>
      </p:grpSp>
      <p:grpSp>
        <p:nvGrpSpPr>
          <p:cNvPr id="36869" name="组合 10"/>
          <p:cNvGrpSpPr/>
          <p:nvPr/>
        </p:nvGrpSpPr>
        <p:grpSpPr>
          <a:xfrm flipH="true">
            <a:off x="-47625" y="4044950"/>
            <a:ext cx="2890838" cy="1143000"/>
            <a:chOff x="2863459" y="4619712"/>
            <a:chExt cx="3567109" cy="1409705"/>
          </a:xfrm>
        </p:grpSpPr>
        <p:sp>
          <p:nvSpPr>
            <p:cNvPr id="5" name="等腰三角形 4"/>
            <p:cNvSpPr/>
            <p:nvPr/>
          </p:nvSpPr>
          <p:spPr>
            <a:xfrm>
              <a:off x="3415861" y="4639291"/>
              <a:ext cx="2991200" cy="1350967"/>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等腰三角形 5"/>
            <p:cNvSpPr/>
            <p:nvPr/>
          </p:nvSpPr>
          <p:spPr>
            <a:xfrm>
              <a:off x="2863459" y="4639291"/>
              <a:ext cx="2266417" cy="1350967"/>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等腰三角形 7"/>
            <p:cNvSpPr/>
            <p:nvPr/>
          </p:nvSpPr>
          <p:spPr>
            <a:xfrm rot="16200000" flipV="true">
              <a:off x="3871637" y="4765303"/>
              <a:ext cx="1390126" cy="1138105"/>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1" fmla="*/ 0 w 6858002"/>
                <a:gd name="connsiteY0-2" fmla="*/ 1685924 h 1685924"/>
                <a:gd name="connsiteX1-3" fmla="*/ 814388 w 6858002"/>
                <a:gd name="connsiteY1-4" fmla="*/ 0 h 1685924"/>
                <a:gd name="connsiteX2-5" fmla="*/ 6858002 w 6858002"/>
                <a:gd name="connsiteY2-6" fmla="*/ 1685924 h 1685924"/>
                <a:gd name="connsiteX3-7" fmla="*/ 0 w 6858002"/>
                <a:gd name="connsiteY3-8" fmla="*/ 1685924 h 1685924"/>
                <a:gd name="connsiteX0-9" fmla="*/ 0 w 6858002"/>
                <a:gd name="connsiteY0-10" fmla="*/ 1700212 h 1700212"/>
                <a:gd name="connsiteX1-11" fmla="*/ 885825 w 6858002"/>
                <a:gd name="connsiteY1-12" fmla="*/ 0 h 1700212"/>
                <a:gd name="connsiteX2-13" fmla="*/ 6858002 w 6858002"/>
                <a:gd name="connsiteY2-14" fmla="*/ 1700212 h 1700212"/>
                <a:gd name="connsiteX3-15" fmla="*/ 0 w 6858002"/>
                <a:gd name="connsiteY3-16" fmla="*/ 1700212 h 1700212"/>
                <a:gd name="connsiteX0-17" fmla="*/ 0 w 6858002"/>
                <a:gd name="connsiteY0-18" fmla="*/ 2071687 h 2071687"/>
                <a:gd name="connsiteX1-19" fmla="*/ 1057275 w 6858002"/>
                <a:gd name="connsiteY1-20" fmla="*/ 0 h 2071687"/>
                <a:gd name="connsiteX2-21" fmla="*/ 6858002 w 6858002"/>
                <a:gd name="connsiteY2-22" fmla="*/ 2071687 h 2071687"/>
                <a:gd name="connsiteX3-23" fmla="*/ 0 w 6858002"/>
                <a:gd name="connsiteY3-24" fmla="*/ 2071687 h 2071687"/>
                <a:gd name="connsiteX0-25" fmla="*/ 0 w 6858002"/>
                <a:gd name="connsiteY0-26" fmla="*/ 2890837 h 2890837"/>
                <a:gd name="connsiteX1-27" fmla="*/ 1495422 w 6858002"/>
                <a:gd name="connsiteY1-28" fmla="*/ 0 h 2890837"/>
                <a:gd name="connsiteX2-29" fmla="*/ 6858002 w 6858002"/>
                <a:gd name="connsiteY2-30" fmla="*/ 2890837 h 2890837"/>
                <a:gd name="connsiteX3-31" fmla="*/ 0 w 6858002"/>
                <a:gd name="connsiteY3-32" fmla="*/ 2890837 h 2890837"/>
                <a:gd name="connsiteX0-33" fmla="*/ 2295644 w 5362580"/>
                <a:gd name="connsiteY0-34" fmla="*/ 2852737 h 2890837"/>
                <a:gd name="connsiteX1-35" fmla="*/ 0 w 5362580"/>
                <a:gd name="connsiteY1-36" fmla="*/ 0 h 2890837"/>
                <a:gd name="connsiteX2-37" fmla="*/ 5362580 w 5362580"/>
                <a:gd name="connsiteY2-38" fmla="*/ 2890837 h 2890837"/>
                <a:gd name="connsiteX3-39" fmla="*/ 2295644 w 5362580"/>
                <a:gd name="connsiteY3-40" fmla="*/ 2852737 h 2890837"/>
                <a:gd name="connsiteX0-41" fmla="*/ 1 w 3066937"/>
                <a:gd name="connsiteY0-42" fmla="*/ 1423987 h 1462087"/>
                <a:gd name="connsiteX1-43" fmla="*/ 47150 w 3066937"/>
                <a:gd name="connsiteY1-44" fmla="*/ 0 h 1462087"/>
                <a:gd name="connsiteX2-45" fmla="*/ 3066937 w 3066937"/>
                <a:gd name="connsiteY2-46" fmla="*/ 1462087 h 1462087"/>
                <a:gd name="connsiteX3-47" fmla="*/ 1 w 3066937"/>
                <a:gd name="connsiteY3-48" fmla="*/ 1423987 h 1462087"/>
                <a:gd name="connsiteX0-49" fmla="*/ 1 w 3066937"/>
                <a:gd name="connsiteY0-50" fmla="*/ 1100137 h 1138237"/>
                <a:gd name="connsiteX1-51" fmla="*/ 47151 w 3066937"/>
                <a:gd name="connsiteY1-52" fmla="*/ 0 h 1138237"/>
                <a:gd name="connsiteX2-53" fmla="*/ 3066937 w 3066937"/>
                <a:gd name="connsiteY2-54" fmla="*/ 1138237 h 1138237"/>
                <a:gd name="connsiteX3-55" fmla="*/ 1 w 3066937"/>
                <a:gd name="connsiteY3-56" fmla="*/ 1100137 h 1138237"/>
                <a:gd name="connsiteX0-57" fmla="*/ 0 w 3109533"/>
                <a:gd name="connsiteY0-58" fmla="*/ 661987 h 1138237"/>
                <a:gd name="connsiteX1-59" fmla="*/ 89747 w 3109533"/>
                <a:gd name="connsiteY1-60" fmla="*/ 0 h 1138237"/>
                <a:gd name="connsiteX2-61" fmla="*/ 3109533 w 3109533"/>
                <a:gd name="connsiteY2-62" fmla="*/ 1138237 h 1138237"/>
                <a:gd name="connsiteX3-63" fmla="*/ 0 w 3109533"/>
                <a:gd name="connsiteY3-64" fmla="*/ 661987 h 1138237"/>
              </a:gdLst>
              <a:ahLst/>
              <a:cxnLst>
                <a:cxn ang="0">
                  <a:pos x="connsiteX0-1" y="connsiteY0-2"/>
                </a:cxn>
                <a:cxn ang="0">
                  <a:pos x="connsiteX1-3" y="connsiteY1-4"/>
                </a:cxn>
                <a:cxn ang="0">
                  <a:pos x="connsiteX2-5" y="connsiteY2-6"/>
                </a:cxn>
                <a:cxn ang="0">
                  <a:pos x="connsiteX3-7" y="connsiteY3-8"/>
                </a:cxn>
              </a:cxnLst>
              <a:rect l="l" t="t" r="r" b="b"/>
              <a:pathLst>
                <a:path w="3109533" h="1138237">
                  <a:moveTo>
                    <a:pt x="0" y="661987"/>
                  </a:moveTo>
                  <a:lnTo>
                    <a:pt x="89747" y="0"/>
                  </a:lnTo>
                  <a:lnTo>
                    <a:pt x="3109533" y="1138237"/>
                  </a:lnTo>
                  <a:lnTo>
                    <a:pt x="0" y="661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2" name="等腰三角形 7"/>
            <p:cNvSpPr/>
            <p:nvPr/>
          </p:nvSpPr>
          <p:spPr>
            <a:xfrm rot="16200000" flipV="true">
              <a:off x="4975463" y="4554733"/>
              <a:ext cx="1390126" cy="1520086"/>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1" fmla="*/ 0 w 6858002"/>
                <a:gd name="connsiteY0-2" fmla="*/ 1685924 h 1685924"/>
                <a:gd name="connsiteX1-3" fmla="*/ 814388 w 6858002"/>
                <a:gd name="connsiteY1-4" fmla="*/ 0 h 1685924"/>
                <a:gd name="connsiteX2-5" fmla="*/ 6858002 w 6858002"/>
                <a:gd name="connsiteY2-6" fmla="*/ 1685924 h 1685924"/>
                <a:gd name="connsiteX3-7" fmla="*/ 0 w 6858002"/>
                <a:gd name="connsiteY3-8" fmla="*/ 1685924 h 1685924"/>
                <a:gd name="connsiteX0-9" fmla="*/ 0 w 6858002"/>
                <a:gd name="connsiteY0-10" fmla="*/ 1700212 h 1700212"/>
                <a:gd name="connsiteX1-11" fmla="*/ 885825 w 6858002"/>
                <a:gd name="connsiteY1-12" fmla="*/ 0 h 1700212"/>
                <a:gd name="connsiteX2-13" fmla="*/ 6858002 w 6858002"/>
                <a:gd name="connsiteY2-14" fmla="*/ 1700212 h 1700212"/>
                <a:gd name="connsiteX3-15" fmla="*/ 0 w 6858002"/>
                <a:gd name="connsiteY3-16" fmla="*/ 1700212 h 1700212"/>
                <a:gd name="connsiteX0-17" fmla="*/ 0 w 6858002"/>
                <a:gd name="connsiteY0-18" fmla="*/ 2071687 h 2071687"/>
                <a:gd name="connsiteX1-19" fmla="*/ 1057275 w 6858002"/>
                <a:gd name="connsiteY1-20" fmla="*/ 0 h 2071687"/>
                <a:gd name="connsiteX2-21" fmla="*/ 6858002 w 6858002"/>
                <a:gd name="connsiteY2-22" fmla="*/ 2071687 h 2071687"/>
                <a:gd name="connsiteX3-23" fmla="*/ 0 w 6858002"/>
                <a:gd name="connsiteY3-24" fmla="*/ 2071687 h 2071687"/>
                <a:gd name="connsiteX0-25" fmla="*/ 0 w 6858002"/>
                <a:gd name="connsiteY0-26" fmla="*/ 2890837 h 2890837"/>
                <a:gd name="connsiteX1-27" fmla="*/ 1495422 w 6858002"/>
                <a:gd name="connsiteY1-28" fmla="*/ 0 h 2890837"/>
                <a:gd name="connsiteX2-29" fmla="*/ 6858002 w 6858002"/>
                <a:gd name="connsiteY2-30" fmla="*/ 2890837 h 2890837"/>
                <a:gd name="connsiteX3-31" fmla="*/ 0 w 6858002"/>
                <a:gd name="connsiteY3-32" fmla="*/ 2890837 h 2890837"/>
                <a:gd name="connsiteX0-33" fmla="*/ 2295644 w 5362580"/>
                <a:gd name="connsiteY0-34" fmla="*/ 2852737 h 2890837"/>
                <a:gd name="connsiteX1-35" fmla="*/ 0 w 5362580"/>
                <a:gd name="connsiteY1-36" fmla="*/ 0 h 2890837"/>
                <a:gd name="connsiteX2-37" fmla="*/ 5362580 w 5362580"/>
                <a:gd name="connsiteY2-38" fmla="*/ 2890837 h 2890837"/>
                <a:gd name="connsiteX3-39" fmla="*/ 2295644 w 5362580"/>
                <a:gd name="connsiteY3-40" fmla="*/ 2852737 h 2890837"/>
                <a:gd name="connsiteX0-41" fmla="*/ 1 w 3066937"/>
                <a:gd name="connsiteY0-42" fmla="*/ 1423987 h 1462087"/>
                <a:gd name="connsiteX1-43" fmla="*/ 47150 w 3066937"/>
                <a:gd name="connsiteY1-44" fmla="*/ 0 h 1462087"/>
                <a:gd name="connsiteX2-45" fmla="*/ 3066937 w 3066937"/>
                <a:gd name="connsiteY2-46" fmla="*/ 1462087 h 1462087"/>
                <a:gd name="connsiteX3-47" fmla="*/ 1 w 3066937"/>
                <a:gd name="connsiteY3-48" fmla="*/ 1423987 h 1462087"/>
                <a:gd name="connsiteX0-49" fmla="*/ 1 w 3066937"/>
                <a:gd name="connsiteY0-50" fmla="*/ 1100137 h 1138237"/>
                <a:gd name="connsiteX1-51" fmla="*/ 47151 w 3066937"/>
                <a:gd name="connsiteY1-52" fmla="*/ 0 h 1138237"/>
                <a:gd name="connsiteX2-53" fmla="*/ 3066937 w 3066937"/>
                <a:gd name="connsiteY2-54" fmla="*/ 1138237 h 1138237"/>
                <a:gd name="connsiteX3-55" fmla="*/ 1 w 3066937"/>
                <a:gd name="connsiteY3-56" fmla="*/ 1100137 h 1138237"/>
                <a:gd name="connsiteX0-57" fmla="*/ 0 w 3109533"/>
                <a:gd name="connsiteY0-58" fmla="*/ 661987 h 1138237"/>
                <a:gd name="connsiteX1-59" fmla="*/ 89747 w 3109533"/>
                <a:gd name="connsiteY1-60" fmla="*/ 0 h 1138237"/>
                <a:gd name="connsiteX2-61" fmla="*/ 3109533 w 3109533"/>
                <a:gd name="connsiteY2-62" fmla="*/ 1138237 h 1138237"/>
                <a:gd name="connsiteX3-63" fmla="*/ 0 w 3109533"/>
                <a:gd name="connsiteY3-64" fmla="*/ 661987 h 1138237"/>
                <a:gd name="connsiteX0-65" fmla="*/ 0 w 3109533"/>
                <a:gd name="connsiteY0-66" fmla="*/ 947737 h 1423987"/>
                <a:gd name="connsiteX1-67" fmla="*/ 132344 w 3109533"/>
                <a:gd name="connsiteY1-68" fmla="*/ 0 h 1423987"/>
                <a:gd name="connsiteX2-69" fmla="*/ 3109533 w 3109533"/>
                <a:gd name="connsiteY2-70" fmla="*/ 1423987 h 1423987"/>
                <a:gd name="connsiteX3-71" fmla="*/ 0 w 3109533"/>
                <a:gd name="connsiteY3-72" fmla="*/ 947737 h 1423987"/>
                <a:gd name="connsiteX0-73" fmla="*/ 0 w 3109533"/>
                <a:gd name="connsiteY0-74" fmla="*/ 966787 h 1443037"/>
                <a:gd name="connsiteX1-75" fmla="*/ 132344 w 3109533"/>
                <a:gd name="connsiteY1-76" fmla="*/ 0 h 1443037"/>
                <a:gd name="connsiteX2-77" fmla="*/ 3109533 w 3109533"/>
                <a:gd name="connsiteY2-78" fmla="*/ 1443037 h 1443037"/>
                <a:gd name="connsiteX3-79" fmla="*/ 0 w 3109533"/>
                <a:gd name="connsiteY3-80" fmla="*/ 966787 h 1443037"/>
                <a:gd name="connsiteX0-81" fmla="*/ 0 w 3109533"/>
                <a:gd name="connsiteY0-82" fmla="*/ 1042987 h 1519237"/>
                <a:gd name="connsiteX1-83" fmla="*/ 47151 w 3109533"/>
                <a:gd name="connsiteY1-84" fmla="*/ 0 h 1519237"/>
                <a:gd name="connsiteX2-85" fmla="*/ 3109533 w 3109533"/>
                <a:gd name="connsiteY2-86" fmla="*/ 1519237 h 1519237"/>
                <a:gd name="connsiteX3-87" fmla="*/ 0 w 3109533"/>
                <a:gd name="connsiteY3-88" fmla="*/ 1042987 h 1519237"/>
              </a:gdLst>
              <a:ahLst/>
              <a:cxnLst>
                <a:cxn ang="0">
                  <a:pos x="connsiteX0-1" y="connsiteY0-2"/>
                </a:cxn>
                <a:cxn ang="0">
                  <a:pos x="connsiteX1-3" y="connsiteY1-4"/>
                </a:cxn>
                <a:cxn ang="0">
                  <a:pos x="connsiteX2-5" y="connsiteY2-6"/>
                </a:cxn>
                <a:cxn ang="0">
                  <a:pos x="connsiteX3-7" y="connsiteY3-8"/>
                </a:cxn>
              </a:cxnLst>
              <a:rect l="l" t="t" r="r" b="b"/>
              <a:pathLst>
                <a:path w="3109533" h="1519237">
                  <a:moveTo>
                    <a:pt x="0" y="1042987"/>
                  </a:moveTo>
                  <a:lnTo>
                    <a:pt x="47151" y="0"/>
                  </a:lnTo>
                  <a:lnTo>
                    <a:pt x="3109533" y="1519237"/>
                  </a:lnTo>
                  <a:lnTo>
                    <a:pt x="0" y="1042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userDrawn="true"/>
        </p:nvGrpSpPr>
        <p:grpSpPr>
          <a:xfrm>
            <a:off x="0" y="226496"/>
            <a:ext cx="377191" cy="216304"/>
            <a:chOff x="0" y="210766"/>
            <a:chExt cx="502921" cy="288405"/>
          </a:xfrm>
        </p:grpSpPr>
        <p:sp>
          <p:nvSpPr>
            <p:cNvPr id="6" name="矩形 5"/>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7" name="矩形 6"/>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8" name="矩形 7"/>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10" name="矩形 5"/>
          <p:cNvSpPr>
            <a:spLocks noChangeArrowheads="true"/>
          </p:cNvSpPr>
          <p:nvPr/>
        </p:nvSpPr>
        <p:spPr bwMode="auto">
          <a:xfrm>
            <a:off x="448628" y="105728"/>
            <a:ext cx="140716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指标解释</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23" name="TextBox 22"/>
          <p:cNvSpPr txBox="true"/>
          <p:nvPr/>
        </p:nvSpPr>
        <p:spPr>
          <a:xfrm>
            <a:off x="584200" y="987425"/>
            <a:ext cx="8070850" cy="1014730"/>
          </a:xfrm>
          <a:prstGeom prst="rect">
            <a:avLst/>
          </a:prstGeom>
          <a:noFill/>
        </p:spPr>
        <p:txBody>
          <a:bodyPr wrap="square" rtlCol="0">
            <a:spAutoFit/>
          </a:bodyPr>
          <a:p>
            <a:pPr algn="just"/>
            <a:r>
              <a:rPr lang="zh-CN" altLang="en-US" sz="2000" b="1" dirty="0" smtClean="0">
                <a:solidFill>
                  <a:srgbClr val="1D3D86"/>
                </a:solidFill>
              </a:rPr>
              <a:t>配售型保障房：  </a:t>
            </a:r>
            <a:r>
              <a:rPr lang="zh-CN" altLang="en-US" sz="2000" dirty="0" smtClean="0"/>
              <a:t>按照</a:t>
            </a:r>
            <a:r>
              <a:rPr lang="en-US" altLang="zh-CN" sz="2000" dirty="0" smtClean="0"/>
              <a:t>《</a:t>
            </a:r>
            <a:r>
              <a:rPr lang="zh-CN" altLang="en-US" sz="2000" dirty="0" smtClean="0"/>
              <a:t>国务院关于规划建设保障性</a:t>
            </a:r>
            <a:r>
              <a:rPr lang="en-US" altLang="zh-CN" sz="2000" dirty="0" smtClean="0"/>
              <a:t>》</a:t>
            </a:r>
            <a:endParaRPr lang="en-US" altLang="zh-CN" sz="2000" dirty="0" smtClean="0"/>
          </a:p>
          <a:p>
            <a:pPr algn="just"/>
            <a:r>
              <a:rPr lang="zh-CN" altLang="en-US" sz="2000" dirty="0" smtClean="0"/>
              <a:t>住房指导意见（国发</a:t>
            </a:r>
            <a:r>
              <a:rPr lang="en-US" altLang="zh-CN" sz="2000" dirty="0" smtClean="0">
                <a:latin typeface="宋体" pitchFamily="2" charset="-122"/>
                <a:ea typeface="宋体" pitchFamily="2" charset="-122"/>
              </a:rPr>
              <a:t>〔2023〕14</a:t>
            </a:r>
            <a:r>
              <a:rPr lang="zh-CN" altLang="en-US" sz="2000" dirty="0" smtClean="0">
                <a:latin typeface="宋体" pitchFamily="2" charset="-122"/>
                <a:ea typeface="宋体" pitchFamily="2" charset="-122"/>
              </a:rPr>
              <a:t>号</a:t>
            </a:r>
            <a:r>
              <a:rPr lang="zh-CN" altLang="en-US" sz="2000" dirty="0" smtClean="0"/>
              <a:t>）要求建设的用于配售型保障性住房。</a:t>
            </a:r>
            <a:endParaRPr lang="zh-CN" altLang="en-US" sz="2000" dirty="0" smtClean="0"/>
          </a:p>
          <a:p>
            <a:pPr algn="just"/>
            <a:r>
              <a:rPr lang="zh-CN" altLang="en-US" sz="2000" dirty="0" smtClean="0">
                <a:sym typeface="+mn-ea"/>
              </a:rPr>
              <a:t>同步修订保障性住房指标解释，</a:t>
            </a:r>
            <a:r>
              <a:rPr lang="zh-CN" altLang="en-US" sz="2000" dirty="0" smtClean="0">
                <a:solidFill>
                  <a:srgbClr val="FF0000"/>
                </a:solidFill>
                <a:sym typeface="+mn-ea"/>
              </a:rPr>
              <a:t>目前限于住建部三大工程清单中的项目。</a:t>
            </a:r>
            <a:endParaRPr lang="zh-CN" altLang="en-US" sz="2000" dirty="0" smtClean="0">
              <a:solidFill>
                <a:srgbClr val="FF0000"/>
              </a:solidFill>
            </a:endParaRPr>
          </a:p>
        </p:txBody>
      </p:sp>
    </p:spTree>
  </p:cSld>
  <p:clrMapOvr>
    <a:masterClrMapping/>
  </p:clrMapOvr>
  <p:transition>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userDrawn="true"/>
        </p:nvGrpSpPr>
        <p:grpSpPr>
          <a:xfrm>
            <a:off x="0" y="226496"/>
            <a:ext cx="377191" cy="216304"/>
            <a:chOff x="0" y="210766"/>
            <a:chExt cx="502921" cy="288405"/>
          </a:xfrm>
        </p:grpSpPr>
        <p:sp>
          <p:nvSpPr>
            <p:cNvPr id="6" name="矩形 5"/>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7" name="矩形 6"/>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8" name="矩形 7"/>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10" name="矩形 5"/>
          <p:cNvSpPr>
            <a:spLocks noChangeArrowheads="true"/>
          </p:cNvSpPr>
          <p:nvPr/>
        </p:nvSpPr>
        <p:spPr bwMode="auto">
          <a:xfrm>
            <a:off x="448628" y="105728"/>
            <a:ext cx="140716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指标解释</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2" name="TextBox 21"/>
          <p:cNvSpPr txBox="true"/>
          <p:nvPr/>
        </p:nvSpPr>
        <p:spPr>
          <a:xfrm>
            <a:off x="203124" y="843479"/>
            <a:ext cx="8434317" cy="1198880"/>
          </a:xfrm>
          <a:prstGeom prst="rect">
            <a:avLst/>
          </a:prstGeom>
          <a:noFill/>
        </p:spPr>
        <p:txBody>
          <a:bodyPr wrap="square" rtlCol="0">
            <a:spAutoFit/>
          </a:bodyPr>
          <a:p>
            <a:pPr algn="just"/>
            <a:r>
              <a:rPr lang="zh-CN" altLang="en-US" sz="1800" b="1" dirty="0" smtClean="0">
                <a:solidFill>
                  <a:srgbClr val="1D3D86"/>
                </a:solidFill>
              </a:rPr>
              <a:t>实物补偿住房面积： </a:t>
            </a:r>
            <a:r>
              <a:rPr lang="zh-CN" altLang="en-US" sz="1800" b="1" dirty="0" smtClean="0">
                <a:solidFill>
                  <a:srgbClr val="FF0000"/>
                </a:solidFill>
              </a:rPr>
              <a:t>竣工交付</a:t>
            </a:r>
            <a:r>
              <a:rPr lang="zh-CN" altLang="en-US" sz="1800" b="1" dirty="0" smtClean="0">
                <a:solidFill>
                  <a:srgbClr val="1D3D86"/>
                </a:solidFill>
              </a:rPr>
              <a:t>的采用产权调换方式即实物补偿的住房建筑面积。</a:t>
            </a:r>
            <a:endParaRPr lang="en-US" altLang="zh-CN" sz="1800" b="1" dirty="0" smtClean="0">
              <a:solidFill>
                <a:srgbClr val="1D3D86"/>
              </a:solidFill>
            </a:endParaRPr>
          </a:p>
          <a:p>
            <a:pPr algn="just"/>
            <a:endParaRPr lang="en-US" altLang="zh-CN" sz="1800" b="1" dirty="0" smtClean="0">
              <a:solidFill>
                <a:srgbClr val="1D3D86"/>
              </a:solidFill>
            </a:endParaRPr>
          </a:p>
          <a:p>
            <a:pPr algn="just"/>
            <a:r>
              <a:rPr lang="zh-CN" altLang="en-US" sz="1800" b="1" dirty="0" smtClean="0">
                <a:solidFill>
                  <a:srgbClr val="1D3D86"/>
                </a:solidFill>
              </a:rPr>
              <a:t>实物补偿住房套数： 竣工交付的采用产权调换方式即实物补偿的住房套数。</a:t>
            </a:r>
            <a:endParaRPr lang="en-US" altLang="zh-CN" sz="1800" dirty="0" smtClean="0"/>
          </a:p>
          <a:p>
            <a:pPr algn="just"/>
            <a:endParaRPr lang="en-US" altLang="zh-CN" sz="1800" dirty="0" smtClean="0"/>
          </a:p>
        </p:txBody>
      </p:sp>
      <p:sp>
        <p:nvSpPr>
          <p:cNvPr id="9" name="TextBox 22"/>
          <p:cNvSpPr txBox="true"/>
          <p:nvPr/>
        </p:nvSpPr>
        <p:spPr>
          <a:xfrm>
            <a:off x="251716" y="2067419"/>
            <a:ext cx="8172734" cy="645160"/>
          </a:xfrm>
          <a:prstGeom prst="rect">
            <a:avLst/>
          </a:prstGeom>
          <a:noFill/>
        </p:spPr>
        <p:txBody>
          <a:bodyPr wrap="square" rtlCol="0">
            <a:spAutoFit/>
          </a:bodyPr>
          <a:p>
            <a:pPr algn="just"/>
            <a:r>
              <a:rPr lang="zh-CN" altLang="en-US" sz="1800" dirty="0" smtClean="0">
                <a:latin typeface="黑体" panose="02010609060101010101" charset="-122"/>
                <a:ea typeface="黑体" panose="02010609060101010101" charset="-122"/>
              </a:rPr>
              <a:t>填报说明：①实物补偿住房面积和保障性住房销售面积不应重复。</a:t>
            </a:r>
            <a:endParaRPr lang="en-US" altLang="zh-CN" sz="1800" dirty="0" smtClean="0">
              <a:latin typeface="黑体" panose="02010609060101010101" charset="-122"/>
              <a:ea typeface="黑体" panose="02010609060101010101" charset="-122"/>
            </a:endParaRPr>
          </a:p>
          <a:p>
            <a:pPr algn="just"/>
            <a:r>
              <a:rPr lang="en-US" altLang="zh-CN" sz="1800" dirty="0" smtClean="0">
                <a:latin typeface="黑体" panose="02010609060101010101" charset="-122"/>
                <a:ea typeface="黑体" panose="02010609060101010101" charset="-122"/>
              </a:rPr>
              <a:t>          ②</a:t>
            </a:r>
            <a:r>
              <a:rPr lang="zh-CN" altLang="en-US" sz="1800" dirty="0" smtClean="0">
                <a:latin typeface="黑体" panose="02010609060101010101" charset="-122"/>
                <a:ea typeface="黑体" panose="02010609060101010101" charset="-122"/>
              </a:rPr>
              <a:t>以竣工交付为时点。</a:t>
            </a:r>
            <a:endParaRPr lang="zh-CN" altLang="en-US" sz="1800" dirty="0" smtClean="0">
              <a:latin typeface="黑体" panose="02010609060101010101" charset="-122"/>
              <a:ea typeface="黑体" panose="02010609060101010101" charset="-122"/>
            </a:endParaRPr>
          </a:p>
        </p:txBody>
      </p:sp>
      <p:grpSp>
        <p:nvGrpSpPr>
          <p:cNvPr id="11" name="组合 10"/>
          <p:cNvGrpSpPr/>
          <p:nvPr/>
        </p:nvGrpSpPr>
        <p:grpSpPr>
          <a:xfrm>
            <a:off x="1043940" y="3003550"/>
            <a:ext cx="5528310" cy="1510665"/>
            <a:chOff x="5803" y="6555"/>
            <a:chExt cx="10510" cy="3374"/>
          </a:xfrm>
        </p:grpSpPr>
        <p:sp>
          <p:nvSpPr>
            <p:cNvPr id="12" name="椭圆 11"/>
            <p:cNvSpPr/>
            <p:nvPr/>
          </p:nvSpPr>
          <p:spPr>
            <a:xfrm>
              <a:off x="5803" y="6749"/>
              <a:ext cx="6383" cy="318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400" b="1" dirty="0" smtClean="0"/>
                <a:t>X204-1</a:t>
              </a:r>
              <a:r>
                <a:rPr lang="zh-CN" altLang="en-US" sz="1400" b="1" dirty="0" smtClean="0"/>
                <a:t>表销售面积</a:t>
              </a:r>
              <a:endParaRPr lang="en-US" altLang="zh-CN" sz="1400" b="1" dirty="0" smtClean="0"/>
            </a:p>
            <a:p>
              <a:pPr algn="ctr"/>
              <a:endParaRPr lang="en-US" altLang="zh-CN" sz="1400" dirty="0" smtClean="0"/>
            </a:p>
            <a:p>
              <a:pPr algn="ctr"/>
              <a:endParaRPr lang="en-US" altLang="zh-CN" sz="1400" dirty="0" smtClean="0"/>
            </a:p>
            <a:p>
              <a:pPr algn="ctr"/>
              <a:endParaRPr lang="en-US" altLang="zh-CN" sz="1400" dirty="0" smtClean="0"/>
            </a:p>
            <a:p>
              <a:pPr algn="ctr"/>
              <a:endParaRPr lang="en-US" altLang="zh-CN" sz="1400" dirty="0" smtClean="0"/>
            </a:p>
          </p:txBody>
        </p:sp>
        <p:sp>
          <p:nvSpPr>
            <p:cNvPr id="13" name="椭圆 12"/>
            <p:cNvSpPr/>
            <p:nvPr/>
          </p:nvSpPr>
          <p:spPr>
            <a:xfrm>
              <a:off x="7866" y="7974"/>
              <a:ext cx="3482" cy="1504"/>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200" dirty="0" smtClean="0">
                  <a:solidFill>
                    <a:srgbClr val="FF0000"/>
                  </a:solidFill>
                </a:rPr>
                <a:t>X204-3</a:t>
              </a:r>
              <a:r>
                <a:rPr lang="zh-CN" altLang="en-US" sz="1200" dirty="0" smtClean="0">
                  <a:solidFill>
                    <a:srgbClr val="FF0000"/>
                  </a:solidFill>
                </a:rPr>
                <a:t>表保障性住房销售面积</a:t>
              </a:r>
              <a:endParaRPr lang="zh-CN" altLang="en-US" sz="1200" dirty="0" smtClean="0">
                <a:solidFill>
                  <a:srgbClr val="FF0000"/>
                </a:solidFill>
              </a:endParaRPr>
            </a:p>
          </p:txBody>
        </p:sp>
        <p:sp>
          <p:nvSpPr>
            <p:cNvPr id="18" name="椭圆 17"/>
            <p:cNvSpPr/>
            <p:nvPr/>
          </p:nvSpPr>
          <p:spPr>
            <a:xfrm>
              <a:off x="12831" y="6555"/>
              <a:ext cx="3374" cy="1376"/>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dirty="0" smtClean="0">
                  <a:solidFill>
                    <a:srgbClr val="FF0000"/>
                  </a:solidFill>
                </a:rPr>
                <a:t>实物补偿住房面积</a:t>
              </a:r>
              <a:endParaRPr lang="zh-CN" altLang="en-US" sz="1400" dirty="0" smtClean="0">
                <a:solidFill>
                  <a:srgbClr val="FF0000"/>
                </a:solidFill>
              </a:endParaRPr>
            </a:p>
          </p:txBody>
        </p:sp>
        <p:sp>
          <p:nvSpPr>
            <p:cNvPr id="19" name="椭圆 18"/>
            <p:cNvSpPr/>
            <p:nvPr/>
          </p:nvSpPr>
          <p:spPr>
            <a:xfrm>
              <a:off x="12659" y="8210"/>
              <a:ext cx="3654" cy="1526"/>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dirty="0" smtClean="0">
                  <a:solidFill>
                    <a:srgbClr val="FF0000"/>
                  </a:solidFill>
                </a:rPr>
                <a:t>保障性住房可出租面积</a:t>
              </a:r>
              <a:endParaRPr lang="zh-CN" altLang="en-US" sz="1400" dirty="0" smtClean="0">
                <a:solidFill>
                  <a:srgbClr val="FF0000"/>
                </a:solidFill>
              </a:endParaRPr>
            </a:p>
          </p:txBody>
        </p:sp>
      </p:grpSp>
    </p:spTree>
  </p:cSld>
  <p:clrMapOvr>
    <a:masterClrMapping/>
  </p:clrMapOvr>
  <p:transition>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140716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重点指标</a:t>
            </a:r>
            <a:endParaRPr kumimoji="1" lang="zh-CN"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sp>
        <p:nvSpPr>
          <p:cNvPr id="13" name="文本框 8"/>
          <p:cNvSpPr txBox="true"/>
          <p:nvPr/>
        </p:nvSpPr>
        <p:spPr>
          <a:xfrm>
            <a:off x="395605" y="917575"/>
            <a:ext cx="7652385" cy="4512310"/>
          </a:xfrm>
          <a:prstGeom prst="rect">
            <a:avLst/>
          </a:prstGeom>
          <a:noFill/>
          <a:ln w="9525">
            <a:noFill/>
          </a:ln>
        </p:spPr>
        <p:txBody>
          <a:bodyPr wrap="square">
            <a:spAutoFit/>
          </a:bodyPr>
          <a:lstStyle/>
          <a:p>
            <a:pPr marL="285750" indent="-285750">
              <a:lnSpc>
                <a:spcPct val="130000"/>
              </a:lnSpc>
              <a:buFont typeface="Wingdings" panose="05000000000000000000" charset="0"/>
              <a:buChar char="l"/>
            </a:pPr>
            <a:r>
              <a:rPr lang="zh-CN" altLang="en-US" sz="2000">
                <a:solidFill>
                  <a:schemeClr val="accent1"/>
                </a:solidFill>
                <a:latin typeface="微软雅黑" panose="020B0604030504040204" pitchFamily="34" charset="-122"/>
                <a:ea typeface="微软雅黑" panose="020B0604030504040204" pitchFamily="34" charset="-122"/>
                <a:sym typeface="+mn-ea"/>
              </a:rPr>
              <a:t>保障性住房规划建筑面积（515）</a:t>
            </a:r>
            <a:r>
              <a:rPr lang="zh-CN" altLang="en-US" sz="2000">
                <a:latin typeface="微软雅黑" panose="020B0604030504040204" pitchFamily="34" charset="-122"/>
                <a:ea typeface="微软雅黑" panose="020B0604030504040204" pitchFamily="34" charset="-122"/>
                <a:sym typeface="+mn-ea"/>
              </a:rPr>
              <a:t>  指项目中保障性住房总的建筑面积。项目尚未开工或正在建设时，以规划建筑面积为准。</a:t>
            </a:r>
            <a:endParaRPr lang="zh-CN" altLang="en-US" sz="2000">
              <a:latin typeface="微软雅黑" panose="020B0604030504040204" pitchFamily="34" charset="-122"/>
              <a:ea typeface="微软雅黑" panose="020B0604030504040204" pitchFamily="34" charset="-122"/>
              <a:sym typeface="+mn-ea"/>
            </a:endParaRPr>
          </a:p>
          <a:p>
            <a:pPr marL="285750" indent="-285750">
              <a:lnSpc>
                <a:spcPct val="130000"/>
              </a:lnSpc>
              <a:buFont typeface="Wingdings" panose="05000000000000000000" charset="0"/>
              <a:buChar char="l"/>
            </a:pPr>
            <a:r>
              <a:rPr lang="zh-CN" altLang="en-US" sz="2000">
                <a:solidFill>
                  <a:schemeClr val="accent1"/>
                </a:solidFill>
                <a:latin typeface="微软雅黑" panose="020B0604030504040204" pitchFamily="34" charset="-122"/>
                <a:ea typeface="微软雅黑" panose="020B0604030504040204" pitchFamily="34" charset="-122"/>
                <a:sym typeface="+mn-ea"/>
              </a:rPr>
              <a:t>保障性住房规划住宅套数（516）</a:t>
            </a:r>
            <a:r>
              <a:rPr lang="zh-CN" altLang="en-US" sz="2000">
                <a:latin typeface="微软雅黑" panose="020B0604030504040204" pitchFamily="34" charset="-122"/>
                <a:ea typeface="微软雅黑" panose="020B0604030504040204" pitchFamily="34" charset="-122"/>
                <a:sym typeface="+mn-ea"/>
              </a:rPr>
              <a:t>  指项目中保障性住房规划建设住宅的套数。</a:t>
            </a:r>
            <a:endParaRPr lang="zh-CN" altLang="en-US" sz="2000">
              <a:latin typeface="微软雅黑" panose="020B0604030504040204" pitchFamily="34" charset="-122"/>
              <a:ea typeface="微软雅黑" panose="020B0604030504040204" pitchFamily="34" charset="-122"/>
              <a:sym typeface="+mn-ea"/>
            </a:endParaRPr>
          </a:p>
          <a:p>
            <a:pPr marL="285750" indent="-285750">
              <a:lnSpc>
                <a:spcPct val="130000"/>
              </a:lnSpc>
              <a:buFont typeface="Wingdings" panose="05000000000000000000" charset="0"/>
              <a:buChar char="l"/>
            </a:pPr>
            <a:r>
              <a:rPr lang="zh-CN" altLang="en-US" sz="2000">
                <a:solidFill>
                  <a:schemeClr val="accent1"/>
                </a:solidFill>
                <a:latin typeface="微软雅黑" panose="020B0604030504040204" pitchFamily="34" charset="-122"/>
                <a:ea typeface="微软雅黑" panose="020B0604030504040204" pitchFamily="34" charset="-122"/>
                <a:sym typeface="+mn-ea"/>
              </a:rPr>
              <a:t>保障性住房完成投资（501）</a:t>
            </a:r>
            <a:r>
              <a:rPr lang="zh-CN" altLang="en-US" sz="2000">
                <a:latin typeface="微软雅黑" panose="020B0604030504040204" pitchFamily="34" charset="-122"/>
                <a:ea typeface="微软雅黑" panose="020B0604030504040204" pitchFamily="34" charset="-122"/>
                <a:sym typeface="+mn-ea"/>
              </a:rPr>
              <a:t>  指报告期内保障性住房完成的全部投资额。</a:t>
            </a:r>
            <a:endParaRPr lang="zh-CN" altLang="en-US" sz="2000">
              <a:latin typeface="微软雅黑" panose="020B0604030504040204" pitchFamily="34" charset="-122"/>
              <a:ea typeface="微软雅黑" panose="020B0604030504040204" pitchFamily="34" charset="-122"/>
              <a:sym typeface="+mn-ea"/>
            </a:endParaRPr>
          </a:p>
          <a:p>
            <a:pPr marL="742950" lvl="1" indent="-285750" algn="l" eaLnBrk="1" hangingPunct="1">
              <a:lnSpc>
                <a:spcPct val="120000"/>
              </a:lnSpc>
              <a:buClrTx/>
              <a:buSzTx/>
              <a:buFont typeface="Arial" panose="020B0604020202020204" pitchFamily="34" charset="0"/>
              <a:buChar char="•"/>
              <a:defRPr/>
            </a:pPr>
            <a:r>
              <a:rPr lang="en-US" altLang="zh-CN" sz="1800">
                <a:sym typeface="+mn-ea"/>
              </a:rPr>
              <a:t>填报注意事项：</a:t>
            </a:r>
            <a:endParaRPr lang="en-US" altLang="zh-CN" sz="1800">
              <a:sym typeface="+mn-ea"/>
            </a:endParaRPr>
          </a:p>
          <a:p>
            <a:pPr marL="742950" lvl="1" indent="-285750" algn="l" eaLnBrk="1" hangingPunct="1">
              <a:lnSpc>
                <a:spcPct val="120000"/>
              </a:lnSpc>
              <a:buClrTx/>
              <a:buSzTx/>
              <a:buFont typeface="Arial" panose="020B0604020202020204" pitchFamily="34" charset="0"/>
              <a:buChar char="•"/>
              <a:defRPr/>
            </a:pPr>
            <a:r>
              <a:rPr lang="en-US" altLang="zh-CN" sz="1800">
                <a:latin typeface="方正楷体_GBK" panose="02000000000000000000" charset="-122"/>
                <a:ea typeface="方正楷体_GBK" panose="02000000000000000000" charset="-122"/>
                <a:cs typeface="方正楷体_GBK" panose="02000000000000000000" charset="-122"/>
                <a:sym typeface="+mn-ea"/>
              </a:rPr>
              <a:t>（1）</a:t>
            </a:r>
            <a:r>
              <a:rPr lang="zh-CN" altLang="en-US" sz="1800">
                <a:latin typeface="方正楷体_GBK" panose="02000000000000000000" charset="-122"/>
                <a:ea typeface="方正楷体_GBK" panose="02000000000000000000" charset="-122"/>
                <a:cs typeface="方正楷体_GBK" panose="02000000000000000000" charset="-122"/>
                <a:sym typeface="+mn-ea"/>
              </a:rPr>
              <a:t>项目开工后报送</a:t>
            </a:r>
            <a:endParaRPr lang="zh-CN" altLang="en-US" sz="1800">
              <a:latin typeface="方正楷体_GBK" panose="02000000000000000000" charset="-122"/>
              <a:ea typeface="方正楷体_GBK" panose="02000000000000000000" charset="-122"/>
              <a:cs typeface="方正楷体_GBK" panose="02000000000000000000" charset="-122"/>
              <a:sym typeface="+mn-ea"/>
            </a:endParaRPr>
          </a:p>
          <a:p>
            <a:pPr marL="742950" lvl="1" indent="-285750" algn="l" eaLnBrk="1" hangingPunct="1">
              <a:lnSpc>
                <a:spcPct val="120000"/>
              </a:lnSpc>
              <a:buClrTx/>
              <a:buSzTx/>
              <a:buFont typeface="Arial" panose="020B0604020202020204" pitchFamily="34" charset="0"/>
              <a:buChar char="•"/>
              <a:defRPr/>
            </a:pPr>
            <a:r>
              <a:rPr lang="en-US" altLang="zh-CN" sz="1800">
                <a:effectLst/>
                <a:latin typeface="方正楷体_GBK" panose="02000000000000000000" charset="-122"/>
                <a:ea typeface="方正楷体_GBK" panose="02000000000000000000" charset="-122"/>
                <a:cs typeface="方正楷体_GBK" panose="02000000000000000000" charset="-122"/>
                <a:sym typeface="+mn-ea"/>
              </a:rPr>
              <a:t>（2）竣工后投资统计方法：在项目竣工（或达到住人和使用条件）当年，结束上报投资，跨年不再上报投资。</a:t>
            </a:r>
            <a:endParaRPr lang="en-US" altLang="zh-CN" sz="1800">
              <a:effectLst/>
              <a:latin typeface="方正楷体_GBK" panose="02000000000000000000" charset="-122"/>
              <a:ea typeface="方正楷体_GBK" panose="02000000000000000000" charset="-122"/>
              <a:cs typeface="方正楷体_GBK" panose="02000000000000000000" charset="-122"/>
            </a:endParaRPr>
          </a:p>
          <a:p>
            <a:pPr marL="742950" lvl="1" indent="-285750" algn="l" eaLnBrk="1" hangingPunct="1">
              <a:lnSpc>
                <a:spcPct val="120000"/>
              </a:lnSpc>
              <a:buClrTx/>
              <a:buSzTx/>
              <a:buFont typeface="Arial" panose="020B0604020202020204" pitchFamily="34" charset="0"/>
              <a:buChar char="•"/>
              <a:defRPr/>
            </a:pPr>
            <a:r>
              <a:rPr lang="en-US" altLang="zh-CN" sz="1800">
                <a:effectLst/>
                <a:latin typeface="方正楷体_GBK" panose="02000000000000000000" charset="-122"/>
                <a:ea typeface="方正楷体_GBK" panose="02000000000000000000" charset="-122"/>
                <a:cs typeface="方正楷体_GBK" panose="02000000000000000000" charset="-122"/>
                <a:sym typeface="+mn-ea"/>
              </a:rPr>
              <a:t>（3）填报依据同X204-1表。</a:t>
            </a:r>
            <a:endParaRPr lang="en-US" altLang="zh-CN" sz="1800">
              <a:effectLst/>
              <a:latin typeface="方正楷体_GBK" panose="02000000000000000000" charset="-122"/>
              <a:ea typeface="方正楷体_GBK" panose="02000000000000000000" charset="-122"/>
              <a:cs typeface="方正楷体_GBK" panose="02000000000000000000" charset="-122"/>
            </a:endParaRPr>
          </a:p>
          <a:p>
            <a:pPr marL="285750" indent="-285750">
              <a:lnSpc>
                <a:spcPct val="130000"/>
              </a:lnSpc>
              <a:buFont typeface="Wingdings" panose="05000000000000000000" charset="0"/>
              <a:buChar char="l"/>
            </a:pPr>
            <a:endParaRPr lang="en-US" altLang="zh-CN" sz="1800" dirty="0">
              <a:solidFill>
                <a:srgbClr val="000000"/>
              </a:solidFill>
              <a:effectLst/>
              <a:latin typeface="方正楷体_GBK" panose="02000000000000000000" charset="-122"/>
              <a:ea typeface="方正楷体_GBK" panose="02000000000000000000" charset="-122"/>
              <a:cs typeface="方正楷体_GBK" panose="02000000000000000000" charset="-122"/>
            </a:endParaRP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140716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重点指标</a:t>
            </a:r>
            <a:endParaRPr kumimoji="1" lang="zh-CN"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sp>
        <p:nvSpPr>
          <p:cNvPr id="13" name="文本框 8"/>
          <p:cNvSpPr txBox="true"/>
          <p:nvPr/>
        </p:nvSpPr>
        <p:spPr>
          <a:xfrm>
            <a:off x="395605" y="917575"/>
            <a:ext cx="7914005" cy="2891790"/>
          </a:xfrm>
          <a:prstGeom prst="rect">
            <a:avLst/>
          </a:prstGeom>
          <a:noFill/>
          <a:ln w="9525">
            <a:noFill/>
          </a:ln>
        </p:spPr>
        <p:txBody>
          <a:bodyPr wrap="square">
            <a:spAutoFit/>
          </a:bodyPr>
          <a:lstStyle/>
          <a:p>
            <a:pPr marL="285750" indent="-285750">
              <a:lnSpc>
                <a:spcPct val="130000"/>
              </a:lnSpc>
              <a:buFont typeface="Wingdings" panose="05000000000000000000" charset="0"/>
              <a:buChar char="l"/>
            </a:pPr>
            <a:r>
              <a:rPr lang="zh-CN" altLang="en-US" sz="2000">
                <a:solidFill>
                  <a:schemeClr val="accent1"/>
                </a:solidFill>
                <a:latin typeface="微软雅黑" panose="020B0604030504040204" pitchFamily="34" charset="-122"/>
                <a:ea typeface="微软雅黑" panose="020B0604030504040204" pitchFamily="34" charset="-122"/>
                <a:sym typeface="+mn-ea"/>
              </a:rPr>
              <a:t>保障性住房销售</a:t>
            </a:r>
            <a:r>
              <a:rPr lang="zh-CN" altLang="en-US" sz="2000" b="1">
                <a:solidFill>
                  <a:schemeClr val="accent1"/>
                </a:solidFill>
                <a:latin typeface="微软雅黑" panose="020B0604030504040204" pitchFamily="34" charset="-122"/>
                <a:ea typeface="微软雅黑" panose="020B0604030504040204" pitchFamily="34" charset="-122"/>
                <a:sym typeface="+mn-ea"/>
              </a:rPr>
              <a:t>面积</a:t>
            </a:r>
            <a:r>
              <a:rPr lang="zh-CN" altLang="en-US" sz="2000">
                <a:solidFill>
                  <a:schemeClr val="accent1"/>
                </a:solidFill>
                <a:latin typeface="微软雅黑" panose="020B0604030504040204" pitchFamily="34" charset="-122"/>
                <a:ea typeface="微软雅黑" panose="020B0604030504040204" pitchFamily="34" charset="-122"/>
                <a:sym typeface="+mn-ea"/>
              </a:rPr>
              <a:t>（506）</a:t>
            </a:r>
            <a:r>
              <a:rPr lang="zh-CN" altLang="en-US" sz="2000">
                <a:latin typeface="微软雅黑" panose="020B0604030504040204" pitchFamily="34" charset="-122"/>
                <a:ea typeface="微软雅黑" panose="020B0604030504040204" pitchFamily="34" charset="-122"/>
                <a:sym typeface="+mn-ea"/>
              </a:rPr>
              <a:t>  指报告期内出售保障性住房的合同总面积（即双方签署的正式买卖合同中所确定的建筑面积）。</a:t>
            </a:r>
            <a:endParaRPr lang="zh-CN" altLang="en-US" sz="2000">
              <a:latin typeface="微软雅黑" panose="020B0604030504040204" pitchFamily="34" charset="-122"/>
              <a:ea typeface="微软雅黑" panose="020B0604030504040204" pitchFamily="34" charset="-122"/>
              <a:sym typeface="+mn-ea"/>
            </a:endParaRPr>
          </a:p>
          <a:p>
            <a:pPr marL="285750" indent="-285750">
              <a:lnSpc>
                <a:spcPct val="130000"/>
              </a:lnSpc>
              <a:buFont typeface="Wingdings" panose="05000000000000000000" charset="0"/>
              <a:buChar char="l"/>
            </a:pPr>
            <a:r>
              <a:rPr lang="zh-CN" altLang="en-US" sz="2000">
                <a:solidFill>
                  <a:schemeClr val="accent1"/>
                </a:solidFill>
                <a:latin typeface="微软雅黑" panose="020B0604030504040204" pitchFamily="34" charset="-122"/>
                <a:ea typeface="微软雅黑" panose="020B0604030504040204" pitchFamily="34" charset="-122"/>
                <a:sym typeface="+mn-ea"/>
              </a:rPr>
              <a:t>保障性住房销售</a:t>
            </a:r>
            <a:r>
              <a:rPr lang="zh-CN" altLang="en-US" sz="2000" b="1">
                <a:solidFill>
                  <a:schemeClr val="accent1"/>
                </a:solidFill>
                <a:latin typeface="微软雅黑" panose="020B0604030504040204" pitchFamily="34" charset="-122"/>
                <a:ea typeface="微软雅黑" panose="020B0604030504040204" pitchFamily="34" charset="-122"/>
                <a:sym typeface="+mn-ea"/>
              </a:rPr>
              <a:t>套数</a:t>
            </a:r>
            <a:r>
              <a:rPr lang="zh-CN" altLang="en-US" sz="2000">
                <a:solidFill>
                  <a:schemeClr val="accent1"/>
                </a:solidFill>
                <a:latin typeface="微软雅黑" panose="020B0604030504040204" pitchFamily="34" charset="-122"/>
                <a:ea typeface="微软雅黑" panose="020B0604030504040204" pitchFamily="34" charset="-122"/>
                <a:sym typeface="+mn-ea"/>
              </a:rPr>
              <a:t>（507）</a:t>
            </a:r>
            <a:r>
              <a:rPr lang="zh-CN" altLang="en-US" sz="2000">
                <a:latin typeface="微软雅黑" panose="020B0604030504040204" pitchFamily="34" charset="-122"/>
                <a:ea typeface="微软雅黑" panose="020B0604030504040204" pitchFamily="34" charset="-122"/>
                <a:sym typeface="+mn-ea"/>
              </a:rPr>
              <a:t>  指报告期内出售保障性住房合同中总的成套数量（即双方签署的正式买卖合同中所确定的成套数量）。</a:t>
            </a:r>
            <a:endParaRPr lang="zh-CN" altLang="en-US" sz="2000">
              <a:latin typeface="微软雅黑" panose="020B0604030504040204" pitchFamily="34" charset="-122"/>
              <a:ea typeface="微软雅黑" panose="020B0604030504040204" pitchFamily="34" charset="-122"/>
              <a:sym typeface="+mn-ea"/>
            </a:endParaRPr>
          </a:p>
          <a:p>
            <a:pPr marL="285750" indent="-285750">
              <a:lnSpc>
                <a:spcPct val="130000"/>
              </a:lnSpc>
              <a:buFont typeface="Wingdings" panose="05000000000000000000" charset="0"/>
              <a:buChar char="l"/>
            </a:pPr>
            <a:r>
              <a:rPr lang="zh-CN" altLang="en-US" sz="2000">
                <a:solidFill>
                  <a:schemeClr val="accent1"/>
                </a:solidFill>
                <a:latin typeface="微软雅黑" panose="020B0604030504040204" pitchFamily="34" charset="-122"/>
                <a:ea typeface="微软雅黑" panose="020B0604030504040204" pitchFamily="34" charset="-122"/>
                <a:sym typeface="+mn-ea"/>
              </a:rPr>
              <a:t>保障性住房销售</a:t>
            </a:r>
            <a:r>
              <a:rPr lang="zh-CN" altLang="en-US" sz="2000" b="1">
                <a:solidFill>
                  <a:schemeClr val="accent1"/>
                </a:solidFill>
                <a:latin typeface="微软雅黑" panose="020B0604030504040204" pitchFamily="34" charset="-122"/>
                <a:ea typeface="微软雅黑" panose="020B0604030504040204" pitchFamily="34" charset="-122"/>
                <a:sym typeface="+mn-ea"/>
              </a:rPr>
              <a:t>额</a:t>
            </a:r>
            <a:r>
              <a:rPr lang="zh-CN" altLang="en-US" sz="2000">
                <a:solidFill>
                  <a:schemeClr val="accent1"/>
                </a:solidFill>
                <a:latin typeface="微软雅黑" panose="020B0604030504040204" pitchFamily="34" charset="-122"/>
                <a:ea typeface="微软雅黑" panose="020B0604030504040204" pitchFamily="34" charset="-122"/>
                <a:sym typeface="+mn-ea"/>
              </a:rPr>
              <a:t>（508）</a:t>
            </a:r>
            <a:r>
              <a:rPr lang="zh-CN" altLang="en-US" sz="2000">
                <a:latin typeface="微软雅黑" panose="020B0604030504040204" pitchFamily="34" charset="-122"/>
                <a:ea typeface="微软雅黑" panose="020B0604030504040204" pitchFamily="34" charset="-122"/>
                <a:sym typeface="+mn-ea"/>
              </a:rPr>
              <a:t>  指报告期内出售保障性住房的合同总价款（即双方签署的正式买卖合同中所确定的合同总价）。</a:t>
            </a:r>
            <a:endParaRPr lang="zh-CN" altLang="en-US" sz="2000">
              <a:latin typeface="微软雅黑" panose="020B0604030504040204" pitchFamily="34" charset="-122"/>
              <a:ea typeface="微软雅黑" panose="020B0604030504040204" pitchFamily="34" charset="-122"/>
              <a:sym typeface="+mn-ea"/>
            </a:endParaRPr>
          </a:p>
          <a:p>
            <a:pPr marL="285750" indent="-285750">
              <a:lnSpc>
                <a:spcPct val="130000"/>
              </a:lnSpc>
              <a:buFont typeface="Wingdings" panose="05000000000000000000" charset="0"/>
              <a:buChar char="l"/>
            </a:pPr>
            <a:endParaRPr lang="zh-CN" altLang="en-US" sz="2000">
              <a:latin typeface="微软雅黑" panose="020B0604030504040204" pitchFamily="34" charset="-122"/>
              <a:ea typeface="微软雅黑" panose="020B0604030504040204" pitchFamily="34" charset="-122"/>
              <a:sym typeface="+mn-ea"/>
            </a:endParaRPr>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140716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重点指标</a:t>
            </a:r>
            <a:endParaRPr kumimoji="1" lang="zh-CN"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sp>
        <p:nvSpPr>
          <p:cNvPr id="13" name="文本框 8"/>
          <p:cNvSpPr txBox="true"/>
          <p:nvPr/>
        </p:nvSpPr>
        <p:spPr>
          <a:xfrm>
            <a:off x="395605" y="917575"/>
            <a:ext cx="7914005" cy="3400425"/>
          </a:xfrm>
          <a:prstGeom prst="rect">
            <a:avLst/>
          </a:prstGeom>
          <a:noFill/>
          <a:ln w="9525">
            <a:noFill/>
          </a:ln>
        </p:spPr>
        <p:txBody>
          <a:bodyPr wrap="square">
            <a:spAutoFit/>
          </a:bodyPr>
          <a:lstStyle/>
          <a:p>
            <a:pPr marL="285750" indent="-285750">
              <a:lnSpc>
                <a:spcPct val="130000"/>
              </a:lnSpc>
              <a:buFont typeface="Wingdings" panose="05000000000000000000" charset="0"/>
              <a:buChar char="l"/>
            </a:pPr>
            <a:r>
              <a:rPr lang="en-US" altLang="zh-CN" sz="1800" b="1">
                <a:sym typeface="+mn-ea"/>
              </a:rPr>
              <a:t>保障性住房销售额填报注意事项：</a:t>
            </a:r>
            <a:endParaRPr lang="en-US" altLang="zh-CN" sz="1800">
              <a:sym typeface="+mn-ea"/>
            </a:endParaRPr>
          </a:p>
          <a:p>
            <a:pPr marL="800100" lvl="1" indent="-342900" algn="l" eaLnBrk="1" hangingPunct="1">
              <a:lnSpc>
                <a:spcPct val="120000"/>
              </a:lnSpc>
              <a:buClrTx/>
              <a:buSzTx/>
              <a:buFont typeface="Arial" panose="020B0604020202020204" pitchFamily="34" charset="0"/>
              <a:buChar char="•"/>
              <a:defRPr/>
            </a:pPr>
            <a:r>
              <a:rPr lang="en-US" altLang="zh-CN" sz="1600">
                <a:latin typeface="方正楷体_GBK" panose="02000000000000000000" charset="-122"/>
                <a:ea typeface="方正楷体_GBK" panose="02000000000000000000" charset="-122"/>
                <a:cs typeface="方正楷体_GBK" panose="02000000000000000000" charset="-122"/>
                <a:sym typeface="+mn-ea"/>
              </a:rPr>
              <a:t>（1）</a:t>
            </a:r>
            <a:r>
              <a:rPr lang="zh-CN" altLang="en-US" sz="1600">
                <a:latin typeface="方正楷体_GBK" panose="02000000000000000000" charset="-122"/>
                <a:ea typeface="方正楷体_GBK" panose="02000000000000000000" charset="-122"/>
                <a:cs typeface="方正楷体_GBK" panose="02000000000000000000" charset="-122"/>
                <a:sym typeface="+mn-ea"/>
              </a:rPr>
              <a:t>保障房销售包括保障性安置房、人才房、共有产权房等。</a:t>
            </a:r>
            <a:r>
              <a:rPr lang="zh-CN" altLang="en-US" sz="1600" u="sng">
                <a:latin typeface="方正楷体_GBK" panose="02000000000000000000" charset="-122"/>
                <a:ea typeface="方正楷体_GBK" panose="02000000000000000000" charset="-122"/>
                <a:cs typeface="方正楷体_GBK" panose="02000000000000000000" charset="-122"/>
                <a:sym typeface="+mn-ea"/>
              </a:rPr>
              <a:t>单纯实物补偿的拆迁安置房没有发生销售行为，不填报销售面积和销售额。</a:t>
            </a:r>
            <a:endParaRPr lang="zh-CN" altLang="en-US" sz="1600" u="sng">
              <a:latin typeface="方正楷体_GBK" panose="02000000000000000000" charset="-122"/>
              <a:ea typeface="方正楷体_GBK" panose="02000000000000000000" charset="-122"/>
              <a:cs typeface="方正楷体_GBK" panose="02000000000000000000" charset="-122"/>
              <a:sym typeface="+mn-ea"/>
            </a:endParaRPr>
          </a:p>
          <a:p>
            <a:pPr marL="800100" lvl="1" indent="-342900" algn="l" eaLnBrk="1" hangingPunct="1">
              <a:lnSpc>
                <a:spcPct val="120000"/>
              </a:lnSpc>
              <a:buClrTx/>
              <a:buSzTx/>
              <a:buFont typeface="Arial" panose="020B0604020202020204" pitchFamily="34" charset="0"/>
              <a:buChar char="•"/>
              <a:defRPr/>
            </a:pPr>
            <a:r>
              <a:rPr lang="en-US" altLang="zh-CN" sz="1600">
                <a:effectLst/>
                <a:latin typeface="方正楷体_GBK" panose="02000000000000000000" charset="-122"/>
                <a:ea typeface="方正楷体_GBK" panose="02000000000000000000" charset="-122"/>
                <a:cs typeface="方正楷体_GBK" panose="02000000000000000000" charset="-122"/>
                <a:sym typeface="+mn-ea"/>
              </a:rPr>
              <a:t>（2）须签署具有法律效应的回购合同（协议）且支付房款后方能上报销售数据（</a:t>
            </a:r>
            <a:r>
              <a:rPr lang="en-US" altLang="zh-CN" sz="1600" b="1">
                <a:effectLst/>
                <a:latin typeface="方正楷体_GBK" panose="02000000000000000000" charset="-122"/>
                <a:ea typeface="方正楷体_GBK" panose="02000000000000000000" charset="-122"/>
                <a:cs typeface="方正楷体_GBK" panose="02000000000000000000" charset="-122"/>
                <a:sym typeface="+mn-ea"/>
              </a:rPr>
              <a:t>支付房款应超过约定房款的20%方能上报销售</a:t>
            </a:r>
            <a:r>
              <a:rPr lang="en-US" altLang="zh-CN" sz="1600">
                <a:effectLst/>
                <a:latin typeface="方正楷体_GBK" panose="02000000000000000000" charset="-122"/>
                <a:ea typeface="方正楷体_GBK" panose="02000000000000000000" charset="-122"/>
                <a:cs typeface="方正楷体_GBK" panose="02000000000000000000" charset="-122"/>
                <a:sym typeface="+mn-ea"/>
              </a:rPr>
              <a:t>）。</a:t>
            </a:r>
            <a:endParaRPr lang="en-US" altLang="zh-CN" sz="1600">
              <a:effectLst/>
              <a:latin typeface="方正楷体_GBK" panose="02000000000000000000" charset="-122"/>
              <a:ea typeface="方正楷体_GBK" panose="02000000000000000000" charset="-122"/>
              <a:cs typeface="方正楷体_GBK" panose="02000000000000000000" charset="-122"/>
            </a:endParaRPr>
          </a:p>
          <a:p>
            <a:pPr marL="800100" lvl="1" indent="-342900" algn="l" eaLnBrk="1" hangingPunct="1">
              <a:lnSpc>
                <a:spcPct val="120000"/>
              </a:lnSpc>
              <a:buClrTx/>
              <a:buSzTx/>
              <a:buFont typeface="Arial" panose="020B0604020202020204" pitchFamily="34" charset="0"/>
              <a:buChar char="•"/>
              <a:defRPr/>
            </a:pPr>
            <a:r>
              <a:rPr lang="en-US" altLang="zh-CN" sz="1600">
                <a:effectLst/>
                <a:latin typeface="方正楷体_GBK" panose="02000000000000000000" charset="-122"/>
                <a:ea typeface="方正楷体_GBK" panose="02000000000000000000" charset="-122"/>
                <a:cs typeface="方正楷体_GBK" panose="02000000000000000000" charset="-122"/>
                <a:sym typeface="+mn-ea"/>
              </a:rPr>
              <a:t>（3）为避免造成数据大幅波动，单月保障房销售面积超过10万平方米的项目，需分月上报，但不能跨年上报（</a:t>
            </a:r>
            <a:r>
              <a:rPr lang="en-US" altLang="zh-CN" sz="1600" b="1">
                <a:effectLst/>
                <a:latin typeface="方正楷体_GBK" panose="02000000000000000000" charset="-122"/>
                <a:ea typeface="方正楷体_GBK" panose="02000000000000000000" charset="-122"/>
                <a:cs typeface="方正楷体_GBK" panose="02000000000000000000" charset="-122"/>
                <a:sym typeface="+mn-ea"/>
              </a:rPr>
              <a:t>12月份当月</a:t>
            </a:r>
            <a:r>
              <a:rPr lang="en-US" altLang="zh-CN" sz="1600">
                <a:effectLst/>
                <a:latin typeface="方正楷体_GBK" panose="02000000000000000000" charset="-122"/>
                <a:ea typeface="方正楷体_GBK" panose="02000000000000000000" charset="-122"/>
                <a:cs typeface="方正楷体_GBK" panose="02000000000000000000" charset="-122"/>
                <a:sym typeface="+mn-ea"/>
              </a:rPr>
              <a:t>安置房销售超过10万平方米的项目</a:t>
            </a:r>
            <a:r>
              <a:rPr lang="en-US" altLang="zh-CN" sz="1600" b="1">
                <a:effectLst/>
                <a:latin typeface="方正楷体_GBK" panose="02000000000000000000" charset="-122"/>
                <a:ea typeface="方正楷体_GBK" panose="02000000000000000000" charset="-122"/>
                <a:cs typeface="方正楷体_GBK" panose="02000000000000000000" charset="-122"/>
                <a:sym typeface="+mn-ea"/>
              </a:rPr>
              <a:t>无需分月上报</a:t>
            </a:r>
            <a:r>
              <a:rPr lang="en-US" altLang="zh-CN" sz="1600">
                <a:effectLst/>
                <a:latin typeface="方正楷体_GBK" panose="02000000000000000000" charset="-122"/>
                <a:ea typeface="方正楷体_GBK" panose="02000000000000000000" charset="-122"/>
                <a:cs typeface="方正楷体_GBK" panose="02000000000000000000" charset="-122"/>
                <a:sym typeface="+mn-ea"/>
              </a:rPr>
              <a:t>）。</a:t>
            </a:r>
            <a:endParaRPr lang="en-US" altLang="zh-CN" sz="1600">
              <a:effectLst/>
              <a:latin typeface="方正楷体_GBK" panose="02000000000000000000" charset="-122"/>
              <a:ea typeface="方正楷体_GBK" panose="02000000000000000000" charset="-122"/>
              <a:cs typeface="方正楷体_GBK" panose="02000000000000000000" charset="-122"/>
            </a:endParaRPr>
          </a:p>
          <a:p>
            <a:pPr marL="800100" lvl="1" indent="-342900" algn="l" eaLnBrk="1" hangingPunct="1">
              <a:lnSpc>
                <a:spcPct val="120000"/>
              </a:lnSpc>
              <a:buClrTx/>
              <a:buSzTx/>
              <a:buFont typeface="Arial" panose="020B0604020202020204" pitchFamily="34" charset="0"/>
              <a:buChar char="•"/>
              <a:defRPr/>
            </a:pPr>
            <a:r>
              <a:rPr lang="en-US" altLang="zh-CN" sz="1600">
                <a:effectLst/>
                <a:latin typeface="方正楷体_GBK" panose="02000000000000000000" charset="-122"/>
                <a:ea typeface="方正楷体_GBK" panose="02000000000000000000" charset="-122"/>
                <a:cs typeface="方正楷体_GBK" panose="02000000000000000000" charset="-122"/>
                <a:sym typeface="+mn-ea"/>
              </a:rPr>
              <a:t>（4）本着不重不漏的原则报送。</a:t>
            </a:r>
            <a:endParaRPr lang="en-US" altLang="zh-CN" sz="1600">
              <a:effectLst/>
              <a:latin typeface="方正楷体_GBK" panose="02000000000000000000" charset="-122"/>
              <a:ea typeface="方正楷体_GBK" panose="02000000000000000000" charset="-122"/>
              <a:cs typeface="方正楷体_GBK" panose="02000000000000000000" charset="-122"/>
            </a:endParaRPr>
          </a:p>
          <a:p>
            <a:pPr marL="800100" lvl="1" indent="-342900" algn="l" eaLnBrk="1" hangingPunct="1">
              <a:lnSpc>
                <a:spcPct val="120000"/>
              </a:lnSpc>
              <a:buClrTx/>
              <a:buSzTx/>
              <a:buFont typeface="Arial" panose="020B0604020202020204" pitchFamily="34" charset="0"/>
              <a:buChar char="•"/>
              <a:defRPr/>
            </a:pPr>
            <a:r>
              <a:rPr lang="en-US" altLang="zh-CN" sz="1600" b="1">
                <a:solidFill>
                  <a:srgbClr val="FF3300"/>
                </a:solidFill>
                <a:effectLst/>
                <a:latin typeface="方正楷体_GBK" panose="02000000000000000000" charset="-122"/>
                <a:ea typeface="方正楷体_GBK" panose="02000000000000000000" charset="-122"/>
                <a:cs typeface="方正楷体_GBK" panose="02000000000000000000" charset="-122"/>
                <a:sym typeface="+mn-ea"/>
              </a:rPr>
              <a:t>应特别注意的是：若政府回购、组织老百姓签约只是纸面行为，未发生产权变更、未支付房款，则不应纳入统计，应在实际发生买卖交易后再进行纳统。</a:t>
            </a:r>
            <a:endParaRPr lang="zh-CN" altLang="en-US" sz="1800">
              <a:latin typeface="微软雅黑" panose="020B0604030504040204" pitchFamily="34" charset="-122"/>
              <a:ea typeface="微软雅黑" panose="020B0604030504040204" pitchFamily="34" charset="-122"/>
              <a:sym typeface="+mn-ea"/>
            </a:endParaRPr>
          </a:p>
        </p:txBody>
      </p:sp>
      <p:pic>
        <p:nvPicPr>
          <p:cNvPr id="3" name="图片 2"/>
          <p:cNvPicPr>
            <a:picLocks noChangeAspect="true"/>
          </p:cNvPicPr>
          <p:nvPr/>
        </p:nvPicPr>
        <p:blipFill>
          <a:blip r:embed="rId1"/>
          <a:stretch>
            <a:fillRect/>
          </a:stretch>
        </p:blipFill>
        <p:spPr>
          <a:xfrm>
            <a:off x="5150485" y="376555"/>
            <a:ext cx="3759835" cy="425450"/>
          </a:xfrm>
          <a:prstGeom prst="rect">
            <a:avLst/>
          </a:prstGeom>
        </p:spPr>
      </p:pic>
      <p:cxnSp>
        <p:nvCxnSpPr>
          <p:cNvPr id="8" name="直接箭头连接符 7"/>
          <p:cNvCxnSpPr/>
          <p:nvPr/>
        </p:nvCxnSpPr>
        <p:spPr>
          <a:xfrm flipH="true" flipV="true">
            <a:off x="7308215" y="843915"/>
            <a:ext cx="207010" cy="53911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140716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重点指标</a:t>
            </a:r>
            <a:endParaRPr kumimoji="1" lang="zh-CN"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sp>
        <p:nvSpPr>
          <p:cNvPr id="13" name="文本框 8"/>
          <p:cNvSpPr txBox="true"/>
          <p:nvPr/>
        </p:nvSpPr>
        <p:spPr>
          <a:xfrm>
            <a:off x="395605" y="630555"/>
            <a:ext cx="7914005" cy="3291840"/>
          </a:xfrm>
          <a:prstGeom prst="rect">
            <a:avLst/>
          </a:prstGeom>
          <a:noFill/>
          <a:ln w="9525">
            <a:noFill/>
          </a:ln>
        </p:spPr>
        <p:txBody>
          <a:bodyPr wrap="square">
            <a:spAutoFit/>
          </a:bodyPr>
          <a:lstStyle/>
          <a:p>
            <a:pPr>
              <a:lnSpc>
                <a:spcPct val="130000"/>
              </a:lnSpc>
              <a:buFont typeface="Wingdings" panose="05000000000000000000" charset="0"/>
            </a:pPr>
            <a:r>
              <a:rPr lang="zh-CN" altLang="en-US" sz="2000" b="1" dirty="0">
                <a:solidFill>
                  <a:schemeClr val="accent1"/>
                </a:solidFill>
                <a:latin typeface="微软雅黑" panose="020B0604030504040204" pitchFamily="34" charset="-122"/>
                <a:ea typeface="微软雅黑" panose="020B0604030504040204" pitchFamily="34" charset="-122"/>
                <a:sym typeface="+mn-ea"/>
              </a:rPr>
              <a:t> </a:t>
            </a:r>
            <a:r>
              <a:rPr lang="zh-CN" altLang="en-US" sz="2000" dirty="0">
                <a:latin typeface="微软雅黑" panose="020B0604030504040204" pitchFamily="34" charset="-122"/>
                <a:ea typeface="微软雅黑" panose="020B0604030504040204" pitchFamily="34" charset="-122"/>
                <a:sym typeface="+mn-ea"/>
              </a:rPr>
              <a:t> </a:t>
            </a:r>
            <a:endParaRPr lang="zh-CN" altLang="en-US" sz="2000" dirty="0">
              <a:latin typeface="微软雅黑" panose="020B0604030504040204" pitchFamily="34" charset="-122"/>
              <a:ea typeface="微软雅黑" panose="020B0604030504040204" pitchFamily="34" charset="-122"/>
              <a:sym typeface="+mn-ea"/>
            </a:endParaRPr>
          </a:p>
          <a:p>
            <a:pPr>
              <a:lnSpc>
                <a:spcPct val="130000"/>
              </a:lnSpc>
              <a:buFont typeface="Wingdings" panose="05000000000000000000" charset="0"/>
            </a:pPr>
            <a:r>
              <a:rPr lang="zh-CN" altLang="en-US" sz="2000" dirty="0">
                <a:latin typeface="微软雅黑" panose="020B0604030504040204" pitchFamily="34" charset="-122"/>
                <a:ea typeface="微软雅黑" panose="020B0604030504040204" pitchFamily="34" charset="-122"/>
                <a:sym typeface="+mn-ea"/>
              </a:rPr>
              <a:t>指在报告期末</a:t>
            </a:r>
            <a:r>
              <a:rPr lang="zh-CN" altLang="en-US" sz="2000" b="1" dirty="0">
                <a:latin typeface="微软雅黑" panose="020B0604030504040204" pitchFamily="34" charset="-122"/>
                <a:ea typeface="微软雅黑" panose="020B0604030504040204" pitchFamily="34" charset="-122"/>
                <a:sym typeface="+mn-ea"/>
              </a:rPr>
              <a:t>可供销售但未售出</a:t>
            </a:r>
            <a:r>
              <a:rPr lang="zh-CN" altLang="en-US" sz="2000" dirty="0">
                <a:latin typeface="微软雅黑" panose="020B0604030504040204" pitchFamily="34" charset="-122"/>
                <a:ea typeface="微软雅黑" panose="020B0604030504040204" pitchFamily="34" charset="-122"/>
                <a:sym typeface="+mn-ea"/>
              </a:rPr>
              <a:t>的保障性住房面积，不包括无法签署正式买卖合同的保障性住房面积。</a:t>
            </a:r>
            <a:endParaRPr lang="zh-CN" altLang="en-US" sz="2000" dirty="0">
              <a:latin typeface="微软雅黑" panose="020B0604030504040204" pitchFamily="34" charset="-122"/>
              <a:ea typeface="微软雅黑" panose="020B0604030504040204" pitchFamily="34" charset="-122"/>
              <a:sym typeface="+mn-ea"/>
            </a:endParaRPr>
          </a:p>
          <a:p>
            <a:pPr>
              <a:lnSpc>
                <a:spcPct val="130000"/>
              </a:lnSpc>
              <a:buFont typeface="Wingdings" panose="05000000000000000000" charset="0"/>
            </a:pPr>
            <a:r>
              <a:rPr lang="zh-CN" altLang="en-US" sz="2000" dirty="0">
                <a:latin typeface="微软雅黑" panose="020B0604030504040204" pitchFamily="34" charset="-122"/>
                <a:ea typeface="微软雅黑" panose="020B0604030504040204" pitchFamily="34" charset="-122"/>
                <a:sym typeface="+mn-ea"/>
              </a:rPr>
              <a:t>计算公式：</a:t>
            </a:r>
            <a:endParaRPr lang="zh-CN" altLang="en-US" sz="2000" dirty="0">
              <a:latin typeface="微软雅黑" panose="020B0604030504040204" pitchFamily="34" charset="-122"/>
              <a:ea typeface="微软雅黑" panose="020B0604030504040204" pitchFamily="34" charset="-122"/>
              <a:sym typeface="+mn-ea"/>
            </a:endParaRPr>
          </a:p>
          <a:p>
            <a:pPr>
              <a:lnSpc>
                <a:spcPct val="130000"/>
              </a:lnSpc>
              <a:buFont typeface="Wingdings" panose="05000000000000000000" charset="0"/>
            </a:pPr>
            <a:r>
              <a:rPr lang="zh-CN" altLang="en-US" sz="2000" dirty="0">
                <a:latin typeface="微软雅黑" panose="020B0604030504040204" pitchFamily="34" charset="-122"/>
                <a:ea typeface="微软雅黑" panose="020B0604030504040204" pitchFamily="34" charset="-122"/>
                <a:sym typeface="+mn-ea"/>
              </a:rPr>
              <a:t>1.对于发放销售或预售许可证的房屋:可售面积=取得销售（预售）许可证的面积-已销售面积。</a:t>
            </a:r>
            <a:endParaRPr lang="zh-CN" altLang="en-US" sz="2000" dirty="0">
              <a:latin typeface="微软雅黑" panose="020B0604030504040204" pitchFamily="34" charset="-122"/>
              <a:ea typeface="微软雅黑" panose="020B0604030504040204" pitchFamily="34" charset="-122"/>
              <a:sym typeface="+mn-ea"/>
            </a:endParaRPr>
          </a:p>
          <a:p>
            <a:pPr>
              <a:lnSpc>
                <a:spcPct val="130000"/>
              </a:lnSpc>
              <a:buFont typeface="Wingdings" panose="05000000000000000000" charset="0"/>
            </a:pPr>
            <a:r>
              <a:rPr lang="zh-CN" altLang="en-US" sz="2000" dirty="0">
                <a:latin typeface="微软雅黑" panose="020B0604030504040204" pitchFamily="34" charset="-122"/>
                <a:ea typeface="微软雅黑" panose="020B0604030504040204" pitchFamily="34" charset="-122"/>
                <a:sym typeface="+mn-ea"/>
              </a:rPr>
              <a:t>2.对于没有销售或预售许可证的房屋：可售面积=已开工面积（按栋计算）-已销售面积。</a:t>
            </a:r>
            <a:endParaRPr lang="zh-CN" altLang="en-US" sz="2000" dirty="0">
              <a:latin typeface="微软雅黑" panose="020B0604030504040204" pitchFamily="34" charset="-122"/>
              <a:ea typeface="微软雅黑" panose="020B0604030504040204" pitchFamily="34" charset="-122"/>
              <a:sym typeface="+mn-ea"/>
            </a:endParaRPr>
          </a:p>
        </p:txBody>
      </p:sp>
      <p:sp>
        <p:nvSpPr>
          <p:cNvPr id="3" name="文本框 8"/>
          <p:cNvSpPr txBox="true"/>
          <p:nvPr/>
        </p:nvSpPr>
        <p:spPr>
          <a:xfrm>
            <a:off x="395605" y="628015"/>
            <a:ext cx="7914005" cy="491490"/>
          </a:xfrm>
          <a:prstGeom prst="rect">
            <a:avLst/>
          </a:prstGeom>
          <a:noFill/>
          <a:ln w="9525">
            <a:noFill/>
          </a:ln>
        </p:spPr>
        <p:txBody>
          <a:bodyPr wrap="square">
            <a:spAutoFit/>
          </a:bodyPr>
          <a:lstStyle/>
          <a:p>
            <a:pPr marL="285750" indent="-285750">
              <a:lnSpc>
                <a:spcPct val="130000"/>
              </a:lnSpc>
              <a:buFont typeface="Wingdings" panose="05000000000000000000" charset="0"/>
              <a:buChar char="l"/>
            </a:pPr>
            <a:r>
              <a:rPr lang="zh-CN" altLang="en-US" sz="2000">
                <a:solidFill>
                  <a:schemeClr val="accent1"/>
                </a:solidFill>
                <a:latin typeface="微软雅黑" panose="020B0604030504040204" pitchFamily="34" charset="-122"/>
                <a:ea typeface="微软雅黑" panose="020B0604030504040204" pitchFamily="34" charset="-122"/>
                <a:sym typeface="+mn-ea"/>
              </a:rPr>
              <a:t>保障性住房</a:t>
            </a:r>
            <a:r>
              <a:rPr lang="zh-CN" altLang="en-US" sz="2000" b="1">
                <a:solidFill>
                  <a:schemeClr val="accent1"/>
                </a:solidFill>
                <a:latin typeface="微软雅黑" panose="020B0604030504040204" pitchFamily="34" charset="-122"/>
                <a:ea typeface="微软雅黑" panose="020B0604030504040204" pitchFamily="34" charset="-122"/>
                <a:sym typeface="+mn-ea"/>
              </a:rPr>
              <a:t>可售</a:t>
            </a:r>
            <a:r>
              <a:rPr lang="zh-CN" altLang="en-US" sz="2000">
                <a:solidFill>
                  <a:schemeClr val="accent1"/>
                </a:solidFill>
                <a:latin typeface="微软雅黑" panose="020B0604030504040204" pitchFamily="34" charset="-122"/>
                <a:ea typeface="微软雅黑" panose="020B0604030504040204" pitchFamily="34" charset="-122"/>
                <a:sym typeface="+mn-ea"/>
              </a:rPr>
              <a:t>面积</a:t>
            </a:r>
            <a:r>
              <a:rPr lang="zh-CN" altLang="en-US" sz="2000" b="1">
                <a:solidFill>
                  <a:schemeClr val="accent1"/>
                </a:solidFill>
                <a:latin typeface="微软雅黑" panose="020B0604030504040204" pitchFamily="34" charset="-122"/>
                <a:ea typeface="微软雅黑" panose="020B0604030504040204" pitchFamily="34" charset="-122"/>
                <a:sym typeface="+mn-ea"/>
              </a:rPr>
              <a:t> </a:t>
            </a:r>
            <a:endParaRPr lang="zh-CN" altLang="en-US" sz="2000">
              <a:latin typeface="微软雅黑" panose="020B0604030504040204" pitchFamily="34" charset="-122"/>
              <a:ea typeface="微软雅黑" panose="020B0604030504040204" pitchFamily="34" charset="-122"/>
              <a:sym typeface="+mn-ea"/>
            </a:endParaRPr>
          </a:p>
        </p:txBody>
      </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140716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重点指标</a:t>
            </a:r>
            <a:endParaRPr kumimoji="1" lang="zh-CN"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sp>
        <p:nvSpPr>
          <p:cNvPr id="13" name="文本框 8"/>
          <p:cNvSpPr txBox="true"/>
          <p:nvPr/>
        </p:nvSpPr>
        <p:spPr>
          <a:xfrm>
            <a:off x="395605" y="917575"/>
            <a:ext cx="8141970" cy="3199765"/>
          </a:xfrm>
          <a:prstGeom prst="rect">
            <a:avLst/>
          </a:prstGeom>
          <a:noFill/>
          <a:ln w="9525">
            <a:noFill/>
          </a:ln>
        </p:spPr>
        <p:txBody>
          <a:bodyPr wrap="square">
            <a:spAutoFit/>
          </a:bodyPr>
          <a:lstStyle/>
          <a:p>
            <a:pPr marL="285750" indent="-285750">
              <a:lnSpc>
                <a:spcPct val="130000"/>
              </a:lnSpc>
              <a:buFont typeface="Wingdings" panose="05000000000000000000" charset="0"/>
              <a:buChar char="l"/>
            </a:pPr>
            <a:r>
              <a:rPr lang="zh-CN" altLang="en-US" sz="2000" dirty="0">
                <a:solidFill>
                  <a:schemeClr val="accent1"/>
                </a:solidFill>
                <a:latin typeface="微软雅黑" panose="020B0604030504040204" pitchFamily="34" charset="-122"/>
                <a:ea typeface="微软雅黑" panose="020B0604030504040204" pitchFamily="34" charset="-122"/>
                <a:sym typeface="+mn-ea"/>
              </a:rPr>
              <a:t>保障性住房</a:t>
            </a:r>
            <a:r>
              <a:rPr lang="zh-CN" altLang="en-US" sz="2000" b="1" dirty="0">
                <a:solidFill>
                  <a:schemeClr val="accent1"/>
                </a:solidFill>
                <a:latin typeface="微软雅黑" panose="020B0604030504040204" pitchFamily="34" charset="-122"/>
                <a:ea typeface="微软雅黑" panose="020B0604030504040204" pitchFamily="34" charset="-122"/>
                <a:sym typeface="+mn-ea"/>
              </a:rPr>
              <a:t>可出租</a:t>
            </a:r>
            <a:r>
              <a:rPr lang="zh-CN" altLang="en-US" sz="2000" dirty="0">
                <a:solidFill>
                  <a:schemeClr val="accent1"/>
                </a:solidFill>
                <a:latin typeface="微软雅黑" panose="020B0604030504040204" pitchFamily="34" charset="-122"/>
                <a:ea typeface="微软雅黑" panose="020B0604030504040204" pitchFamily="34" charset="-122"/>
                <a:sym typeface="+mn-ea"/>
              </a:rPr>
              <a:t>面积（509）</a:t>
            </a:r>
            <a:r>
              <a:rPr lang="zh-CN" altLang="en-US" sz="2000" dirty="0">
                <a:latin typeface="微软雅黑" panose="020B0604030504040204" pitchFamily="34" charset="-122"/>
                <a:ea typeface="微软雅黑" panose="020B0604030504040204" pitchFamily="34" charset="-122"/>
                <a:sym typeface="+mn-ea"/>
              </a:rPr>
              <a:t>  指在</a:t>
            </a:r>
            <a:r>
              <a:rPr lang="zh-CN" altLang="en-US" sz="2000" b="1" dirty="0">
                <a:latin typeface="微软雅黑" panose="020B0604030504040204" pitchFamily="34" charset="-122"/>
                <a:ea typeface="微软雅黑" panose="020B0604030504040204" pitchFamily="34" charset="-122"/>
                <a:sym typeface="+mn-ea"/>
              </a:rPr>
              <a:t>报告期末</a:t>
            </a:r>
            <a:r>
              <a:rPr lang="zh-CN" altLang="en-US" sz="2000" dirty="0">
                <a:latin typeface="微软雅黑" panose="020B0604030504040204" pitchFamily="34" charset="-122"/>
                <a:ea typeface="微软雅黑" panose="020B0604030504040204" pitchFamily="34" charset="-122"/>
                <a:sym typeface="+mn-ea"/>
              </a:rPr>
              <a:t>可供出租的保障性住房的全部建筑面积。</a:t>
            </a:r>
            <a:endParaRPr lang="zh-CN" altLang="en-US" sz="2000" dirty="0">
              <a:latin typeface="微软雅黑" panose="020B0604030504040204" pitchFamily="34" charset="-122"/>
              <a:ea typeface="微软雅黑" panose="020B0604030504040204" pitchFamily="34" charset="-122"/>
              <a:sym typeface="+mn-ea"/>
            </a:endParaRPr>
          </a:p>
          <a:p>
            <a:pPr marL="285750" indent="-285750">
              <a:lnSpc>
                <a:spcPct val="130000"/>
              </a:lnSpc>
              <a:buFont typeface="Wingdings" panose="05000000000000000000" charset="0"/>
              <a:buChar char="l"/>
            </a:pPr>
            <a:r>
              <a:rPr lang="zh-CN" altLang="en-US" sz="2000" dirty="0">
                <a:solidFill>
                  <a:schemeClr val="accent1"/>
                </a:solidFill>
                <a:latin typeface="微软雅黑" panose="020B0604030504040204" pitchFamily="34" charset="-122"/>
                <a:ea typeface="微软雅黑" panose="020B0604030504040204" pitchFamily="34" charset="-122"/>
                <a:sym typeface="+mn-ea"/>
              </a:rPr>
              <a:t>保障性住房</a:t>
            </a:r>
            <a:r>
              <a:rPr lang="zh-CN" altLang="en-US" sz="2000" b="1" dirty="0">
                <a:solidFill>
                  <a:schemeClr val="accent1"/>
                </a:solidFill>
                <a:latin typeface="微软雅黑" panose="020B0604030504040204" pitchFamily="34" charset="-122"/>
                <a:ea typeface="微软雅黑" panose="020B0604030504040204" pitchFamily="34" charset="-122"/>
                <a:sym typeface="+mn-ea"/>
              </a:rPr>
              <a:t>可出租</a:t>
            </a:r>
            <a:r>
              <a:rPr lang="zh-CN" altLang="en-US" sz="2000" dirty="0">
                <a:solidFill>
                  <a:schemeClr val="accent1"/>
                </a:solidFill>
                <a:latin typeface="微软雅黑" panose="020B0604030504040204" pitchFamily="34" charset="-122"/>
                <a:ea typeface="微软雅黑" panose="020B0604030504040204" pitchFamily="34" charset="-122"/>
                <a:sym typeface="+mn-ea"/>
              </a:rPr>
              <a:t>套数（512）</a:t>
            </a:r>
            <a:r>
              <a:rPr lang="zh-CN" altLang="en-US" sz="2000" dirty="0">
                <a:latin typeface="微软雅黑" panose="020B0604030504040204" pitchFamily="34" charset="-122"/>
                <a:ea typeface="微软雅黑" panose="020B0604030504040204" pitchFamily="34" charset="-122"/>
                <a:sym typeface="+mn-ea"/>
              </a:rPr>
              <a:t>  指在</a:t>
            </a:r>
            <a:r>
              <a:rPr lang="zh-CN" altLang="en-US" sz="2000" b="1" dirty="0">
                <a:latin typeface="微软雅黑" panose="020B0604030504040204" pitchFamily="34" charset="-122"/>
                <a:ea typeface="微软雅黑" panose="020B0604030504040204" pitchFamily="34" charset="-122"/>
                <a:sym typeface="+mn-ea"/>
              </a:rPr>
              <a:t>报告期末</a:t>
            </a:r>
            <a:r>
              <a:rPr lang="zh-CN" altLang="en-US" sz="2000" dirty="0">
                <a:latin typeface="微软雅黑" panose="020B0604030504040204" pitchFamily="34" charset="-122"/>
                <a:ea typeface="微软雅黑" panose="020B0604030504040204" pitchFamily="34" charset="-122"/>
                <a:sym typeface="+mn-ea"/>
              </a:rPr>
              <a:t>可供出租的保障性住房的全部套数。</a:t>
            </a:r>
            <a:endParaRPr lang="zh-CN" altLang="en-US" sz="2000" dirty="0">
              <a:latin typeface="微软雅黑" panose="020B0604030504040204" pitchFamily="34" charset="-122"/>
              <a:ea typeface="微软雅黑" panose="020B0604030504040204" pitchFamily="34" charset="-122"/>
              <a:sym typeface="+mn-ea"/>
            </a:endParaRPr>
          </a:p>
          <a:p>
            <a:pPr marL="800100" lvl="1" indent="-342900" algn="l" eaLnBrk="1" hangingPunct="1">
              <a:lnSpc>
                <a:spcPct val="120000"/>
              </a:lnSpc>
              <a:buClrTx/>
              <a:buSzTx/>
              <a:buFont typeface="Arial" panose="020B0604020202020204" pitchFamily="34" charset="0"/>
              <a:buChar char="•"/>
              <a:defRPr/>
            </a:pPr>
            <a:r>
              <a:rPr lang="en-US" altLang="zh-CN" sz="2000">
                <a:sym typeface="+mn-ea"/>
              </a:rPr>
              <a:t>填报注意事项：</a:t>
            </a:r>
            <a:endParaRPr lang="en-US" altLang="zh-CN" sz="2000">
              <a:solidFill>
                <a:schemeClr val="tx1"/>
              </a:solidFill>
              <a:sym typeface="+mn-ea"/>
            </a:endParaRPr>
          </a:p>
          <a:p>
            <a:pPr marL="800100" lvl="1" indent="-342900" algn="l" eaLnBrk="1" hangingPunct="1">
              <a:lnSpc>
                <a:spcPct val="120000"/>
              </a:lnSpc>
              <a:buClrTx/>
              <a:buSzTx/>
              <a:buFont typeface="Arial" panose="020B0604020202020204" pitchFamily="34" charset="0"/>
              <a:buChar char="•"/>
              <a:defRPr/>
            </a:pPr>
            <a:r>
              <a:rPr lang="zh-CN" altLang="en-US" sz="2000">
                <a:latin typeface="方正楷体_GBK" panose="02000000000000000000" charset="-122"/>
                <a:ea typeface="方正楷体_GBK" panose="02000000000000000000" charset="-122"/>
                <a:cs typeface="方正楷体_GBK" panose="02000000000000000000" charset="-122"/>
                <a:sym typeface="+mn-ea"/>
              </a:rPr>
              <a:t>该指标反映的是保障性住房的出租供应情况，指</a:t>
            </a:r>
            <a:r>
              <a:rPr lang="zh-CN" altLang="en-US" sz="2000" b="1">
                <a:effectLst/>
                <a:latin typeface="方正楷体_GBK" panose="02000000000000000000" charset="-122"/>
                <a:ea typeface="方正楷体_GBK" panose="02000000000000000000" charset="-122"/>
                <a:cs typeface="方正楷体_GBK" panose="02000000000000000000" charset="-122"/>
                <a:sym typeface="+mn-ea"/>
              </a:rPr>
              <a:t>报告期末</a:t>
            </a:r>
            <a:r>
              <a:rPr lang="zh-CN" altLang="en-US" sz="2000" b="1">
                <a:latin typeface="方正楷体_GBK" panose="02000000000000000000" charset="-122"/>
                <a:ea typeface="方正楷体_GBK" panose="02000000000000000000" charset="-122"/>
                <a:cs typeface="方正楷体_GBK" panose="02000000000000000000" charset="-122"/>
                <a:sym typeface="+mn-ea"/>
              </a:rPr>
              <a:t>竣工的达到出租条件</a:t>
            </a:r>
            <a:r>
              <a:rPr lang="zh-CN" altLang="en-US" sz="2000">
                <a:latin typeface="方正楷体_GBK" panose="02000000000000000000" charset="-122"/>
                <a:ea typeface="方正楷体_GBK" panose="02000000000000000000" charset="-122"/>
                <a:cs typeface="方正楷体_GBK" panose="02000000000000000000" charset="-122"/>
                <a:sym typeface="+mn-ea"/>
              </a:rPr>
              <a:t>的建筑面积，包括</a:t>
            </a:r>
            <a:r>
              <a:rPr lang="zh-CN" altLang="en-US" sz="2000" b="1">
                <a:solidFill>
                  <a:srgbClr val="FF0000"/>
                </a:solidFill>
                <a:latin typeface="方正楷体_GBK" panose="02000000000000000000" charset="-122"/>
                <a:ea typeface="方正楷体_GBK" panose="02000000000000000000" charset="-122"/>
                <a:cs typeface="方正楷体_GBK" panose="02000000000000000000" charset="-122"/>
                <a:sym typeface="+mn-ea"/>
              </a:rPr>
              <a:t>已出租和待出租</a:t>
            </a:r>
            <a:r>
              <a:rPr lang="zh-CN" altLang="en-US" sz="2000">
                <a:latin typeface="方正楷体_GBK" panose="02000000000000000000" charset="-122"/>
                <a:ea typeface="方正楷体_GBK" panose="02000000000000000000" charset="-122"/>
                <a:cs typeface="方正楷体_GBK" panose="02000000000000000000" charset="-122"/>
                <a:sym typeface="+mn-ea"/>
              </a:rPr>
              <a:t>两个</a:t>
            </a:r>
            <a:r>
              <a:rPr lang="en-US" altLang="zh-CN" sz="2000">
                <a:latin typeface="方正楷体_GBK" panose="02000000000000000000" charset="-122"/>
                <a:ea typeface="方正楷体_GBK" panose="02000000000000000000" charset="-122"/>
                <a:cs typeface="方正楷体_GBK" panose="02000000000000000000" charset="-122"/>
                <a:sym typeface="+mn-ea"/>
              </a:rPr>
              <a:t>部分</a:t>
            </a:r>
            <a:r>
              <a:rPr lang="zh-CN" altLang="en-US" sz="2000">
                <a:latin typeface="方正楷体_GBK" panose="02000000000000000000" charset="-122"/>
                <a:ea typeface="方正楷体_GBK" panose="02000000000000000000" charset="-122"/>
                <a:cs typeface="方正楷体_GBK" panose="02000000000000000000" charset="-122"/>
                <a:sym typeface="+mn-ea"/>
              </a:rPr>
              <a:t>。</a:t>
            </a:r>
            <a:endParaRPr lang="zh-CN" altLang="en-US" sz="2000">
              <a:solidFill>
                <a:schemeClr val="tx1"/>
              </a:solidFill>
              <a:latin typeface="方正楷体_GBK" panose="02000000000000000000" charset="-122"/>
              <a:ea typeface="方正楷体_GBK" panose="02000000000000000000" charset="-122"/>
              <a:cs typeface="方正楷体_GBK" panose="02000000000000000000" charset="-122"/>
            </a:endParaRPr>
          </a:p>
          <a:p>
            <a:pPr marL="285750" indent="-285750">
              <a:lnSpc>
                <a:spcPct val="130000"/>
              </a:lnSpc>
              <a:buFont typeface="Wingdings" panose="05000000000000000000" charset="0"/>
              <a:buChar char="l"/>
            </a:pPr>
            <a:endParaRPr lang="zh-CN" altLang="en-US" sz="2000" dirty="0">
              <a:latin typeface="微软雅黑" panose="020B0604030504040204" pitchFamily="34" charset="-122"/>
              <a:ea typeface="微软雅黑" panose="020B0604030504040204" pitchFamily="34" charset="-122"/>
              <a:sym typeface="+mn-ea"/>
            </a:endParaRPr>
          </a:p>
        </p:txBody>
      </p:sp>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140716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重点指标</a:t>
            </a:r>
            <a:endParaRPr kumimoji="1" lang="zh-CN"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sp>
        <p:nvSpPr>
          <p:cNvPr id="13" name="文本框 8"/>
          <p:cNvSpPr txBox="true"/>
          <p:nvPr/>
        </p:nvSpPr>
        <p:spPr>
          <a:xfrm>
            <a:off x="395605" y="917575"/>
            <a:ext cx="8141970" cy="891540"/>
          </a:xfrm>
          <a:prstGeom prst="rect">
            <a:avLst/>
          </a:prstGeom>
          <a:noFill/>
          <a:ln w="9525">
            <a:noFill/>
          </a:ln>
        </p:spPr>
        <p:txBody>
          <a:bodyPr wrap="square">
            <a:spAutoFit/>
          </a:bodyPr>
          <a:lstStyle/>
          <a:p>
            <a:pPr marL="285750" indent="-285750">
              <a:lnSpc>
                <a:spcPct val="130000"/>
              </a:lnSpc>
              <a:buFont typeface="Wingdings" panose="05000000000000000000" charset="0"/>
              <a:buChar char="l"/>
            </a:pPr>
            <a:r>
              <a:rPr lang="zh-CN" altLang="en-US" sz="2000" dirty="0">
                <a:solidFill>
                  <a:schemeClr val="accent1"/>
                </a:solidFill>
                <a:latin typeface="微软雅黑" panose="020B0604030504040204" pitchFamily="34" charset="-122"/>
                <a:ea typeface="微软雅黑" panose="020B0604030504040204" pitchFamily="34" charset="-122"/>
                <a:sym typeface="+mn-ea"/>
              </a:rPr>
              <a:t>保障性住房</a:t>
            </a:r>
            <a:r>
              <a:rPr lang="zh-CN" altLang="en-US" sz="2000" b="1" dirty="0">
                <a:solidFill>
                  <a:schemeClr val="accent1"/>
                </a:solidFill>
                <a:latin typeface="微软雅黑" panose="020B0604030504040204" pitchFamily="34" charset="-122"/>
                <a:ea typeface="微软雅黑" panose="020B0604030504040204" pitchFamily="34" charset="-122"/>
                <a:sym typeface="+mn-ea"/>
              </a:rPr>
              <a:t>出租</a:t>
            </a:r>
            <a:r>
              <a:rPr lang="zh-CN" altLang="en-US" sz="2000" dirty="0">
                <a:solidFill>
                  <a:schemeClr val="accent1"/>
                </a:solidFill>
                <a:latin typeface="微软雅黑" panose="020B0604030504040204" pitchFamily="34" charset="-122"/>
                <a:ea typeface="微软雅黑" panose="020B0604030504040204" pitchFamily="34" charset="-122"/>
                <a:sym typeface="+mn-ea"/>
              </a:rPr>
              <a:t>面积</a:t>
            </a:r>
            <a:r>
              <a:rPr lang="zh-CN" altLang="en-US" sz="2000" dirty="0">
                <a:latin typeface="微软雅黑" panose="020B0604030504040204" pitchFamily="34" charset="-122"/>
                <a:ea typeface="微软雅黑" panose="020B0604030504040204" pitchFamily="34" charset="-122"/>
                <a:sym typeface="+mn-ea"/>
              </a:rPr>
              <a:t>  指在</a:t>
            </a:r>
            <a:r>
              <a:rPr lang="zh-CN" altLang="en-US" sz="2000" b="1" dirty="0">
                <a:solidFill>
                  <a:srgbClr val="FF0000"/>
                </a:solidFill>
                <a:latin typeface="微软雅黑" panose="020B0604030504040204" pitchFamily="34" charset="-122"/>
                <a:ea typeface="微软雅黑" panose="020B0604030504040204" pitchFamily="34" charset="-122"/>
                <a:sym typeface="+mn-ea"/>
              </a:rPr>
              <a:t>报告期内</a:t>
            </a:r>
            <a:r>
              <a:rPr lang="zh-CN" altLang="en-US" sz="2000" dirty="0">
                <a:latin typeface="微软雅黑" panose="020B0604030504040204" pitchFamily="34" charset="-122"/>
                <a:ea typeface="微软雅黑" panose="020B0604030504040204" pitchFamily="34" charset="-122"/>
                <a:sym typeface="+mn-ea"/>
              </a:rPr>
              <a:t>出租的保障性住房的全部面积。</a:t>
            </a:r>
            <a:endParaRPr lang="zh-CN" altLang="en-US" sz="2000" dirty="0">
              <a:latin typeface="微软雅黑" panose="020B0604030504040204" pitchFamily="34" charset="-122"/>
              <a:ea typeface="微软雅黑" panose="020B0604030504040204" pitchFamily="34" charset="-122"/>
              <a:sym typeface="+mn-ea"/>
            </a:endParaRPr>
          </a:p>
          <a:p>
            <a:pPr marL="285750" indent="-285750">
              <a:lnSpc>
                <a:spcPct val="130000"/>
              </a:lnSpc>
              <a:buFont typeface="Wingdings" panose="05000000000000000000" charset="0"/>
              <a:buChar char="l"/>
            </a:pPr>
            <a:r>
              <a:rPr lang="zh-CN" altLang="en-US" sz="2000" dirty="0">
                <a:solidFill>
                  <a:schemeClr val="accent1"/>
                </a:solidFill>
                <a:latin typeface="微软雅黑" panose="020B0604030504040204" pitchFamily="34" charset="-122"/>
                <a:ea typeface="微软雅黑" panose="020B0604030504040204" pitchFamily="34" charset="-122"/>
                <a:sym typeface="+mn-ea"/>
              </a:rPr>
              <a:t>保障性住房</a:t>
            </a:r>
            <a:r>
              <a:rPr lang="zh-CN" altLang="en-US" sz="2000" b="1" dirty="0">
                <a:solidFill>
                  <a:schemeClr val="accent1"/>
                </a:solidFill>
                <a:latin typeface="微软雅黑" panose="020B0604030504040204" pitchFamily="34" charset="-122"/>
                <a:ea typeface="微软雅黑" panose="020B0604030504040204" pitchFamily="34" charset="-122"/>
                <a:sym typeface="+mn-ea"/>
              </a:rPr>
              <a:t>出租</a:t>
            </a:r>
            <a:r>
              <a:rPr lang="zh-CN" altLang="en-US" sz="2000" dirty="0">
                <a:solidFill>
                  <a:schemeClr val="accent1"/>
                </a:solidFill>
                <a:latin typeface="微软雅黑" panose="020B0604030504040204" pitchFamily="34" charset="-122"/>
                <a:ea typeface="微软雅黑" panose="020B0604030504040204" pitchFamily="34" charset="-122"/>
                <a:sym typeface="+mn-ea"/>
              </a:rPr>
              <a:t>套数</a:t>
            </a:r>
            <a:r>
              <a:rPr lang="zh-CN" altLang="en-US" sz="2000" dirty="0">
                <a:latin typeface="微软雅黑" panose="020B0604030504040204" pitchFamily="34" charset="-122"/>
                <a:ea typeface="微软雅黑" panose="020B0604030504040204" pitchFamily="34" charset="-122"/>
                <a:sym typeface="+mn-ea"/>
              </a:rPr>
              <a:t>  指在</a:t>
            </a:r>
            <a:r>
              <a:rPr lang="zh-CN" altLang="en-US" sz="2000" b="1" dirty="0">
                <a:solidFill>
                  <a:srgbClr val="FF0000"/>
                </a:solidFill>
                <a:latin typeface="微软雅黑" panose="020B0604030504040204" pitchFamily="34" charset="-122"/>
                <a:ea typeface="微软雅黑" panose="020B0604030504040204" pitchFamily="34" charset="-122"/>
                <a:sym typeface="+mn-ea"/>
              </a:rPr>
              <a:t>报告期内</a:t>
            </a:r>
            <a:r>
              <a:rPr lang="zh-CN" altLang="en-US" sz="2000" dirty="0">
                <a:latin typeface="微软雅黑" panose="020B0604030504040204" pitchFamily="34" charset="-122"/>
                <a:ea typeface="微软雅黑" panose="020B0604030504040204" pitchFamily="34" charset="-122"/>
                <a:sym typeface="+mn-ea"/>
              </a:rPr>
              <a:t>出租的保障性住房的全部套数。</a:t>
            </a:r>
            <a:endParaRPr lang="zh-CN" altLang="en-US" sz="2000" dirty="0">
              <a:latin typeface="微软雅黑" panose="020B0604030504040204" pitchFamily="34" charset="-122"/>
              <a:ea typeface="微软雅黑" panose="020B0604030504040204" pitchFamily="34" charset="-122"/>
              <a:sym typeface="+mn-ea"/>
            </a:endParaRPr>
          </a:p>
        </p:txBody>
      </p:sp>
      <p:sp>
        <p:nvSpPr>
          <p:cNvPr id="3" name="矩形 2"/>
          <p:cNvSpPr/>
          <p:nvPr/>
        </p:nvSpPr>
        <p:spPr>
          <a:xfrm>
            <a:off x="377191" y="957952"/>
            <a:ext cx="2882032" cy="794663"/>
          </a:xfrm>
          <a:prstGeom prst="rect">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9" name="文本框 8"/>
          <p:cNvSpPr txBox="true"/>
          <p:nvPr/>
        </p:nvSpPr>
        <p:spPr>
          <a:xfrm>
            <a:off x="683568" y="1929497"/>
            <a:ext cx="7704856" cy="910314"/>
          </a:xfrm>
          <a:prstGeom prst="rect">
            <a:avLst/>
          </a:prstGeom>
          <a:noFill/>
        </p:spPr>
        <p:txBody>
          <a:bodyPr wrap="square">
            <a:spAutoFit/>
          </a:bodyPr>
          <a:lstStyle/>
          <a:p>
            <a:pPr lvl="0" algn="just">
              <a:lnSpc>
                <a:spcPts val="3400"/>
              </a:lnSpc>
              <a:defRPr/>
            </a:pPr>
            <a:r>
              <a:rPr lang="zh-CN" altLang="en-US" sz="1800" noProof="0" dirty="0">
                <a:ln>
                  <a:noFill/>
                </a:ln>
                <a:solidFill>
                  <a:srgbClr val="FF0000"/>
                </a:solidFill>
                <a:effectLst/>
                <a:uLnTx/>
                <a:uFillTx/>
                <a:latin typeface="微软雅黑" panose="020B0604030504040204" pitchFamily="34" charset="-122"/>
                <a:ea typeface="微软雅黑" panose="020B0604030504040204" pitchFamily="34" charset="-122"/>
                <a:sym typeface="+mn-ea"/>
              </a:rPr>
              <a:t>仅指本年出租面积，注意与</a:t>
            </a:r>
            <a:r>
              <a:rPr lang="en-US" altLang="zh-CN" sz="1800" noProof="0" dirty="0">
                <a:ln>
                  <a:noFill/>
                </a:ln>
                <a:solidFill>
                  <a:srgbClr val="FF0000"/>
                </a:solidFill>
                <a:effectLst/>
                <a:uLnTx/>
                <a:uFillTx/>
                <a:latin typeface="微软雅黑" panose="020B0604030504040204" pitchFamily="34" charset="-122"/>
                <a:ea typeface="微软雅黑" panose="020B0604030504040204" pitchFamily="34" charset="-122"/>
                <a:sym typeface="+mn-ea"/>
              </a:rPr>
              <a:t>X204-1</a:t>
            </a:r>
            <a:r>
              <a:rPr lang="zh-CN" altLang="en-US" sz="1800" noProof="0" dirty="0">
                <a:ln>
                  <a:noFill/>
                </a:ln>
                <a:solidFill>
                  <a:srgbClr val="FF0000"/>
                </a:solidFill>
                <a:effectLst/>
                <a:uLnTx/>
                <a:uFillTx/>
                <a:latin typeface="微软雅黑" panose="020B0604030504040204" pitchFamily="34" charset="-122"/>
                <a:ea typeface="微软雅黑" panose="020B0604030504040204" pitchFamily="34" charset="-122"/>
                <a:sym typeface="+mn-ea"/>
              </a:rPr>
              <a:t>表中“房屋出租面积（</a:t>
            </a:r>
            <a:r>
              <a:rPr lang="en-US" altLang="zh-CN" sz="1800" noProof="0" dirty="0">
                <a:ln>
                  <a:noFill/>
                </a:ln>
                <a:solidFill>
                  <a:srgbClr val="FF0000"/>
                </a:solidFill>
                <a:effectLst/>
                <a:uLnTx/>
                <a:uFillTx/>
                <a:latin typeface="微软雅黑" panose="020B0604030504040204" pitchFamily="34" charset="-122"/>
                <a:ea typeface="微软雅黑" panose="020B0604030504040204" pitchFamily="34" charset="-122"/>
                <a:sym typeface="+mn-ea"/>
              </a:rPr>
              <a:t>609</a:t>
            </a:r>
            <a:r>
              <a:rPr lang="zh-CN" altLang="en-US" dirty="0">
                <a:solidFill>
                  <a:srgbClr val="FF0000"/>
                </a:solidFill>
                <a:latin typeface="微软雅黑" panose="020B0604030504040204" pitchFamily="34" charset="-122"/>
                <a:ea typeface="微软雅黑" panose="020B0604030504040204" pitchFamily="34" charset="-122"/>
                <a:sym typeface="+mn-ea"/>
              </a:rPr>
              <a:t>）”区别。</a:t>
            </a:r>
            <a:endParaRPr lang="en-US" altLang="zh-CN" dirty="0">
              <a:solidFill>
                <a:srgbClr val="FF0000"/>
              </a:solidFill>
              <a:latin typeface="微软雅黑" panose="020B0604030504040204" pitchFamily="34" charset="-122"/>
              <a:ea typeface="微软雅黑" panose="020B0604030504040204" pitchFamily="34" charset="-122"/>
              <a:sym typeface="+mn-ea"/>
            </a:endParaRPr>
          </a:p>
          <a:p>
            <a:pPr lvl="0" algn="just">
              <a:lnSpc>
                <a:spcPts val="3400"/>
              </a:lnSpc>
              <a:defRPr/>
            </a:pPr>
            <a:r>
              <a:rPr lang="zh-CN" altLang="en-US" sz="1800" noProof="0" dirty="0">
                <a:ln>
                  <a:noFill/>
                </a:ln>
                <a:effectLst/>
                <a:uLnTx/>
                <a:uFillTx/>
                <a:latin typeface="微软雅黑" panose="020B0604030504040204" pitchFamily="34" charset="-122"/>
                <a:ea typeface="微软雅黑" panose="020B0604030504040204" pitchFamily="34" charset="-122"/>
                <a:sym typeface="+mn-ea"/>
              </a:rPr>
              <a:t>房屋出租面积（</a:t>
            </a:r>
            <a:r>
              <a:rPr lang="en-US" altLang="zh-CN" sz="1800" noProof="0" dirty="0">
                <a:ln>
                  <a:noFill/>
                </a:ln>
                <a:effectLst/>
                <a:uLnTx/>
                <a:uFillTx/>
                <a:latin typeface="微软雅黑" panose="020B0604030504040204" pitchFamily="34" charset="-122"/>
                <a:ea typeface="微软雅黑" panose="020B0604030504040204" pitchFamily="34" charset="-122"/>
                <a:sym typeface="+mn-ea"/>
              </a:rPr>
              <a:t>609</a:t>
            </a:r>
            <a:r>
              <a:rPr lang="zh-CN" altLang="en-US" sz="1800" noProof="0" dirty="0">
                <a:ln>
                  <a:noFill/>
                </a:ln>
                <a:effectLst/>
                <a:uLnTx/>
                <a:uFillTx/>
                <a:latin typeface="微软雅黑" panose="020B0604030504040204" pitchFamily="34" charset="-122"/>
                <a:ea typeface="微软雅黑" panose="020B0604030504040204" pitchFamily="34" charset="-122"/>
                <a:sym typeface="+mn-ea"/>
              </a:rPr>
              <a:t>）=全部累计</a:t>
            </a:r>
            <a:r>
              <a:rPr lang="zh-CN" altLang="en-US" sz="1800" noProof="0" dirty="0">
                <a:ln>
                  <a:noFill/>
                </a:ln>
                <a:solidFill>
                  <a:srgbClr val="FF0000"/>
                </a:solidFill>
                <a:effectLst/>
                <a:uLnTx/>
                <a:uFillTx/>
                <a:latin typeface="微软雅黑" panose="020B0604030504040204" pitchFamily="34" charset="-122"/>
                <a:ea typeface="微软雅黑" panose="020B0604030504040204" pitchFamily="34" charset="-122"/>
                <a:sym typeface="+mn-ea"/>
              </a:rPr>
              <a:t>已出租面积</a:t>
            </a:r>
            <a:r>
              <a:rPr lang="zh-CN" altLang="en-US" sz="1800" noProof="0" dirty="0">
                <a:ln>
                  <a:noFill/>
                </a:ln>
                <a:effectLst/>
                <a:uLnTx/>
                <a:uFillTx/>
                <a:latin typeface="微软雅黑" panose="020B0604030504040204" pitchFamily="34" charset="-122"/>
                <a:ea typeface="微软雅黑" panose="020B0604030504040204" pitchFamily="34" charset="-122"/>
                <a:sym typeface="+mn-ea"/>
              </a:rPr>
              <a:t>+可供出租但尚未出租面积</a:t>
            </a:r>
            <a:endParaRPr lang="zh-CN" altLang="en-US" sz="1800" noProof="0" dirty="0">
              <a:ln>
                <a:noFill/>
              </a:ln>
              <a:solidFill>
                <a:schemeClr val="tx1"/>
              </a:solidFill>
              <a:effectLst/>
              <a:uLnTx/>
              <a:uFillTx/>
              <a:latin typeface="微软雅黑" panose="020B0604030504040204" pitchFamily="34" charset="-122"/>
              <a:ea typeface="微软雅黑" panose="020B0604030504040204" pitchFamily="34" charset="-122"/>
              <a:sym typeface="+mn-ea"/>
            </a:endParaRPr>
          </a:p>
        </p:txBody>
      </p:sp>
      <p:sp>
        <p:nvSpPr>
          <p:cNvPr id="10" name="箭头: 下 9"/>
          <p:cNvSpPr/>
          <p:nvPr/>
        </p:nvSpPr>
        <p:spPr>
          <a:xfrm>
            <a:off x="1835696" y="1641465"/>
            <a:ext cx="144016" cy="36004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 name="Rectangle 17"/>
          <p:cNvSpPr>
            <a:spLocks noChangeArrowheads="true"/>
          </p:cNvSpPr>
          <p:nvPr/>
        </p:nvSpPr>
        <p:spPr bwMode="gray">
          <a:xfrm>
            <a:off x="0" y="3810"/>
            <a:ext cx="9144000" cy="3573780"/>
          </a:xfrm>
          <a:prstGeom prst="rect">
            <a:avLst/>
          </a:prstGeom>
          <a:gradFill>
            <a:gsLst>
              <a:gs pos="0">
                <a:schemeClr val="accent1">
                  <a:lumMod val="5000"/>
                  <a:lumOff val="95000"/>
                </a:schemeClr>
              </a:gs>
              <a:gs pos="0">
                <a:srgbClr val="D3E0EF">
                  <a:alpha val="100000"/>
                </a:srgbClr>
              </a:gs>
              <a:gs pos="0">
                <a:schemeClr val="accent1">
                  <a:lumMod val="45000"/>
                  <a:lumOff val="55000"/>
                </a:schemeClr>
              </a:gs>
              <a:gs pos="0">
                <a:schemeClr val="accent1">
                  <a:lumMod val="45000"/>
                  <a:lumOff val="55000"/>
                </a:schemeClr>
              </a:gs>
              <a:gs pos="90000">
                <a:schemeClr val="accent1">
                  <a:lumMod val="0"/>
                  <a:alpha val="0"/>
                  <a:lumOff val="100000"/>
                </a:schemeClr>
              </a:gs>
            </a:gsLst>
            <a:lin ang="5400000" scaled="false"/>
          </a:gradFill>
          <a:ln w="9525">
            <a:noFill/>
            <a:miter lim="800000"/>
          </a:ln>
        </p:spPr>
        <p:txBody>
          <a:bodyPr wrap="none" anchor="ctr"/>
          <a:p>
            <a:pPr>
              <a:defRPr/>
            </a:pPr>
            <a:endParaRPr lang="zh-CN" altLang="en-US" kern="0" dirty="0">
              <a:solidFill>
                <a:srgbClr val="005397"/>
              </a:solidFill>
              <a:latin typeface="Arial" panose="020B0604020202020204"/>
              <a:ea typeface="微软雅黑" panose="020B0604030504040204" pitchFamily="34" charset="-122"/>
            </a:endParaRPr>
          </a:p>
        </p:txBody>
      </p:sp>
      <p:grpSp>
        <p:nvGrpSpPr>
          <p:cNvPr id="10" name="组合 9"/>
          <p:cNvGrpSpPr/>
          <p:nvPr/>
        </p:nvGrpSpPr>
        <p:grpSpPr>
          <a:xfrm>
            <a:off x="1527810" y="1703070"/>
            <a:ext cx="6114415" cy="2131534"/>
            <a:chOff x="2067" y="535"/>
            <a:chExt cx="9629" cy="3357"/>
          </a:xfrm>
        </p:grpSpPr>
        <p:grpSp>
          <p:nvGrpSpPr>
            <p:cNvPr id="40" name="组合 39"/>
            <p:cNvGrpSpPr/>
            <p:nvPr/>
          </p:nvGrpSpPr>
          <p:grpSpPr>
            <a:xfrm>
              <a:off x="2067" y="767"/>
              <a:ext cx="9629" cy="3125"/>
              <a:chOff x="2004" y="1542"/>
              <a:chExt cx="14866" cy="4263"/>
            </a:xfrm>
          </p:grpSpPr>
          <p:sp>
            <p:nvSpPr>
              <p:cNvPr id="4" name="任意多边形 3"/>
              <p:cNvSpPr/>
              <p:nvPr/>
            </p:nvSpPr>
            <p:spPr>
              <a:xfrm flipV="true">
                <a:off x="8752" y="4949"/>
                <a:ext cx="1369" cy="856"/>
              </a:xfrm>
              <a:custGeom>
                <a:avLst/>
                <a:gdLst>
                  <a:gd name="connsiteX0" fmla="*/ 0 w 2179051"/>
                  <a:gd name="connsiteY0" fmla="*/ 1485181 h 1485181"/>
                  <a:gd name="connsiteX1" fmla="*/ 2179051 w 2179051"/>
                  <a:gd name="connsiteY1" fmla="*/ 1485181 h 1485181"/>
                  <a:gd name="connsiteX2" fmla="*/ 1089525 w 2179051"/>
                  <a:gd name="connsiteY2" fmla="*/ 0 h 1485181"/>
                  <a:gd name="connsiteX3" fmla="*/ 0 w 2179051"/>
                  <a:gd name="connsiteY3" fmla="*/ 1485181 h 1485181"/>
                  <a:gd name="connsiteX0-1" fmla="*/ 0 w 2179051"/>
                  <a:gd name="connsiteY0-2" fmla="*/ 1485181 h 1519291"/>
                  <a:gd name="connsiteX1-3" fmla="*/ 1016771 w 2179051"/>
                  <a:gd name="connsiteY1-4" fmla="*/ 1519291 h 1519291"/>
                  <a:gd name="connsiteX2-5" fmla="*/ 2179051 w 2179051"/>
                  <a:gd name="connsiteY2-6" fmla="*/ 1485181 h 1519291"/>
                  <a:gd name="connsiteX3-7" fmla="*/ 1089525 w 2179051"/>
                  <a:gd name="connsiteY3-8" fmla="*/ 0 h 1519291"/>
                  <a:gd name="connsiteX4" fmla="*/ 0 w 2179051"/>
                  <a:gd name="connsiteY4" fmla="*/ 1485181 h 1519291"/>
                  <a:gd name="connsiteX0-9" fmla="*/ 1016771 w 2179051"/>
                  <a:gd name="connsiteY0-10" fmla="*/ 1519291 h 1610731"/>
                  <a:gd name="connsiteX1-11" fmla="*/ 2179051 w 2179051"/>
                  <a:gd name="connsiteY1-12" fmla="*/ 1485181 h 1610731"/>
                  <a:gd name="connsiteX2-13" fmla="*/ 1089525 w 2179051"/>
                  <a:gd name="connsiteY2-14" fmla="*/ 0 h 1610731"/>
                  <a:gd name="connsiteX3-15" fmla="*/ 0 w 2179051"/>
                  <a:gd name="connsiteY3-16" fmla="*/ 1485181 h 1610731"/>
                  <a:gd name="connsiteX4-17" fmla="*/ 1108211 w 2179051"/>
                  <a:gd name="connsiteY4-18" fmla="*/ 1610731 h 1610731"/>
                  <a:gd name="connsiteX0-19" fmla="*/ 1016771 w 2179051"/>
                  <a:gd name="connsiteY0-20" fmla="*/ 1519291 h 1519291"/>
                  <a:gd name="connsiteX1-21" fmla="*/ 2179051 w 2179051"/>
                  <a:gd name="connsiteY1-22" fmla="*/ 1485181 h 1519291"/>
                  <a:gd name="connsiteX2-23" fmla="*/ 1089525 w 2179051"/>
                  <a:gd name="connsiteY2-24" fmla="*/ 0 h 1519291"/>
                  <a:gd name="connsiteX3-25" fmla="*/ 0 w 2179051"/>
                  <a:gd name="connsiteY3-26" fmla="*/ 1485181 h 1519291"/>
                  <a:gd name="connsiteX0-27" fmla="*/ 2179051 w 2179051"/>
                  <a:gd name="connsiteY0-28" fmla="*/ 1485181 h 1485181"/>
                  <a:gd name="connsiteX1-29" fmla="*/ 1089525 w 2179051"/>
                  <a:gd name="connsiteY1-30" fmla="*/ 0 h 1485181"/>
                  <a:gd name="connsiteX2-31" fmla="*/ 0 w 2179051"/>
                  <a:gd name="connsiteY2-32" fmla="*/ 1485181 h 1485181"/>
                </a:gdLst>
                <a:ahLst/>
                <a:cxnLst>
                  <a:cxn ang="0">
                    <a:pos x="connsiteX0-1" y="connsiteY0-2"/>
                  </a:cxn>
                  <a:cxn ang="0">
                    <a:pos x="connsiteX1-3" y="connsiteY1-4"/>
                  </a:cxn>
                  <a:cxn ang="0">
                    <a:pos x="connsiteX2-5" y="connsiteY2-6"/>
                  </a:cxn>
                </a:cxnLst>
                <a:rect l="l" t="t" r="r" b="b"/>
                <a:pathLst>
                  <a:path w="2179051" h="1485181">
                    <a:moveTo>
                      <a:pt x="2179051" y="1485181"/>
                    </a:moveTo>
                    <a:lnTo>
                      <a:pt x="1089525" y="0"/>
                    </a:lnTo>
                    <a:lnTo>
                      <a:pt x="0" y="1485181"/>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sp>
            <p:nvSpPr>
              <p:cNvPr id="66" name="文本框 15"/>
              <p:cNvSpPr txBox="true"/>
              <p:nvPr/>
            </p:nvSpPr>
            <p:spPr>
              <a:xfrm>
                <a:off x="2004" y="1542"/>
                <a:ext cx="14866" cy="920"/>
              </a:xfrm>
              <a:prstGeom prst="rect">
                <a:avLst/>
              </a:prstGeom>
              <a:noFill/>
              <a:ln>
                <a:noFill/>
              </a:ln>
            </p:spPr>
            <p:txBody>
              <a:bodyPr wrap="square" lIns="121908" tIns="60954" rIns="121908" bIns="60954" rtlCol="0">
                <a:spAutoFit/>
              </a:bodyPr>
              <a:lstStyle/>
              <a:p>
                <a:pPr algn="ctr"/>
                <a:endParaRPr lang="zh-CN" altLang="en-US" sz="2000" b="1" dirty="0">
                  <a:ln>
                    <a:noFill/>
                  </a:ln>
                  <a:solidFill>
                    <a:schemeClr val="tx2"/>
                  </a:solidFill>
                  <a:latin typeface="微软雅黑" panose="020B0604030504040204" pitchFamily="34" charset="-122"/>
                  <a:ea typeface="微软雅黑" panose="020B0604030504040204" pitchFamily="34" charset="-122"/>
                  <a:cs typeface="+mn-ea"/>
                  <a:sym typeface="+mn-lt"/>
                </a:endParaRPr>
              </a:p>
            </p:txBody>
          </p:sp>
          <p:sp>
            <p:nvSpPr>
              <p:cNvPr id="2" name="任意多边形 1"/>
              <p:cNvSpPr/>
              <p:nvPr/>
            </p:nvSpPr>
            <p:spPr>
              <a:xfrm flipV="true">
                <a:off x="6071" y="1892"/>
                <a:ext cx="1926" cy="1204"/>
              </a:xfrm>
              <a:custGeom>
                <a:avLst/>
                <a:gdLst>
                  <a:gd name="connsiteX0" fmla="*/ 0 w 3066930"/>
                  <a:gd name="connsiteY0" fmla="*/ 2090334 h 2090334"/>
                  <a:gd name="connsiteX1" fmla="*/ 3066930 w 3066930"/>
                  <a:gd name="connsiteY1" fmla="*/ 2090334 h 2090334"/>
                  <a:gd name="connsiteX2" fmla="*/ 1533465 w 3066930"/>
                  <a:gd name="connsiteY2" fmla="*/ 0 h 2090334"/>
                  <a:gd name="connsiteX3" fmla="*/ 0 w 3066930"/>
                  <a:gd name="connsiteY3" fmla="*/ 2090334 h 2090334"/>
                  <a:gd name="connsiteX0-1" fmla="*/ 0 w 3066930"/>
                  <a:gd name="connsiteY0-2" fmla="*/ 2090334 h 2090334"/>
                  <a:gd name="connsiteX1-3" fmla="*/ 3066930 w 3066930"/>
                  <a:gd name="connsiteY1-4" fmla="*/ 2090334 h 2090334"/>
                  <a:gd name="connsiteX2-5" fmla="*/ 2385790 w 3066930"/>
                  <a:gd name="connsiteY2-6" fmla="*/ 1251380 h 2090334"/>
                  <a:gd name="connsiteX3-7" fmla="*/ 1533465 w 3066930"/>
                  <a:gd name="connsiteY3-8" fmla="*/ 0 h 2090334"/>
                  <a:gd name="connsiteX4" fmla="*/ 0 w 3066930"/>
                  <a:gd name="connsiteY4" fmla="*/ 2090334 h 2090334"/>
                  <a:gd name="connsiteX0-9" fmla="*/ 2385790 w 3066930"/>
                  <a:gd name="connsiteY0-10" fmla="*/ 1251380 h 2090334"/>
                  <a:gd name="connsiteX1-11" fmla="*/ 1533465 w 3066930"/>
                  <a:gd name="connsiteY1-12" fmla="*/ 0 h 2090334"/>
                  <a:gd name="connsiteX2-13" fmla="*/ 0 w 3066930"/>
                  <a:gd name="connsiteY2-14" fmla="*/ 2090334 h 2090334"/>
                  <a:gd name="connsiteX3-15" fmla="*/ 3066930 w 3066930"/>
                  <a:gd name="connsiteY3-16" fmla="*/ 2090334 h 2090334"/>
                  <a:gd name="connsiteX4-17" fmla="*/ 2477230 w 3066930"/>
                  <a:gd name="connsiteY4-18" fmla="*/ 1342820 h 2090334"/>
                  <a:gd name="connsiteX0-19" fmla="*/ 1533465 w 3066930"/>
                  <a:gd name="connsiteY0-20" fmla="*/ 0 h 2090334"/>
                  <a:gd name="connsiteX1-21" fmla="*/ 0 w 3066930"/>
                  <a:gd name="connsiteY1-22" fmla="*/ 2090334 h 2090334"/>
                  <a:gd name="connsiteX2-23" fmla="*/ 3066930 w 3066930"/>
                  <a:gd name="connsiteY2-24" fmla="*/ 2090334 h 2090334"/>
                  <a:gd name="connsiteX3-25" fmla="*/ 2477230 w 3066930"/>
                  <a:gd name="connsiteY3-26" fmla="*/ 1342820 h 2090334"/>
                  <a:gd name="connsiteX0-27" fmla="*/ 1533465 w 3066930"/>
                  <a:gd name="connsiteY0-28" fmla="*/ 0 h 2090334"/>
                  <a:gd name="connsiteX1-29" fmla="*/ 0 w 3066930"/>
                  <a:gd name="connsiteY1-30" fmla="*/ 2090334 h 2090334"/>
                  <a:gd name="connsiteX2-31" fmla="*/ 3066930 w 3066930"/>
                  <a:gd name="connsiteY2-32" fmla="*/ 2090334 h 2090334"/>
                </a:gdLst>
                <a:ahLst/>
                <a:cxnLst>
                  <a:cxn ang="0">
                    <a:pos x="connsiteX0-1" y="connsiteY0-2"/>
                  </a:cxn>
                  <a:cxn ang="0">
                    <a:pos x="connsiteX1-3" y="connsiteY1-4"/>
                  </a:cxn>
                  <a:cxn ang="0">
                    <a:pos x="connsiteX2-5" y="connsiteY2-6"/>
                  </a:cxn>
                </a:cxnLst>
                <a:rect l="l" t="t" r="r" b="b"/>
                <a:pathLst>
                  <a:path w="3066930" h="2090334">
                    <a:moveTo>
                      <a:pt x="1533465" y="0"/>
                    </a:moveTo>
                    <a:lnTo>
                      <a:pt x="0" y="2090334"/>
                    </a:lnTo>
                    <a:lnTo>
                      <a:pt x="3066930" y="2090334"/>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sp>
            <p:nvSpPr>
              <p:cNvPr id="3" name="任意多边形 2"/>
              <p:cNvSpPr/>
              <p:nvPr/>
            </p:nvSpPr>
            <p:spPr>
              <a:xfrm flipV="true">
                <a:off x="10874" y="1875"/>
                <a:ext cx="1982" cy="1238"/>
              </a:xfrm>
              <a:custGeom>
                <a:avLst/>
                <a:gdLst>
                  <a:gd name="connsiteX0" fmla="*/ 0 w 3154533"/>
                  <a:gd name="connsiteY0" fmla="*/ 2150043 h 2150043"/>
                  <a:gd name="connsiteX1" fmla="*/ 3154533 w 3154533"/>
                  <a:gd name="connsiteY1" fmla="*/ 2150043 h 2150043"/>
                  <a:gd name="connsiteX2" fmla="*/ 1577266 w 3154533"/>
                  <a:gd name="connsiteY2" fmla="*/ 0 h 2150043"/>
                  <a:gd name="connsiteX3" fmla="*/ 0 w 3154533"/>
                  <a:gd name="connsiteY3" fmla="*/ 2150043 h 2150043"/>
                  <a:gd name="connsiteX0-1" fmla="*/ 0 w 3154533"/>
                  <a:gd name="connsiteY0-2" fmla="*/ 2150043 h 2150043"/>
                  <a:gd name="connsiteX1-3" fmla="*/ 3154533 w 3154533"/>
                  <a:gd name="connsiteY1-4" fmla="*/ 2150043 h 2150043"/>
                  <a:gd name="connsiteX2-5" fmla="*/ 1577266 w 3154533"/>
                  <a:gd name="connsiteY2-6" fmla="*/ 0 h 2150043"/>
                  <a:gd name="connsiteX3-7" fmla="*/ 710322 w 3154533"/>
                  <a:gd name="connsiteY3-8" fmla="*/ 1165947 h 2150043"/>
                  <a:gd name="connsiteX4" fmla="*/ 0 w 3154533"/>
                  <a:gd name="connsiteY4" fmla="*/ 2150043 h 2150043"/>
                  <a:gd name="connsiteX0-9" fmla="*/ 710322 w 3154533"/>
                  <a:gd name="connsiteY0-10" fmla="*/ 1165947 h 2150043"/>
                  <a:gd name="connsiteX1-11" fmla="*/ 0 w 3154533"/>
                  <a:gd name="connsiteY1-12" fmla="*/ 2150043 h 2150043"/>
                  <a:gd name="connsiteX2-13" fmla="*/ 3154533 w 3154533"/>
                  <a:gd name="connsiteY2-14" fmla="*/ 2150043 h 2150043"/>
                  <a:gd name="connsiteX3-15" fmla="*/ 1577266 w 3154533"/>
                  <a:gd name="connsiteY3-16" fmla="*/ 0 h 2150043"/>
                  <a:gd name="connsiteX4-17" fmla="*/ 801762 w 3154533"/>
                  <a:gd name="connsiteY4-18" fmla="*/ 1257387 h 2150043"/>
                  <a:gd name="connsiteX0-19" fmla="*/ 710322 w 3154533"/>
                  <a:gd name="connsiteY0-20" fmla="*/ 1165947 h 2150043"/>
                  <a:gd name="connsiteX1-21" fmla="*/ 0 w 3154533"/>
                  <a:gd name="connsiteY1-22" fmla="*/ 2150043 h 2150043"/>
                  <a:gd name="connsiteX2-23" fmla="*/ 3154533 w 3154533"/>
                  <a:gd name="connsiteY2-24" fmla="*/ 2150043 h 2150043"/>
                  <a:gd name="connsiteX3-25" fmla="*/ 1577266 w 3154533"/>
                  <a:gd name="connsiteY3-26" fmla="*/ 0 h 2150043"/>
                  <a:gd name="connsiteX0-27" fmla="*/ 0 w 3154533"/>
                  <a:gd name="connsiteY0-28" fmla="*/ 2150043 h 2150043"/>
                  <a:gd name="connsiteX1-29" fmla="*/ 3154533 w 3154533"/>
                  <a:gd name="connsiteY1-30" fmla="*/ 2150043 h 2150043"/>
                  <a:gd name="connsiteX2-31" fmla="*/ 1577266 w 3154533"/>
                  <a:gd name="connsiteY2-32" fmla="*/ 0 h 2150043"/>
                </a:gdLst>
                <a:ahLst/>
                <a:cxnLst>
                  <a:cxn ang="0">
                    <a:pos x="connsiteX0-1" y="connsiteY0-2"/>
                  </a:cxn>
                  <a:cxn ang="0">
                    <a:pos x="connsiteX1-3" y="connsiteY1-4"/>
                  </a:cxn>
                  <a:cxn ang="0">
                    <a:pos x="connsiteX2-5" y="connsiteY2-6"/>
                  </a:cxn>
                </a:cxnLst>
                <a:rect l="l" t="t" r="r" b="b"/>
                <a:pathLst>
                  <a:path w="3154533" h="2150043">
                    <a:moveTo>
                      <a:pt x="0" y="2150043"/>
                    </a:moveTo>
                    <a:lnTo>
                      <a:pt x="3154533" y="2150043"/>
                    </a:lnTo>
                    <a:lnTo>
                      <a:pt x="1577266" y="0"/>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grpSp>
        <p:grpSp>
          <p:nvGrpSpPr>
            <p:cNvPr id="9" name="组合 8"/>
            <p:cNvGrpSpPr/>
            <p:nvPr/>
          </p:nvGrpSpPr>
          <p:grpSpPr>
            <a:xfrm>
              <a:off x="6440" y="535"/>
              <a:ext cx="994" cy="926"/>
              <a:chOff x="3327" y="1792"/>
              <a:chExt cx="994" cy="926"/>
            </a:xfrm>
          </p:grpSpPr>
          <p:sp>
            <p:nvSpPr>
              <p:cNvPr id="7" name="TextBox 32"/>
              <p:cNvSpPr txBox="true">
                <a:spLocks noChangeArrowheads="true"/>
              </p:cNvSpPr>
              <p:nvPr/>
            </p:nvSpPr>
            <p:spPr bwMode="auto">
              <a:xfrm>
                <a:off x="3344" y="1831"/>
                <a:ext cx="977" cy="82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Calibri" panose="020F0502020204030204" charset="0"/>
                    <a:ea typeface="宋体" pitchFamily="2" charset="-122"/>
                  </a:defRPr>
                </a:lvl1pPr>
                <a:lvl2pPr marL="742950" indent="-285750" eaLnBrk="0" hangingPunct="0">
                  <a:defRPr>
                    <a:solidFill>
                      <a:schemeClr val="tx1"/>
                    </a:solidFill>
                    <a:latin typeface="Calibri" panose="020F0502020204030204" charset="0"/>
                    <a:ea typeface="宋体" pitchFamily="2" charset="-122"/>
                  </a:defRPr>
                </a:lvl2pPr>
                <a:lvl3pPr marL="1143000" indent="-228600" eaLnBrk="0" hangingPunct="0">
                  <a:defRPr>
                    <a:solidFill>
                      <a:schemeClr val="tx1"/>
                    </a:solidFill>
                    <a:latin typeface="Calibri" panose="020F0502020204030204" charset="0"/>
                    <a:ea typeface="宋体" pitchFamily="2" charset="-122"/>
                  </a:defRPr>
                </a:lvl3pPr>
                <a:lvl4pPr marL="1600200" indent="-228600" eaLnBrk="0" hangingPunct="0">
                  <a:defRPr>
                    <a:solidFill>
                      <a:schemeClr val="tx1"/>
                    </a:solidFill>
                    <a:latin typeface="Calibri" panose="020F0502020204030204" charset="0"/>
                    <a:ea typeface="宋体" pitchFamily="2" charset="-122"/>
                  </a:defRPr>
                </a:lvl4pPr>
                <a:lvl5pPr marL="2057400" indent="-228600" eaLnBrk="0" hangingPunct="0">
                  <a:defRPr>
                    <a:solidFill>
                      <a:schemeClr val="tx1"/>
                    </a:solidFill>
                    <a:latin typeface="Calibri" panose="020F050202020403020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9pPr>
              </a:lstStyle>
              <a:p>
                <a:pPr eaLnBrk="1" hangingPunct="1"/>
                <a:r>
                  <a:rPr lang="en-US" altLang="zh-CN" sz="2800" b="1" dirty="0">
                    <a:solidFill>
                      <a:schemeClr val="tx2"/>
                    </a:solidFill>
                    <a:latin typeface="+mn-lt"/>
                    <a:ea typeface="+mn-ea"/>
                    <a:cs typeface="+mn-ea"/>
                    <a:sym typeface="+mn-lt"/>
                  </a:rPr>
                  <a:t>03</a:t>
                </a:r>
                <a:endParaRPr lang="en-US" altLang="zh-CN" sz="2800" b="1" dirty="0">
                  <a:solidFill>
                    <a:schemeClr val="tx2"/>
                  </a:solidFill>
                  <a:latin typeface="+mn-lt"/>
                  <a:ea typeface="+mn-ea"/>
                  <a:cs typeface="+mn-ea"/>
                  <a:sym typeface="+mn-lt"/>
                </a:endParaRPr>
              </a:p>
            </p:txBody>
          </p:sp>
          <p:sp>
            <p:nvSpPr>
              <p:cNvPr id="8" name="椭圆 1"/>
              <p:cNvSpPr>
                <a:spLocks noChangeArrowheads="true"/>
              </p:cNvSpPr>
              <p:nvPr/>
            </p:nvSpPr>
            <p:spPr bwMode="auto">
              <a:xfrm>
                <a:off x="3327" y="1792"/>
                <a:ext cx="947" cy="926"/>
              </a:xfrm>
              <a:prstGeom prst="roundRect">
                <a:avLst/>
              </a:prstGeom>
              <a:noFill/>
              <a:ln>
                <a:solidFill>
                  <a:schemeClr val="tx2"/>
                </a:solidFill>
              </a:ln>
            </p:spPr>
            <p:style>
              <a:lnRef idx="3">
                <a:schemeClr val="lt1"/>
              </a:lnRef>
              <a:fillRef idx="1">
                <a:schemeClr val="accent3"/>
              </a:fillRef>
              <a:effectRef idx="1">
                <a:schemeClr val="accent3"/>
              </a:effectRef>
              <a:fontRef idx="minor">
                <a:schemeClr val="lt1"/>
              </a:fontRef>
            </p:style>
            <p:txBody>
              <a:bodyPr anchor="ctr"/>
              <a:lstStyle>
                <a:lvl1pPr eaLnBrk="0" hangingPunct="0">
                  <a:defRPr>
                    <a:solidFill>
                      <a:schemeClr val="tx1"/>
                    </a:solidFill>
                    <a:latin typeface="Calibri" panose="020F0502020204030204" charset="0"/>
                    <a:ea typeface="宋体" pitchFamily="2" charset="-122"/>
                  </a:defRPr>
                </a:lvl1pPr>
                <a:lvl2pPr marL="742950" indent="-285750" eaLnBrk="0" hangingPunct="0">
                  <a:defRPr>
                    <a:solidFill>
                      <a:schemeClr val="tx1"/>
                    </a:solidFill>
                    <a:latin typeface="Calibri" panose="020F0502020204030204" charset="0"/>
                    <a:ea typeface="宋体" pitchFamily="2" charset="-122"/>
                  </a:defRPr>
                </a:lvl2pPr>
                <a:lvl3pPr marL="1143000" indent="-228600" eaLnBrk="0" hangingPunct="0">
                  <a:defRPr>
                    <a:solidFill>
                      <a:schemeClr val="tx1"/>
                    </a:solidFill>
                    <a:latin typeface="Calibri" panose="020F0502020204030204" charset="0"/>
                    <a:ea typeface="宋体" pitchFamily="2" charset="-122"/>
                  </a:defRPr>
                </a:lvl3pPr>
                <a:lvl4pPr marL="1600200" indent="-228600" eaLnBrk="0" hangingPunct="0">
                  <a:defRPr>
                    <a:solidFill>
                      <a:schemeClr val="tx1"/>
                    </a:solidFill>
                    <a:latin typeface="Calibri" panose="020F0502020204030204" charset="0"/>
                    <a:ea typeface="宋体" pitchFamily="2" charset="-122"/>
                  </a:defRPr>
                </a:lvl4pPr>
                <a:lvl5pPr marL="2057400" indent="-228600" eaLnBrk="0" hangingPunct="0">
                  <a:defRPr>
                    <a:solidFill>
                      <a:schemeClr val="tx1"/>
                    </a:solidFill>
                    <a:latin typeface="Calibri" panose="020F050202020403020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9pPr>
              </a:lstStyle>
              <a:p>
                <a:pPr algn="ctr" eaLnBrk="1" hangingPunct="1"/>
                <a:endParaRPr lang="zh-CN" altLang="en-US" sz="2000">
                  <a:solidFill>
                    <a:schemeClr val="tx2"/>
                  </a:solidFill>
                  <a:latin typeface="+mn-lt"/>
                  <a:ea typeface="+mn-ea"/>
                  <a:cs typeface="+mn-ea"/>
                  <a:sym typeface="+mn-lt"/>
                </a:endParaRPr>
              </a:p>
            </p:txBody>
          </p:sp>
        </p:grpSp>
      </p:grpSp>
      <p:grpSp>
        <p:nvGrpSpPr>
          <p:cNvPr id="36869" name="组合 10"/>
          <p:cNvGrpSpPr/>
          <p:nvPr/>
        </p:nvGrpSpPr>
        <p:grpSpPr>
          <a:xfrm flipH="true">
            <a:off x="-47625" y="4044950"/>
            <a:ext cx="2890838" cy="1143000"/>
            <a:chOff x="2863459" y="4619712"/>
            <a:chExt cx="3567109" cy="1409705"/>
          </a:xfrm>
        </p:grpSpPr>
        <p:sp>
          <p:nvSpPr>
            <p:cNvPr id="5" name="等腰三角形 4"/>
            <p:cNvSpPr/>
            <p:nvPr/>
          </p:nvSpPr>
          <p:spPr>
            <a:xfrm>
              <a:off x="3415861" y="4639291"/>
              <a:ext cx="2991200" cy="1350967"/>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等腰三角形 5"/>
            <p:cNvSpPr/>
            <p:nvPr/>
          </p:nvSpPr>
          <p:spPr>
            <a:xfrm>
              <a:off x="2863459" y="4639291"/>
              <a:ext cx="2266417" cy="1350967"/>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等腰三角形 7"/>
            <p:cNvSpPr/>
            <p:nvPr/>
          </p:nvSpPr>
          <p:spPr>
            <a:xfrm rot="16200000" flipV="true">
              <a:off x="3871637" y="4765303"/>
              <a:ext cx="1390126" cy="1138105"/>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1" fmla="*/ 0 w 6858002"/>
                <a:gd name="connsiteY0-2" fmla="*/ 1685924 h 1685924"/>
                <a:gd name="connsiteX1-3" fmla="*/ 814388 w 6858002"/>
                <a:gd name="connsiteY1-4" fmla="*/ 0 h 1685924"/>
                <a:gd name="connsiteX2-5" fmla="*/ 6858002 w 6858002"/>
                <a:gd name="connsiteY2-6" fmla="*/ 1685924 h 1685924"/>
                <a:gd name="connsiteX3-7" fmla="*/ 0 w 6858002"/>
                <a:gd name="connsiteY3-8" fmla="*/ 1685924 h 1685924"/>
                <a:gd name="connsiteX0-9" fmla="*/ 0 w 6858002"/>
                <a:gd name="connsiteY0-10" fmla="*/ 1700212 h 1700212"/>
                <a:gd name="connsiteX1-11" fmla="*/ 885825 w 6858002"/>
                <a:gd name="connsiteY1-12" fmla="*/ 0 h 1700212"/>
                <a:gd name="connsiteX2-13" fmla="*/ 6858002 w 6858002"/>
                <a:gd name="connsiteY2-14" fmla="*/ 1700212 h 1700212"/>
                <a:gd name="connsiteX3-15" fmla="*/ 0 w 6858002"/>
                <a:gd name="connsiteY3-16" fmla="*/ 1700212 h 1700212"/>
                <a:gd name="connsiteX0-17" fmla="*/ 0 w 6858002"/>
                <a:gd name="connsiteY0-18" fmla="*/ 2071687 h 2071687"/>
                <a:gd name="connsiteX1-19" fmla="*/ 1057275 w 6858002"/>
                <a:gd name="connsiteY1-20" fmla="*/ 0 h 2071687"/>
                <a:gd name="connsiteX2-21" fmla="*/ 6858002 w 6858002"/>
                <a:gd name="connsiteY2-22" fmla="*/ 2071687 h 2071687"/>
                <a:gd name="connsiteX3-23" fmla="*/ 0 w 6858002"/>
                <a:gd name="connsiteY3-24" fmla="*/ 2071687 h 2071687"/>
                <a:gd name="connsiteX0-25" fmla="*/ 0 w 6858002"/>
                <a:gd name="connsiteY0-26" fmla="*/ 2890837 h 2890837"/>
                <a:gd name="connsiteX1-27" fmla="*/ 1495422 w 6858002"/>
                <a:gd name="connsiteY1-28" fmla="*/ 0 h 2890837"/>
                <a:gd name="connsiteX2-29" fmla="*/ 6858002 w 6858002"/>
                <a:gd name="connsiteY2-30" fmla="*/ 2890837 h 2890837"/>
                <a:gd name="connsiteX3-31" fmla="*/ 0 w 6858002"/>
                <a:gd name="connsiteY3-32" fmla="*/ 2890837 h 2890837"/>
                <a:gd name="connsiteX0-33" fmla="*/ 2295644 w 5362580"/>
                <a:gd name="connsiteY0-34" fmla="*/ 2852737 h 2890837"/>
                <a:gd name="connsiteX1-35" fmla="*/ 0 w 5362580"/>
                <a:gd name="connsiteY1-36" fmla="*/ 0 h 2890837"/>
                <a:gd name="connsiteX2-37" fmla="*/ 5362580 w 5362580"/>
                <a:gd name="connsiteY2-38" fmla="*/ 2890837 h 2890837"/>
                <a:gd name="connsiteX3-39" fmla="*/ 2295644 w 5362580"/>
                <a:gd name="connsiteY3-40" fmla="*/ 2852737 h 2890837"/>
                <a:gd name="connsiteX0-41" fmla="*/ 1 w 3066937"/>
                <a:gd name="connsiteY0-42" fmla="*/ 1423987 h 1462087"/>
                <a:gd name="connsiteX1-43" fmla="*/ 47150 w 3066937"/>
                <a:gd name="connsiteY1-44" fmla="*/ 0 h 1462087"/>
                <a:gd name="connsiteX2-45" fmla="*/ 3066937 w 3066937"/>
                <a:gd name="connsiteY2-46" fmla="*/ 1462087 h 1462087"/>
                <a:gd name="connsiteX3-47" fmla="*/ 1 w 3066937"/>
                <a:gd name="connsiteY3-48" fmla="*/ 1423987 h 1462087"/>
                <a:gd name="connsiteX0-49" fmla="*/ 1 w 3066937"/>
                <a:gd name="connsiteY0-50" fmla="*/ 1100137 h 1138237"/>
                <a:gd name="connsiteX1-51" fmla="*/ 47151 w 3066937"/>
                <a:gd name="connsiteY1-52" fmla="*/ 0 h 1138237"/>
                <a:gd name="connsiteX2-53" fmla="*/ 3066937 w 3066937"/>
                <a:gd name="connsiteY2-54" fmla="*/ 1138237 h 1138237"/>
                <a:gd name="connsiteX3-55" fmla="*/ 1 w 3066937"/>
                <a:gd name="connsiteY3-56" fmla="*/ 1100137 h 1138237"/>
                <a:gd name="connsiteX0-57" fmla="*/ 0 w 3109533"/>
                <a:gd name="connsiteY0-58" fmla="*/ 661987 h 1138237"/>
                <a:gd name="connsiteX1-59" fmla="*/ 89747 w 3109533"/>
                <a:gd name="connsiteY1-60" fmla="*/ 0 h 1138237"/>
                <a:gd name="connsiteX2-61" fmla="*/ 3109533 w 3109533"/>
                <a:gd name="connsiteY2-62" fmla="*/ 1138237 h 1138237"/>
                <a:gd name="connsiteX3-63" fmla="*/ 0 w 3109533"/>
                <a:gd name="connsiteY3-64" fmla="*/ 661987 h 1138237"/>
              </a:gdLst>
              <a:ahLst/>
              <a:cxnLst>
                <a:cxn ang="0">
                  <a:pos x="connsiteX0-1" y="connsiteY0-2"/>
                </a:cxn>
                <a:cxn ang="0">
                  <a:pos x="connsiteX1-3" y="connsiteY1-4"/>
                </a:cxn>
                <a:cxn ang="0">
                  <a:pos x="connsiteX2-5" y="connsiteY2-6"/>
                </a:cxn>
                <a:cxn ang="0">
                  <a:pos x="connsiteX3-7" y="connsiteY3-8"/>
                </a:cxn>
              </a:cxnLst>
              <a:rect l="l" t="t" r="r" b="b"/>
              <a:pathLst>
                <a:path w="3109533" h="1138237">
                  <a:moveTo>
                    <a:pt x="0" y="661987"/>
                  </a:moveTo>
                  <a:lnTo>
                    <a:pt x="89747" y="0"/>
                  </a:lnTo>
                  <a:lnTo>
                    <a:pt x="3109533" y="1138237"/>
                  </a:lnTo>
                  <a:lnTo>
                    <a:pt x="0" y="661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2" name="等腰三角形 7"/>
            <p:cNvSpPr/>
            <p:nvPr/>
          </p:nvSpPr>
          <p:spPr>
            <a:xfrm rot="16200000" flipV="true">
              <a:off x="4975463" y="4554733"/>
              <a:ext cx="1390126" cy="1520086"/>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1" fmla="*/ 0 w 6858002"/>
                <a:gd name="connsiteY0-2" fmla="*/ 1685924 h 1685924"/>
                <a:gd name="connsiteX1-3" fmla="*/ 814388 w 6858002"/>
                <a:gd name="connsiteY1-4" fmla="*/ 0 h 1685924"/>
                <a:gd name="connsiteX2-5" fmla="*/ 6858002 w 6858002"/>
                <a:gd name="connsiteY2-6" fmla="*/ 1685924 h 1685924"/>
                <a:gd name="connsiteX3-7" fmla="*/ 0 w 6858002"/>
                <a:gd name="connsiteY3-8" fmla="*/ 1685924 h 1685924"/>
                <a:gd name="connsiteX0-9" fmla="*/ 0 w 6858002"/>
                <a:gd name="connsiteY0-10" fmla="*/ 1700212 h 1700212"/>
                <a:gd name="connsiteX1-11" fmla="*/ 885825 w 6858002"/>
                <a:gd name="connsiteY1-12" fmla="*/ 0 h 1700212"/>
                <a:gd name="connsiteX2-13" fmla="*/ 6858002 w 6858002"/>
                <a:gd name="connsiteY2-14" fmla="*/ 1700212 h 1700212"/>
                <a:gd name="connsiteX3-15" fmla="*/ 0 w 6858002"/>
                <a:gd name="connsiteY3-16" fmla="*/ 1700212 h 1700212"/>
                <a:gd name="connsiteX0-17" fmla="*/ 0 w 6858002"/>
                <a:gd name="connsiteY0-18" fmla="*/ 2071687 h 2071687"/>
                <a:gd name="connsiteX1-19" fmla="*/ 1057275 w 6858002"/>
                <a:gd name="connsiteY1-20" fmla="*/ 0 h 2071687"/>
                <a:gd name="connsiteX2-21" fmla="*/ 6858002 w 6858002"/>
                <a:gd name="connsiteY2-22" fmla="*/ 2071687 h 2071687"/>
                <a:gd name="connsiteX3-23" fmla="*/ 0 w 6858002"/>
                <a:gd name="connsiteY3-24" fmla="*/ 2071687 h 2071687"/>
                <a:gd name="connsiteX0-25" fmla="*/ 0 w 6858002"/>
                <a:gd name="connsiteY0-26" fmla="*/ 2890837 h 2890837"/>
                <a:gd name="connsiteX1-27" fmla="*/ 1495422 w 6858002"/>
                <a:gd name="connsiteY1-28" fmla="*/ 0 h 2890837"/>
                <a:gd name="connsiteX2-29" fmla="*/ 6858002 w 6858002"/>
                <a:gd name="connsiteY2-30" fmla="*/ 2890837 h 2890837"/>
                <a:gd name="connsiteX3-31" fmla="*/ 0 w 6858002"/>
                <a:gd name="connsiteY3-32" fmla="*/ 2890837 h 2890837"/>
                <a:gd name="connsiteX0-33" fmla="*/ 2295644 w 5362580"/>
                <a:gd name="connsiteY0-34" fmla="*/ 2852737 h 2890837"/>
                <a:gd name="connsiteX1-35" fmla="*/ 0 w 5362580"/>
                <a:gd name="connsiteY1-36" fmla="*/ 0 h 2890837"/>
                <a:gd name="connsiteX2-37" fmla="*/ 5362580 w 5362580"/>
                <a:gd name="connsiteY2-38" fmla="*/ 2890837 h 2890837"/>
                <a:gd name="connsiteX3-39" fmla="*/ 2295644 w 5362580"/>
                <a:gd name="connsiteY3-40" fmla="*/ 2852737 h 2890837"/>
                <a:gd name="connsiteX0-41" fmla="*/ 1 w 3066937"/>
                <a:gd name="connsiteY0-42" fmla="*/ 1423987 h 1462087"/>
                <a:gd name="connsiteX1-43" fmla="*/ 47150 w 3066937"/>
                <a:gd name="connsiteY1-44" fmla="*/ 0 h 1462087"/>
                <a:gd name="connsiteX2-45" fmla="*/ 3066937 w 3066937"/>
                <a:gd name="connsiteY2-46" fmla="*/ 1462087 h 1462087"/>
                <a:gd name="connsiteX3-47" fmla="*/ 1 w 3066937"/>
                <a:gd name="connsiteY3-48" fmla="*/ 1423987 h 1462087"/>
                <a:gd name="connsiteX0-49" fmla="*/ 1 w 3066937"/>
                <a:gd name="connsiteY0-50" fmla="*/ 1100137 h 1138237"/>
                <a:gd name="connsiteX1-51" fmla="*/ 47151 w 3066937"/>
                <a:gd name="connsiteY1-52" fmla="*/ 0 h 1138237"/>
                <a:gd name="connsiteX2-53" fmla="*/ 3066937 w 3066937"/>
                <a:gd name="connsiteY2-54" fmla="*/ 1138237 h 1138237"/>
                <a:gd name="connsiteX3-55" fmla="*/ 1 w 3066937"/>
                <a:gd name="connsiteY3-56" fmla="*/ 1100137 h 1138237"/>
                <a:gd name="connsiteX0-57" fmla="*/ 0 w 3109533"/>
                <a:gd name="connsiteY0-58" fmla="*/ 661987 h 1138237"/>
                <a:gd name="connsiteX1-59" fmla="*/ 89747 w 3109533"/>
                <a:gd name="connsiteY1-60" fmla="*/ 0 h 1138237"/>
                <a:gd name="connsiteX2-61" fmla="*/ 3109533 w 3109533"/>
                <a:gd name="connsiteY2-62" fmla="*/ 1138237 h 1138237"/>
                <a:gd name="connsiteX3-63" fmla="*/ 0 w 3109533"/>
                <a:gd name="connsiteY3-64" fmla="*/ 661987 h 1138237"/>
                <a:gd name="connsiteX0-65" fmla="*/ 0 w 3109533"/>
                <a:gd name="connsiteY0-66" fmla="*/ 947737 h 1423987"/>
                <a:gd name="connsiteX1-67" fmla="*/ 132344 w 3109533"/>
                <a:gd name="connsiteY1-68" fmla="*/ 0 h 1423987"/>
                <a:gd name="connsiteX2-69" fmla="*/ 3109533 w 3109533"/>
                <a:gd name="connsiteY2-70" fmla="*/ 1423987 h 1423987"/>
                <a:gd name="connsiteX3-71" fmla="*/ 0 w 3109533"/>
                <a:gd name="connsiteY3-72" fmla="*/ 947737 h 1423987"/>
                <a:gd name="connsiteX0-73" fmla="*/ 0 w 3109533"/>
                <a:gd name="connsiteY0-74" fmla="*/ 966787 h 1443037"/>
                <a:gd name="connsiteX1-75" fmla="*/ 132344 w 3109533"/>
                <a:gd name="connsiteY1-76" fmla="*/ 0 h 1443037"/>
                <a:gd name="connsiteX2-77" fmla="*/ 3109533 w 3109533"/>
                <a:gd name="connsiteY2-78" fmla="*/ 1443037 h 1443037"/>
                <a:gd name="connsiteX3-79" fmla="*/ 0 w 3109533"/>
                <a:gd name="connsiteY3-80" fmla="*/ 966787 h 1443037"/>
                <a:gd name="connsiteX0-81" fmla="*/ 0 w 3109533"/>
                <a:gd name="connsiteY0-82" fmla="*/ 1042987 h 1519237"/>
                <a:gd name="connsiteX1-83" fmla="*/ 47151 w 3109533"/>
                <a:gd name="connsiteY1-84" fmla="*/ 0 h 1519237"/>
                <a:gd name="connsiteX2-85" fmla="*/ 3109533 w 3109533"/>
                <a:gd name="connsiteY2-86" fmla="*/ 1519237 h 1519237"/>
                <a:gd name="connsiteX3-87" fmla="*/ 0 w 3109533"/>
                <a:gd name="connsiteY3-88" fmla="*/ 1042987 h 1519237"/>
              </a:gdLst>
              <a:ahLst/>
              <a:cxnLst>
                <a:cxn ang="0">
                  <a:pos x="connsiteX0-1" y="connsiteY0-2"/>
                </a:cxn>
                <a:cxn ang="0">
                  <a:pos x="connsiteX1-3" y="connsiteY1-4"/>
                </a:cxn>
                <a:cxn ang="0">
                  <a:pos x="connsiteX2-5" y="connsiteY2-6"/>
                </a:cxn>
                <a:cxn ang="0">
                  <a:pos x="connsiteX3-7" y="connsiteY3-8"/>
                </a:cxn>
              </a:cxnLst>
              <a:rect l="l" t="t" r="r" b="b"/>
              <a:pathLst>
                <a:path w="3109533" h="1519237">
                  <a:moveTo>
                    <a:pt x="0" y="1042987"/>
                  </a:moveTo>
                  <a:lnTo>
                    <a:pt x="47151" y="0"/>
                  </a:lnTo>
                  <a:lnTo>
                    <a:pt x="3109533" y="1519237"/>
                  </a:lnTo>
                  <a:lnTo>
                    <a:pt x="0" y="1042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sp>
        <p:nvSpPr>
          <p:cNvPr id="13" name="文本框 12"/>
          <p:cNvSpPr txBox="true"/>
          <p:nvPr/>
        </p:nvSpPr>
        <p:spPr>
          <a:xfrm>
            <a:off x="2339975" y="2643505"/>
            <a:ext cx="4572000" cy="1076325"/>
          </a:xfrm>
          <a:prstGeom prst="rect">
            <a:avLst/>
          </a:prstGeom>
          <a:noFill/>
        </p:spPr>
        <p:txBody>
          <a:bodyPr wrap="square" rtlCol="0" anchor="t">
            <a:spAutoFit/>
          </a:bodyPr>
          <a:p>
            <a:pPr algn="ctr"/>
            <a:r>
              <a:rPr lang="zh-CN" altLang="en-US" sz="3200" b="1" dirty="0">
                <a:ln>
                  <a:noFill/>
                </a:ln>
                <a:solidFill>
                  <a:schemeClr val="tx2"/>
                </a:solidFill>
                <a:latin typeface="微软雅黑" panose="020B0604030504040204" pitchFamily="34" charset="-122"/>
                <a:ea typeface="微软雅黑" panose="020B0604030504040204" pitchFamily="34" charset="-122"/>
                <a:cs typeface="+mn-ea"/>
                <a:sym typeface="+mn-lt"/>
              </a:rPr>
              <a:t>存在问题</a:t>
            </a:r>
            <a:endParaRPr lang="zh-CN" altLang="en-US" sz="3200" b="1" dirty="0">
              <a:ln>
                <a:noFill/>
              </a:ln>
              <a:solidFill>
                <a:schemeClr val="tx2"/>
              </a:solidFill>
              <a:latin typeface="微软雅黑" panose="020B0604030504040204" pitchFamily="34" charset="-122"/>
              <a:ea typeface="微软雅黑" panose="020B0604030504040204" pitchFamily="34" charset="-122"/>
              <a:cs typeface="+mn-ea"/>
              <a:sym typeface="+mn-lt"/>
            </a:endParaRPr>
          </a:p>
          <a:p>
            <a:pPr algn="ctr"/>
            <a:endParaRPr lang="zh-CN" altLang="en-US" sz="3200" b="1" dirty="0">
              <a:ln>
                <a:noFill/>
              </a:ln>
              <a:solidFill>
                <a:schemeClr val="tx2"/>
              </a:solidFill>
              <a:latin typeface="微软雅黑" panose="020B0604030504040204" pitchFamily="34" charset="-122"/>
              <a:ea typeface="微软雅黑" panose="020B060403050404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201930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zh-CN"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执法存在问题</a:t>
            </a:r>
            <a:endParaRPr kumimoji="1" lang="zh-CN" altLang="zh-CN"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3" name="文本框 2"/>
          <p:cNvSpPr txBox="true"/>
          <p:nvPr/>
        </p:nvSpPr>
        <p:spPr>
          <a:xfrm>
            <a:off x="755809" y="843439"/>
            <a:ext cx="8387715" cy="3667760"/>
          </a:xfrm>
          <a:prstGeom prst="rect">
            <a:avLst/>
          </a:prstGeom>
          <a:noFill/>
        </p:spPr>
        <p:txBody>
          <a:bodyPr wrap="square" rtlCol="0" anchor="t">
            <a:spAutoFit/>
          </a:bodyPr>
          <a:lstStyle/>
          <a:p>
            <a:pPr algn="l">
              <a:lnSpc>
                <a:spcPct val="130000"/>
              </a:lnSpc>
              <a:buClrTx/>
              <a:buSzTx/>
              <a:buFont typeface="Wingdings" panose="05000000000000000000" charset="0"/>
            </a:pPr>
            <a:r>
              <a:rPr lang="en-US" altLang="zh-CN" sz="21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1、</a:t>
            </a:r>
            <a:r>
              <a:rPr lang="zh-CN" altLang="en-US" sz="21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建安</a:t>
            </a:r>
            <a:r>
              <a:rPr lang="en-US" altLang="zh-CN" sz="21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投资：</a:t>
            </a:r>
            <a:r>
              <a:rPr lang="zh-CN" altLang="en-US" sz="21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四舍五入，优先依据产值、工程量</a:t>
            </a:r>
            <a:endParaRPr lang="en-US" altLang="zh-CN" sz="21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a:p>
            <a:pPr marL="342900" indent="-342900" algn="l">
              <a:lnSpc>
                <a:spcPct val="130000"/>
              </a:lnSpc>
              <a:buClrTx/>
              <a:buSzTx/>
              <a:buFont typeface="Wingdings" panose="05000000000000000000" charset="0"/>
              <a:buChar char="l"/>
            </a:pPr>
            <a:r>
              <a:rPr sz="1800" dirty="0">
                <a:solidFill>
                  <a:srgbClr val="000000"/>
                </a:solidFill>
                <a:latin typeface="微软雅黑" panose="020B0604030504040204" pitchFamily="34" charset="-122"/>
                <a:ea typeface="微软雅黑" panose="020B0604030504040204" pitchFamily="34" charset="-122"/>
                <a:sym typeface="+mn-ea"/>
              </a:rPr>
              <a:t>按照凭证上的数直接加总再四舍五入，不要先四舍五入再加总，减小误差。</a:t>
            </a:r>
            <a:endParaRPr sz="1800" dirty="0">
              <a:solidFill>
                <a:srgbClr val="000000"/>
              </a:solidFill>
              <a:latin typeface="微软雅黑" panose="020B0604030504040204" pitchFamily="34" charset="-122"/>
              <a:ea typeface="微软雅黑" panose="020B0604030504040204" pitchFamily="34" charset="-122"/>
              <a:sym typeface="+mn-ea"/>
            </a:endParaRPr>
          </a:p>
          <a:p>
            <a:pPr marL="285750" indent="-285750">
              <a:lnSpc>
                <a:spcPct val="150000"/>
              </a:lnSpc>
              <a:buFont typeface="Wingdings" panose="05000000000000000000" charset="0"/>
              <a:buChar char="l"/>
            </a:pPr>
            <a:r>
              <a:rPr lang="zh-CN" altLang="en-US" sz="1800" b="1" dirty="0">
                <a:latin typeface="微软雅黑" panose="020B0604030504040204" pitchFamily="34" charset="-122"/>
                <a:sym typeface="+mn-ea"/>
              </a:rPr>
              <a:t>填报依据为会计科目</a:t>
            </a:r>
            <a:r>
              <a:rPr lang="zh-CN" altLang="en-US" sz="1800" dirty="0">
                <a:latin typeface="微软雅黑" panose="020B0604030504040204" pitchFamily="34" charset="-122"/>
                <a:sym typeface="+mn-ea"/>
              </a:rPr>
              <a:t>：</a:t>
            </a:r>
            <a:r>
              <a:rPr lang="zh-CN" altLang="en-US" sz="1800" dirty="0">
                <a:highlight>
                  <a:srgbClr val="FFFF00"/>
                </a:highlight>
                <a:latin typeface="微软雅黑" panose="020B0604030504040204" pitchFamily="34" charset="-122"/>
                <a:sym typeface="+mn-ea"/>
              </a:rPr>
              <a:t>优先</a:t>
            </a:r>
            <a:r>
              <a:rPr lang="zh-CN" altLang="en-US" sz="1800" dirty="0">
                <a:latin typeface="微软雅黑" panose="020B0604030504040204" pitchFamily="34" charset="-122"/>
                <a:sym typeface="+mn-ea"/>
              </a:rPr>
              <a:t>依据会计报表“房屋开发成本”填报；</a:t>
            </a:r>
            <a:r>
              <a:rPr lang="zh-CN" altLang="en-US" sz="1800" dirty="0">
                <a:highlight>
                  <a:srgbClr val="FFFF00"/>
                </a:highlight>
                <a:latin typeface="微软雅黑" panose="020B0604030504040204" pitchFamily="34" charset="-122"/>
                <a:sym typeface="+mn-ea"/>
              </a:rPr>
              <a:t>未设置该科目的</a:t>
            </a:r>
            <a:r>
              <a:rPr lang="zh-CN" altLang="en-US" sz="1800" dirty="0">
                <a:latin typeface="微软雅黑" panose="020B0604030504040204" pitchFamily="34" charset="-122"/>
                <a:sym typeface="+mn-ea"/>
              </a:rPr>
              <a:t>，根据“房屋开发成本”下的相关明细分析计算填报。</a:t>
            </a:r>
            <a:endParaRPr lang="zh-CN" altLang="en-US" sz="1800" dirty="0">
              <a:latin typeface="微软雅黑" panose="020B0604030504040204" pitchFamily="34" charset="-122"/>
              <a:ea typeface="微软雅黑" panose="020B0604030504040204" pitchFamily="34" charset="-122"/>
            </a:endParaRPr>
          </a:p>
          <a:p>
            <a:pPr marL="285750" indent="-285750">
              <a:lnSpc>
                <a:spcPct val="150000"/>
              </a:lnSpc>
              <a:buFont typeface="Wingdings" panose="05000000000000000000" charset="0"/>
              <a:buChar char="l"/>
            </a:pPr>
            <a:r>
              <a:rPr lang="zh-CN" altLang="en-US" sz="1800" b="1" dirty="0">
                <a:latin typeface="微软雅黑" panose="020B0604030504040204" pitchFamily="34" charset="-122"/>
                <a:sym typeface="+mn-ea"/>
              </a:rPr>
              <a:t>填报依据为工程结算单或进度单：</a:t>
            </a:r>
            <a:r>
              <a:rPr lang="zh-CN" altLang="en-US" sz="1800" dirty="0">
                <a:latin typeface="微软雅黑" panose="020B0604030504040204" pitchFamily="34" charset="-122"/>
                <a:sym typeface="+mn-ea"/>
              </a:rPr>
              <a:t>根据工程建设、施工、监理等共同认定的工程结算单或进度单、工程付款等相关凭证填报。</a:t>
            </a:r>
            <a:endParaRPr lang="zh-CN" altLang="en-US" sz="1800" dirty="0">
              <a:latin typeface="微软雅黑" panose="020B0604030504040204" pitchFamily="34" charset="-122"/>
              <a:sym typeface="+mn-ea"/>
            </a:endParaRPr>
          </a:p>
          <a:p>
            <a:pPr marL="457200" indent="-457200">
              <a:lnSpc>
                <a:spcPct val="150000"/>
              </a:lnSpc>
              <a:buFont typeface="Wingdings" panose="05000000000000000000" charset="0"/>
              <a:buChar char="ü"/>
            </a:pPr>
            <a:r>
              <a:rPr lang="zh-CN" altLang="en-US" sz="1800" dirty="0">
                <a:highlight>
                  <a:srgbClr val="FFFF00"/>
                </a:highlight>
                <a:latin typeface="微软雅黑" panose="020B0604030504040204" pitchFamily="34" charset="-122"/>
                <a:ea typeface="微软雅黑" panose="020B0604030504040204" pitchFamily="34" charset="-122"/>
              </a:rPr>
              <a:t>优先</a:t>
            </a:r>
            <a:r>
              <a:rPr lang="zh-CN" altLang="en-US" sz="1800" dirty="0">
                <a:latin typeface="微软雅黑" panose="020B0604030504040204" pitchFamily="34" charset="-122"/>
                <a:ea typeface="微软雅黑" panose="020B0604030504040204" pitchFamily="34" charset="-122"/>
              </a:rPr>
              <a:t>选择</a:t>
            </a:r>
            <a:r>
              <a:rPr lang="zh-CN" altLang="en-US" sz="1800" dirty="0">
                <a:latin typeface="微软雅黑" panose="020B0604030504040204" pitchFamily="34" charset="-122"/>
                <a:sym typeface="+mn-ea"/>
              </a:rPr>
              <a:t>工程结算单或进度单，工程付款凭证里的</a:t>
            </a:r>
            <a:r>
              <a:rPr lang="zh-CN" altLang="en-US" sz="1800" dirty="0">
                <a:highlight>
                  <a:srgbClr val="FFFF00"/>
                </a:highlight>
                <a:latin typeface="微软雅黑" panose="020B0604030504040204" pitchFamily="34" charset="-122"/>
                <a:sym typeface="+mn-ea"/>
              </a:rPr>
              <a:t>工程量、产值</a:t>
            </a:r>
            <a:endParaRPr lang="zh-CN" altLang="en-US" sz="1800" dirty="0">
              <a:highlight>
                <a:srgbClr val="FFFF00"/>
              </a:highlight>
              <a:latin typeface="微软雅黑" panose="020B0604030504040204" pitchFamily="34" charset="-122"/>
              <a:ea typeface="微软雅黑" panose="020B0604030504040204" pitchFamily="34" charset="-122"/>
            </a:endParaRPr>
          </a:p>
          <a:p>
            <a:pPr marL="342900" indent="-342900" algn="l">
              <a:lnSpc>
                <a:spcPct val="130000"/>
              </a:lnSpc>
              <a:buClrTx/>
              <a:buSzTx/>
              <a:buFont typeface="Wingdings" panose="05000000000000000000" charset="0"/>
              <a:buChar char="ü"/>
            </a:pPr>
            <a:r>
              <a:rPr lang="zh-CN" sz="1800" dirty="0">
                <a:solidFill>
                  <a:srgbClr val="000000"/>
                </a:solidFill>
                <a:latin typeface="微软雅黑" panose="020B0604030504040204" pitchFamily="34" charset="-122"/>
                <a:ea typeface="微软雅黑" panose="020B0604030504040204" pitchFamily="34" charset="-122"/>
                <a:sym typeface="+mn-ea"/>
              </a:rPr>
              <a:t>如果没有</a:t>
            </a:r>
            <a:r>
              <a:rPr lang="zh-CN" altLang="en-US" sz="1800" dirty="0">
                <a:latin typeface="微软雅黑" panose="020B0604030504040204" pitchFamily="34" charset="-122"/>
                <a:sym typeface="+mn-ea"/>
              </a:rPr>
              <a:t>工程量、产值凭证</a:t>
            </a:r>
            <a:r>
              <a:rPr lang="zh-CN" sz="1800" dirty="0">
                <a:solidFill>
                  <a:srgbClr val="000000"/>
                </a:solidFill>
                <a:latin typeface="微软雅黑" panose="020B0604030504040204" pitchFamily="34" charset="-122"/>
                <a:ea typeface="微软雅黑" panose="020B0604030504040204" pitchFamily="34" charset="-122"/>
                <a:sym typeface="+mn-ea"/>
              </a:rPr>
              <a:t>，</a:t>
            </a:r>
            <a:r>
              <a:rPr lang="zh-CN" altLang="en-US" sz="1800" dirty="0">
                <a:latin typeface="微软雅黑" panose="020B0604030504040204" pitchFamily="34" charset="-122"/>
                <a:sym typeface="+mn-ea"/>
              </a:rPr>
              <a:t>再选择工程付款凭证里的</a:t>
            </a:r>
            <a:r>
              <a:rPr lang="en-US" altLang="zh-CN" sz="1800" dirty="0">
                <a:latin typeface="微软雅黑" panose="020B0604030504040204" pitchFamily="34" charset="-122"/>
                <a:sym typeface="+mn-ea"/>
              </a:rPr>
              <a:t>“</a:t>
            </a:r>
            <a:r>
              <a:rPr lang="zh-CN" altLang="en-US" sz="1800" dirty="0">
                <a:latin typeface="微软雅黑" panose="020B0604030504040204" pitchFamily="34" charset="-122"/>
                <a:sym typeface="+mn-ea"/>
              </a:rPr>
              <a:t>施工单位</a:t>
            </a:r>
            <a:r>
              <a:rPr lang="zh-CN" altLang="en-US" sz="1800" b="1" dirty="0">
                <a:latin typeface="微软雅黑" panose="020B0604030504040204" pitchFamily="34" charset="-122"/>
                <a:sym typeface="+mn-ea"/>
              </a:rPr>
              <a:t>应得款</a:t>
            </a:r>
            <a:r>
              <a:rPr lang="en-US" altLang="zh-CN" sz="1800" dirty="0">
                <a:latin typeface="微软雅黑" panose="020B0604030504040204" pitchFamily="34" charset="-122"/>
                <a:sym typeface="+mn-ea"/>
              </a:rPr>
              <a:t>”</a:t>
            </a:r>
            <a:endParaRPr sz="1800" dirty="0">
              <a:solidFill>
                <a:srgbClr val="000000"/>
              </a:solidFill>
              <a:latin typeface="微软雅黑" panose="020B0604030504040204" pitchFamily="34" charset="-122"/>
              <a:ea typeface="微软雅黑" panose="020B0604030504040204" pitchFamily="34" charset="-122"/>
              <a:sym typeface="+mn-ea"/>
            </a:endParaRPr>
          </a:p>
          <a:p>
            <a:pPr marL="285750" indent="-285750" algn="l">
              <a:lnSpc>
                <a:spcPct val="130000"/>
              </a:lnSpc>
              <a:buClrTx/>
              <a:buSzTx/>
              <a:buFont typeface="Wingdings" panose="05000000000000000000" charset="0"/>
              <a:buChar char="l"/>
            </a:pPr>
            <a:endParaRPr sz="1800" dirty="0">
              <a:solidFill>
                <a:srgbClr val="000000"/>
              </a:solidFill>
              <a:latin typeface="微软雅黑" panose="020B0604030504040204" pitchFamily="34" charset="-122"/>
              <a:ea typeface="微软雅黑" panose="020B0604030504040204" pitchFamily="34" charset="-122"/>
              <a:sym typeface="+mn-ea"/>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图片 10"/>
          <p:cNvPicPr>
            <a:picLocks noChangeAspect="true"/>
          </p:cNvPicPr>
          <p:nvPr/>
        </p:nvPicPr>
        <p:blipFill>
          <a:blip r:embed="rId1"/>
          <a:stretch>
            <a:fillRect/>
          </a:stretch>
        </p:blipFill>
        <p:spPr>
          <a:xfrm>
            <a:off x="0" y="0"/>
            <a:ext cx="5909072" cy="1662113"/>
          </a:xfrm>
          <a:prstGeom prst="rect">
            <a:avLst/>
          </a:prstGeom>
          <a:noFill/>
          <a:ln w="9525">
            <a:noFill/>
          </a:ln>
        </p:spPr>
      </p:pic>
      <p:pic>
        <p:nvPicPr>
          <p:cNvPr id="37890" name="图片 9"/>
          <p:cNvPicPr>
            <a:picLocks noChangeAspect="true"/>
          </p:cNvPicPr>
          <p:nvPr/>
        </p:nvPicPr>
        <p:blipFill>
          <a:blip r:embed="rId2"/>
          <a:stretch>
            <a:fillRect/>
          </a:stretch>
        </p:blipFill>
        <p:spPr>
          <a:xfrm>
            <a:off x="4744641" y="3900488"/>
            <a:ext cx="4399359" cy="1243013"/>
          </a:xfrm>
          <a:prstGeom prst="rect">
            <a:avLst/>
          </a:prstGeom>
          <a:noFill/>
          <a:ln w="9525">
            <a:noFill/>
          </a:ln>
        </p:spPr>
      </p:pic>
      <p:sp>
        <p:nvSpPr>
          <p:cNvPr id="5" name="灯片编号占位符 4"/>
          <p:cNvSpPr>
            <a:spLocks noGrp="true"/>
          </p:cNvSpPr>
          <p:nvPr>
            <p:ph type="sldNum" sz="quarter" idx="12"/>
          </p:nvPr>
        </p:nvSpPr>
        <p:spPr/>
        <p:txBody>
          <a:bodyPr vert="horz" lIns="68580" tIns="34290" rIns="68580" bIns="3429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9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6870" name="矩形 12"/>
          <p:cNvSpPr/>
          <p:nvPr/>
        </p:nvSpPr>
        <p:spPr>
          <a:xfrm>
            <a:off x="1979772" y="2067243"/>
            <a:ext cx="5466080" cy="1568450"/>
          </a:xfrm>
          <a:prstGeom prst="rect">
            <a:avLst/>
          </a:prstGeom>
          <a:noFill/>
          <a:ln w="9525">
            <a:noFill/>
          </a:ln>
        </p:spPr>
        <p:txBody>
          <a:bodyPr wrap="none">
            <a:spAutoFit/>
          </a:bodyPr>
          <a:lstStyle/>
          <a:p>
            <a:pPr algn="ctr"/>
            <a:r>
              <a:rPr lang="en-US" altLang="zh-CN"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rPr>
              <a:t>X204-1</a:t>
            </a:r>
            <a:r>
              <a:rPr lang="zh-CN" altLang="en-US"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rPr>
              <a:t>表</a:t>
            </a:r>
            <a:endParaRPr lang="zh-CN" altLang="en-US"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endParaRPr>
          </a:p>
          <a:p>
            <a:pPr algn="ctr"/>
            <a:r>
              <a:rPr lang="en-US" altLang="zh-CN"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rPr>
              <a:t>《</a:t>
            </a:r>
            <a:r>
              <a:rPr lang="zh-CN" altLang="en-US"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rPr>
              <a:t>房地产开发项目经营情况</a:t>
            </a:r>
            <a:r>
              <a:rPr lang="en-US" altLang="zh-CN"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rPr>
              <a:t>》</a:t>
            </a:r>
            <a:endParaRPr lang="en-US" altLang="zh-CN"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endParaRPr>
          </a:p>
          <a:p>
            <a:pPr algn="ctr"/>
            <a:endParaRPr lang="zh-CN" altLang="en-US"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spTree>
  </p:cSld>
  <p:clrMapOvr>
    <a:masterClrMapping/>
  </p:clrMapOvr>
  <p:transition spd="slow" advClick="false"/>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483235" y="168593"/>
            <a:ext cx="4714875" cy="622300"/>
          </a:xfrm>
          <a:prstGeom prst="rect">
            <a:avLst/>
          </a:prstGeom>
        </p:spPr>
        <p:txBody>
          <a:bodyPr lIns="68580" tIns="34290" rIns="68580" bIns="3429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rPr>
              <a:t>错误案例</a:t>
            </a:r>
            <a:endPar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endParaRPr>
          </a:p>
        </p:txBody>
      </p:sp>
      <p:grpSp>
        <p:nvGrpSpPr>
          <p:cNvPr id="35" name="组合 34"/>
          <p:cNvGrpSpPr/>
          <p:nvPr/>
        </p:nvGrpSpPr>
        <p:grpSpPr>
          <a:xfrm>
            <a:off x="0" y="-107950"/>
            <a:ext cx="460375" cy="551180"/>
            <a:chOff x="0" y="-170"/>
            <a:chExt cx="725" cy="868"/>
          </a:xfrm>
        </p:grpSpPr>
        <p:sp>
          <p:nvSpPr>
            <p:cNvPr id="36"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sz="100" dirty="0">
                <a:latin typeface="Arial" panose="020B0604020202020204" pitchFamily="34" charset="0"/>
              </a:endParaRPr>
            </a:p>
          </p:txBody>
        </p:sp>
        <p:grpSp>
          <p:nvGrpSpPr>
            <p:cNvPr id="38" name="组合 37"/>
            <p:cNvGrpSpPr/>
            <p:nvPr userDrawn="true"/>
          </p:nvGrpSpPr>
          <p:grpSpPr>
            <a:xfrm>
              <a:off x="0" y="357"/>
              <a:ext cx="594" cy="341"/>
              <a:chOff x="0" y="210766"/>
              <a:chExt cx="502921" cy="288405"/>
            </a:xfrm>
          </p:grpSpPr>
          <p:sp>
            <p:nvSpPr>
              <p:cNvPr id="39" name="矩形 38"/>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40" name="矩形 39"/>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41" name="矩形 40"/>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grpSp>
      <p:sp>
        <p:nvSpPr>
          <p:cNvPr id="52" name="矩形 51"/>
          <p:cNvSpPr/>
          <p:nvPr/>
        </p:nvSpPr>
        <p:spPr>
          <a:xfrm>
            <a:off x="5507990" y="514350"/>
            <a:ext cx="2194560" cy="7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pic>
        <p:nvPicPr>
          <p:cNvPr id="2" name="图片 1" descr="图片1"/>
          <p:cNvPicPr>
            <a:picLocks noChangeAspect="true"/>
          </p:cNvPicPr>
          <p:nvPr/>
        </p:nvPicPr>
        <p:blipFill>
          <a:blip r:embed="rId1"/>
          <a:stretch>
            <a:fillRect/>
          </a:stretch>
        </p:blipFill>
        <p:spPr>
          <a:xfrm>
            <a:off x="4253389" y="211455"/>
            <a:ext cx="3778568" cy="5159693"/>
          </a:xfrm>
          <a:prstGeom prst="rect">
            <a:avLst/>
          </a:prstGeom>
        </p:spPr>
      </p:pic>
      <p:sp>
        <p:nvSpPr>
          <p:cNvPr id="3" name="矩形 2"/>
          <p:cNvSpPr/>
          <p:nvPr/>
        </p:nvSpPr>
        <p:spPr>
          <a:xfrm>
            <a:off x="822484" y="2976563"/>
            <a:ext cx="3178016" cy="64516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a:spAutoFit/>
          </a:bodyPr>
          <a:p>
            <a:pPr marL="0" marR="0" lvl="0" indent="0" algn="ctr" defTabSz="914400" rtl="0" eaLnBrk="1" fontAlgn="base" latinLnBrk="0" hangingPunct="1">
              <a:lnSpc>
                <a:spcPct val="100000"/>
              </a:lnSpc>
              <a:spcBef>
                <a:spcPct val="0"/>
              </a:spcBef>
              <a:spcAft>
                <a:spcPct val="0"/>
              </a:spcAft>
              <a:buClrTx/>
              <a:buSzTx/>
              <a:buFontTx/>
              <a:buNone/>
              <a:defRPr/>
            </a:pPr>
            <a:r>
              <a:rPr lang="zh-CN" altLang="en-US" sz="1800" b="1" noProof="0" dirty="0">
                <a:ln>
                  <a:noFill/>
                </a:ln>
                <a:solidFill>
                  <a:schemeClr val="tx1"/>
                </a:solidFill>
                <a:effectLst/>
                <a:uLnTx/>
                <a:uFillTx/>
                <a:latin typeface="Arial" panose="020B0604020202020204" pitchFamily="34" charset="0"/>
                <a:ea typeface="微软雅黑" panose="020B0604030504040204" pitchFamily="34" charset="-122"/>
                <a:sym typeface="+mn-ea"/>
              </a:rPr>
              <a:t>×</a:t>
            </a:r>
            <a:r>
              <a:rPr lang="zh-CN" altLang="en-US" sz="1800" b="1" noProof="0" dirty="0">
                <a:ln>
                  <a:noFill/>
                </a:ln>
                <a:solidFill>
                  <a:schemeClr val="tx1"/>
                </a:solidFill>
                <a:effectLst/>
                <a:uLnTx/>
                <a:uFillTx/>
                <a:latin typeface="微软雅黑" panose="020B0604030504040204" pitchFamily="34" charset="-122"/>
                <a:ea typeface="微软雅黑" panose="020B0604030504040204" pitchFamily="34" charset="-122"/>
                <a:sym typeface="+mn-ea"/>
              </a:rPr>
              <a:t>不应取扣款后的本期应付款，不反映报告期内完成的工程量</a:t>
            </a:r>
            <a:endParaRPr kumimoji="0" lang="zh-CN" altLang="en-US" sz="1800" b="1"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sym typeface="+mn-ea"/>
            </a:endParaRPr>
          </a:p>
        </p:txBody>
      </p:sp>
      <p:cxnSp>
        <p:nvCxnSpPr>
          <p:cNvPr id="4" name="直接箭头连接符 3"/>
          <p:cNvCxnSpPr/>
          <p:nvPr/>
        </p:nvCxnSpPr>
        <p:spPr>
          <a:xfrm flipH="true" flipV="true">
            <a:off x="4000341" y="3140234"/>
            <a:ext cx="1245394" cy="17621"/>
          </a:xfrm>
          <a:prstGeom prst="straightConnector1">
            <a:avLst/>
          </a:prstGeom>
          <a:ln w="28575">
            <a:gradFill>
              <a:gsLst>
                <a:gs pos="0">
                  <a:srgbClr val="E30000"/>
                </a:gs>
                <a:gs pos="100000">
                  <a:srgbClr val="760303"/>
                </a:gs>
              </a:gsLst>
            </a:gradFill>
            <a:tailEnd type="arrow"/>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8585" y="2149316"/>
            <a:ext cx="3391853" cy="64516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a:spAutoFit/>
          </a:bodyPr>
          <a:p>
            <a:pPr marL="0" marR="0" lvl="0" indent="0" algn="ctr" defTabSz="914400" rtl="0" eaLnBrk="1" fontAlgn="base" latinLnBrk="0" hangingPunct="1">
              <a:lnSpc>
                <a:spcPct val="100000"/>
              </a:lnSpc>
              <a:spcBef>
                <a:spcPct val="0"/>
              </a:spcBef>
              <a:spcAft>
                <a:spcPct val="0"/>
              </a:spcAft>
              <a:buClrTx/>
              <a:buSzTx/>
              <a:buFontTx/>
              <a:buNone/>
              <a:defRPr/>
            </a:pPr>
            <a:r>
              <a:rPr lang="zh-CN" altLang="en-US" sz="1800" b="1" noProof="0" dirty="0">
                <a:ln>
                  <a:noFill/>
                </a:ln>
                <a:solidFill>
                  <a:srgbClr val="C00000"/>
                </a:solidFill>
                <a:effectLst/>
                <a:uLnTx/>
                <a:uFillTx/>
                <a:latin typeface="Arial" panose="020B0604020202020204" pitchFamily="34" charset="0"/>
                <a:ea typeface="微软雅黑" panose="020B0604030504040204" pitchFamily="34" charset="-122"/>
                <a:cs typeface="Arial" panose="020B0604020202020204" pitchFamily="34" charset="0"/>
                <a:sym typeface="+mn-ea"/>
              </a:rPr>
              <a:t>√</a:t>
            </a:r>
            <a:r>
              <a:rPr lang="zh-CN" altLang="en-US" sz="1800" b="1" noProof="0" dirty="0">
                <a:ln>
                  <a:noFill/>
                </a:ln>
                <a:solidFill>
                  <a:srgbClr val="C00000"/>
                </a:solidFill>
                <a:effectLst/>
                <a:uLnTx/>
                <a:uFillTx/>
                <a:latin typeface="微软雅黑" panose="020B0604030504040204" pitchFamily="34" charset="-122"/>
                <a:ea typeface="微软雅黑" panose="020B0604030504040204" pitchFamily="34" charset="-122"/>
                <a:sym typeface="+mn-ea"/>
              </a:rPr>
              <a:t>建安投资额：监理审核后的</a:t>
            </a:r>
            <a:r>
              <a:rPr lang="en-US" altLang="zh-CN" sz="1800" b="1" noProof="0" dirty="0">
                <a:ln>
                  <a:noFill/>
                </a:ln>
                <a:solidFill>
                  <a:srgbClr val="C00000"/>
                </a:solidFill>
                <a:effectLst/>
                <a:uLnTx/>
                <a:uFillTx/>
                <a:latin typeface="微软雅黑" panose="020B0604030504040204" pitchFamily="34" charset="-122"/>
                <a:ea typeface="微软雅黑" panose="020B0604030504040204" pitchFamily="34" charset="-122"/>
                <a:sym typeface="+mn-ea"/>
              </a:rPr>
              <a:t>“</a:t>
            </a:r>
            <a:r>
              <a:rPr lang="zh-CN" altLang="en-US" sz="1800" b="1" noProof="0" dirty="0">
                <a:ln>
                  <a:noFill/>
                </a:ln>
                <a:solidFill>
                  <a:srgbClr val="C00000"/>
                </a:solidFill>
                <a:effectLst/>
                <a:uLnTx/>
                <a:uFillTx/>
                <a:latin typeface="微软雅黑" panose="020B0604030504040204" pitchFamily="34" charset="-122"/>
                <a:ea typeface="微软雅黑" panose="020B0604030504040204" pitchFamily="34" charset="-122"/>
                <a:sym typeface="+mn-ea"/>
              </a:rPr>
              <a:t>施工单位应得款</a:t>
            </a:r>
            <a:r>
              <a:rPr lang="en-US" altLang="zh-CN" sz="1800" b="1" noProof="0" dirty="0">
                <a:ln>
                  <a:noFill/>
                </a:ln>
                <a:solidFill>
                  <a:srgbClr val="C00000"/>
                </a:solidFill>
                <a:effectLst/>
                <a:uLnTx/>
                <a:uFillTx/>
                <a:latin typeface="微软雅黑" panose="020B0604030504040204" pitchFamily="34" charset="-122"/>
                <a:ea typeface="微软雅黑" panose="020B0604030504040204" pitchFamily="34" charset="-122"/>
                <a:sym typeface="+mn-ea"/>
              </a:rPr>
              <a:t>”</a:t>
            </a:r>
            <a:endParaRPr kumimoji="0" lang="en-US" altLang="zh-CN" sz="1800" b="1" i="0" u="none" strike="noStrike" kern="1200" cap="none" spc="0" normalizeH="0" baseline="0" noProof="0" dirty="0">
              <a:ln>
                <a:noFill/>
              </a:ln>
              <a:solidFill>
                <a:srgbClr val="C00000"/>
              </a:solidFill>
              <a:effectLst/>
              <a:uLnTx/>
              <a:uFillTx/>
              <a:latin typeface="微软雅黑" panose="020B0604030504040204" pitchFamily="34" charset="-122"/>
              <a:ea typeface="微软雅黑" panose="020B0604030504040204" pitchFamily="34" charset="-122"/>
              <a:cs typeface="+mn-cs"/>
              <a:sym typeface="+mn-ea"/>
            </a:endParaRPr>
          </a:p>
        </p:txBody>
      </p:sp>
      <p:cxnSp>
        <p:nvCxnSpPr>
          <p:cNvPr id="6" name="直接箭头连接符 5"/>
          <p:cNvCxnSpPr/>
          <p:nvPr/>
        </p:nvCxnSpPr>
        <p:spPr>
          <a:xfrm flipH="true" flipV="true">
            <a:off x="3500279" y="2782094"/>
            <a:ext cx="1245394" cy="17621"/>
          </a:xfrm>
          <a:prstGeom prst="straightConnector1">
            <a:avLst/>
          </a:prstGeom>
          <a:ln w="28575">
            <a:gradFill>
              <a:gsLst>
                <a:gs pos="0">
                  <a:srgbClr val="E30000"/>
                </a:gs>
                <a:gs pos="100000">
                  <a:srgbClr val="760303"/>
                </a:gs>
              </a:gsLst>
            </a:gradFill>
            <a:tailEnd type="arrow"/>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745831" y="2626043"/>
            <a:ext cx="1481614" cy="249555"/>
          </a:xfrm>
          <a:prstGeom prst="rect">
            <a:avLst/>
          </a:prstGeom>
          <a:noFill/>
          <a:ln w="57150">
            <a:solidFill>
              <a:srgbClr val="C00000"/>
            </a:solidFill>
          </a:ln>
          <a:extLst>
            <a:ext uri="{909E8E84-426E-40DD-AFC4-6F175D3DCCD1}">
              <a14:hiddenFill xmlns:a14="http://schemas.microsoft.com/office/drawing/2010/main">
                <a:solidFill>
                  <a:srgbClr val="C00000"/>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100"/>
          </a:p>
        </p:txBody>
      </p:sp>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201930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zh-CN"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执法存在问题</a:t>
            </a:r>
            <a:endParaRPr kumimoji="1" lang="zh-CN" altLang="zh-CN"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3" name="文本框 2"/>
          <p:cNvSpPr txBox="true"/>
          <p:nvPr/>
        </p:nvSpPr>
        <p:spPr>
          <a:xfrm>
            <a:off x="323374" y="685324"/>
            <a:ext cx="8820626" cy="2249170"/>
          </a:xfrm>
          <a:prstGeom prst="rect">
            <a:avLst/>
          </a:prstGeom>
          <a:noFill/>
        </p:spPr>
        <p:txBody>
          <a:bodyPr wrap="square" rtlCol="0" anchor="t">
            <a:spAutoFit/>
          </a:bodyPr>
          <a:lstStyle/>
          <a:p>
            <a:pPr marL="342900" indent="-342900" algn="l">
              <a:lnSpc>
                <a:spcPct val="130000"/>
              </a:lnSpc>
              <a:buClrTx/>
              <a:buSzTx/>
              <a:buFont typeface="Wingdings" panose="05000000000000000000" charset="0"/>
              <a:buChar char="l"/>
            </a:pPr>
            <a:r>
              <a:rPr lang="en-US" altLang="zh-CN"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sym typeface="+mn-ea"/>
              </a:rPr>
              <a:t>2.</a:t>
            </a:r>
            <a:r>
              <a:rPr lang="zh-CN" altLang="en-US"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sym typeface="+mn-ea"/>
              </a:rPr>
              <a:t>其他费用：优先依据开发成本科目填报，没有的再依据明细账。</a:t>
            </a:r>
            <a:endParaRPr lang="zh-CN" altLang="en-US"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sym typeface="+mn-ea"/>
            </a:endParaRPr>
          </a:p>
          <a:p>
            <a:pPr marL="285750" indent="-285750" algn="l">
              <a:lnSpc>
                <a:spcPct val="130000"/>
              </a:lnSpc>
              <a:buClrTx/>
              <a:buSzTx/>
              <a:buFont typeface="Wingdings" panose="05000000000000000000" charset="0"/>
              <a:buChar char="l"/>
            </a:pPr>
            <a:r>
              <a:rPr sz="1800" dirty="0">
                <a:solidFill>
                  <a:srgbClr val="000000"/>
                </a:solidFill>
                <a:latin typeface="微软雅黑" panose="020B0604030504040204" pitchFamily="34" charset="-122"/>
                <a:ea typeface="微软雅黑" panose="020B0604030504040204" pitchFamily="34" charset="-122"/>
                <a:sym typeface="+mn-ea"/>
              </a:rPr>
              <a:t>依据会计报表“房屋开发成本”科目下的 “土地出让金”、“开发间接费”等填报；</a:t>
            </a:r>
            <a:endParaRPr sz="1800" dirty="0">
              <a:solidFill>
                <a:srgbClr val="000000"/>
              </a:solidFill>
              <a:latin typeface="微软雅黑" panose="020B0604030504040204" pitchFamily="34" charset="-122"/>
              <a:ea typeface="微软雅黑" panose="020B0604030504040204" pitchFamily="34" charset="-122"/>
              <a:sym typeface="+mn-ea"/>
            </a:endParaRPr>
          </a:p>
          <a:p>
            <a:pPr marL="285750" indent="-285750" algn="l">
              <a:lnSpc>
                <a:spcPct val="130000"/>
              </a:lnSpc>
              <a:buClrTx/>
              <a:buSzTx/>
              <a:buFont typeface="Wingdings" panose="05000000000000000000" charset="0"/>
              <a:buChar char="l"/>
            </a:pPr>
            <a:r>
              <a:rPr sz="1800" dirty="0">
                <a:solidFill>
                  <a:srgbClr val="000000"/>
                </a:solidFill>
                <a:latin typeface="微软雅黑" panose="020B0604030504040204" pitchFamily="34" charset="-122"/>
                <a:ea typeface="微软雅黑" panose="020B0604030504040204" pitchFamily="34" charset="-122"/>
                <a:sym typeface="+mn-ea"/>
              </a:rPr>
              <a:t>未设置该科目的，根据“房屋开发成本”下的相关明细分析计算填报。</a:t>
            </a:r>
            <a:endParaRPr sz="1800" dirty="0">
              <a:solidFill>
                <a:srgbClr val="000000"/>
              </a:solidFill>
              <a:latin typeface="微软雅黑" panose="020B0604030504040204" pitchFamily="34" charset="-122"/>
              <a:ea typeface="微软雅黑" panose="020B0604030504040204" pitchFamily="34" charset="-122"/>
              <a:sym typeface="+mn-ea"/>
            </a:endParaRPr>
          </a:p>
          <a:p>
            <a:pPr marL="285750" indent="-285750" algn="l">
              <a:lnSpc>
                <a:spcPct val="130000"/>
              </a:lnSpc>
              <a:buClrTx/>
              <a:buSzTx/>
              <a:buFont typeface="Wingdings" panose="05000000000000000000" charset="0"/>
              <a:buChar char="l"/>
            </a:pPr>
            <a:r>
              <a:rPr sz="1800" dirty="0">
                <a:solidFill>
                  <a:srgbClr val="000000"/>
                </a:solidFill>
                <a:latin typeface="微软雅黑" panose="020B0604030504040204" pitchFamily="34" charset="-122"/>
                <a:ea typeface="微软雅黑" panose="020B0604030504040204" pitchFamily="34" charset="-122"/>
                <a:sym typeface="+mn-ea"/>
              </a:rPr>
              <a:t>如果无法依据会计报表，根据相关支付凭证填报。</a:t>
            </a:r>
            <a:endParaRPr sz="1800" dirty="0">
              <a:solidFill>
                <a:srgbClr val="000000"/>
              </a:solidFill>
              <a:latin typeface="微软雅黑" panose="020B0604030504040204" pitchFamily="34" charset="-122"/>
              <a:ea typeface="微软雅黑" panose="020B0604030504040204" pitchFamily="34" charset="-122"/>
              <a:sym typeface="+mn-ea"/>
            </a:endParaRPr>
          </a:p>
          <a:p>
            <a:pPr marL="285750" indent="-285750" algn="l">
              <a:lnSpc>
                <a:spcPct val="130000"/>
              </a:lnSpc>
              <a:buClrTx/>
              <a:buSzTx/>
              <a:buFont typeface="Wingdings" panose="05000000000000000000" charset="0"/>
              <a:buChar char="l"/>
            </a:pPr>
            <a:r>
              <a:rPr sz="1800" dirty="0">
                <a:solidFill>
                  <a:srgbClr val="000000"/>
                </a:solidFill>
                <a:latin typeface="微软雅黑" panose="020B0604030504040204" pitchFamily="34" charset="-122"/>
                <a:ea typeface="微软雅黑" panose="020B0604030504040204" pitchFamily="34" charset="-122"/>
                <a:sym typeface="+mn-ea"/>
              </a:rPr>
              <a:t>销售费用、财务费用和管理费用，不计入其他费用。</a:t>
            </a:r>
            <a:endParaRPr sz="1800" dirty="0">
              <a:solidFill>
                <a:srgbClr val="000000"/>
              </a:solidFill>
              <a:latin typeface="微软雅黑" panose="020B0604030504040204" pitchFamily="34" charset="-122"/>
              <a:ea typeface="微软雅黑" panose="020B0604030504040204" pitchFamily="34" charset="-122"/>
              <a:sym typeface="+mn-ea"/>
            </a:endParaRPr>
          </a:p>
          <a:p>
            <a:pPr marL="285750" indent="-285750" algn="l">
              <a:lnSpc>
                <a:spcPct val="130000"/>
              </a:lnSpc>
              <a:buClrTx/>
              <a:buSzTx/>
              <a:buFont typeface="Wingdings" panose="05000000000000000000" charset="0"/>
              <a:buChar char="l"/>
            </a:pPr>
            <a:r>
              <a:rPr lang="zh-CN" sz="1800" dirty="0">
                <a:solidFill>
                  <a:srgbClr val="000000"/>
                </a:solidFill>
                <a:latin typeface="微软雅黑" panose="020B0604030504040204" pitchFamily="34" charset="-122"/>
                <a:ea typeface="微软雅黑" panose="020B0604030504040204" pitchFamily="34" charset="-122"/>
                <a:sym typeface="+mn-ea"/>
              </a:rPr>
              <a:t>如果有建安投资而没有其他费用，需核实是否漏填。</a:t>
            </a:r>
            <a:endParaRPr lang="zh-CN" sz="1800" dirty="0">
              <a:solidFill>
                <a:srgbClr val="000000"/>
              </a:solidFill>
              <a:latin typeface="微软雅黑" panose="020B0604030504040204" pitchFamily="34" charset="-122"/>
              <a:ea typeface="微软雅黑" panose="020B0604030504040204" pitchFamily="34" charset="-122"/>
              <a:sym typeface="+mn-ea"/>
            </a:endParaRPr>
          </a:p>
        </p:txBody>
      </p:sp>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483235" y="168593"/>
            <a:ext cx="4714875" cy="622300"/>
          </a:xfrm>
          <a:prstGeom prst="rect">
            <a:avLst/>
          </a:prstGeom>
        </p:spPr>
        <p:txBody>
          <a:bodyPr lIns="68580" tIns="34290" rIns="68580" bIns="3429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rPr>
              <a:t>错误案例</a:t>
            </a:r>
            <a:endPar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endParaRPr>
          </a:p>
        </p:txBody>
      </p:sp>
      <p:grpSp>
        <p:nvGrpSpPr>
          <p:cNvPr id="35" name="组合 34"/>
          <p:cNvGrpSpPr/>
          <p:nvPr/>
        </p:nvGrpSpPr>
        <p:grpSpPr>
          <a:xfrm>
            <a:off x="0" y="-107950"/>
            <a:ext cx="460375" cy="551180"/>
            <a:chOff x="0" y="-170"/>
            <a:chExt cx="725" cy="868"/>
          </a:xfrm>
        </p:grpSpPr>
        <p:sp>
          <p:nvSpPr>
            <p:cNvPr id="36"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sz="100" dirty="0">
                <a:latin typeface="Arial" panose="020B0604020202020204" pitchFamily="34" charset="0"/>
              </a:endParaRPr>
            </a:p>
          </p:txBody>
        </p:sp>
        <p:grpSp>
          <p:nvGrpSpPr>
            <p:cNvPr id="38" name="组合 37"/>
            <p:cNvGrpSpPr/>
            <p:nvPr userDrawn="true"/>
          </p:nvGrpSpPr>
          <p:grpSpPr>
            <a:xfrm>
              <a:off x="0" y="357"/>
              <a:ext cx="594" cy="341"/>
              <a:chOff x="0" y="210766"/>
              <a:chExt cx="502921" cy="288405"/>
            </a:xfrm>
          </p:grpSpPr>
          <p:sp>
            <p:nvSpPr>
              <p:cNvPr id="39" name="矩形 38"/>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40" name="矩形 39"/>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41" name="矩形 40"/>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grpSp>
      <p:sp>
        <p:nvSpPr>
          <p:cNvPr id="52" name="矩形 51"/>
          <p:cNvSpPr/>
          <p:nvPr/>
        </p:nvSpPr>
        <p:spPr>
          <a:xfrm>
            <a:off x="5507990" y="514350"/>
            <a:ext cx="2194560" cy="7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pic>
        <p:nvPicPr>
          <p:cNvPr id="8" name="图片 1" descr="C:\Users\wen\Documents\WeChat Files\wxid_db593g4gwa4441\FileStorage\Temp\8e2e62d1355ee351e11c8335d5b535c.png"/>
          <p:cNvPicPr>
            <a:picLocks noChangeAspect="true" noChangeArrowheads="true"/>
          </p:cNvPicPr>
          <p:nvPr/>
        </p:nvPicPr>
        <p:blipFill>
          <a:blip r:embed="rId1">
            <a:extLst>
              <a:ext uri="{28A0092B-C50C-407E-A947-70E740481C1C}">
                <a14:useLocalDpi xmlns:a14="http://schemas.microsoft.com/office/drawing/2010/main" val="false"/>
              </a:ext>
            </a:extLst>
          </a:blip>
          <a:srcRect/>
          <a:stretch>
            <a:fillRect/>
          </a:stretch>
        </p:blipFill>
        <p:spPr>
          <a:xfrm>
            <a:off x="1667272" y="81121"/>
            <a:ext cx="6231731" cy="2204085"/>
          </a:xfrm>
          <a:prstGeom prst="rect">
            <a:avLst/>
          </a:prstGeom>
          <a:noFill/>
          <a:ln>
            <a:noFill/>
          </a:ln>
        </p:spPr>
      </p:pic>
      <p:pic>
        <p:nvPicPr>
          <p:cNvPr id="9" name="图片 7" descr="C:\Users\wen\Documents\WeChat Files\wxid_db593g4gwa4441\FileStorage\Temp\c4ca2e4985bd6be254ab801964a383a.png"/>
          <p:cNvPicPr>
            <a:picLocks noChangeAspect="true" noChangeArrowheads="true"/>
          </p:cNvPicPr>
          <p:nvPr/>
        </p:nvPicPr>
        <p:blipFill>
          <a:blip r:embed="rId2">
            <a:extLst>
              <a:ext uri="{28A0092B-C50C-407E-A947-70E740481C1C}">
                <a14:useLocalDpi xmlns:a14="http://schemas.microsoft.com/office/drawing/2010/main" val="false"/>
              </a:ext>
            </a:extLst>
          </a:blip>
          <a:srcRect/>
          <a:stretch>
            <a:fillRect/>
          </a:stretch>
        </p:blipFill>
        <p:spPr>
          <a:xfrm>
            <a:off x="620395" y="1790700"/>
            <a:ext cx="6272213" cy="3317558"/>
          </a:xfrm>
          <a:prstGeom prst="rect">
            <a:avLst/>
          </a:prstGeom>
          <a:noFill/>
          <a:ln>
            <a:noFill/>
          </a:ln>
        </p:spPr>
      </p:pic>
      <p:pic>
        <p:nvPicPr>
          <p:cNvPr id="10" name="图片 4" descr="C:\Users\wen\Documents\WeChat Files\wxid_db593g4gwa4441\FileStorage\Temp\52544e182c2929ef3f5f6c76cacee9a.png"/>
          <p:cNvPicPr>
            <a:picLocks noChangeAspect="true" noChangeArrowheads="true"/>
          </p:cNvPicPr>
          <p:nvPr/>
        </p:nvPicPr>
        <p:blipFill>
          <a:blip r:embed="rId3"/>
          <a:srcRect/>
          <a:stretch>
            <a:fillRect/>
          </a:stretch>
        </p:blipFill>
        <p:spPr>
          <a:xfrm>
            <a:off x="3095625" y="1459230"/>
            <a:ext cx="5807393" cy="3508058"/>
          </a:xfrm>
          <a:prstGeom prst="rect">
            <a:avLst/>
          </a:prstGeom>
          <a:noFill/>
          <a:ln>
            <a:noFill/>
          </a:ln>
        </p:spPr>
      </p:pic>
      <p:sp>
        <p:nvSpPr>
          <p:cNvPr id="5" name="矩形 4"/>
          <p:cNvSpPr/>
          <p:nvPr/>
        </p:nvSpPr>
        <p:spPr>
          <a:xfrm>
            <a:off x="108585" y="2149316"/>
            <a:ext cx="3391853" cy="36830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a:spAutoFit/>
          </a:bodyPr>
          <a:p>
            <a:pPr marL="0" marR="0" lvl="0" indent="0" algn="ctr" defTabSz="914400" rtl="0" eaLnBrk="1" fontAlgn="base" latinLnBrk="0" hangingPunct="1">
              <a:lnSpc>
                <a:spcPct val="100000"/>
              </a:lnSpc>
              <a:spcBef>
                <a:spcPct val="0"/>
              </a:spcBef>
              <a:spcAft>
                <a:spcPct val="0"/>
              </a:spcAft>
              <a:buClrTx/>
              <a:buSzTx/>
              <a:buFontTx/>
              <a:buNone/>
              <a:defRPr/>
            </a:pPr>
            <a:r>
              <a:rPr lang="zh-CN" altLang="en-US" sz="1800" b="1" noProof="0" dirty="0">
                <a:ln>
                  <a:noFill/>
                </a:ln>
                <a:solidFill>
                  <a:srgbClr val="C00000"/>
                </a:solidFill>
                <a:effectLst/>
                <a:uLnTx/>
                <a:uFillTx/>
                <a:latin typeface="Arial" panose="020B0604020202020204" pitchFamily="34" charset="0"/>
                <a:ea typeface="微软雅黑" panose="020B0604030504040204" pitchFamily="34" charset="-122"/>
                <a:cs typeface="Arial" panose="020B0604020202020204" pitchFamily="34" charset="0"/>
                <a:sym typeface="+mn-ea"/>
              </a:rPr>
              <a:t>√</a:t>
            </a:r>
            <a:r>
              <a:rPr lang="zh-CN" altLang="en-US" sz="1800" b="1" noProof="0" dirty="0">
                <a:ln>
                  <a:noFill/>
                </a:ln>
                <a:solidFill>
                  <a:srgbClr val="C00000"/>
                </a:solidFill>
                <a:effectLst/>
                <a:uLnTx/>
                <a:uFillTx/>
                <a:latin typeface="微软雅黑" panose="020B0604030504040204" pitchFamily="34" charset="-122"/>
                <a:ea typeface="微软雅黑" panose="020B0604030504040204" pitchFamily="34" charset="-122"/>
                <a:sym typeface="+mn-ea"/>
              </a:rPr>
              <a:t>优先依据开发成本科目填报</a:t>
            </a:r>
            <a:endParaRPr kumimoji="0" lang="zh-CN" altLang="en-US" sz="1800" b="1" i="0" u="none" strike="noStrike" kern="1200" cap="none" spc="0" normalizeH="0" baseline="0" noProof="0" dirty="0">
              <a:ln>
                <a:noFill/>
              </a:ln>
              <a:solidFill>
                <a:srgbClr val="C00000"/>
              </a:solidFill>
              <a:effectLst/>
              <a:uLnTx/>
              <a:uFillTx/>
              <a:latin typeface="微软雅黑" panose="020B0604030504040204" pitchFamily="34" charset="-122"/>
              <a:ea typeface="微软雅黑" panose="020B0604030504040204" pitchFamily="34" charset="-122"/>
              <a:cs typeface="+mn-cs"/>
              <a:sym typeface="+mn-ea"/>
            </a:endParaRPr>
          </a:p>
        </p:txBody>
      </p:sp>
      <p:sp>
        <p:nvSpPr>
          <p:cNvPr id="3" name="矩形 2"/>
          <p:cNvSpPr/>
          <p:nvPr/>
        </p:nvSpPr>
        <p:spPr>
          <a:xfrm>
            <a:off x="-476" y="2976563"/>
            <a:ext cx="4000976" cy="36830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a:spAutoFit/>
          </a:bodyPr>
          <a:p>
            <a:pPr marL="0" marR="0" lvl="0" indent="0" algn="ctr" defTabSz="914400" rtl="0" eaLnBrk="1" fontAlgn="base" latinLnBrk="0" hangingPunct="1">
              <a:lnSpc>
                <a:spcPct val="100000"/>
              </a:lnSpc>
              <a:spcBef>
                <a:spcPct val="0"/>
              </a:spcBef>
              <a:spcAft>
                <a:spcPct val="0"/>
              </a:spcAft>
              <a:buClrTx/>
              <a:buSzTx/>
              <a:buFontTx/>
              <a:buNone/>
              <a:defRPr/>
            </a:pPr>
            <a:r>
              <a:rPr lang="zh-CN" altLang="en-US" sz="1800" b="1" noProof="0" dirty="0">
                <a:ln>
                  <a:noFill/>
                </a:ln>
                <a:solidFill>
                  <a:schemeClr val="tx1"/>
                </a:solidFill>
                <a:effectLst/>
                <a:uLnTx/>
                <a:uFillTx/>
                <a:latin typeface="Arial" panose="020B0604020202020204" pitchFamily="34" charset="0"/>
                <a:ea typeface="微软雅黑" panose="020B0604030504040204" pitchFamily="34" charset="-122"/>
                <a:sym typeface="+mn-ea"/>
              </a:rPr>
              <a:t>×</a:t>
            </a:r>
            <a:r>
              <a:rPr lang="zh-CN" altLang="en-US" sz="1800" b="1" noProof="0" dirty="0">
                <a:ln>
                  <a:noFill/>
                </a:ln>
                <a:solidFill>
                  <a:schemeClr val="tx1"/>
                </a:solidFill>
                <a:effectLst/>
                <a:uLnTx/>
                <a:uFillTx/>
                <a:latin typeface="微软雅黑" panose="020B0604030504040204" pitchFamily="34" charset="-122"/>
                <a:ea typeface="微软雅黑" panose="020B0604030504040204" pitchFamily="34" charset="-122"/>
                <a:sym typeface="+mn-ea"/>
              </a:rPr>
              <a:t>依据明细账填报，漏填部分科目</a:t>
            </a:r>
            <a:endParaRPr kumimoji="0" lang="zh-CN" altLang="en-US" sz="1800" b="1"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201930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zh-CN"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执法存在问题</a:t>
            </a:r>
            <a:endParaRPr kumimoji="1" lang="zh-CN" altLang="zh-CN"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3" name="文本框 2"/>
          <p:cNvSpPr txBox="true"/>
          <p:nvPr/>
        </p:nvSpPr>
        <p:spPr>
          <a:xfrm>
            <a:off x="323215" y="685165"/>
            <a:ext cx="7072630" cy="3843020"/>
          </a:xfrm>
          <a:prstGeom prst="rect">
            <a:avLst/>
          </a:prstGeom>
          <a:noFill/>
        </p:spPr>
        <p:txBody>
          <a:bodyPr wrap="square" rtlCol="0" anchor="t">
            <a:spAutoFit/>
          </a:bodyPr>
          <a:lstStyle/>
          <a:p>
            <a:pPr marL="342900" indent="-342900" algn="l">
              <a:lnSpc>
                <a:spcPct val="130000"/>
              </a:lnSpc>
              <a:buClrTx/>
              <a:buSzTx/>
              <a:buFont typeface="Wingdings" panose="05000000000000000000" charset="0"/>
              <a:buChar char="l"/>
            </a:pPr>
            <a:r>
              <a:rPr lang="en-US" altLang="zh-CN"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sym typeface="+mn-ea"/>
              </a:rPr>
              <a:t>2.</a:t>
            </a:r>
            <a:r>
              <a:rPr lang="zh-CN" altLang="en-US"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sym typeface="+mn-ea"/>
              </a:rPr>
              <a:t>其他费用：</a:t>
            </a:r>
            <a:endParaRPr lang="zh-CN" altLang="en-US"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sym typeface="+mn-ea"/>
            </a:endParaRPr>
          </a:p>
          <a:p>
            <a:pPr algn="l">
              <a:buFont typeface="+mj-ea"/>
            </a:pPr>
            <a:endParaRPr lang="en-US" altLang="zh-CN"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sym typeface="+mn-ea"/>
            </a:endParaRPr>
          </a:p>
          <a:p>
            <a:pPr marL="457200" indent="-457200" algn="l">
              <a:buFont typeface="+mj-ea"/>
              <a:buAutoNum type="circleNumDbPlain"/>
            </a:pPr>
            <a:r>
              <a:rPr lang="en-US" altLang="zh-CN"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sym typeface="+mn-ea"/>
              </a:rPr>
              <a:t>土地费：</a:t>
            </a:r>
            <a:r>
              <a:rPr lang="zh-CN" altLang="en-US" sz="1800" b="1" dirty="0">
                <a:solidFill>
                  <a:srgbClr val="FF0000"/>
                </a:solidFill>
                <a:effectLst>
                  <a:outerShdw blurRad="38100" dist="25400" dir="5400000" algn="ctr" rotWithShape="0">
                    <a:srgbClr val="6E747A">
                      <a:alpha val="43000"/>
                    </a:srgbClr>
                  </a:outerShdw>
                </a:effectLst>
                <a:latin typeface="微软雅黑" panose="020B0604030504040204" pitchFamily="34" charset="-122"/>
                <a:sym typeface="+mn-ea"/>
              </a:rPr>
              <a:t>应含税</a:t>
            </a:r>
            <a:endParaRPr sz="1800" dirty="0">
              <a:solidFill>
                <a:srgbClr val="000000"/>
              </a:solidFill>
              <a:latin typeface="微软雅黑" panose="020B0604030504040204" pitchFamily="34" charset="-122"/>
              <a:ea typeface="微软雅黑" panose="020B0604030504040204" pitchFamily="34" charset="-122"/>
              <a:sym typeface="+mn-ea"/>
            </a:endParaRPr>
          </a:p>
          <a:p>
            <a:pPr algn="l">
              <a:lnSpc>
                <a:spcPct val="130000"/>
              </a:lnSpc>
              <a:buClrTx/>
              <a:buSzTx/>
              <a:buFont typeface="Wingdings" panose="05000000000000000000" charset="0"/>
            </a:pPr>
            <a:r>
              <a:rPr sz="1800" dirty="0">
                <a:solidFill>
                  <a:srgbClr val="000000"/>
                </a:solidFill>
                <a:latin typeface="微软雅黑" panose="020B0604030504040204" pitchFamily="34" charset="-122"/>
                <a:sym typeface="+mn-ea"/>
              </a:rPr>
              <a:t>包含契税。（定义：指房地产开发企业通过各种方式取得土地使用权而支付的费用及全部涉税费用，如契税、印花税、耕地占用税、城镇土地使用税等，但不包含商品房销售后缴纳的土地增值税。）</a:t>
            </a:r>
            <a:endParaRPr sz="1800" dirty="0">
              <a:solidFill>
                <a:srgbClr val="000000"/>
              </a:solidFill>
              <a:latin typeface="微软雅黑" panose="020B0604030504040204" pitchFamily="34" charset="-122"/>
              <a:sym typeface="+mn-ea"/>
            </a:endParaRPr>
          </a:p>
          <a:p>
            <a:pPr algn="l">
              <a:lnSpc>
                <a:spcPct val="130000"/>
              </a:lnSpc>
              <a:buClrTx/>
              <a:buSzTx/>
              <a:buFont typeface="Wingdings" panose="05000000000000000000" charset="0"/>
            </a:pPr>
            <a:r>
              <a:rPr lang="en-US" altLang="zh-CN" sz="1800" b="1" dirty="0">
                <a:solidFill>
                  <a:schemeClr val="accent1"/>
                </a:solidFill>
                <a:effectLst>
                  <a:outerShdw blurRad="38100" dist="25400" dir="5400000" algn="ctr" rotWithShape="0">
                    <a:srgbClr val="6E747A">
                      <a:alpha val="43000"/>
                    </a:srgbClr>
                  </a:outerShdw>
                </a:effectLst>
                <a:latin typeface="Calibri" panose="020F0502020204030204" charset="0"/>
                <a:sym typeface="+mn-ea"/>
              </a:rPr>
              <a:t>② </a:t>
            </a:r>
            <a:r>
              <a:rPr lang="zh-CN" altLang="en-US"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sym typeface="+mn-ea"/>
              </a:rPr>
              <a:t>利息不能计提：应扣减计提利息，只保留实际支付利息</a:t>
            </a:r>
            <a:endParaRPr lang="zh-CN" altLang="en-US"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a:p>
            <a:pPr algn="l">
              <a:lnSpc>
                <a:spcPct val="130000"/>
              </a:lnSpc>
              <a:buClrTx/>
              <a:buSzTx/>
              <a:buFont typeface="Wingdings" panose="05000000000000000000" charset="0"/>
            </a:pPr>
            <a:r>
              <a:rPr lang="zh-CN" altLang="en-US" sz="1800" dirty="0">
                <a:latin typeface="微软雅黑" panose="020B0604030504040204" pitchFamily="34" charset="-122"/>
                <a:sym typeface="+mn-ea"/>
              </a:rPr>
              <a:t>财务费用不得计提。特别是利息只能计入当期利息，不得按照多月计提报送，以前年度的利息不得计入本年完成投资。项目竣工后发生的利息，不应再计入投资完成额。统计填表人员和财务做好对接。</a:t>
            </a:r>
            <a:endParaRPr lang="zh-CN" altLang="en-US" sz="1800" dirty="0">
              <a:latin typeface="微软雅黑" panose="020B0604030504040204" pitchFamily="34" charset="-122"/>
              <a:ea typeface="微软雅黑" panose="020B0604030504040204" pitchFamily="34" charset="-122"/>
              <a:sym typeface="+mn-ea"/>
            </a:endParaRPr>
          </a:p>
          <a:p>
            <a:pPr marL="285750" indent="-285750" algn="l">
              <a:lnSpc>
                <a:spcPct val="130000"/>
              </a:lnSpc>
              <a:buClrTx/>
              <a:buSzTx/>
              <a:buFont typeface="Wingdings" panose="05000000000000000000" charset="0"/>
              <a:buChar char="l"/>
            </a:pPr>
            <a:endParaRPr sz="1600" dirty="0">
              <a:solidFill>
                <a:srgbClr val="000000"/>
              </a:solidFill>
              <a:latin typeface="微软雅黑" panose="020B0604030504040204" pitchFamily="34" charset="-122"/>
              <a:ea typeface="微软雅黑" panose="020B0604030504040204" pitchFamily="34" charset="-122"/>
              <a:sym typeface="+mn-ea"/>
            </a:endParaRPr>
          </a:p>
        </p:txBody>
      </p:sp>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内容占位符 2"/>
          <p:cNvSpPr>
            <a:spLocks noGrp="true"/>
          </p:cNvSpPr>
          <p:nvPr>
            <p:ph idx="1"/>
          </p:nvPr>
        </p:nvSpPr>
        <p:spPr>
          <a:xfrm>
            <a:off x="341630" y="555526"/>
            <a:ext cx="8190810" cy="3670697"/>
          </a:xfrm>
        </p:spPr>
        <p:txBody>
          <a:bodyPr/>
          <a:lstStyle/>
          <a:p>
            <a:pPr marL="457200" lvl="1" indent="0">
              <a:buNone/>
            </a:pPr>
            <a:r>
              <a:rPr lang="zh-CN" altLang="en-US" sz="1800" b="1" kern="100" dirty="0">
                <a:latin typeface="微软雅黑" panose="020B0604030504040204" pitchFamily="34" charset="-122"/>
                <a:ea typeface="微软雅黑" panose="020B0604030504040204" pitchFamily="34" charset="-122"/>
                <a:cs typeface="Times New Roman" panose="02020603050405020304" pitchFamily="18" charset="0"/>
              </a:rPr>
              <a:t>错误填报</a:t>
            </a:r>
            <a:r>
              <a:rPr lang="zh-CN" altLang="en-US" sz="1800" b="1" kern="100" dirty="0">
                <a:effectLst/>
                <a:latin typeface="微软雅黑" panose="020B0604030504040204" pitchFamily="34" charset="-122"/>
                <a:ea typeface="微软雅黑" panose="020B0604030504040204" pitchFamily="34" charset="-122"/>
                <a:cs typeface="Times New Roman" panose="02020603050405020304" pitchFamily="18" charset="0"/>
              </a:rPr>
              <a:t>：</a:t>
            </a:r>
            <a:r>
              <a:rPr lang="zh-CN" altLang="zh-CN" sz="1800" kern="100" dirty="0">
                <a:effectLst/>
                <a:latin typeface="微软雅黑" panose="020B0604030504040204" pitchFamily="34" charset="-122"/>
                <a:ea typeface="微软雅黑" panose="020B0604030504040204" pitchFamily="34" charset="-122"/>
                <a:cs typeface="Times New Roman" panose="02020603050405020304" pitchFamily="18" charset="0"/>
              </a:rPr>
              <a:t>项目采用财务支出法，统计人员理解有误，将已经发生但未及时录入财务系统的成本计入投资</a:t>
            </a:r>
            <a:endParaRPr lang="en-US" altLang="zh-CN" sz="1800" kern="100" dirty="0">
              <a:latin typeface="微软雅黑" panose="020B0604030504040204" pitchFamily="34" charset="-122"/>
              <a:ea typeface="微软雅黑" panose="020B0604030504040204" pitchFamily="34" charset="-122"/>
              <a:cs typeface="Times New Roman" panose="02020603050405020304" pitchFamily="18" charset="0"/>
            </a:endParaRPr>
          </a:p>
          <a:p>
            <a:pPr marL="457200" lvl="1" indent="0">
              <a:buNone/>
            </a:pPr>
            <a:r>
              <a:rPr lang="zh-CN" altLang="en-US" sz="1800" b="1" kern="100" dirty="0">
                <a:effectLst/>
                <a:latin typeface="微软雅黑" panose="020B0604030504040204" pitchFamily="34" charset="-122"/>
                <a:ea typeface="微软雅黑" panose="020B0604030504040204" pitchFamily="34" charset="-122"/>
                <a:cs typeface="Times New Roman" panose="02020603050405020304" pitchFamily="18" charset="0"/>
              </a:rPr>
              <a:t>正确填报：</a:t>
            </a:r>
            <a:r>
              <a:rPr lang="zh-CN" altLang="en-US" sz="1800" kern="100" dirty="0">
                <a:effectLst/>
                <a:latin typeface="微软雅黑" panose="020B0604030504040204" pitchFamily="34" charset="-122"/>
                <a:ea typeface="微软雅黑" panose="020B0604030504040204" pitchFamily="34" charset="-122"/>
                <a:cs typeface="Times New Roman" panose="02020603050405020304" pitchFamily="18" charset="0"/>
              </a:rPr>
              <a:t>应</a:t>
            </a:r>
            <a:r>
              <a:rPr lang="zh-CN" altLang="zh-CN" sz="1800" kern="100" dirty="0">
                <a:effectLst/>
                <a:latin typeface="微软雅黑" panose="020B0604030504040204" pitchFamily="34" charset="-122"/>
                <a:ea typeface="微软雅黑" panose="020B0604030504040204" pitchFamily="34" charset="-122"/>
                <a:cs typeface="Times New Roman" panose="02020603050405020304" pitchFamily="18" charset="0"/>
              </a:rPr>
              <a:t>从开发成本账目对应取数填报。</a:t>
            </a:r>
            <a:endParaRPr lang="en-US" altLang="zh-CN" sz="1800" kern="100" dirty="0">
              <a:effectLst/>
              <a:latin typeface="微软雅黑" panose="020B0604030504040204" pitchFamily="34" charset="-122"/>
              <a:ea typeface="微软雅黑" panose="020B0604030504040204" pitchFamily="34" charset="-122"/>
              <a:cs typeface="Times New Roman" panose="02020603050405020304" pitchFamily="18" charset="0"/>
            </a:endParaRPr>
          </a:p>
          <a:p>
            <a:pPr marL="457200" lvl="1" indent="0">
              <a:buNone/>
            </a:pPr>
            <a:endParaRPr lang="en-US" altLang="zh-CN" sz="1800" kern="100" dirty="0">
              <a:latin typeface="微软雅黑" panose="020B0604030504040204" pitchFamily="34" charset="-122"/>
              <a:ea typeface="微软雅黑" panose="020B0604030504040204" pitchFamily="34" charset="-122"/>
              <a:cs typeface="Times New Roman" panose="02020603050405020304" pitchFamily="18" charset="0"/>
            </a:endParaRPr>
          </a:p>
          <a:p>
            <a:pPr marL="457200" lvl="1" indent="0">
              <a:lnSpc>
                <a:spcPts val="2700"/>
              </a:lnSpc>
              <a:buNone/>
            </a:pPr>
            <a:r>
              <a:rPr lang="zh-CN" altLang="en-US" sz="1800" b="1" kern="100" dirty="0">
                <a:latin typeface="微软雅黑" panose="020B0604030504040204" pitchFamily="34" charset="-122"/>
                <a:ea typeface="微软雅黑" panose="020B0604030504040204" pitchFamily="34" charset="-122"/>
                <a:cs typeface="Times New Roman" panose="02020603050405020304" pitchFamily="18" charset="0"/>
              </a:rPr>
              <a:t>错误填报</a:t>
            </a:r>
            <a:r>
              <a:rPr lang="zh-CN" altLang="en-US" sz="1800" b="1" kern="100" dirty="0">
                <a:effectLst/>
                <a:latin typeface="微软雅黑" panose="020B0604030504040204" pitchFamily="34" charset="-122"/>
                <a:ea typeface="微软雅黑" panose="020B0604030504040204" pitchFamily="34" charset="-122"/>
                <a:cs typeface="Times New Roman" panose="02020603050405020304" pitchFamily="18" charset="0"/>
              </a:rPr>
              <a:t>：</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企业提供的工程确认单为</a:t>
            </a:r>
            <a:r>
              <a:rPr lang="en-US" altLang="zh-CN" sz="1800" kern="100" dirty="0">
                <a:latin typeface="微软雅黑" panose="020B0604030504040204" pitchFamily="34" charset="-122"/>
                <a:ea typeface="微软雅黑" panose="020B0604030504040204" pitchFamily="34" charset="-122"/>
                <a:cs typeface="Times New Roman" panose="02020603050405020304" pitchFamily="18" charset="0"/>
              </a:rPr>
              <a:t>2022</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年取得</a:t>
            </a:r>
            <a:r>
              <a:rPr lang="zh-CN" altLang="en-US" sz="1800" kern="100" dirty="0">
                <a:latin typeface="微软雅黑" panose="020B0604030504040204" pitchFamily="34" charset="-122"/>
                <a:ea typeface="微软雅黑" panose="020B0604030504040204" pitchFamily="34" charset="-122"/>
                <a:cs typeface="Times New Roman" panose="02020603050405020304" pitchFamily="18" charset="0"/>
              </a:rPr>
              <a:t>，其</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中，确认的工程量时间为</a:t>
            </a:r>
            <a:r>
              <a:rPr lang="en-US" altLang="zh-CN" sz="1800" kern="100" dirty="0">
                <a:latin typeface="微软雅黑" panose="020B0604030504040204" pitchFamily="34" charset="-122"/>
                <a:ea typeface="微软雅黑" panose="020B0604030504040204" pitchFamily="34" charset="-122"/>
                <a:cs typeface="Times New Roman" panose="02020603050405020304" pitchFamily="18" charset="0"/>
              </a:rPr>
              <a:t>2021.11.12-2022.1.15</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a:t>
            </a:r>
            <a:r>
              <a:rPr lang="en-US" altLang="zh-CN" sz="1800" kern="100" dirty="0">
                <a:latin typeface="微软雅黑" panose="020B0604030504040204" pitchFamily="34" charset="-122"/>
                <a:ea typeface="微软雅黑" panose="020B0604030504040204" pitchFamily="34" charset="-122"/>
                <a:cs typeface="Times New Roman" panose="02020603050405020304" pitchFamily="18" charset="0"/>
              </a:rPr>
              <a:t>2022</a:t>
            </a:r>
            <a:r>
              <a:rPr lang="zh-CN" altLang="en-US" sz="1800" kern="100" dirty="0">
                <a:latin typeface="微软雅黑" panose="020B0604030504040204" pitchFamily="34" charset="-122"/>
                <a:ea typeface="微软雅黑" panose="020B0604030504040204" pitchFamily="34" charset="-122"/>
                <a:cs typeface="Times New Roman" panose="02020603050405020304" pitchFamily="18" charset="0"/>
              </a:rPr>
              <a:t>年报送数据</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包含</a:t>
            </a:r>
            <a:r>
              <a:rPr lang="en-US" altLang="zh-CN" sz="1800" kern="100" dirty="0">
                <a:latin typeface="微软雅黑" panose="020B0604030504040204" pitchFamily="34" charset="-122"/>
                <a:ea typeface="微软雅黑" panose="020B0604030504040204" pitchFamily="34" charset="-122"/>
                <a:cs typeface="Times New Roman" panose="02020603050405020304" pitchFamily="18" charset="0"/>
              </a:rPr>
              <a:t>2021</a:t>
            </a:r>
            <a:r>
              <a:rPr lang="zh-CN" altLang="en-US" sz="1800" kern="100" dirty="0">
                <a:latin typeface="微软雅黑" panose="020B0604030504040204" pitchFamily="34" charset="-122"/>
                <a:ea typeface="微软雅黑" panose="020B0604030504040204" pitchFamily="34" charset="-122"/>
                <a:cs typeface="Times New Roman" panose="02020603050405020304" pitchFamily="18" charset="0"/>
              </a:rPr>
              <a:t>年</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跨年度产值。</a:t>
            </a:r>
            <a:endPar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endParaRPr>
          </a:p>
          <a:p>
            <a:pPr marL="457200" lvl="1" indent="0">
              <a:lnSpc>
                <a:spcPts val="2700"/>
              </a:lnSpc>
              <a:buNone/>
            </a:pPr>
            <a:r>
              <a:rPr lang="zh-CN" altLang="en-US" sz="1800" b="1" kern="100" dirty="0">
                <a:effectLst/>
                <a:latin typeface="微软雅黑" panose="020B0604030504040204" pitchFamily="34" charset="-122"/>
                <a:ea typeface="微软雅黑" panose="020B0604030504040204" pitchFamily="34" charset="-122"/>
                <a:cs typeface="Times New Roman" panose="02020603050405020304" pitchFamily="18" charset="0"/>
              </a:rPr>
              <a:t>正确填报：</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应按工程量实际发生时间填报，扣减</a:t>
            </a:r>
            <a:r>
              <a:rPr lang="en-US" altLang="zh-CN" sz="1800" kern="100" dirty="0">
                <a:latin typeface="微软雅黑" panose="020B0604030504040204" pitchFamily="34" charset="-122"/>
                <a:ea typeface="微软雅黑" panose="020B0604030504040204" pitchFamily="34" charset="-122"/>
                <a:cs typeface="Times New Roman" panose="02020603050405020304" pitchFamily="18" charset="0"/>
              </a:rPr>
              <a:t>2021</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年工程量，分劈出</a:t>
            </a:r>
            <a:r>
              <a:rPr lang="en-US" altLang="zh-CN" sz="1800" kern="100" dirty="0">
                <a:latin typeface="微软雅黑" panose="020B0604030504040204" pitchFamily="34" charset="-122"/>
                <a:ea typeface="微软雅黑" panose="020B0604030504040204" pitchFamily="34" charset="-122"/>
                <a:cs typeface="Times New Roman" panose="02020603050405020304" pitchFamily="18" charset="0"/>
              </a:rPr>
              <a:t>2022</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年工程量，</a:t>
            </a:r>
            <a:r>
              <a:rPr lang="zh-CN" altLang="en-US" sz="1800" kern="100" dirty="0">
                <a:latin typeface="微软雅黑" panose="020B0604030504040204" pitchFamily="34" charset="-122"/>
                <a:ea typeface="微软雅黑" panose="020B0604030504040204" pitchFamily="34" charset="-122"/>
                <a:cs typeface="Times New Roman" panose="02020603050405020304" pitchFamily="18" charset="0"/>
              </a:rPr>
              <a:t>并在</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月报及时进行核减。</a:t>
            </a:r>
            <a:endParaRPr lang="en-US" altLang="zh-CN" sz="1800" kern="100" dirty="0">
              <a:latin typeface="微软雅黑" panose="020B0604030504040204" pitchFamily="34" charset="-122"/>
              <a:ea typeface="微软雅黑" panose="020B0604030504040204" pitchFamily="34" charset="-122"/>
              <a:cs typeface="Times New Roman" panose="02020603050405020304" pitchFamily="18" charset="0"/>
            </a:endParaRPr>
          </a:p>
          <a:p>
            <a:pPr marL="457200" lvl="1" indent="0">
              <a:lnSpc>
                <a:spcPts val="2700"/>
              </a:lnSpc>
              <a:buNone/>
            </a:pPr>
            <a:endParaRPr lang="en-US" altLang="zh-CN" sz="1800" kern="100" dirty="0">
              <a:latin typeface="微软雅黑" panose="020B0604030504040204" pitchFamily="34" charset="-122"/>
              <a:ea typeface="微软雅黑" panose="020B0604030504040204" pitchFamily="34" charset="-122"/>
              <a:cs typeface="Times New Roman" panose="02020603050405020304" pitchFamily="18" charset="0"/>
            </a:endParaRPr>
          </a:p>
          <a:p>
            <a:pPr marL="457200" lvl="1" indent="0">
              <a:lnSpc>
                <a:spcPts val="2700"/>
              </a:lnSpc>
              <a:buNone/>
            </a:pPr>
            <a:r>
              <a:rPr lang="zh-CN" altLang="en-US" sz="1800" b="1" kern="100" dirty="0">
                <a:latin typeface="微软雅黑" panose="020B0604030504040204" pitchFamily="34" charset="-122"/>
                <a:ea typeface="微软雅黑" panose="020B0604030504040204" pitchFamily="34" charset="-122"/>
                <a:cs typeface="Times New Roman" panose="02020603050405020304" pitchFamily="18" charset="0"/>
              </a:rPr>
              <a:t>错误填报</a:t>
            </a:r>
            <a:r>
              <a:rPr lang="zh-CN" altLang="en-US" sz="1800" b="1" kern="100" dirty="0">
                <a:effectLst/>
                <a:latin typeface="微软雅黑" panose="020B0604030504040204" pitchFamily="34" charset="-122"/>
                <a:ea typeface="微软雅黑" panose="020B0604030504040204" pitchFamily="34" charset="-122"/>
                <a:cs typeface="Times New Roman" panose="02020603050405020304" pitchFamily="18" charset="0"/>
              </a:rPr>
              <a:t>：</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企业提供的工程确认单为</a:t>
            </a:r>
            <a:r>
              <a:rPr lang="en-US" altLang="zh-CN" sz="1800" kern="100" dirty="0">
                <a:latin typeface="微软雅黑" panose="020B0604030504040204" pitchFamily="34" charset="-122"/>
                <a:ea typeface="微软雅黑" panose="020B0604030504040204" pitchFamily="34" charset="-122"/>
                <a:cs typeface="Times New Roman" panose="02020603050405020304" pitchFamily="18" charset="0"/>
              </a:rPr>
              <a:t>2022</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年</a:t>
            </a:r>
            <a:r>
              <a:rPr lang="en-US" altLang="zh-CN" sz="1800" kern="100" dirty="0">
                <a:latin typeface="微软雅黑" panose="020B0604030504040204" pitchFamily="34" charset="-122"/>
                <a:ea typeface="微软雅黑" panose="020B0604030504040204" pitchFamily="34" charset="-122"/>
                <a:cs typeface="Times New Roman" panose="02020603050405020304" pitchFamily="18" charset="0"/>
              </a:rPr>
              <a:t>1</a:t>
            </a:r>
            <a:r>
              <a:rPr lang="zh-CN" altLang="en-US" sz="1800" kern="100" dirty="0">
                <a:latin typeface="微软雅黑" panose="020B0604030504040204" pitchFamily="34" charset="-122"/>
                <a:ea typeface="微软雅黑" panose="020B0604030504040204" pitchFamily="34" charset="-122"/>
                <a:cs typeface="Times New Roman" panose="02020603050405020304" pitchFamily="18" charset="0"/>
              </a:rPr>
              <a:t>月</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取得</a:t>
            </a:r>
            <a:r>
              <a:rPr lang="zh-CN" altLang="en-US" sz="1800" kern="100" dirty="0">
                <a:latin typeface="微软雅黑" panose="020B0604030504040204" pitchFamily="34" charset="-122"/>
                <a:ea typeface="微软雅黑" panose="020B0604030504040204" pitchFamily="34" charset="-122"/>
                <a:cs typeface="Times New Roman" panose="02020603050405020304" pitchFamily="18" charset="0"/>
              </a:rPr>
              <a:t>，其</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中，确认的工程量时间</a:t>
            </a:r>
            <a:r>
              <a:rPr lang="zh-CN" altLang="en-US" sz="1800" kern="100" dirty="0">
                <a:latin typeface="微软雅黑" panose="020B0604030504040204" pitchFamily="34" charset="-122"/>
                <a:ea typeface="微软雅黑" panose="020B0604030504040204" pitchFamily="34" charset="-122"/>
                <a:cs typeface="Times New Roman" panose="02020603050405020304" pitchFamily="18" charset="0"/>
              </a:rPr>
              <a:t>全部为</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为</a:t>
            </a:r>
            <a:r>
              <a:rPr lang="en-US" altLang="zh-CN" sz="1800" kern="100" dirty="0">
                <a:latin typeface="微软雅黑" panose="020B0604030504040204" pitchFamily="34" charset="-122"/>
                <a:ea typeface="微软雅黑" panose="020B0604030504040204" pitchFamily="34" charset="-122"/>
                <a:cs typeface="Times New Roman" panose="02020603050405020304" pitchFamily="18" charset="0"/>
              </a:rPr>
              <a:t>2021</a:t>
            </a:r>
            <a:r>
              <a:rPr lang="zh-CN" altLang="en-US" sz="1800" kern="100" dirty="0">
                <a:latin typeface="微软雅黑" panose="020B0604030504040204" pitchFamily="34" charset="-122"/>
                <a:ea typeface="微软雅黑" panose="020B0604030504040204" pitchFamily="34" charset="-122"/>
                <a:cs typeface="Times New Roman" panose="02020603050405020304" pitchFamily="18" charset="0"/>
              </a:rPr>
              <a:t>年</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a:t>
            </a:r>
            <a:r>
              <a:rPr lang="en-US" altLang="zh-CN" sz="1800" kern="100" dirty="0">
                <a:latin typeface="微软雅黑" panose="020B0604030504040204" pitchFamily="34" charset="-122"/>
                <a:ea typeface="微软雅黑" panose="020B0604030504040204" pitchFamily="34" charset="-122"/>
                <a:cs typeface="Times New Roman" panose="02020603050405020304" pitchFamily="18" charset="0"/>
              </a:rPr>
              <a:t>2022</a:t>
            </a:r>
            <a:r>
              <a:rPr lang="zh-CN" altLang="en-US" sz="1800" kern="100" dirty="0">
                <a:latin typeface="微软雅黑" panose="020B0604030504040204" pitchFamily="34" charset="-122"/>
                <a:ea typeface="微软雅黑" panose="020B0604030504040204" pitchFamily="34" charset="-122"/>
                <a:cs typeface="Times New Roman" panose="02020603050405020304" pitchFamily="18" charset="0"/>
              </a:rPr>
              <a:t>年报送数据为上年</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产值。</a:t>
            </a:r>
            <a:endPar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endParaRPr>
          </a:p>
          <a:p>
            <a:pPr marL="457200" lvl="1" indent="0">
              <a:lnSpc>
                <a:spcPts val="2700"/>
              </a:lnSpc>
              <a:buNone/>
            </a:pPr>
            <a:r>
              <a:rPr lang="zh-CN" altLang="en-US" sz="1800" b="1" kern="100" dirty="0">
                <a:effectLst/>
                <a:latin typeface="微软雅黑" panose="020B0604030504040204" pitchFamily="34" charset="-122"/>
                <a:ea typeface="微软雅黑" panose="020B0604030504040204" pitchFamily="34" charset="-122"/>
                <a:cs typeface="Times New Roman" panose="02020603050405020304" pitchFamily="18" charset="0"/>
              </a:rPr>
              <a:t>正确填报：</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应按工程量实际发生时间填报，扣减</a:t>
            </a:r>
            <a:r>
              <a:rPr lang="en-US" altLang="zh-CN" sz="1800" kern="100" dirty="0">
                <a:latin typeface="微软雅黑" panose="020B0604030504040204" pitchFamily="34" charset="-122"/>
                <a:ea typeface="微软雅黑" panose="020B0604030504040204" pitchFamily="34" charset="-122"/>
                <a:cs typeface="Times New Roman" panose="02020603050405020304" pitchFamily="18" charset="0"/>
              </a:rPr>
              <a:t>2021</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年工程量，</a:t>
            </a:r>
            <a:r>
              <a:rPr lang="zh-CN" altLang="en-US" sz="1800" kern="100" dirty="0">
                <a:latin typeface="微软雅黑" panose="020B0604030504040204" pitchFamily="34" charset="-122"/>
                <a:ea typeface="微软雅黑" panose="020B0604030504040204" pitchFamily="34" charset="-122"/>
                <a:cs typeface="Times New Roman" panose="02020603050405020304" pitchFamily="18" charset="0"/>
              </a:rPr>
              <a:t>并在</a:t>
            </a:r>
            <a:r>
              <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rPr>
              <a:t>月报及时进行核减。</a:t>
            </a:r>
            <a:endPar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endParaRPr>
          </a:p>
          <a:p>
            <a:pPr marL="457200" lvl="1" indent="0">
              <a:lnSpc>
                <a:spcPts val="2700"/>
              </a:lnSpc>
              <a:buNone/>
            </a:pPr>
            <a:endPar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endParaRPr>
          </a:p>
          <a:p>
            <a:pPr marL="457200" lvl="1" indent="0">
              <a:buNone/>
            </a:pPr>
            <a:endParaRPr lang="zh-CN" altLang="zh-CN" sz="1800" kern="100" dirty="0">
              <a:latin typeface="微软雅黑" panose="020B0604030504040204" pitchFamily="34" charset="-122"/>
              <a:ea typeface="微软雅黑" panose="020B0604030504040204" pitchFamily="34" charset="-122"/>
              <a:cs typeface="Times New Roman" panose="02020603050405020304" pitchFamily="18" charset="0"/>
            </a:endParaRPr>
          </a:p>
          <a:p>
            <a:pPr lvl="1">
              <a:buFont typeface="Wingdings" panose="05000000000000000000" charset="0"/>
              <a:buChar char="l"/>
            </a:pPr>
            <a:endParaRPr lang="en-US" altLang="zh-CN" sz="2000" noProof="1">
              <a:latin typeface="微软雅黑" panose="020B0604030504040204" pitchFamily="34" charset="-122"/>
              <a:ea typeface="微软雅黑" panose="020B0604030504040204" pitchFamily="34" charset="-122"/>
            </a:endParaRPr>
          </a:p>
        </p:txBody>
      </p:sp>
      <p:grpSp>
        <p:nvGrpSpPr>
          <p:cNvPr id="3" name="组合 2"/>
          <p:cNvGrpSpPr/>
          <p:nvPr/>
        </p:nvGrpSpPr>
        <p:grpSpPr>
          <a:xfrm>
            <a:off x="0" y="-107950"/>
            <a:ext cx="3540760" cy="690245"/>
            <a:chOff x="0" y="-170"/>
            <a:chExt cx="5576" cy="108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9" name="矩形 5"/>
            <p:cNvSpPr>
              <a:spLocks noChangeArrowheads="true"/>
            </p:cNvSpPr>
            <p:nvPr/>
          </p:nvSpPr>
          <p:spPr bwMode="auto">
            <a:xfrm>
              <a:off x="900" y="190"/>
              <a:ext cx="4676" cy="727"/>
            </a:xfrm>
            <a:prstGeom prst="rect">
              <a:avLst/>
            </a:prstGeom>
            <a:noFill/>
            <a:ln w="9525">
              <a:noFill/>
              <a:miter lim="800000"/>
            </a:ln>
          </p:spPr>
          <p:txBody>
            <a:bodyPr wrap="none">
              <a:spAutoFit/>
            </a:bodyPr>
            <a:lstStyle/>
            <a:p>
              <a:pPr marL="0" marR="0" lvl="0" algn="l" defTabSz="914400" rtl="0" eaLnBrk="1" fontAlgn="base" latinLnBrk="0" hangingPunct="1">
                <a:lnSpc>
                  <a:spcPct val="100000"/>
                </a:lnSpc>
                <a:buClrTx/>
                <a:buSzTx/>
                <a:buFontTx/>
                <a:buNone/>
                <a:defRPr/>
              </a:pPr>
              <a:r>
                <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数据核查中</a:t>
              </a:r>
              <a:r>
                <a:rPr kumimoji="1" sz="2400" b="1" noProof="0" dirty="0" err="1">
                  <a:ln>
                    <a:noFill/>
                  </a:ln>
                  <a:solidFill>
                    <a:schemeClr val="accent1">
                      <a:lumMod val="75000"/>
                    </a:schemeClr>
                  </a:solidFill>
                  <a:effectLst/>
                  <a:uLnTx/>
                  <a:uFillTx/>
                  <a:latin typeface="Times New Roman" panose="02020603050405020304" pitchFamily="18" charset="0"/>
                  <a:ea typeface="黑体" panose="02010609060101010101" charset="-122"/>
                  <a:sym typeface="+mn-ea"/>
                </a:rPr>
                <a:t>存在问题</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201930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zh-CN"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月报存在问题</a:t>
            </a:r>
            <a:endParaRPr kumimoji="1" lang="zh-CN" altLang="zh-CN"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8" name="文本框 7"/>
          <p:cNvSpPr txBox="true"/>
          <p:nvPr/>
        </p:nvSpPr>
        <p:spPr>
          <a:xfrm>
            <a:off x="680085" y="560705"/>
            <a:ext cx="7861935" cy="3605530"/>
          </a:xfrm>
          <a:prstGeom prst="rect">
            <a:avLst/>
          </a:prstGeom>
          <a:noFill/>
        </p:spPr>
        <p:txBody>
          <a:bodyPr wrap="square" rtlCol="0" anchor="t">
            <a:spAutoFit/>
          </a:bodyPr>
          <a:p>
            <a:pPr algn="l"/>
            <a:r>
              <a:rPr lang="en-US" altLang="zh-CN"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1.</a:t>
            </a:r>
            <a:r>
              <a:rPr lang="zh-CN"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投资凭证</a:t>
            </a:r>
            <a:endParaRPr lang="zh-CN"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a:p>
            <a:pPr marL="285750" indent="-285750" algn="l">
              <a:lnSpc>
                <a:spcPct val="130000"/>
              </a:lnSpc>
              <a:buClrTx/>
              <a:buSzTx/>
              <a:buFont typeface="Wingdings" panose="05000000000000000000" charset="0"/>
              <a:buChar char="l"/>
            </a:pPr>
            <a:r>
              <a:rPr lang="zh-CN" sz="1800" dirty="0">
                <a:solidFill>
                  <a:srgbClr val="000000"/>
                </a:solidFill>
                <a:latin typeface="微软雅黑" panose="020B0604030504040204" pitchFamily="34" charset="-122"/>
                <a:sym typeface="+mn-ea"/>
              </a:rPr>
              <a:t>缺少三方签字、盖章</a:t>
            </a:r>
            <a:endParaRPr lang="zh-CN" sz="1800" dirty="0">
              <a:solidFill>
                <a:srgbClr val="000000"/>
              </a:solidFill>
              <a:latin typeface="微软雅黑" panose="020B0604030504040204" pitchFamily="34" charset="-122"/>
              <a:sym typeface="+mn-ea"/>
            </a:endParaRPr>
          </a:p>
          <a:p>
            <a:pPr marL="285750" indent="-285750" algn="l">
              <a:lnSpc>
                <a:spcPct val="130000"/>
              </a:lnSpc>
              <a:buClrTx/>
              <a:buSzTx/>
              <a:buFont typeface="Wingdings" panose="05000000000000000000" charset="0"/>
              <a:buChar char="l"/>
            </a:pPr>
            <a:r>
              <a:rPr lang="zh-CN" sz="1800" dirty="0">
                <a:solidFill>
                  <a:srgbClr val="000000"/>
                </a:solidFill>
                <a:latin typeface="微软雅黑" panose="020B0604030504040204" pitchFamily="34" charset="-122"/>
                <a:sym typeface="+mn-ea"/>
              </a:rPr>
              <a:t>建安取数不准确，产值多包含去年</a:t>
            </a:r>
            <a:endParaRPr lang="zh-CN" sz="1800" dirty="0">
              <a:solidFill>
                <a:srgbClr val="000000"/>
              </a:solidFill>
              <a:latin typeface="微软雅黑" panose="020B0604030504040204" pitchFamily="34" charset="-122"/>
              <a:sym typeface="+mn-ea"/>
            </a:endParaRPr>
          </a:p>
          <a:p>
            <a:pPr marL="285750" indent="-285750" algn="l">
              <a:lnSpc>
                <a:spcPct val="130000"/>
              </a:lnSpc>
              <a:buClrTx/>
              <a:buSzTx/>
              <a:buFont typeface="Wingdings" panose="05000000000000000000" charset="0"/>
              <a:buChar char="l"/>
            </a:pPr>
            <a:r>
              <a:rPr lang="zh-CN" sz="1800" dirty="0">
                <a:solidFill>
                  <a:srgbClr val="000000"/>
                </a:solidFill>
                <a:latin typeface="微软雅黑" panose="020B0604030504040204" pitchFamily="34" charset="-122"/>
                <a:sym typeface="+mn-ea"/>
              </a:rPr>
              <a:t>其他费用包含计提未支付的利息，将财务、管理、销售费用计入</a:t>
            </a:r>
            <a:endParaRPr lang="zh-CN" sz="1800" dirty="0">
              <a:solidFill>
                <a:srgbClr val="000000"/>
              </a:solidFill>
              <a:latin typeface="微软雅黑" panose="020B0604030504040204" pitchFamily="34" charset="-122"/>
              <a:sym typeface="+mn-ea"/>
            </a:endParaRPr>
          </a:p>
          <a:p>
            <a:pPr marL="285750" indent="-285750" algn="l">
              <a:lnSpc>
                <a:spcPct val="130000"/>
              </a:lnSpc>
              <a:buClrTx/>
              <a:buSzTx/>
              <a:buFont typeface="Wingdings" panose="05000000000000000000" charset="0"/>
              <a:buChar char="l"/>
            </a:pPr>
            <a:r>
              <a:rPr lang="zh-CN" sz="1800" dirty="0">
                <a:solidFill>
                  <a:srgbClr val="000000"/>
                </a:solidFill>
                <a:latin typeface="微软雅黑" panose="020B0604030504040204" pitchFamily="34" charset="-122"/>
                <a:sym typeface="+mn-ea"/>
              </a:rPr>
              <a:t>土地购置费存在报送过快、季度冲高现象</a:t>
            </a:r>
            <a:endParaRPr lang="zh-CN" sz="1800" dirty="0">
              <a:solidFill>
                <a:srgbClr val="000000"/>
              </a:solidFill>
              <a:latin typeface="微软雅黑" panose="020B0604030504040204" pitchFamily="34" charset="-122"/>
              <a:sym typeface="+mn-ea"/>
            </a:endParaRPr>
          </a:p>
          <a:p>
            <a:pPr marL="285750" indent="-285750" algn="l">
              <a:lnSpc>
                <a:spcPct val="130000"/>
              </a:lnSpc>
              <a:buClrTx/>
              <a:buSzTx/>
              <a:buFont typeface="Wingdings" panose="05000000000000000000" charset="0"/>
              <a:buChar char="l"/>
            </a:pPr>
            <a:endParaRPr lang="zh-CN" sz="1800" dirty="0">
              <a:solidFill>
                <a:srgbClr val="000000"/>
              </a:solidFill>
              <a:latin typeface="微软雅黑" panose="020B0604030504040204" pitchFamily="34" charset="-122"/>
              <a:sym typeface="+mn-ea"/>
            </a:endParaRPr>
          </a:p>
          <a:p>
            <a:pPr marL="285750" indent="-285750" algn="l">
              <a:lnSpc>
                <a:spcPct val="130000"/>
              </a:lnSpc>
              <a:buClrTx/>
              <a:buSzTx/>
              <a:buFont typeface="Wingdings" panose="05000000000000000000" charset="0"/>
              <a:buChar char="l"/>
            </a:pPr>
            <a:r>
              <a:rPr lang="en-US" altLang="zh-CN"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2.销售凭证</a:t>
            </a:r>
            <a:endParaRPr lang="en-US" altLang="zh-CN"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a:p>
            <a:pPr marL="285750" indent="-285750" algn="l">
              <a:lnSpc>
                <a:spcPct val="130000"/>
              </a:lnSpc>
              <a:buClrTx/>
              <a:buSzTx/>
              <a:buFont typeface="Wingdings" panose="05000000000000000000" charset="0"/>
              <a:buChar char="l"/>
            </a:pPr>
            <a:r>
              <a:rPr lang="zh-CN" sz="1800" dirty="0">
                <a:solidFill>
                  <a:srgbClr val="000000"/>
                </a:solidFill>
                <a:latin typeface="微软雅黑" panose="020B0604030504040204" pitchFamily="34" charset="-122"/>
                <a:sym typeface="+mn-ea"/>
              </a:rPr>
              <a:t>销售台账、销售合同没有签订日期，或者签订日期非报告期内（超进度或含往年数据）</a:t>
            </a:r>
            <a:endParaRPr lang="zh-CN" sz="1800" dirty="0">
              <a:solidFill>
                <a:srgbClr val="000000"/>
              </a:solidFill>
              <a:latin typeface="微软雅黑" panose="020B0604030504040204" pitchFamily="34" charset="-122"/>
              <a:sym typeface="+mn-ea"/>
            </a:endParaRPr>
          </a:p>
          <a:p>
            <a:pPr marL="285750" indent="-285750" algn="l">
              <a:lnSpc>
                <a:spcPct val="130000"/>
              </a:lnSpc>
              <a:buClrTx/>
              <a:buSzTx/>
              <a:buFont typeface="Wingdings" panose="05000000000000000000" charset="0"/>
              <a:buChar char="l"/>
            </a:pPr>
            <a:r>
              <a:rPr lang="zh-CN" sz="1800" dirty="0">
                <a:solidFill>
                  <a:srgbClr val="000000"/>
                </a:solidFill>
                <a:latin typeface="微软雅黑" panose="020B0604030504040204" pitchFamily="34" charset="-122"/>
                <a:sym typeface="+mn-ea"/>
              </a:rPr>
              <a:t>销售合同非正式合同，为草签合同</a:t>
            </a:r>
            <a:endParaRPr lang="zh-CN" sz="1800" dirty="0">
              <a:solidFill>
                <a:srgbClr val="000000"/>
              </a:solidFill>
              <a:latin typeface="微软雅黑" panose="020B0604030504040204" pitchFamily="34" charset="-122"/>
              <a:sym typeface="+mn-ea"/>
            </a:endParaRPr>
          </a:p>
        </p:txBody>
      </p:sp>
    </p:spTree>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201930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zh-CN"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月报存在问题</a:t>
            </a:r>
            <a:endParaRPr kumimoji="1" lang="zh-CN" altLang="zh-CN"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8" name="文本框 7"/>
          <p:cNvSpPr txBox="true"/>
          <p:nvPr/>
        </p:nvSpPr>
        <p:spPr>
          <a:xfrm>
            <a:off x="471170" y="560705"/>
            <a:ext cx="8567420" cy="5487035"/>
          </a:xfrm>
          <a:prstGeom prst="rect">
            <a:avLst/>
          </a:prstGeom>
          <a:noFill/>
        </p:spPr>
        <p:txBody>
          <a:bodyPr wrap="square" rtlCol="0" anchor="t">
            <a:spAutoFit/>
          </a:bodyPr>
          <a:p>
            <a:pPr marL="0" lvl="1" algn="l">
              <a:lnSpc>
                <a:spcPct val="130000"/>
              </a:lnSpc>
              <a:buClrTx/>
              <a:buSzTx/>
            </a:pPr>
            <a:r>
              <a:rPr lang="en-US" altLang="zh-CN"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sym typeface="+mn-ea"/>
              </a:rPr>
              <a:t>3.本年到位资金</a:t>
            </a:r>
            <a:endParaRPr lang="en-US" altLang="zh-CN"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sym typeface="+mn-ea"/>
            </a:endParaRPr>
          </a:p>
          <a:p>
            <a:pPr marL="285750" lvl="1" indent="-285750" algn="l">
              <a:lnSpc>
                <a:spcPct val="130000"/>
              </a:lnSpc>
              <a:buClrTx/>
              <a:buSzTx/>
              <a:buFont typeface="Wingdings" panose="05000000000000000000" charset="0"/>
              <a:buChar char="l"/>
            </a:pPr>
            <a:r>
              <a:rPr lang="zh-CN" sz="1800" dirty="0">
                <a:solidFill>
                  <a:srgbClr val="000000"/>
                </a:solidFill>
                <a:latin typeface="微软雅黑" panose="020B0604030504040204" pitchFamily="34" charset="-122"/>
                <a:sym typeface="+mn-ea"/>
              </a:rPr>
              <a:t>多包含不用于项目的资金，类型填错。</a:t>
            </a:r>
            <a:endParaRPr lang="zh-CN" sz="1800" dirty="0">
              <a:solidFill>
                <a:srgbClr val="000000"/>
              </a:solidFill>
              <a:latin typeface="微软雅黑" panose="020B0604030504040204" pitchFamily="34" charset="-122"/>
              <a:sym typeface="+mn-ea"/>
            </a:endParaRPr>
          </a:p>
          <a:p>
            <a:pPr marL="285750" lvl="1" indent="-285750" algn="l">
              <a:lnSpc>
                <a:spcPct val="130000"/>
              </a:lnSpc>
              <a:buClrTx/>
              <a:buSzTx/>
              <a:buFont typeface="Wingdings" panose="05000000000000000000" charset="0"/>
              <a:buChar char="l"/>
            </a:pPr>
            <a:r>
              <a:rPr lang="zh-CN" sz="1800" dirty="0">
                <a:solidFill>
                  <a:srgbClr val="000000"/>
                </a:solidFill>
                <a:latin typeface="微软雅黑" panose="020B0604030504040204" pitchFamily="34" charset="-122"/>
                <a:sym typeface="+mn-ea"/>
              </a:rPr>
              <a:t>将以前年度收到资金计入本年实际到位资金。</a:t>
            </a:r>
            <a:endParaRPr lang="zh-CN" sz="1800" dirty="0">
              <a:solidFill>
                <a:srgbClr val="000000"/>
              </a:solidFill>
              <a:latin typeface="微软雅黑" panose="020B0604030504040204" pitchFamily="34" charset="-122"/>
              <a:sym typeface="+mn-ea"/>
            </a:endParaRPr>
          </a:p>
          <a:p>
            <a:pPr marL="285750" lvl="1" indent="-285750" algn="l">
              <a:lnSpc>
                <a:spcPct val="130000"/>
              </a:lnSpc>
              <a:buClrTx/>
              <a:buSzTx/>
              <a:buFont typeface="Wingdings" panose="05000000000000000000" charset="0"/>
              <a:buChar char="l"/>
            </a:pPr>
            <a:r>
              <a:rPr lang="zh-CN" sz="1800" dirty="0">
                <a:solidFill>
                  <a:srgbClr val="000000"/>
                </a:solidFill>
                <a:latin typeface="微软雅黑" panose="020B0604030504040204" pitchFamily="34" charset="-122"/>
                <a:sym typeface="+mn-ea"/>
              </a:rPr>
              <a:t>扣减了本年偿还的国内贷款（国内贷款、自筹资金为累计值，即使本年企业支付或者归还，数据仍按原值填报）。</a:t>
            </a:r>
            <a:endParaRPr kumimoji="0" lang="zh-CN" sz="1800" b="0" i="0" u="none" strike="noStrike" kern="1200" cap="none" spc="0" normalizeH="0" baseline="0" dirty="0">
              <a:solidFill>
                <a:srgbClr val="000000"/>
              </a:solidFill>
              <a:latin typeface="微软雅黑" panose="020B0604030504040204" pitchFamily="34" charset="-122"/>
            </a:endParaRPr>
          </a:p>
          <a:p>
            <a:pPr algn="l">
              <a:lnSpc>
                <a:spcPct val="130000"/>
              </a:lnSpc>
              <a:buClrTx/>
              <a:buSzTx/>
              <a:buFont typeface="Wingdings" panose="05000000000000000000" charset="0"/>
            </a:pPr>
            <a:r>
              <a:rPr lang="en-US" altLang="zh-CN"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sym typeface="+mn-ea"/>
              </a:rPr>
              <a:t>4.</a:t>
            </a:r>
            <a:r>
              <a:rPr lang="zh-CN" altLang="en-US"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sym typeface="+mn-ea"/>
              </a:rPr>
              <a:t>其他指标</a:t>
            </a:r>
            <a:endParaRPr lang="zh-CN" altLang="en-US"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sym typeface="+mn-ea"/>
            </a:endParaRPr>
          </a:p>
          <a:p>
            <a:pPr marL="285750" lvl="1" indent="-285750" algn="l">
              <a:lnSpc>
                <a:spcPct val="130000"/>
              </a:lnSpc>
              <a:buClrTx/>
              <a:buSzTx/>
              <a:buFont typeface="Wingdings" panose="05000000000000000000" charset="0"/>
              <a:buChar char="l"/>
            </a:pPr>
            <a:r>
              <a:rPr lang="zh-CN" sz="1800" dirty="0">
                <a:solidFill>
                  <a:srgbClr val="000000"/>
                </a:solidFill>
                <a:latin typeface="微软雅黑" panose="020B0604030504040204" pitchFamily="34" charset="-122"/>
                <a:sym typeface="+mn-ea"/>
              </a:rPr>
              <a:t>漏报竣工面积、新开工面积</a:t>
            </a:r>
            <a:endParaRPr lang="zh-CN" sz="1800" dirty="0">
              <a:solidFill>
                <a:srgbClr val="000000"/>
              </a:solidFill>
              <a:latin typeface="微软雅黑" panose="020B0604030504040204" pitchFamily="34" charset="-122"/>
              <a:sym typeface="+mn-ea"/>
            </a:endParaRPr>
          </a:p>
          <a:p>
            <a:pPr marL="342900" indent="-342900" algn="l">
              <a:lnSpc>
                <a:spcPct val="130000"/>
              </a:lnSpc>
              <a:buClrTx/>
              <a:buSzTx/>
              <a:buFont typeface="Wingdings" panose="05000000000000000000" charset="0"/>
              <a:buChar char="l"/>
            </a:pPr>
            <a:r>
              <a:rPr lang="zh-CN" sz="1800" dirty="0">
                <a:solidFill>
                  <a:srgbClr val="000000"/>
                </a:solidFill>
                <a:latin typeface="微软雅黑" panose="020B0604030504040204" pitchFamily="34" charset="-122"/>
                <a:sym typeface="+mn-ea"/>
              </a:rPr>
              <a:t>竣工单价过高，竣工价值多包含土地购置费</a:t>
            </a:r>
            <a:endParaRPr lang="zh-CN" sz="1800" dirty="0">
              <a:solidFill>
                <a:srgbClr val="000000"/>
              </a:solidFill>
              <a:latin typeface="微软雅黑" panose="020B0604030504040204" pitchFamily="34" charset="-122"/>
              <a:sym typeface="+mn-ea"/>
            </a:endParaRPr>
          </a:p>
          <a:p>
            <a:pPr marL="342900" indent="-342900" algn="l">
              <a:lnSpc>
                <a:spcPct val="130000"/>
              </a:lnSpc>
              <a:buClrTx/>
              <a:buSzTx/>
              <a:buFont typeface="Wingdings" panose="05000000000000000000" charset="0"/>
              <a:buChar char="l"/>
            </a:pPr>
            <a:r>
              <a:rPr lang="zh-CN" sz="1800" dirty="0">
                <a:solidFill>
                  <a:srgbClr val="000000"/>
                </a:solidFill>
                <a:latin typeface="微软雅黑" panose="020B0604030504040204" pitchFamily="34" charset="-122"/>
                <a:sym typeface="+mn-ea"/>
              </a:rPr>
              <a:t>保障房无法形成销售或不确定能否形成销售的，</a:t>
            </a:r>
            <a:r>
              <a:rPr lang="zh-CN" sz="1800" dirty="0">
                <a:solidFill>
                  <a:srgbClr val="FF0000"/>
                </a:solidFill>
                <a:latin typeface="微软雅黑" panose="020B0604030504040204" pitchFamily="34" charset="-122"/>
                <a:sym typeface="+mn-ea"/>
              </a:rPr>
              <a:t>不要填写</a:t>
            </a:r>
            <a:r>
              <a:rPr lang="zh-CN" sz="1800" dirty="0">
                <a:solidFill>
                  <a:srgbClr val="000000"/>
                </a:solidFill>
                <a:latin typeface="微软雅黑" panose="020B0604030504040204" pitchFamily="34" charset="-122"/>
                <a:sym typeface="+mn-ea"/>
              </a:rPr>
              <a:t>可售面积、待售面积</a:t>
            </a:r>
            <a:endParaRPr lang="zh-CN" sz="1800" dirty="0">
              <a:solidFill>
                <a:srgbClr val="000000"/>
              </a:solidFill>
              <a:latin typeface="微软雅黑" panose="020B0604030504040204" pitchFamily="34" charset="-122"/>
              <a:sym typeface="+mn-ea"/>
            </a:endParaRPr>
          </a:p>
          <a:p>
            <a:pPr marL="0" lvl="1" indent="-342900" algn="l">
              <a:lnSpc>
                <a:spcPct val="130000"/>
              </a:lnSpc>
              <a:buClrTx/>
              <a:buSzTx/>
              <a:buFont typeface="Wingdings" panose="05000000000000000000" charset="0"/>
              <a:buChar char="l"/>
            </a:pPr>
            <a:r>
              <a:rPr lang="zh-CN" sz="1800" dirty="0">
                <a:solidFill>
                  <a:srgbClr val="000000"/>
                </a:solidFill>
                <a:latin typeface="微软雅黑" panose="020B0604030504040204" pitchFamily="34" charset="-122"/>
                <a:sym typeface="+mn-ea"/>
              </a:rPr>
              <a:t>未分清可售面积（拿预售证）和待售面积（竣工后）的区别；</a:t>
            </a:r>
            <a:endParaRPr lang="zh-CN" sz="1800" dirty="0">
              <a:solidFill>
                <a:srgbClr val="000000"/>
              </a:solidFill>
              <a:latin typeface="微软雅黑" panose="020B0604030504040204" pitchFamily="34" charset="-122"/>
              <a:sym typeface="+mn-ea"/>
            </a:endParaRPr>
          </a:p>
          <a:p>
            <a:pPr marL="0" lvl="1" indent="-342900" algn="l">
              <a:lnSpc>
                <a:spcPct val="130000"/>
              </a:lnSpc>
              <a:buClrTx/>
              <a:buSzTx/>
              <a:buFont typeface="Wingdings" panose="05000000000000000000" charset="0"/>
              <a:buChar char="l"/>
            </a:pPr>
            <a:r>
              <a:rPr lang="zh-CN" sz="1800" dirty="0">
                <a:solidFill>
                  <a:srgbClr val="000000"/>
                </a:solidFill>
                <a:latin typeface="微软雅黑" panose="020B0604030504040204" pitchFamily="34" charset="-122"/>
                <a:sym typeface="+mn-ea"/>
              </a:rPr>
              <a:t>销售后可售面积、待售面积未及时调减；</a:t>
            </a:r>
            <a:endParaRPr lang="zh-CN" sz="1800" dirty="0">
              <a:solidFill>
                <a:srgbClr val="000000"/>
              </a:solidFill>
              <a:latin typeface="微软雅黑" panose="020B0604030504040204" pitchFamily="34" charset="-122"/>
              <a:sym typeface="+mn-ea"/>
            </a:endParaRPr>
          </a:p>
          <a:p>
            <a:pPr marL="0" lvl="1" indent="-342900" algn="l">
              <a:lnSpc>
                <a:spcPct val="130000"/>
              </a:lnSpc>
              <a:buClrTx/>
              <a:buSzTx/>
              <a:buFont typeface="Wingdings" panose="05000000000000000000" charset="0"/>
              <a:buChar char="l"/>
            </a:pPr>
            <a:r>
              <a:rPr lang="zh-CN" sz="1800" dirty="0">
                <a:solidFill>
                  <a:srgbClr val="000000"/>
                </a:solidFill>
                <a:latin typeface="微软雅黑" panose="020B0604030504040204" pitchFamily="34" charset="-122"/>
                <a:sym typeface="+mn-ea"/>
              </a:rPr>
              <a:t>待售面积（3年以上）没有按照竣工时间调整；</a:t>
            </a:r>
            <a:endParaRPr lang="zh-CN" sz="1800" dirty="0">
              <a:solidFill>
                <a:srgbClr val="000000"/>
              </a:solidFill>
              <a:latin typeface="微软雅黑" panose="020B0604030504040204" pitchFamily="34" charset="-122"/>
              <a:sym typeface="+mn-ea"/>
            </a:endParaRPr>
          </a:p>
          <a:p>
            <a:pPr marL="342900" indent="-342900" algn="l">
              <a:lnSpc>
                <a:spcPct val="130000"/>
              </a:lnSpc>
              <a:buClrTx/>
              <a:buSzTx/>
              <a:buFont typeface="Wingdings" panose="05000000000000000000" charset="0"/>
              <a:buChar char="l"/>
            </a:pPr>
            <a:endParaRPr lang="zh-CN" sz="1800" dirty="0">
              <a:solidFill>
                <a:srgbClr val="000000"/>
              </a:solidFill>
              <a:latin typeface="微软雅黑" panose="020B0604030504040204" pitchFamily="34" charset="-122"/>
              <a:ea typeface="微软雅黑" panose="020B0604030504040204" pitchFamily="34" charset="-122"/>
              <a:sym typeface="+mn-ea"/>
            </a:endParaRPr>
          </a:p>
          <a:p>
            <a:pPr algn="l">
              <a:lnSpc>
                <a:spcPct val="130000"/>
              </a:lnSpc>
              <a:buClrTx/>
              <a:buSzTx/>
              <a:buFont typeface="Wingdings" panose="05000000000000000000" charset="0"/>
            </a:pPr>
            <a:endParaRPr lang="en-US" altLang="zh-CN"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a:p>
            <a:pPr marL="285750" indent="-285750" algn="l">
              <a:lnSpc>
                <a:spcPct val="130000"/>
              </a:lnSpc>
              <a:buClrTx/>
              <a:buSzTx/>
              <a:buFont typeface="Wingdings" panose="05000000000000000000" charset="0"/>
              <a:buChar char="l"/>
            </a:pPr>
            <a:endParaRPr lang="zh-CN" sz="1800" dirty="0">
              <a:solidFill>
                <a:srgbClr val="000000"/>
              </a:solidFill>
              <a:latin typeface="微软雅黑" panose="020B0604030504040204" pitchFamily="34" charset="-122"/>
              <a:ea typeface="微软雅黑" panose="020B0604030504040204" pitchFamily="34" charset="-122"/>
              <a:sym typeface="+mn-ea"/>
            </a:endParaRPr>
          </a:p>
        </p:txBody>
      </p:sp>
    </p:spTree>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 name="Rectangle 17"/>
          <p:cNvSpPr>
            <a:spLocks noChangeArrowheads="true"/>
          </p:cNvSpPr>
          <p:nvPr/>
        </p:nvSpPr>
        <p:spPr bwMode="gray">
          <a:xfrm>
            <a:off x="0" y="3810"/>
            <a:ext cx="9144000" cy="3573780"/>
          </a:xfrm>
          <a:prstGeom prst="rect">
            <a:avLst/>
          </a:prstGeom>
          <a:gradFill>
            <a:gsLst>
              <a:gs pos="0">
                <a:schemeClr val="accent1">
                  <a:lumMod val="5000"/>
                  <a:lumOff val="95000"/>
                </a:schemeClr>
              </a:gs>
              <a:gs pos="0">
                <a:srgbClr val="D3E0EF">
                  <a:alpha val="100000"/>
                </a:srgbClr>
              </a:gs>
              <a:gs pos="0">
                <a:schemeClr val="accent1">
                  <a:lumMod val="45000"/>
                  <a:lumOff val="55000"/>
                </a:schemeClr>
              </a:gs>
              <a:gs pos="0">
                <a:schemeClr val="accent1">
                  <a:lumMod val="45000"/>
                  <a:lumOff val="55000"/>
                </a:schemeClr>
              </a:gs>
              <a:gs pos="90000">
                <a:schemeClr val="accent1">
                  <a:lumMod val="0"/>
                  <a:alpha val="0"/>
                  <a:lumOff val="100000"/>
                </a:schemeClr>
              </a:gs>
            </a:gsLst>
            <a:lin ang="5400000" scaled="false"/>
          </a:gradFill>
          <a:ln w="9525">
            <a:noFill/>
            <a:miter lim="800000"/>
          </a:ln>
        </p:spPr>
        <p:txBody>
          <a:bodyPr wrap="none" anchor="ctr"/>
          <a:p>
            <a:pPr>
              <a:defRPr/>
            </a:pPr>
            <a:endParaRPr lang="zh-CN" altLang="en-US" kern="0" dirty="0">
              <a:solidFill>
                <a:srgbClr val="005397"/>
              </a:solidFill>
              <a:latin typeface="Arial" panose="020B0604020202020204"/>
              <a:ea typeface="微软雅黑" panose="020B0604030504040204" pitchFamily="34" charset="-122"/>
            </a:endParaRPr>
          </a:p>
        </p:txBody>
      </p:sp>
      <p:grpSp>
        <p:nvGrpSpPr>
          <p:cNvPr id="10" name="组合 9"/>
          <p:cNvGrpSpPr/>
          <p:nvPr/>
        </p:nvGrpSpPr>
        <p:grpSpPr>
          <a:xfrm>
            <a:off x="1527810" y="1703070"/>
            <a:ext cx="6114415" cy="2131534"/>
            <a:chOff x="2067" y="535"/>
            <a:chExt cx="9629" cy="3357"/>
          </a:xfrm>
        </p:grpSpPr>
        <p:grpSp>
          <p:nvGrpSpPr>
            <p:cNvPr id="40" name="组合 39"/>
            <p:cNvGrpSpPr/>
            <p:nvPr/>
          </p:nvGrpSpPr>
          <p:grpSpPr>
            <a:xfrm>
              <a:off x="2067" y="767"/>
              <a:ext cx="9629" cy="3125"/>
              <a:chOff x="2004" y="1542"/>
              <a:chExt cx="14866" cy="4263"/>
            </a:xfrm>
          </p:grpSpPr>
          <p:sp>
            <p:nvSpPr>
              <p:cNvPr id="4" name="任意多边形 3"/>
              <p:cNvSpPr/>
              <p:nvPr/>
            </p:nvSpPr>
            <p:spPr>
              <a:xfrm flipV="true">
                <a:off x="8752" y="4949"/>
                <a:ext cx="1369" cy="856"/>
              </a:xfrm>
              <a:custGeom>
                <a:avLst/>
                <a:gdLst>
                  <a:gd name="connsiteX0" fmla="*/ 0 w 2179051"/>
                  <a:gd name="connsiteY0" fmla="*/ 1485181 h 1485181"/>
                  <a:gd name="connsiteX1" fmla="*/ 2179051 w 2179051"/>
                  <a:gd name="connsiteY1" fmla="*/ 1485181 h 1485181"/>
                  <a:gd name="connsiteX2" fmla="*/ 1089525 w 2179051"/>
                  <a:gd name="connsiteY2" fmla="*/ 0 h 1485181"/>
                  <a:gd name="connsiteX3" fmla="*/ 0 w 2179051"/>
                  <a:gd name="connsiteY3" fmla="*/ 1485181 h 1485181"/>
                  <a:gd name="connsiteX0-1" fmla="*/ 0 w 2179051"/>
                  <a:gd name="connsiteY0-2" fmla="*/ 1485181 h 1519291"/>
                  <a:gd name="connsiteX1-3" fmla="*/ 1016771 w 2179051"/>
                  <a:gd name="connsiteY1-4" fmla="*/ 1519291 h 1519291"/>
                  <a:gd name="connsiteX2-5" fmla="*/ 2179051 w 2179051"/>
                  <a:gd name="connsiteY2-6" fmla="*/ 1485181 h 1519291"/>
                  <a:gd name="connsiteX3-7" fmla="*/ 1089525 w 2179051"/>
                  <a:gd name="connsiteY3-8" fmla="*/ 0 h 1519291"/>
                  <a:gd name="connsiteX4" fmla="*/ 0 w 2179051"/>
                  <a:gd name="connsiteY4" fmla="*/ 1485181 h 1519291"/>
                  <a:gd name="connsiteX0-9" fmla="*/ 1016771 w 2179051"/>
                  <a:gd name="connsiteY0-10" fmla="*/ 1519291 h 1610731"/>
                  <a:gd name="connsiteX1-11" fmla="*/ 2179051 w 2179051"/>
                  <a:gd name="connsiteY1-12" fmla="*/ 1485181 h 1610731"/>
                  <a:gd name="connsiteX2-13" fmla="*/ 1089525 w 2179051"/>
                  <a:gd name="connsiteY2-14" fmla="*/ 0 h 1610731"/>
                  <a:gd name="connsiteX3-15" fmla="*/ 0 w 2179051"/>
                  <a:gd name="connsiteY3-16" fmla="*/ 1485181 h 1610731"/>
                  <a:gd name="connsiteX4-17" fmla="*/ 1108211 w 2179051"/>
                  <a:gd name="connsiteY4-18" fmla="*/ 1610731 h 1610731"/>
                  <a:gd name="connsiteX0-19" fmla="*/ 1016771 w 2179051"/>
                  <a:gd name="connsiteY0-20" fmla="*/ 1519291 h 1519291"/>
                  <a:gd name="connsiteX1-21" fmla="*/ 2179051 w 2179051"/>
                  <a:gd name="connsiteY1-22" fmla="*/ 1485181 h 1519291"/>
                  <a:gd name="connsiteX2-23" fmla="*/ 1089525 w 2179051"/>
                  <a:gd name="connsiteY2-24" fmla="*/ 0 h 1519291"/>
                  <a:gd name="connsiteX3-25" fmla="*/ 0 w 2179051"/>
                  <a:gd name="connsiteY3-26" fmla="*/ 1485181 h 1519291"/>
                  <a:gd name="connsiteX0-27" fmla="*/ 2179051 w 2179051"/>
                  <a:gd name="connsiteY0-28" fmla="*/ 1485181 h 1485181"/>
                  <a:gd name="connsiteX1-29" fmla="*/ 1089525 w 2179051"/>
                  <a:gd name="connsiteY1-30" fmla="*/ 0 h 1485181"/>
                  <a:gd name="connsiteX2-31" fmla="*/ 0 w 2179051"/>
                  <a:gd name="connsiteY2-32" fmla="*/ 1485181 h 1485181"/>
                </a:gdLst>
                <a:ahLst/>
                <a:cxnLst>
                  <a:cxn ang="0">
                    <a:pos x="connsiteX0-1" y="connsiteY0-2"/>
                  </a:cxn>
                  <a:cxn ang="0">
                    <a:pos x="connsiteX1-3" y="connsiteY1-4"/>
                  </a:cxn>
                  <a:cxn ang="0">
                    <a:pos x="connsiteX2-5" y="connsiteY2-6"/>
                  </a:cxn>
                </a:cxnLst>
                <a:rect l="l" t="t" r="r" b="b"/>
                <a:pathLst>
                  <a:path w="2179051" h="1485181">
                    <a:moveTo>
                      <a:pt x="2179051" y="1485181"/>
                    </a:moveTo>
                    <a:lnTo>
                      <a:pt x="1089525" y="0"/>
                    </a:lnTo>
                    <a:lnTo>
                      <a:pt x="0" y="1485181"/>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sp>
            <p:nvSpPr>
              <p:cNvPr id="66" name="文本框 15"/>
              <p:cNvSpPr txBox="true"/>
              <p:nvPr/>
            </p:nvSpPr>
            <p:spPr>
              <a:xfrm>
                <a:off x="2004" y="1542"/>
                <a:ext cx="14866" cy="920"/>
              </a:xfrm>
              <a:prstGeom prst="rect">
                <a:avLst/>
              </a:prstGeom>
              <a:noFill/>
              <a:ln>
                <a:noFill/>
              </a:ln>
            </p:spPr>
            <p:txBody>
              <a:bodyPr wrap="square" lIns="121908" tIns="60954" rIns="121908" bIns="60954" rtlCol="0">
                <a:spAutoFit/>
              </a:bodyPr>
              <a:lstStyle/>
              <a:p>
                <a:pPr algn="ctr"/>
                <a:endParaRPr lang="zh-CN" altLang="en-US" sz="2000" b="1" dirty="0">
                  <a:ln>
                    <a:noFill/>
                  </a:ln>
                  <a:solidFill>
                    <a:schemeClr val="tx2"/>
                  </a:solidFill>
                  <a:latin typeface="微软雅黑" panose="020B0604030504040204" pitchFamily="34" charset="-122"/>
                  <a:ea typeface="微软雅黑" panose="020B0604030504040204" pitchFamily="34" charset="-122"/>
                  <a:cs typeface="+mn-ea"/>
                  <a:sym typeface="+mn-lt"/>
                </a:endParaRPr>
              </a:p>
            </p:txBody>
          </p:sp>
          <p:sp>
            <p:nvSpPr>
              <p:cNvPr id="2" name="任意多边形 1"/>
              <p:cNvSpPr/>
              <p:nvPr/>
            </p:nvSpPr>
            <p:spPr>
              <a:xfrm flipV="true">
                <a:off x="6071" y="1892"/>
                <a:ext cx="1926" cy="1204"/>
              </a:xfrm>
              <a:custGeom>
                <a:avLst/>
                <a:gdLst>
                  <a:gd name="connsiteX0" fmla="*/ 0 w 3066930"/>
                  <a:gd name="connsiteY0" fmla="*/ 2090334 h 2090334"/>
                  <a:gd name="connsiteX1" fmla="*/ 3066930 w 3066930"/>
                  <a:gd name="connsiteY1" fmla="*/ 2090334 h 2090334"/>
                  <a:gd name="connsiteX2" fmla="*/ 1533465 w 3066930"/>
                  <a:gd name="connsiteY2" fmla="*/ 0 h 2090334"/>
                  <a:gd name="connsiteX3" fmla="*/ 0 w 3066930"/>
                  <a:gd name="connsiteY3" fmla="*/ 2090334 h 2090334"/>
                  <a:gd name="connsiteX0-1" fmla="*/ 0 w 3066930"/>
                  <a:gd name="connsiteY0-2" fmla="*/ 2090334 h 2090334"/>
                  <a:gd name="connsiteX1-3" fmla="*/ 3066930 w 3066930"/>
                  <a:gd name="connsiteY1-4" fmla="*/ 2090334 h 2090334"/>
                  <a:gd name="connsiteX2-5" fmla="*/ 2385790 w 3066930"/>
                  <a:gd name="connsiteY2-6" fmla="*/ 1251380 h 2090334"/>
                  <a:gd name="connsiteX3-7" fmla="*/ 1533465 w 3066930"/>
                  <a:gd name="connsiteY3-8" fmla="*/ 0 h 2090334"/>
                  <a:gd name="connsiteX4" fmla="*/ 0 w 3066930"/>
                  <a:gd name="connsiteY4" fmla="*/ 2090334 h 2090334"/>
                  <a:gd name="connsiteX0-9" fmla="*/ 2385790 w 3066930"/>
                  <a:gd name="connsiteY0-10" fmla="*/ 1251380 h 2090334"/>
                  <a:gd name="connsiteX1-11" fmla="*/ 1533465 w 3066930"/>
                  <a:gd name="connsiteY1-12" fmla="*/ 0 h 2090334"/>
                  <a:gd name="connsiteX2-13" fmla="*/ 0 w 3066930"/>
                  <a:gd name="connsiteY2-14" fmla="*/ 2090334 h 2090334"/>
                  <a:gd name="connsiteX3-15" fmla="*/ 3066930 w 3066930"/>
                  <a:gd name="connsiteY3-16" fmla="*/ 2090334 h 2090334"/>
                  <a:gd name="connsiteX4-17" fmla="*/ 2477230 w 3066930"/>
                  <a:gd name="connsiteY4-18" fmla="*/ 1342820 h 2090334"/>
                  <a:gd name="connsiteX0-19" fmla="*/ 1533465 w 3066930"/>
                  <a:gd name="connsiteY0-20" fmla="*/ 0 h 2090334"/>
                  <a:gd name="connsiteX1-21" fmla="*/ 0 w 3066930"/>
                  <a:gd name="connsiteY1-22" fmla="*/ 2090334 h 2090334"/>
                  <a:gd name="connsiteX2-23" fmla="*/ 3066930 w 3066930"/>
                  <a:gd name="connsiteY2-24" fmla="*/ 2090334 h 2090334"/>
                  <a:gd name="connsiteX3-25" fmla="*/ 2477230 w 3066930"/>
                  <a:gd name="connsiteY3-26" fmla="*/ 1342820 h 2090334"/>
                  <a:gd name="connsiteX0-27" fmla="*/ 1533465 w 3066930"/>
                  <a:gd name="connsiteY0-28" fmla="*/ 0 h 2090334"/>
                  <a:gd name="connsiteX1-29" fmla="*/ 0 w 3066930"/>
                  <a:gd name="connsiteY1-30" fmla="*/ 2090334 h 2090334"/>
                  <a:gd name="connsiteX2-31" fmla="*/ 3066930 w 3066930"/>
                  <a:gd name="connsiteY2-32" fmla="*/ 2090334 h 2090334"/>
                </a:gdLst>
                <a:ahLst/>
                <a:cxnLst>
                  <a:cxn ang="0">
                    <a:pos x="connsiteX0-1" y="connsiteY0-2"/>
                  </a:cxn>
                  <a:cxn ang="0">
                    <a:pos x="connsiteX1-3" y="connsiteY1-4"/>
                  </a:cxn>
                  <a:cxn ang="0">
                    <a:pos x="connsiteX2-5" y="connsiteY2-6"/>
                  </a:cxn>
                </a:cxnLst>
                <a:rect l="l" t="t" r="r" b="b"/>
                <a:pathLst>
                  <a:path w="3066930" h="2090334">
                    <a:moveTo>
                      <a:pt x="1533465" y="0"/>
                    </a:moveTo>
                    <a:lnTo>
                      <a:pt x="0" y="2090334"/>
                    </a:lnTo>
                    <a:lnTo>
                      <a:pt x="3066930" y="2090334"/>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sp>
            <p:nvSpPr>
              <p:cNvPr id="3" name="任意多边形 2"/>
              <p:cNvSpPr/>
              <p:nvPr/>
            </p:nvSpPr>
            <p:spPr>
              <a:xfrm flipV="true">
                <a:off x="10874" y="1875"/>
                <a:ext cx="1982" cy="1238"/>
              </a:xfrm>
              <a:custGeom>
                <a:avLst/>
                <a:gdLst>
                  <a:gd name="connsiteX0" fmla="*/ 0 w 3154533"/>
                  <a:gd name="connsiteY0" fmla="*/ 2150043 h 2150043"/>
                  <a:gd name="connsiteX1" fmla="*/ 3154533 w 3154533"/>
                  <a:gd name="connsiteY1" fmla="*/ 2150043 h 2150043"/>
                  <a:gd name="connsiteX2" fmla="*/ 1577266 w 3154533"/>
                  <a:gd name="connsiteY2" fmla="*/ 0 h 2150043"/>
                  <a:gd name="connsiteX3" fmla="*/ 0 w 3154533"/>
                  <a:gd name="connsiteY3" fmla="*/ 2150043 h 2150043"/>
                  <a:gd name="connsiteX0-1" fmla="*/ 0 w 3154533"/>
                  <a:gd name="connsiteY0-2" fmla="*/ 2150043 h 2150043"/>
                  <a:gd name="connsiteX1-3" fmla="*/ 3154533 w 3154533"/>
                  <a:gd name="connsiteY1-4" fmla="*/ 2150043 h 2150043"/>
                  <a:gd name="connsiteX2-5" fmla="*/ 1577266 w 3154533"/>
                  <a:gd name="connsiteY2-6" fmla="*/ 0 h 2150043"/>
                  <a:gd name="connsiteX3-7" fmla="*/ 710322 w 3154533"/>
                  <a:gd name="connsiteY3-8" fmla="*/ 1165947 h 2150043"/>
                  <a:gd name="connsiteX4" fmla="*/ 0 w 3154533"/>
                  <a:gd name="connsiteY4" fmla="*/ 2150043 h 2150043"/>
                  <a:gd name="connsiteX0-9" fmla="*/ 710322 w 3154533"/>
                  <a:gd name="connsiteY0-10" fmla="*/ 1165947 h 2150043"/>
                  <a:gd name="connsiteX1-11" fmla="*/ 0 w 3154533"/>
                  <a:gd name="connsiteY1-12" fmla="*/ 2150043 h 2150043"/>
                  <a:gd name="connsiteX2-13" fmla="*/ 3154533 w 3154533"/>
                  <a:gd name="connsiteY2-14" fmla="*/ 2150043 h 2150043"/>
                  <a:gd name="connsiteX3-15" fmla="*/ 1577266 w 3154533"/>
                  <a:gd name="connsiteY3-16" fmla="*/ 0 h 2150043"/>
                  <a:gd name="connsiteX4-17" fmla="*/ 801762 w 3154533"/>
                  <a:gd name="connsiteY4-18" fmla="*/ 1257387 h 2150043"/>
                  <a:gd name="connsiteX0-19" fmla="*/ 710322 w 3154533"/>
                  <a:gd name="connsiteY0-20" fmla="*/ 1165947 h 2150043"/>
                  <a:gd name="connsiteX1-21" fmla="*/ 0 w 3154533"/>
                  <a:gd name="connsiteY1-22" fmla="*/ 2150043 h 2150043"/>
                  <a:gd name="connsiteX2-23" fmla="*/ 3154533 w 3154533"/>
                  <a:gd name="connsiteY2-24" fmla="*/ 2150043 h 2150043"/>
                  <a:gd name="connsiteX3-25" fmla="*/ 1577266 w 3154533"/>
                  <a:gd name="connsiteY3-26" fmla="*/ 0 h 2150043"/>
                  <a:gd name="connsiteX0-27" fmla="*/ 0 w 3154533"/>
                  <a:gd name="connsiteY0-28" fmla="*/ 2150043 h 2150043"/>
                  <a:gd name="connsiteX1-29" fmla="*/ 3154533 w 3154533"/>
                  <a:gd name="connsiteY1-30" fmla="*/ 2150043 h 2150043"/>
                  <a:gd name="connsiteX2-31" fmla="*/ 1577266 w 3154533"/>
                  <a:gd name="connsiteY2-32" fmla="*/ 0 h 2150043"/>
                </a:gdLst>
                <a:ahLst/>
                <a:cxnLst>
                  <a:cxn ang="0">
                    <a:pos x="connsiteX0-1" y="connsiteY0-2"/>
                  </a:cxn>
                  <a:cxn ang="0">
                    <a:pos x="connsiteX1-3" y="connsiteY1-4"/>
                  </a:cxn>
                  <a:cxn ang="0">
                    <a:pos x="connsiteX2-5" y="connsiteY2-6"/>
                  </a:cxn>
                </a:cxnLst>
                <a:rect l="l" t="t" r="r" b="b"/>
                <a:pathLst>
                  <a:path w="3154533" h="2150043">
                    <a:moveTo>
                      <a:pt x="0" y="2150043"/>
                    </a:moveTo>
                    <a:lnTo>
                      <a:pt x="3154533" y="2150043"/>
                    </a:lnTo>
                    <a:lnTo>
                      <a:pt x="1577266" y="0"/>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grpSp>
        <p:grpSp>
          <p:nvGrpSpPr>
            <p:cNvPr id="9" name="组合 8"/>
            <p:cNvGrpSpPr/>
            <p:nvPr/>
          </p:nvGrpSpPr>
          <p:grpSpPr>
            <a:xfrm>
              <a:off x="6440" y="535"/>
              <a:ext cx="994" cy="926"/>
              <a:chOff x="3327" y="1792"/>
              <a:chExt cx="994" cy="926"/>
            </a:xfrm>
          </p:grpSpPr>
          <p:sp>
            <p:nvSpPr>
              <p:cNvPr id="7" name="TextBox 32"/>
              <p:cNvSpPr txBox="true">
                <a:spLocks noChangeArrowheads="true"/>
              </p:cNvSpPr>
              <p:nvPr/>
            </p:nvSpPr>
            <p:spPr bwMode="auto">
              <a:xfrm>
                <a:off x="3344" y="1831"/>
                <a:ext cx="977" cy="82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Calibri" panose="020F0502020204030204" charset="0"/>
                    <a:ea typeface="宋体" pitchFamily="2" charset="-122"/>
                  </a:defRPr>
                </a:lvl1pPr>
                <a:lvl2pPr marL="742950" indent="-285750" eaLnBrk="0" hangingPunct="0">
                  <a:defRPr>
                    <a:solidFill>
                      <a:schemeClr val="tx1"/>
                    </a:solidFill>
                    <a:latin typeface="Calibri" panose="020F0502020204030204" charset="0"/>
                    <a:ea typeface="宋体" pitchFamily="2" charset="-122"/>
                  </a:defRPr>
                </a:lvl2pPr>
                <a:lvl3pPr marL="1143000" indent="-228600" eaLnBrk="0" hangingPunct="0">
                  <a:defRPr>
                    <a:solidFill>
                      <a:schemeClr val="tx1"/>
                    </a:solidFill>
                    <a:latin typeface="Calibri" panose="020F0502020204030204" charset="0"/>
                    <a:ea typeface="宋体" pitchFamily="2" charset="-122"/>
                  </a:defRPr>
                </a:lvl3pPr>
                <a:lvl4pPr marL="1600200" indent="-228600" eaLnBrk="0" hangingPunct="0">
                  <a:defRPr>
                    <a:solidFill>
                      <a:schemeClr val="tx1"/>
                    </a:solidFill>
                    <a:latin typeface="Calibri" panose="020F0502020204030204" charset="0"/>
                    <a:ea typeface="宋体" pitchFamily="2" charset="-122"/>
                  </a:defRPr>
                </a:lvl4pPr>
                <a:lvl5pPr marL="2057400" indent="-228600" eaLnBrk="0" hangingPunct="0">
                  <a:defRPr>
                    <a:solidFill>
                      <a:schemeClr val="tx1"/>
                    </a:solidFill>
                    <a:latin typeface="Calibri" panose="020F050202020403020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9pPr>
              </a:lstStyle>
              <a:p>
                <a:pPr eaLnBrk="1" hangingPunct="1"/>
                <a:r>
                  <a:rPr lang="en-US" altLang="zh-CN" sz="2800" b="1" dirty="0">
                    <a:solidFill>
                      <a:schemeClr val="tx2"/>
                    </a:solidFill>
                    <a:latin typeface="+mn-lt"/>
                    <a:ea typeface="+mn-ea"/>
                    <a:cs typeface="+mn-ea"/>
                    <a:sym typeface="+mn-lt"/>
                  </a:rPr>
                  <a:t>04</a:t>
                </a:r>
                <a:endParaRPr lang="en-US" altLang="zh-CN" sz="2800" b="1" dirty="0">
                  <a:solidFill>
                    <a:schemeClr val="tx2"/>
                  </a:solidFill>
                  <a:latin typeface="+mn-lt"/>
                  <a:ea typeface="+mn-ea"/>
                  <a:cs typeface="+mn-ea"/>
                  <a:sym typeface="+mn-lt"/>
                </a:endParaRPr>
              </a:p>
            </p:txBody>
          </p:sp>
          <p:sp>
            <p:nvSpPr>
              <p:cNvPr id="8" name="椭圆 1"/>
              <p:cNvSpPr>
                <a:spLocks noChangeArrowheads="true"/>
              </p:cNvSpPr>
              <p:nvPr/>
            </p:nvSpPr>
            <p:spPr bwMode="auto">
              <a:xfrm>
                <a:off x="3327" y="1792"/>
                <a:ext cx="947" cy="926"/>
              </a:xfrm>
              <a:prstGeom prst="roundRect">
                <a:avLst/>
              </a:prstGeom>
              <a:noFill/>
              <a:ln>
                <a:solidFill>
                  <a:schemeClr val="tx2"/>
                </a:solidFill>
              </a:ln>
            </p:spPr>
            <p:style>
              <a:lnRef idx="3">
                <a:schemeClr val="lt1"/>
              </a:lnRef>
              <a:fillRef idx="1">
                <a:schemeClr val="accent3"/>
              </a:fillRef>
              <a:effectRef idx="1">
                <a:schemeClr val="accent3"/>
              </a:effectRef>
              <a:fontRef idx="minor">
                <a:schemeClr val="lt1"/>
              </a:fontRef>
            </p:style>
            <p:txBody>
              <a:bodyPr anchor="ctr"/>
              <a:lstStyle>
                <a:lvl1pPr eaLnBrk="0" hangingPunct="0">
                  <a:defRPr>
                    <a:solidFill>
                      <a:schemeClr val="tx1"/>
                    </a:solidFill>
                    <a:latin typeface="Calibri" panose="020F0502020204030204" charset="0"/>
                    <a:ea typeface="宋体" pitchFamily="2" charset="-122"/>
                  </a:defRPr>
                </a:lvl1pPr>
                <a:lvl2pPr marL="742950" indent="-285750" eaLnBrk="0" hangingPunct="0">
                  <a:defRPr>
                    <a:solidFill>
                      <a:schemeClr val="tx1"/>
                    </a:solidFill>
                    <a:latin typeface="Calibri" panose="020F0502020204030204" charset="0"/>
                    <a:ea typeface="宋体" pitchFamily="2" charset="-122"/>
                  </a:defRPr>
                </a:lvl2pPr>
                <a:lvl3pPr marL="1143000" indent="-228600" eaLnBrk="0" hangingPunct="0">
                  <a:defRPr>
                    <a:solidFill>
                      <a:schemeClr val="tx1"/>
                    </a:solidFill>
                    <a:latin typeface="Calibri" panose="020F0502020204030204" charset="0"/>
                    <a:ea typeface="宋体" pitchFamily="2" charset="-122"/>
                  </a:defRPr>
                </a:lvl3pPr>
                <a:lvl4pPr marL="1600200" indent="-228600" eaLnBrk="0" hangingPunct="0">
                  <a:defRPr>
                    <a:solidFill>
                      <a:schemeClr val="tx1"/>
                    </a:solidFill>
                    <a:latin typeface="Calibri" panose="020F0502020204030204" charset="0"/>
                    <a:ea typeface="宋体" pitchFamily="2" charset="-122"/>
                  </a:defRPr>
                </a:lvl4pPr>
                <a:lvl5pPr marL="2057400" indent="-228600" eaLnBrk="0" hangingPunct="0">
                  <a:defRPr>
                    <a:solidFill>
                      <a:schemeClr val="tx1"/>
                    </a:solidFill>
                    <a:latin typeface="Calibri" panose="020F050202020403020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9pPr>
              </a:lstStyle>
              <a:p>
                <a:pPr algn="ctr" eaLnBrk="1" hangingPunct="1"/>
                <a:endParaRPr lang="zh-CN" altLang="en-US" sz="2000">
                  <a:solidFill>
                    <a:schemeClr val="tx2"/>
                  </a:solidFill>
                  <a:latin typeface="+mn-lt"/>
                  <a:ea typeface="+mn-ea"/>
                  <a:cs typeface="+mn-ea"/>
                  <a:sym typeface="+mn-lt"/>
                </a:endParaRPr>
              </a:p>
            </p:txBody>
          </p:sp>
        </p:grpSp>
      </p:grpSp>
      <p:grpSp>
        <p:nvGrpSpPr>
          <p:cNvPr id="36869" name="组合 10"/>
          <p:cNvGrpSpPr/>
          <p:nvPr/>
        </p:nvGrpSpPr>
        <p:grpSpPr>
          <a:xfrm flipH="true">
            <a:off x="-47625" y="4044950"/>
            <a:ext cx="2890838" cy="1143000"/>
            <a:chOff x="2863459" y="4619712"/>
            <a:chExt cx="3567109" cy="1409705"/>
          </a:xfrm>
        </p:grpSpPr>
        <p:sp>
          <p:nvSpPr>
            <p:cNvPr id="5" name="等腰三角形 4"/>
            <p:cNvSpPr/>
            <p:nvPr/>
          </p:nvSpPr>
          <p:spPr>
            <a:xfrm>
              <a:off x="3415861" y="4639291"/>
              <a:ext cx="2991200" cy="1350967"/>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等腰三角形 5"/>
            <p:cNvSpPr/>
            <p:nvPr/>
          </p:nvSpPr>
          <p:spPr>
            <a:xfrm>
              <a:off x="2863459" y="4639291"/>
              <a:ext cx="2266417" cy="1350967"/>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等腰三角形 7"/>
            <p:cNvSpPr/>
            <p:nvPr/>
          </p:nvSpPr>
          <p:spPr>
            <a:xfrm rot="16200000" flipV="true">
              <a:off x="3871637" y="4765303"/>
              <a:ext cx="1390126" cy="1138105"/>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1" fmla="*/ 0 w 6858002"/>
                <a:gd name="connsiteY0-2" fmla="*/ 1685924 h 1685924"/>
                <a:gd name="connsiteX1-3" fmla="*/ 814388 w 6858002"/>
                <a:gd name="connsiteY1-4" fmla="*/ 0 h 1685924"/>
                <a:gd name="connsiteX2-5" fmla="*/ 6858002 w 6858002"/>
                <a:gd name="connsiteY2-6" fmla="*/ 1685924 h 1685924"/>
                <a:gd name="connsiteX3-7" fmla="*/ 0 w 6858002"/>
                <a:gd name="connsiteY3-8" fmla="*/ 1685924 h 1685924"/>
                <a:gd name="connsiteX0-9" fmla="*/ 0 w 6858002"/>
                <a:gd name="connsiteY0-10" fmla="*/ 1700212 h 1700212"/>
                <a:gd name="connsiteX1-11" fmla="*/ 885825 w 6858002"/>
                <a:gd name="connsiteY1-12" fmla="*/ 0 h 1700212"/>
                <a:gd name="connsiteX2-13" fmla="*/ 6858002 w 6858002"/>
                <a:gd name="connsiteY2-14" fmla="*/ 1700212 h 1700212"/>
                <a:gd name="connsiteX3-15" fmla="*/ 0 w 6858002"/>
                <a:gd name="connsiteY3-16" fmla="*/ 1700212 h 1700212"/>
                <a:gd name="connsiteX0-17" fmla="*/ 0 w 6858002"/>
                <a:gd name="connsiteY0-18" fmla="*/ 2071687 h 2071687"/>
                <a:gd name="connsiteX1-19" fmla="*/ 1057275 w 6858002"/>
                <a:gd name="connsiteY1-20" fmla="*/ 0 h 2071687"/>
                <a:gd name="connsiteX2-21" fmla="*/ 6858002 w 6858002"/>
                <a:gd name="connsiteY2-22" fmla="*/ 2071687 h 2071687"/>
                <a:gd name="connsiteX3-23" fmla="*/ 0 w 6858002"/>
                <a:gd name="connsiteY3-24" fmla="*/ 2071687 h 2071687"/>
                <a:gd name="connsiteX0-25" fmla="*/ 0 w 6858002"/>
                <a:gd name="connsiteY0-26" fmla="*/ 2890837 h 2890837"/>
                <a:gd name="connsiteX1-27" fmla="*/ 1495422 w 6858002"/>
                <a:gd name="connsiteY1-28" fmla="*/ 0 h 2890837"/>
                <a:gd name="connsiteX2-29" fmla="*/ 6858002 w 6858002"/>
                <a:gd name="connsiteY2-30" fmla="*/ 2890837 h 2890837"/>
                <a:gd name="connsiteX3-31" fmla="*/ 0 w 6858002"/>
                <a:gd name="connsiteY3-32" fmla="*/ 2890837 h 2890837"/>
                <a:gd name="connsiteX0-33" fmla="*/ 2295644 w 5362580"/>
                <a:gd name="connsiteY0-34" fmla="*/ 2852737 h 2890837"/>
                <a:gd name="connsiteX1-35" fmla="*/ 0 w 5362580"/>
                <a:gd name="connsiteY1-36" fmla="*/ 0 h 2890837"/>
                <a:gd name="connsiteX2-37" fmla="*/ 5362580 w 5362580"/>
                <a:gd name="connsiteY2-38" fmla="*/ 2890837 h 2890837"/>
                <a:gd name="connsiteX3-39" fmla="*/ 2295644 w 5362580"/>
                <a:gd name="connsiteY3-40" fmla="*/ 2852737 h 2890837"/>
                <a:gd name="connsiteX0-41" fmla="*/ 1 w 3066937"/>
                <a:gd name="connsiteY0-42" fmla="*/ 1423987 h 1462087"/>
                <a:gd name="connsiteX1-43" fmla="*/ 47150 w 3066937"/>
                <a:gd name="connsiteY1-44" fmla="*/ 0 h 1462087"/>
                <a:gd name="connsiteX2-45" fmla="*/ 3066937 w 3066937"/>
                <a:gd name="connsiteY2-46" fmla="*/ 1462087 h 1462087"/>
                <a:gd name="connsiteX3-47" fmla="*/ 1 w 3066937"/>
                <a:gd name="connsiteY3-48" fmla="*/ 1423987 h 1462087"/>
                <a:gd name="connsiteX0-49" fmla="*/ 1 w 3066937"/>
                <a:gd name="connsiteY0-50" fmla="*/ 1100137 h 1138237"/>
                <a:gd name="connsiteX1-51" fmla="*/ 47151 w 3066937"/>
                <a:gd name="connsiteY1-52" fmla="*/ 0 h 1138237"/>
                <a:gd name="connsiteX2-53" fmla="*/ 3066937 w 3066937"/>
                <a:gd name="connsiteY2-54" fmla="*/ 1138237 h 1138237"/>
                <a:gd name="connsiteX3-55" fmla="*/ 1 w 3066937"/>
                <a:gd name="connsiteY3-56" fmla="*/ 1100137 h 1138237"/>
                <a:gd name="connsiteX0-57" fmla="*/ 0 w 3109533"/>
                <a:gd name="connsiteY0-58" fmla="*/ 661987 h 1138237"/>
                <a:gd name="connsiteX1-59" fmla="*/ 89747 w 3109533"/>
                <a:gd name="connsiteY1-60" fmla="*/ 0 h 1138237"/>
                <a:gd name="connsiteX2-61" fmla="*/ 3109533 w 3109533"/>
                <a:gd name="connsiteY2-62" fmla="*/ 1138237 h 1138237"/>
                <a:gd name="connsiteX3-63" fmla="*/ 0 w 3109533"/>
                <a:gd name="connsiteY3-64" fmla="*/ 661987 h 1138237"/>
              </a:gdLst>
              <a:ahLst/>
              <a:cxnLst>
                <a:cxn ang="0">
                  <a:pos x="connsiteX0-1" y="connsiteY0-2"/>
                </a:cxn>
                <a:cxn ang="0">
                  <a:pos x="connsiteX1-3" y="connsiteY1-4"/>
                </a:cxn>
                <a:cxn ang="0">
                  <a:pos x="connsiteX2-5" y="connsiteY2-6"/>
                </a:cxn>
                <a:cxn ang="0">
                  <a:pos x="connsiteX3-7" y="connsiteY3-8"/>
                </a:cxn>
              </a:cxnLst>
              <a:rect l="l" t="t" r="r" b="b"/>
              <a:pathLst>
                <a:path w="3109533" h="1138237">
                  <a:moveTo>
                    <a:pt x="0" y="661987"/>
                  </a:moveTo>
                  <a:lnTo>
                    <a:pt x="89747" y="0"/>
                  </a:lnTo>
                  <a:lnTo>
                    <a:pt x="3109533" y="1138237"/>
                  </a:lnTo>
                  <a:lnTo>
                    <a:pt x="0" y="661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2" name="等腰三角形 7"/>
            <p:cNvSpPr/>
            <p:nvPr/>
          </p:nvSpPr>
          <p:spPr>
            <a:xfrm rot="16200000" flipV="true">
              <a:off x="4975463" y="4554733"/>
              <a:ext cx="1390126" cy="1520086"/>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1" fmla="*/ 0 w 6858002"/>
                <a:gd name="connsiteY0-2" fmla="*/ 1685924 h 1685924"/>
                <a:gd name="connsiteX1-3" fmla="*/ 814388 w 6858002"/>
                <a:gd name="connsiteY1-4" fmla="*/ 0 h 1685924"/>
                <a:gd name="connsiteX2-5" fmla="*/ 6858002 w 6858002"/>
                <a:gd name="connsiteY2-6" fmla="*/ 1685924 h 1685924"/>
                <a:gd name="connsiteX3-7" fmla="*/ 0 w 6858002"/>
                <a:gd name="connsiteY3-8" fmla="*/ 1685924 h 1685924"/>
                <a:gd name="connsiteX0-9" fmla="*/ 0 w 6858002"/>
                <a:gd name="connsiteY0-10" fmla="*/ 1700212 h 1700212"/>
                <a:gd name="connsiteX1-11" fmla="*/ 885825 w 6858002"/>
                <a:gd name="connsiteY1-12" fmla="*/ 0 h 1700212"/>
                <a:gd name="connsiteX2-13" fmla="*/ 6858002 w 6858002"/>
                <a:gd name="connsiteY2-14" fmla="*/ 1700212 h 1700212"/>
                <a:gd name="connsiteX3-15" fmla="*/ 0 w 6858002"/>
                <a:gd name="connsiteY3-16" fmla="*/ 1700212 h 1700212"/>
                <a:gd name="connsiteX0-17" fmla="*/ 0 w 6858002"/>
                <a:gd name="connsiteY0-18" fmla="*/ 2071687 h 2071687"/>
                <a:gd name="connsiteX1-19" fmla="*/ 1057275 w 6858002"/>
                <a:gd name="connsiteY1-20" fmla="*/ 0 h 2071687"/>
                <a:gd name="connsiteX2-21" fmla="*/ 6858002 w 6858002"/>
                <a:gd name="connsiteY2-22" fmla="*/ 2071687 h 2071687"/>
                <a:gd name="connsiteX3-23" fmla="*/ 0 w 6858002"/>
                <a:gd name="connsiteY3-24" fmla="*/ 2071687 h 2071687"/>
                <a:gd name="connsiteX0-25" fmla="*/ 0 w 6858002"/>
                <a:gd name="connsiteY0-26" fmla="*/ 2890837 h 2890837"/>
                <a:gd name="connsiteX1-27" fmla="*/ 1495422 w 6858002"/>
                <a:gd name="connsiteY1-28" fmla="*/ 0 h 2890837"/>
                <a:gd name="connsiteX2-29" fmla="*/ 6858002 w 6858002"/>
                <a:gd name="connsiteY2-30" fmla="*/ 2890837 h 2890837"/>
                <a:gd name="connsiteX3-31" fmla="*/ 0 w 6858002"/>
                <a:gd name="connsiteY3-32" fmla="*/ 2890837 h 2890837"/>
                <a:gd name="connsiteX0-33" fmla="*/ 2295644 w 5362580"/>
                <a:gd name="connsiteY0-34" fmla="*/ 2852737 h 2890837"/>
                <a:gd name="connsiteX1-35" fmla="*/ 0 w 5362580"/>
                <a:gd name="connsiteY1-36" fmla="*/ 0 h 2890837"/>
                <a:gd name="connsiteX2-37" fmla="*/ 5362580 w 5362580"/>
                <a:gd name="connsiteY2-38" fmla="*/ 2890837 h 2890837"/>
                <a:gd name="connsiteX3-39" fmla="*/ 2295644 w 5362580"/>
                <a:gd name="connsiteY3-40" fmla="*/ 2852737 h 2890837"/>
                <a:gd name="connsiteX0-41" fmla="*/ 1 w 3066937"/>
                <a:gd name="connsiteY0-42" fmla="*/ 1423987 h 1462087"/>
                <a:gd name="connsiteX1-43" fmla="*/ 47150 w 3066937"/>
                <a:gd name="connsiteY1-44" fmla="*/ 0 h 1462087"/>
                <a:gd name="connsiteX2-45" fmla="*/ 3066937 w 3066937"/>
                <a:gd name="connsiteY2-46" fmla="*/ 1462087 h 1462087"/>
                <a:gd name="connsiteX3-47" fmla="*/ 1 w 3066937"/>
                <a:gd name="connsiteY3-48" fmla="*/ 1423987 h 1462087"/>
                <a:gd name="connsiteX0-49" fmla="*/ 1 w 3066937"/>
                <a:gd name="connsiteY0-50" fmla="*/ 1100137 h 1138237"/>
                <a:gd name="connsiteX1-51" fmla="*/ 47151 w 3066937"/>
                <a:gd name="connsiteY1-52" fmla="*/ 0 h 1138237"/>
                <a:gd name="connsiteX2-53" fmla="*/ 3066937 w 3066937"/>
                <a:gd name="connsiteY2-54" fmla="*/ 1138237 h 1138237"/>
                <a:gd name="connsiteX3-55" fmla="*/ 1 w 3066937"/>
                <a:gd name="connsiteY3-56" fmla="*/ 1100137 h 1138237"/>
                <a:gd name="connsiteX0-57" fmla="*/ 0 w 3109533"/>
                <a:gd name="connsiteY0-58" fmla="*/ 661987 h 1138237"/>
                <a:gd name="connsiteX1-59" fmla="*/ 89747 w 3109533"/>
                <a:gd name="connsiteY1-60" fmla="*/ 0 h 1138237"/>
                <a:gd name="connsiteX2-61" fmla="*/ 3109533 w 3109533"/>
                <a:gd name="connsiteY2-62" fmla="*/ 1138237 h 1138237"/>
                <a:gd name="connsiteX3-63" fmla="*/ 0 w 3109533"/>
                <a:gd name="connsiteY3-64" fmla="*/ 661987 h 1138237"/>
                <a:gd name="connsiteX0-65" fmla="*/ 0 w 3109533"/>
                <a:gd name="connsiteY0-66" fmla="*/ 947737 h 1423987"/>
                <a:gd name="connsiteX1-67" fmla="*/ 132344 w 3109533"/>
                <a:gd name="connsiteY1-68" fmla="*/ 0 h 1423987"/>
                <a:gd name="connsiteX2-69" fmla="*/ 3109533 w 3109533"/>
                <a:gd name="connsiteY2-70" fmla="*/ 1423987 h 1423987"/>
                <a:gd name="connsiteX3-71" fmla="*/ 0 w 3109533"/>
                <a:gd name="connsiteY3-72" fmla="*/ 947737 h 1423987"/>
                <a:gd name="connsiteX0-73" fmla="*/ 0 w 3109533"/>
                <a:gd name="connsiteY0-74" fmla="*/ 966787 h 1443037"/>
                <a:gd name="connsiteX1-75" fmla="*/ 132344 w 3109533"/>
                <a:gd name="connsiteY1-76" fmla="*/ 0 h 1443037"/>
                <a:gd name="connsiteX2-77" fmla="*/ 3109533 w 3109533"/>
                <a:gd name="connsiteY2-78" fmla="*/ 1443037 h 1443037"/>
                <a:gd name="connsiteX3-79" fmla="*/ 0 w 3109533"/>
                <a:gd name="connsiteY3-80" fmla="*/ 966787 h 1443037"/>
                <a:gd name="connsiteX0-81" fmla="*/ 0 w 3109533"/>
                <a:gd name="connsiteY0-82" fmla="*/ 1042987 h 1519237"/>
                <a:gd name="connsiteX1-83" fmla="*/ 47151 w 3109533"/>
                <a:gd name="connsiteY1-84" fmla="*/ 0 h 1519237"/>
                <a:gd name="connsiteX2-85" fmla="*/ 3109533 w 3109533"/>
                <a:gd name="connsiteY2-86" fmla="*/ 1519237 h 1519237"/>
                <a:gd name="connsiteX3-87" fmla="*/ 0 w 3109533"/>
                <a:gd name="connsiteY3-88" fmla="*/ 1042987 h 1519237"/>
              </a:gdLst>
              <a:ahLst/>
              <a:cxnLst>
                <a:cxn ang="0">
                  <a:pos x="connsiteX0-1" y="connsiteY0-2"/>
                </a:cxn>
                <a:cxn ang="0">
                  <a:pos x="connsiteX1-3" y="connsiteY1-4"/>
                </a:cxn>
                <a:cxn ang="0">
                  <a:pos x="connsiteX2-5" y="connsiteY2-6"/>
                </a:cxn>
                <a:cxn ang="0">
                  <a:pos x="connsiteX3-7" y="connsiteY3-8"/>
                </a:cxn>
              </a:cxnLst>
              <a:rect l="l" t="t" r="r" b="b"/>
              <a:pathLst>
                <a:path w="3109533" h="1519237">
                  <a:moveTo>
                    <a:pt x="0" y="1042987"/>
                  </a:moveTo>
                  <a:lnTo>
                    <a:pt x="47151" y="0"/>
                  </a:lnTo>
                  <a:lnTo>
                    <a:pt x="3109533" y="1519237"/>
                  </a:lnTo>
                  <a:lnTo>
                    <a:pt x="0" y="1042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sp>
        <p:nvSpPr>
          <p:cNvPr id="13" name="文本框 12"/>
          <p:cNvSpPr txBox="true"/>
          <p:nvPr/>
        </p:nvSpPr>
        <p:spPr>
          <a:xfrm>
            <a:off x="2267585" y="2583815"/>
            <a:ext cx="4572000" cy="583565"/>
          </a:xfrm>
          <a:prstGeom prst="rect">
            <a:avLst/>
          </a:prstGeom>
          <a:noFill/>
        </p:spPr>
        <p:txBody>
          <a:bodyPr wrap="square" rtlCol="0" anchor="t">
            <a:spAutoFit/>
          </a:bodyPr>
          <a:p>
            <a:pPr algn="ctr"/>
            <a:r>
              <a:rPr lang="zh-CN" altLang="en-US" sz="3200" b="1" dirty="0">
                <a:ln>
                  <a:noFill/>
                </a:ln>
                <a:solidFill>
                  <a:schemeClr val="tx2"/>
                </a:solidFill>
                <a:latin typeface="微软雅黑" panose="020B0604030504040204" pitchFamily="34" charset="-122"/>
                <a:ea typeface="微软雅黑" panose="020B0604030504040204" pitchFamily="34" charset="-122"/>
                <a:cs typeface="+mn-ea"/>
                <a:sym typeface="+mn-lt"/>
              </a:rPr>
              <a:t>工作要求</a:t>
            </a:r>
            <a:endParaRPr lang="zh-CN" altLang="en-US" sz="3200" b="1" dirty="0">
              <a:ln>
                <a:noFill/>
              </a:ln>
              <a:solidFill>
                <a:schemeClr val="tx2"/>
              </a:solidFill>
              <a:latin typeface="微软雅黑" panose="020B0604030504040204" pitchFamily="34" charset="-122"/>
              <a:ea typeface="微软雅黑" panose="020B060403050404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内容占位符 2"/>
          <p:cNvSpPr>
            <a:spLocks noGrp="true"/>
          </p:cNvSpPr>
          <p:nvPr>
            <p:ph idx="1"/>
          </p:nvPr>
        </p:nvSpPr>
        <p:spPr>
          <a:xfrm>
            <a:off x="612140" y="627221"/>
            <a:ext cx="7886700" cy="3563541"/>
          </a:xfrm>
        </p:spPr>
        <p:txBody>
          <a:bodyPr/>
          <a:lstStyle/>
          <a:p>
            <a:r>
              <a:rPr lang="zh-CN" altLang="zh-CN" sz="1800" noProof="1">
                <a:solidFill>
                  <a:srgbClr val="FF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cs typeface="微软雅黑" panose="020B0604030504040204" pitchFamily="34" charset="-122"/>
              </a:rPr>
              <a:t>投资凭证</a:t>
            </a:r>
            <a:endParaRPr lang="zh-CN" altLang="zh-CN" sz="1800" noProof="1">
              <a:solidFill>
                <a:srgbClr val="FF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cs typeface="微软雅黑" panose="020B0604030504040204" pitchFamily="34" charset="-122"/>
            </a:endParaRPr>
          </a:p>
          <a:p>
            <a:pPr lvl="1"/>
            <a:r>
              <a:rPr lang="zh-CN" altLang="zh-CN" sz="1800" noProof="1">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cs typeface="微软雅黑" panose="020B0604030504040204" pitchFamily="34" charset="-122"/>
              </a:rPr>
              <a:t>采用形象进度法为填报依据的项目：</a:t>
            </a:r>
            <a:endParaRPr lang="zh-CN" altLang="zh-CN" sz="1800" noProof="1">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cs typeface="微软雅黑" panose="020B0604030504040204" pitchFamily="34" charset="-122"/>
            </a:endParaRPr>
          </a:p>
          <a:p>
            <a:pPr marL="914400" lvl="2" indent="0">
              <a:buFont typeface="Arial" panose="020B0604020202020204" pitchFamily="34" charset="0"/>
              <a:buNone/>
            </a:pPr>
            <a:r>
              <a:rPr lang="en-US" altLang="zh-CN" sz="1800" noProof="1">
                <a:latin typeface="微软雅黑" panose="020B0604030504040204" pitchFamily="34" charset="-122"/>
                <a:ea typeface="微软雅黑" panose="020B0604030504040204" pitchFamily="34" charset="-122"/>
                <a:cs typeface="微软雅黑" panose="020B0604030504040204" pitchFamily="34" charset="-122"/>
              </a:rPr>
              <a:t>1.</a:t>
            </a:r>
            <a:r>
              <a:rPr lang="zh-CN" altLang="zh-CN" sz="1800" noProof="1">
                <a:latin typeface="微软雅黑" panose="020B0604030504040204" pitchFamily="34" charset="-122"/>
                <a:ea typeface="微软雅黑" panose="020B0604030504040204" pitchFamily="34" charset="-122"/>
                <a:cs typeface="微软雅黑" panose="020B0604030504040204" pitchFamily="34" charset="-122"/>
              </a:rPr>
              <a:t>建安工程进度单（三方签章的正式文本，不能是单方的产值表）</a:t>
            </a:r>
            <a:endParaRPr lang="zh-CN" altLang="zh-CN" sz="1800" noProof="1">
              <a:latin typeface="微软雅黑" panose="020B0604030504040204" pitchFamily="34" charset="-122"/>
              <a:ea typeface="微软雅黑" panose="020B0604030504040204" pitchFamily="34" charset="-122"/>
              <a:cs typeface="微软雅黑" panose="020B0604030504040204" pitchFamily="34" charset="-122"/>
            </a:endParaRPr>
          </a:p>
          <a:p>
            <a:pPr marL="914400" lvl="2" indent="0">
              <a:buFont typeface="Arial" panose="020B0604020202020204" pitchFamily="34" charset="0"/>
              <a:buNone/>
            </a:pPr>
            <a:r>
              <a:rPr lang="en-US" altLang="zh-CN" sz="1800" noProof="1">
                <a:latin typeface="微软雅黑" panose="020B0604030504040204" pitchFamily="34" charset="-122"/>
                <a:ea typeface="微软雅黑" panose="020B0604030504040204" pitchFamily="34" charset="-122"/>
                <a:cs typeface="微软雅黑" panose="020B0604030504040204" pitchFamily="34" charset="-122"/>
              </a:rPr>
              <a:t>2.</a:t>
            </a:r>
            <a:r>
              <a:rPr lang="zh-CN" altLang="zh-CN" sz="1800" noProof="1">
                <a:latin typeface="微软雅黑" panose="020B0604030504040204" pitchFamily="34" charset="-122"/>
                <a:ea typeface="微软雅黑" panose="020B0604030504040204" pitchFamily="34" charset="-122"/>
                <a:cs typeface="微软雅黑" panose="020B0604030504040204" pitchFamily="34" charset="-122"/>
              </a:rPr>
              <a:t>三级科目的科目余额表、明细账</a:t>
            </a:r>
            <a:endParaRPr lang="zh-CN" altLang="zh-CN" sz="1800" noProof="1">
              <a:latin typeface="微软雅黑" panose="020B0604030504040204" pitchFamily="34" charset="-122"/>
              <a:ea typeface="微软雅黑" panose="020B0604030504040204" pitchFamily="34" charset="-122"/>
              <a:cs typeface="微软雅黑" panose="020B0604030504040204" pitchFamily="34" charset="-122"/>
            </a:endParaRPr>
          </a:p>
          <a:p>
            <a:pPr marL="914400" lvl="2" indent="0">
              <a:buFont typeface="Arial" panose="020B0604020202020204" pitchFamily="34" charset="0"/>
              <a:buNone/>
            </a:pPr>
            <a:r>
              <a:rPr lang="en-US" altLang="zh-CN" sz="1800" noProof="1">
                <a:solidFill>
                  <a:srgbClr val="FF0000"/>
                </a:solidFill>
                <a:latin typeface="微软雅黑" panose="020B0604030504040204" pitchFamily="34" charset="-122"/>
                <a:ea typeface="微软雅黑" panose="020B0604030504040204" pitchFamily="34" charset="-122"/>
                <a:cs typeface="微软雅黑" panose="020B0604030504040204" pitchFamily="34" charset="-122"/>
              </a:rPr>
              <a:t>3.</a:t>
            </a:r>
            <a:r>
              <a:rPr lang="zh-CN" altLang="zh-CN" sz="1800" noProof="1">
                <a:solidFill>
                  <a:srgbClr val="FF0000"/>
                </a:solidFill>
                <a:latin typeface="微软雅黑" panose="020B0604030504040204" pitchFamily="34" charset="-122"/>
                <a:ea typeface="微软雅黑" panose="020B0604030504040204" pitchFamily="34" charset="-122"/>
                <a:cs typeface="微软雅黑" panose="020B0604030504040204" pitchFamily="34" charset="-122"/>
              </a:rPr>
              <a:t>实际支付凭证或财务凭证（必要，尽可能提供与三方进度单匹配的工程款发票）</a:t>
            </a:r>
            <a:endParaRPr lang="zh-CN" altLang="zh-CN" sz="1800" noProof="1">
              <a:solidFill>
                <a:srgbClr val="FF0000"/>
              </a:solidFill>
              <a:latin typeface="微软雅黑" panose="020B0604030504040204" pitchFamily="34" charset="-122"/>
              <a:ea typeface="微软雅黑" panose="020B0604030504040204" pitchFamily="34" charset="-122"/>
              <a:cs typeface="微软雅黑" panose="020B0604030504040204" pitchFamily="34" charset="-122"/>
            </a:endParaRPr>
          </a:p>
          <a:p>
            <a:pPr marL="914400" lvl="2" indent="0">
              <a:buFont typeface="Arial" panose="020B0604020202020204" pitchFamily="34" charset="0"/>
              <a:buNone/>
            </a:pPr>
            <a:r>
              <a:rPr lang="en-US" altLang="zh-CN" sz="1800" noProof="1">
                <a:latin typeface="微软雅黑" panose="020B0604030504040204" pitchFamily="34" charset="-122"/>
                <a:ea typeface="微软雅黑" panose="020B0604030504040204" pitchFamily="34" charset="-122"/>
                <a:cs typeface="微软雅黑" panose="020B0604030504040204" pitchFamily="34" charset="-122"/>
              </a:rPr>
              <a:t>4.</a:t>
            </a:r>
            <a:r>
              <a:rPr lang="zh-CN" altLang="zh-CN" sz="1800" noProof="1">
                <a:latin typeface="微软雅黑" panose="020B0604030504040204" pitchFamily="34" charset="-122"/>
                <a:ea typeface="微软雅黑" panose="020B0604030504040204" pitchFamily="34" charset="-122"/>
                <a:cs typeface="微软雅黑" panose="020B0604030504040204" pitchFamily="34" charset="-122"/>
              </a:rPr>
              <a:t>施工合同（需包括项目名称、工期、价款、付款条约、签章页）</a:t>
            </a:r>
            <a:endParaRPr lang="zh-CN" altLang="zh-CN" sz="1800" noProof="1">
              <a:latin typeface="微软雅黑" panose="020B0604030504040204" pitchFamily="34" charset="-122"/>
              <a:ea typeface="微软雅黑" panose="020B0604030504040204" pitchFamily="34" charset="-122"/>
              <a:cs typeface="微软雅黑" panose="020B0604030504040204" pitchFamily="34" charset="-122"/>
            </a:endParaRPr>
          </a:p>
          <a:p>
            <a:pPr marL="914400" lvl="2" indent="0">
              <a:buFont typeface="Arial" panose="020B0604020202020204" pitchFamily="34" charset="0"/>
              <a:buNone/>
            </a:pPr>
            <a:r>
              <a:rPr lang="en-US" altLang="zh-CN" sz="1800" noProof="1">
                <a:latin typeface="微软雅黑" panose="020B0604030504040204" pitchFamily="34" charset="-122"/>
                <a:ea typeface="微软雅黑" panose="020B0604030504040204" pitchFamily="34" charset="-122"/>
                <a:cs typeface="微软雅黑" panose="020B0604030504040204" pitchFamily="34" charset="-122"/>
              </a:rPr>
              <a:t>5.</a:t>
            </a:r>
            <a:r>
              <a:rPr lang="zh-CN" altLang="zh-CN" sz="1800" noProof="1">
                <a:latin typeface="微软雅黑" panose="020B0604030504040204" pitchFamily="34" charset="-122"/>
                <a:ea typeface="微软雅黑" panose="020B0604030504040204" pitchFamily="34" charset="-122"/>
                <a:cs typeface="微软雅黑" panose="020B0604030504040204" pitchFamily="34" charset="-122"/>
              </a:rPr>
              <a:t>钢材、混凝土、水泥等建材消耗量</a:t>
            </a:r>
            <a:endParaRPr lang="zh-CN" altLang="zh-CN" sz="1800" noProof="1">
              <a:latin typeface="微软雅黑" panose="020B0604030504040204" pitchFamily="34" charset="-122"/>
              <a:ea typeface="微软雅黑" panose="020B0604030504040204" pitchFamily="34" charset="-122"/>
              <a:cs typeface="微软雅黑" panose="020B0604030504040204" pitchFamily="34" charset="-122"/>
            </a:endParaRPr>
          </a:p>
          <a:p>
            <a:pPr marL="914400" lvl="2" indent="0">
              <a:buFont typeface="Arial" panose="020B0604020202020204" pitchFamily="34" charset="0"/>
              <a:buNone/>
            </a:pPr>
            <a:r>
              <a:rPr lang="zh-CN" altLang="en-US" sz="1800" noProof="1">
                <a:solidFill>
                  <a:srgbClr val="FF0000"/>
                </a:solidFill>
                <a:latin typeface="微软雅黑" panose="020B0604030504040204" pitchFamily="34" charset="-122"/>
                <a:ea typeface="微软雅黑" panose="020B0604030504040204" pitchFamily="34" charset="-122"/>
                <a:cs typeface="微软雅黑" panose="020B0604030504040204" pitchFamily="34" charset="-122"/>
              </a:rPr>
              <a:t>（</a:t>
            </a:r>
            <a:r>
              <a:rPr lang="en-US" altLang="zh-CN" sz="1800" noProof="1">
                <a:solidFill>
                  <a:srgbClr val="FF0000"/>
                </a:solidFill>
                <a:latin typeface="微软雅黑" panose="020B0604030504040204" pitchFamily="34" charset="-122"/>
                <a:ea typeface="微软雅黑" panose="020B0604030504040204" pitchFamily="34" charset="-122"/>
                <a:cs typeface="微软雅黑" panose="020B0604030504040204" pitchFamily="34" charset="-122"/>
              </a:rPr>
              <a:t>1</a:t>
            </a:r>
            <a:r>
              <a:rPr lang="zh-CN" altLang="en-US" sz="1800" noProof="1">
                <a:solidFill>
                  <a:srgbClr val="FF0000"/>
                </a:solidFill>
                <a:latin typeface="微软雅黑" panose="020B0604030504040204" pitchFamily="34" charset="-122"/>
                <a:ea typeface="微软雅黑" panose="020B0604030504040204" pitchFamily="34" charset="-122"/>
                <a:cs typeface="微软雅黑" panose="020B0604030504040204" pitchFamily="34" charset="-122"/>
              </a:rPr>
              <a:t>为计算依据，</a:t>
            </a:r>
            <a:r>
              <a:rPr lang="en-US" altLang="zh-CN" sz="1800" noProof="1">
                <a:solidFill>
                  <a:srgbClr val="FF0000"/>
                </a:solidFill>
                <a:latin typeface="微软雅黑" panose="020B0604030504040204" pitchFamily="34" charset="-122"/>
                <a:ea typeface="微软雅黑" panose="020B0604030504040204" pitchFamily="34" charset="-122"/>
                <a:cs typeface="微软雅黑" panose="020B0604030504040204" pitchFamily="34" charset="-122"/>
              </a:rPr>
              <a:t>2-5</a:t>
            </a:r>
            <a:r>
              <a:rPr lang="zh-CN" altLang="en-US" sz="1800" noProof="1">
                <a:solidFill>
                  <a:srgbClr val="FF0000"/>
                </a:solidFill>
                <a:latin typeface="微软雅黑" panose="020B0604030504040204" pitchFamily="34" charset="-122"/>
                <a:ea typeface="微软雅黑" panose="020B0604030504040204" pitchFamily="34" charset="-122"/>
                <a:cs typeface="微软雅黑" panose="020B0604030504040204" pitchFamily="34" charset="-122"/>
              </a:rPr>
              <a:t>为佐证材料</a:t>
            </a:r>
            <a:r>
              <a:rPr lang="zh-CN" altLang="en-US" sz="1800" noProof="1">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微软雅黑" panose="020B0604030504040204" pitchFamily="34" charset="-122"/>
              </a:rPr>
              <a:t>）</a:t>
            </a:r>
            <a:endParaRPr lang="zh-CN" altLang="zh-CN" sz="1800" noProof="1">
              <a:solidFill>
                <a:srgbClr val="FF0000"/>
              </a:solidFill>
              <a:latin typeface="微软雅黑" panose="020B0604030504040204" pitchFamily="34" charset="-122"/>
              <a:ea typeface="微软雅黑" panose="020B0604030504040204" pitchFamily="34" charset="-122"/>
              <a:cs typeface="微软雅黑" panose="020B0604030504040204" pitchFamily="34" charset="-122"/>
            </a:endParaRPr>
          </a:p>
          <a:p>
            <a:pPr lvl="1"/>
            <a:endParaRPr lang="zh-CN" altLang="zh-CN" sz="1800" noProof="1">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cs typeface="微软雅黑" panose="020B0604030504040204" pitchFamily="34" charset="-122"/>
            </a:endParaRPr>
          </a:p>
          <a:p>
            <a:pPr lvl="1"/>
            <a:r>
              <a:rPr lang="zh-CN" altLang="zh-CN" sz="1800" noProof="1">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cs typeface="微软雅黑" panose="020B0604030504040204" pitchFamily="34" charset="-122"/>
              </a:rPr>
              <a:t>工程进度单、科目余额表、实际支付凭证等数据不一致且相差较大的，银行回单与财务账不一致的，需补充说明填报数据来源。</a:t>
            </a:r>
            <a:endParaRPr lang="zh-CN" altLang="zh-CN" sz="1800" noProof="1">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cs typeface="微软雅黑" panose="020B0604030504040204" pitchFamily="34" charset="-122"/>
            </a:endParaRPr>
          </a:p>
          <a:p>
            <a:pPr lvl="1"/>
            <a:r>
              <a:rPr lang="zh-CN" altLang="en-US" sz="1800" noProof="1">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cs typeface="微软雅黑" panose="020B0604030504040204" pitchFamily="34" charset="-122"/>
              </a:rPr>
              <a:t>开发成本账中含大量计提开发成本的，需说明计提的时间节点和依据。</a:t>
            </a:r>
            <a:endParaRPr lang="en-US" altLang="zh-CN" sz="1800" noProof="1">
              <a:latin typeface="微软雅黑" panose="020B0604030504040204" pitchFamily="34" charset="-122"/>
              <a:ea typeface="微软雅黑" panose="020B0604030504040204" pitchFamily="34" charset="-122"/>
              <a:cs typeface="微软雅黑" panose="020B0604030504040204" pitchFamily="34" charset="-122"/>
            </a:endParaRPr>
          </a:p>
          <a:p>
            <a:endParaRPr lang="zh-CN" altLang="en-US" sz="1800" noProof="1">
              <a:latin typeface="微软雅黑" panose="020B0604030504040204" pitchFamily="34" charset="-122"/>
              <a:ea typeface="微软雅黑" panose="020B0604030504040204" pitchFamily="34" charset="-122"/>
              <a:cs typeface="微软雅黑" panose="020B0604030504040204" pitchFamily="34" charset="-122"/>
            </a:endParaRPr>
          </a:p>
        </p:txBody>
      </p:sp>
      <p:grpSp>
        <p:nvGrpSpPr>
          <p:cNvPr id="3" name="组合 2"/>
          <p:cNvGrpSpPr/>
          <p:nvPr/>
        </p:nvGrpSpPr>
        <p:grpSpPr>
          <a:xfrm>
            <a:off x="0" y="-107950"/>
            <a:ext cx="3815080" cy="1058545"/>
            <a:chOff x="0" y="-170"/>
            <a:chExt cx="6008"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2" name="组合 1"/>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9" name="矩形 5"/>
            <p:cNvSpPr>
              <a:spLocks noChangeArrowheads="true"/>
            </p:cNvSpPr>
            <p:nvPr/>
          </p:nvSpPr>
          <p:spPr bwMode="auto">
            <a:xfrm>
              <a:off x="900" y="190"/>
              <a:ext cx="5108" cy="1307"/>
            </a:xfrm>
            <a:prstGeom prst="rect">
              <a:avLst/>
            </a:prstGeom>
            <a:noFill/>
            <a:ln w="9525">
              <a:noFill/>
              <a:miter lim="800000"/>
            </a:ln>
          </p:spPr>
          <p:txBody>
            <a:bodyPr wrap="none">
              <a:spAutoFit/>
            </a:bodyPr>
            <a:lstStyle/>
            <a:p>
              <a:pPr marL="0" marR="0" lvl="0" algn="l" defTabSz="914400" rtl="0" eaLnBrk="1" fontAlgn="base" latinLnBrk="0" hangingPunct="1">
                <a:lnSpc>
                  <a:spcPct val="100000"/>
                </a:lnSpc>
                <a:buClrTx/>
                <a:buSzTx/>
                <a:buFontTx/>
                <a:buNone/>
                <a:defRPr/>
              </a:pPr>
              <a:r>
                <a:rPr kumimoji="1" 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凭证查询（国家要求）</a:t>
              </a:r>
              <a:endParaRPr kumimoji="1" 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a:p>
              <a:pPr marL="0" marR="0" lvl="0" algn="l" defTabSz="914400" rtl="0" eaLnBrk="1" fontAlgn="base" latinLnBrk="0" hangingPunct="1">
                <a:lnSpc>
                  <a:spcPct val="100000"/>
                </a:lnSpc>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矩形 3"/>
          <p:cNvSpPr/>
          <p:nvPr/>
        </p:nvSpPr>
        <p:spPr>
          <a:xfrm>
            <a:off x="500063" y="857250"/>
            <a:ext cx="8143875" cy="3041015"/>
          </a:xfrm>
          <a:prstGeom prst="rect">
            <a:avLst/>
          </a:prstGeom>
          <a:noFill/>
          <a:ln w="9525">
            <a:noFill/>
          </a:ln>
        </p:spPr>
        <p:txBody>
          <a:bodyPr>
            <a:spAutoFit/>
          </a:bodyPr>
          <a:lstStyle/>
          <a:p>
            <a:pPr>
              <a:lnSpc>
                <a:spcPts val="2300"/>
              </a:lnSpc>
            </a:pPr>
            <a:endParaRPr lang="zh-CN" altLang="en-US" dirty="0">
              <a:latin typeface="微软雅黑" panose="020B0604030504040204" pitchFamily="34" charset="-122"/>
              <a:ea typeface="微软雅黑" panose="020B0604030504040204" pitchFamily="34" charset="-122"/>
            </a:endParaRPr>
          </a:p>
          <a:p>
            <a:pPr>
              <a:lnSpc>
                <a:spcPts val="2300"/>
              </a:lnSpc>
            </a:pPr>
            <a:r>
              <a:rPr lang="zh-CN" altLang="en-US" dirty="0">
                <a:latin typeface="微软雅黑" panose="020B0604030504040204" pitchFamily="34" charset="-122"/>
                <a:ea typeface="微软雅黑" panose="020B0604030504040204" pitchFamily="34" charset="-122"/>
              </a:rPr>
              <a:t>（</a:t>
            </a:r>
            <a:r>
              <a:rPr lang="en-US" altLang="zh-CN" dirty="0">
                <a:latin typeface="微软雅黑" panose="020B0604030504040204" pitchFamily="34" charset="-122"/>
                <a:ea typeface="微软雅黑" panose="020B0604030504040204" pitchFamily="34" charset="-122"/>
              </a:rPr>
              <a:t>1</a:t>
            </a:r>
            <a:r>
              <a:rPr lang="zh-CN" altLang="en-US" dirty="0">
                <a:latin typeface="微软雅黑" panose="020B0604030504040204" pitchFamily="34" charset="-122"/>
                <a:ea typeface="微软雅黑" panose="020B0604030504040204" pitchFamily="34" charset="-122"/>
              </a:rPr>
              <a:t>）工程支付审批表，按审批表甲方确定的工程量取数。</a:t>
            </a:r>
            <a:endParaRPr lang="zh-CN" altLang="en-US" dirty="0">
              <a:latin typeface="微软雅黑" panose="020B0604030504040204" pitchFamily="34" charset="-122"/>
              <a:ea typeface="微软雅黑" panose="020B0604030504040204" pitchFamily="34" charset="-122"/>
            </a:endParaRPr>
          </a:p>
          <a:p>
            <a:pPr>
              <a:lnSpc>
                <a:spcPts val="2300"/>
              </a:lnSpc>
            </a:pPr>
            <a:r>
              <a:rPr lang="zh-CN" altLang="en-US" dirty="0">
                <a:latin typeface="微软雅黑" panose="020B0604030504040204" pitchFamily="34" charset="-122"/>
                <a:ea typeface="微软雅黑" panose="020B0604030504040204" pitchFamily="34" charset="-122"/>
              </a:rPr>
              <a:t>（</a:t>
            </a:r>
            <a:r>
              <a:rPr lang="en-US" altLang="zh-CN" dirty="0">
                <a:latin typeface="微软雅黑" panose="020B0604030504040204" pitchFamily="34" charset="-122"/>
                <a:ea typeface="微软雅黑" panose="020B0604030504040204" pitchFamily="34" charset="-122"/>
              </a:rPr>
              <a:t>2</a:t>
            </a:r>
            <a:r>
              <a:rPr lang="zh-CN" altLang="en-US" dirty="0">
                <a:latin typeface="微软雅黑" panose="020B0604030504040204" pitchFamily="34" charset="-122"/>
                <a:ea typeface="微软雅黑" panose="020B0604030504040204" pitchFamily="34" charset="-122"/>
              </a:rPr>
              <a:t>）三方结算单或进度单，应为</a:t>
            </a:r>
            <a:r>
              <a:rPr lang="zh-CN" altLang="en-US" dirty="0">
                <a:solidFill>
                  <a:srgbClr val="FF0000"/>
                </a:solidFill>
                <a:latin typeface="微软雅黑" panose="020B0604030504040204" pitchFamily="34" charset="-122"/>
                <a:ea typeface="微软雅黑" panose="020B0604030504040204" pitchFamily="34" charset="-122"/>
              </a:rPr>
              <a:t>三方签字盖章</a:t>
            </a:r>
            <a:r>
              <a:rPr lang="zh-CN" altLang="en-US" dirty="0">
                <a:latin typeface="微软雅黑" panose="020B0604030504040204" pitchFamily="34" charset="-122"/>
                <a:ea typeface="微软雅黑" panose="020B0604030504040204" pitchFamily="34" charset="-122"/>
              </a:rPr>
              <a:t>的正式文本，同时应附工程量及计价明细。</a:t>
            </a:r>
            <a:endParaRPr lang="zh-CN" altLang="en-US" dirty="0">
              <a:latin typeface="微软雅黑" panose="020B0604030504040204" pitchFamily="34" charset="-122"/>
              <a:ea typeface="微软雅黑" panose="020B0604030504040204" pitchFamily="34" charset="-122"/>
            </a:endParaRPr>
          </a:p>
          <a:p>
            <a:pPr>
              <a:lnSpc>
                <a:spcPts val="2300"/>
              </a:lnSpc>
            </a:pPr>
            <a:endParaRPr lang="zh-CN" altLang="en-US" dirty="0">
              <a:latin typeface="微软雅黑" panose="020B0604030504040204" pitchFamily="34" charset="-122"/>
              <a:ea typeface="微软雅黑" panose="020B0604030504040204" pitchFamily="34" charset="-122"/>
            </a:endParaRPr>
          </a:p>
          <a:p>
            <a:pPr>
              <a:lnSpc>
                <a:spcPts val="2300"/>
              </a:lnSpc>
            </a:pPr>
            <a:r>
              <a:rPr lang="en-US" altLang="zh-CN" dirty="0">
                <a:latin typeface="微软雅黑" panose="020B0604030504040204" pitchFamily="34" charset="-122"/>
                <a:ea typeface="微软雅黑" panose="020B0604030504040204" pitchFamily="34" charset="-122"/>
              </a:rPr>
              <a:t> </a:t>
            </a:r>
            <a:r>
              <a:rPr lang="zh-CN" altLang="en-US" dirty="0">
                <a:latin typeface="微软雅黑" panose="020B0604030504040204" pitchFamily="34" charset="-122"/>
                <a:ea typeface="微软雅黑" panose="020B0604030504040204" pitchFamily="34" charset="-122"/>
              </a:rPr>
              <a:t>说明：</a:t>
            </a:r>
            <a:endParaRPr lang="zh-CN" altLang="en-US" dirty="0">
              <a:latin typeface="微软雅黑" panose="020B0604030504040204" pitchFamily="34" charset="-122"/>
              <a:ea typeface="微软雅黑" panose="020B0604030504040204" pitchFamily="34" charset="-122"/>
            </a:endParaRPr>
          </a:p>
          <a:p>
            <a:pPr>
              <a:lnSpc>
                <a:spcPts val="2300"/>
              </a:lnSpc>
            </a:pPr>
            <a:r>
              <a:rPr lang="zh-CN" altLang="en-US" dirty="0">
                <a:latin typeface="微软雅黑" panose="020B0604030504040204" pitchFamily="34" charset="-122"/>
                <a:ea typeface="微软雅黑" panose="020B0604030504040204" pitchFamily="34" charset="-122"/>
              </a:rPr>
              <a:t>①建安工程提供凭证应与</a:t>
            </a:r>
            <a:r>
              <a:rPr lang="en-US" altLang="zh-CN" dirty="0">
                <a:latin typeface="微软雅黑" panose="020B0604030504040204" pitchFamily="34" charset="-122"/>
                <a:ea typeface="微软雅黑" panose="020B0604030504040204" pitchFamily="34" charset="-122"/>
              </a:rPr>
              <a:t>X202</a:t>
            </a:r>
            <a:r>
              <a:rPr lang="zh-CN" altLang="en-US" dirty="0">
                <a:latin typeface="微软雅黑" panose="020B0604030504040204" pitchFamily="34" charset="-122"/>
                <a:ea typeface="微软雅黑" panose="020B0604030504040204" pitchFamily="34" charset="-122"/>
              </a:rPr>
              <a:t>表指标建安工程填报依据所选类型一致。与所选类型不符的，不作为认定依据。</a:t>
            </a:r>
            <a:endParaRPr lang="zh-CN" altLang="en-US" dirty="0">
              <a:latin typeface="微软雅黑" panose="020B0604030504040204" pitchFamily="34" charset="-122"/>
              <a:ea typeface="微软雅黑" panose="020B0604030504040204" pitchFamily="34" charset="-122"/>
            </a:endParaRPr>
          </a:p>
          <a:p>
            <a:pPr>
              <a:lnSpc>
                <a:spcPts val="2300"/>
              </a:lnSpc>
            </a:pPr>
            <a:r>
              <a:rPr lang="zh-CN" altLang="en-US" dirty="0">
                <a:latin typeface="微软雅黑" panose="020B0604030504040204" pitchFamily="34" charset="-122"/>
                <a:ea typeface="微软雅黑" panose="020B0604030504040204" pitchFamily="34" charset="-122"/>
              </a:rPr>
              <a:t> ②监理章原则上应为公司章，对于没有三方监理的项目，不应选择工程结算单做为填报依据。</a:t>
            </a:r>
            <a:endParaRPr lang="zh-CN" altLang="en-US" dirty="0">
              <a:latin typeface="微软雅黑" panose="020B0604030504040204" pitchFamily="34" charset="-122"/>
              <a:ea typeface="微软雅黑" panose="020B0604030504040204" pitchFamily="34" charset="-122"/>
            </a:endParaRPr>
          </a:p>
        </p:txBody>
      </p:sp>
      <p:sp>
        <p:nvSpPr>
          <p:cNvPr id="12" name="矩形 11"/>
          <p:cNvSpPr/>
          <p:nvPr/>
        </p:nvSpPr>
        <p:spPr>
          <a:xfrm>
            <a:off x="285750" y="214313"/>
            <a:ext cx="4714875" cy="345440"/>
          </a:xfrm>
          <a:prstGeom prst="rect">
            <a:avLst/>
          </a:prstGeom>
        </p:spPr>
        <p:txBody>
          <a:bodyPr lIns="68580" tIns="34290" rIns="68580" bIns="3429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1800" b="1" noProof="0" dirty="0">
                <a:ln>
                  <a:noFill/>
                </a:ln>
                <a:solidFill>
                  <a:srgbClr val="C00000"/>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建安投资凭证：形象进度法</a:t>
            </a:r>
            <a:endParaRPr kumimoji="0" lang="zh-CN" altLang="en-US" sz="1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140716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本表说明</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13" name="文本框 8"/>
          <p:cNvSpPr txBox="true"/>
          <p:nvPr/>
        </p:nvSpPr>
        <p:spPr>
          <a:xfrm>
            <a:off x="395605" y="630555"/>
            <a:ext cx="7652385" cy="2011045"/>
          </a:xfrm>
          <a:prstGeom prst="rect">
            <a:avLst/>
          </a:prstGeom>
          <a:noFill/>
          <a:ln w="9525">
            <a:noFill/>
          </a:ln>
        </p:spPr>
        <p:txBody>
          <a:bodyPr wrap="square">
            <a:spAutoFit/>
          </a:bodyPr>
          <a:lstStyle/>
          <a:p>
            <a:pPr marL="285750" indent="-285750">
              <a:lnSpc>
                <a:spcPct val="130000"/>
              </a:lnSpc>
              <a:buFont typeface="Wingdings" panose="05000000000000000000" charset="0"/>
              <a:buChar char="l"/>
            </a:pPr>
            <a:r>
              <a:rPr lang="en-US" altLang="zh-CN" sz="1600" dirty="0">
                <a:solidFill>
                  <a:srgbClr val="000000"/>
                </a:solidFill>
                <a:latin typeface="微软雅黑" panose="020B0604030504040204" pitchFamily="34" charset="-122"/>
                <a:ea typeface="微软雅黑" panose="020B0604030504040204" pitchFamily="34" charset="-122"/>
              </a:rPr>
              <a:t>X204-1</a:t>
            </a:r>
            <a:r>
              <a:rPr lang="zh-CN" altLang="en-US" sz="1600" dirty="0">
                <a:solidFill>
                  <a:srgbClr val="000000"/>
                </a:solidFill>
                <a:latin typeface="微软雅黑" panose="020B0604030504040204" pitchFamily="34" charset="-122"/>
                <a:ea typeface="微软雅黑" panose="020B0604030504040204" pitchFamily="34" charset="-122"/>
              </a:rPr>
              <a:t>表由四部分组成：</a:t>
            </a:r>
            <a:endParaRPr lang="zh-CN" altLang="en-US" sz="1600" dirty="0">
              <a:solidFill>
                <a:srgbClr val="000000"/>
              </a:solidFill>
              <a:latin typeface="微软雅黑" panose="020B0604030504040204" pitchFamily="34" charset="-122"/>
              <a:ea typeface="微软雅黑" panose="020B0604030504040204" pitchFamily="34" charset="-122"/>
            </a:endParaRPr>
          </a:p>
          <a:p>
            <a:pPr>
              <a:lnSpc>
                <a:spcPct val="130000"/>
              </a:lnSpc>
              <a:buFont typeface="Wingdings" panose="05000000000000000000" charset="0"/>
            </a:pPr>
            <a:endParaRPr sz="1600" dirty="0">
              <a:solidFill>
                <a:srgbClr val="000000"/>
              </a:solidFill>
              <a:latin typeface="微软雅黑" panose="020B0604030504040204" pitchFamily="34" charset="-122"/>
              <a:ea typeface="微软雅黑" panose="020B0604030504040204" pitchFamily="34" charset="-122"/>
            </a:endParaRPr>
          </a:p>
          <a:p>
            <a:pPr marL="285750" indent="-285750">
              <a:lnSpc>
                <a:spcPct val="130000"/>
              </a:lnSpc>
              <a:buFont typeface="Wingdings" panose="05000000000000000000" charset="0"/>
              <a:buChar char="l"/>
            </a:pPr>
            <a:endParaRPr sz="1600" dirty="0">
              <a:solidFill>
                <a:srgbClr val="000000"/>
              </a:solidFill>
              <a:latin typeface="微软雅黑" panose="020B0604030504040204" pitchFamily="34" charset="-122"/>
              <a:ea typeface="微软雅黑" panose="020B0604030504040204" pitchFamily="34" charset="-122"/>
            </a:endParaRPr>
          </a:p>
          <a:p>
            <a:pPr marL="285750" indent="-285750">
              <a:lnSpc>
                <a:spcPct val="130000"/>
              </a:lnSpc>
              <a:buFont typeface="Wingdings" panose="05000000000000000000" charset="0"/>
              <a:buChar char="l"/>
            </a:pPr>
            <a:endParaRPr sz="1600" dirty="0">
              <a:solidFill>
                <a:srgbClr val="000000"/>
              </a:solidFill>
              <a:latin typeface="微软雅黑" panose="020B0604030504040204" pitchFamily="34" charset="-122"/>
              <a:ea typeface="微软雅黑" panose="020B0604030504040204" pitchFamily="34" charset="-122"/>
            </a:endParaRPr>
          </a:p>
          <a:p>
            <a:pPr marL="285750" indent="-285750">
              <a:lnSpc>
                <a:spcPct val="130000"/>
              </a:lnSpc>
              <a:buFont typeface="Wingdings" panose="05000000000000000000" charset="0"/>
              <a:buChar char="l"/>
            </a:pPr>
            <a:endParaRPr sz="1600" dirty="0">
              <a:solidFill>
                <a:srgbClr val="000000"/>
              </a:solidFill>
              <a:latin typeface="微软雅黑" panose="020B0604030504040204" pitchFamily="34" charset="-122"/>
              <a:ea typeface="微软雅黑" panose="020B0604030504040204" pitchFamily="34" charset="-122"/>
            </a:endParaRPr>
          </a:p>
          <a:p>
            <a:pPr marL="285750" indent="-285750">
              <a:lnSpc>
                <a:spcPct val="130000"/>
              </a:lnSpc>
              <a:buFont typeface="Wingdings" panose="05000000000000000000" charset="0"/>
              <a:buChar char="l"/>
            </a:pPr>
            <a:endParaRPr sz="1600" dirty="0">
              <a:solidFill>
                <a:srgbClr val="000000"/>
              </a:solidFill>
              <a:latin typeface="微软雅黑" panose="020B0604030504040204" pitchFamily="34" charset="-122"/>
              <a:ea typeface="微软雅黑" panose="020B0604030504040204" pitchFamily="34" charset="-122"/>
            </a:endParaRPr>
          </a:p>
        </p:txBody>
      </p:sp>
      <p:grpSp>
        <p:nvGrpSpPr>
          <p:cNvPr id="15" name="8f227289-8be5-40aa-813c-e8de6a91d83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true"/>
          </p:cNvGrpSpPr>
          <p:nvPr>
            <p:custDataLst>
              <p:tags r:id="rId1"/>
            </p:custDataLst>
          </p:nvPr>
        </p:nvGrpSpPr>
        <p:grpSpPr>
          <a:xfrm>
            <a:off x="698500" y="1283970"/>
            <a:ext cx="6788785" cy="1986915"/>
            <a:chOff x="1325906" y="2803147"/>
            <a:chExt cx="8346348" cy="2443107"/>
          </a:xfrm>
        </p:grpSpPr>
        <p:cxnSp>
          <p:nvCxnSpPr>
            <p:cNvPr id="16" name="直接连接符 15"/>
            <p:cNvCxnSpPr/>
            <p:nvPr/>
          </p:nvCxnSpPr>
          <p:spPr>
            <a:xfrm>
              <a:off x="2377740" y="3216059"/>
              <a:ext cx="0" cy="522577"/>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40" name="íśḷiḓè"/>
            <p:cNvSpPr txBox="true"/>
            <p:nvPr/>
          </p:nvSpPr>
          <p:spPr>
            <a:xfrm>
              <a:off x="1735605" y="2803147"/>
              <a:ext cx="1343465" cy="215444"/>
            </a:xfrm>
            <a:prstGeom prst="rect">
              <a:avLst/>
            </a:prstGeom>
            <a:noFill/>
          </p:spPr>
          <p:txBody>
            <a:bodyPr wrap="none" lIns="0" tIns="0" rIns="0" bIns="0" anchor="ctr" anchorCtr="true">
              <a:noAutofit/>
            </a:bodyPr>
            <a:lstStyle/>
            <a:p>
              <a:pPr algn="ctr"/>
              <a:r>
                <a:rPr lang="zh-CN" altLang="en-US" sz="1800" b="1" dirty="0">
                  <a:solidFill>
                    <a:srgbClr val="536781"/>
                  </a:solidFill>
                  <a:latin typeface="微软雅黑" panose="020B0604030504040204" pitchFamily="34" charset="-122"/>
                  <a:ea typeface="微软雅黑" panose="020B0604030504040204" pitchFamily="34" charset="-122"/>
                  <a:cs typeface="+mn-ea"/>
                  <a:sym typeface="+mn-ea"/>
                </a:rPr>
                <a:t>项目基本情况</a:t>
              </a:r>
              <a:endParaRPr lang="zh-CN" altLang="en-US" sz="1800" b="1" dirty="0">
                <a:solidFill>
                  <a:srgbClr val="536781"/>
                </a:solidFill>
                <a:latin typeface="微软雅黑" panose="020B0604030504040204" pitchFamily="34" charset="-122"/>
                <a:ea typeface="微软雅黑" panose="020B0604030504040204" pitchFamily="34" charset="-122"/>
                <a:cs typeface="+mn-ea"/>
                <a:sym typeface="+mn-lt"/>
              </a:endParaRPr>
            </a:p>
          </p:txBody>
        </p:sp>
        <p:cxnSp>
          <p:nvCxnSpPr>
            <p:cNvPr id="21" name="直接连接符 20"/>
            <p:cNvCxnSpPr/>
            <p:nvPr/>
          </p:nvCxnSpPr>
          <p:spPr>
            <a:xfrm>
              <a:off x="6110617" y="3201310"/>
              <a:ext cx="0" cy="522577"/>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8" name="iŝľïḑe"/>
            <p:cNvSpPr txBox="true"/>
            <p:nvPr/>
          </p:nvSpPr>
          <p:spPr>
            <a:xfrm>
              <a:off x="5438696" y="2817931"/>
              <a:ext cx="1343465" cy="215444"/>
            </a:xfrm>
            <a:prstGeom prst="rect">
              <a:avLst/>
            </a:prstGeom>
            <a:noFill/>
          </p:spPr>
          <p:txBody>
            <a:bodyPr wrap="none" lIns="0" tIns="0" rIns="0" bIns="0" anchor="ctr" anchorCtr="true">
              <a:noAutofit/>
            </a:bodyPr>
            <a:lstStyle/>
            <a:p>
              <a:pPr algn="ctr">
                <a:buClrTx/>
                <a:buSzTx/>
                <a:buFontTx/>
              </a:pPr>
              <a:r>
                <a:rPr lang="zh-CN" altLang="en-US" sz="1800" b="1" dirty="0">
                  <a:solidFill>
                    <a:srgbClr val="536781"/>
                  </a:solidFill>
                  <a:latin typeface="微软雅黑" panose="020B0604030504040204" pitchFamily="34" charset="-122"/>
                  <a:ea typeface="微软雅黑" panose="020B0604030504040204" pitchFamily="34" charset="-122"/>
                  <a:cs typeface="+mn-ea"/>
                  <a:sym typeface="+mn-ea"/>
                </a:rPr>
                <a:t>项目投资完成情况</a:t>
              </a:r>
              <a:endParaRPr lang="zh-CN" altLang="en-US" sz="1800" b="1" dirty="0">
                <a:solidFill>
                  <a:srgbClr val="536781"/>
                </a:solidFill>
                <a:latin typeface="微软雅黑" panose="020B0604030504040204" pitchFamily="34" charset="-122"/>
                <a:ea typeface="微软雅黑" panose="020B0604030504040204" pitchFamily="34" charset="-122"/>
                <a:cs typeface="+mn-ea"/>
                <a:sym typeface="+mn-lt"/>
              </a:endParaRPr>
            </a:p>
          </p:txBody>
        </p:sp>
        <p:cxnSp>
          <p:nvCxnSpPr>
            <p:cNvPr id="25" name="直接连接符 24"/>
            <p:cNvCxnSpPr/>
            <p:nvPr/>
          </p:nvCxnSpPr>
          <p:spPr>
            <a:xfrm>
              <a:off x="4239010" y="4232531"/>
              <a:ext cx="0" cy="522577"/>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3" name="îṧļïḍé"/>
            <p:cNvSpPr txBox="true"/>
            <p:nvPr/>
          </p:nvSpPr>
          <p:spPr>
            <a:xfrm>
              <a:off x="3579550" y="5000033"/>
              <a:ext cx="1343465" cy="246221"/>
            </a:xfrm>
            <a:prstGeom prst="rect">
              <a:avLst/>
            </a:prstGeom>
            <a:noFill/>
          </p:spPr>
          <p:txBody>
            <a:bodyPr wrap="none" lIns="0" tIns="0" rIns="0" bIns="0" anchor="ctr" anchorCtr="true">
              <a:noAutofit/>
            </a:bodyPr>
            <a:lstStyle/>
            <a:p>
              <a:pPr algn="ctr">
                <a:buClrTx/>
                <a:buSzTx/>
                <a:buFontTx/>
              </a:pPr>
              <a:r>
                <a:rPr lang="zh-CN" altLang="en-US" sz="1800" b="1" dirty="0">
                  <a:solidFill>
                    <a:srgbClr val="536781"/>
                  </a:solidFill>
                  <a:latin typeface="微软雅黑" panose="020B0604030504040204" pitchFamily="34" charset="-122"/>
                  <a:ea typeface="微软雅黑" panose="020B0604030504040204" pitchFamily="34" charset="-122"/>
                  <a:cs typeface="+mn-ea"/>
                  <a:sym typeface="+mn-ea"/>
                </a:rPr>
                <a:t>项目规划情况</a:t>
              </a:r>
              <a:endParaRPr lang="zh-CN" altLang="en-US" sz="1800" b="1" dirty="0">
                <a:solidFill>
                  <a:srgbClr val="536781"/>
                </a:solidFill>
                <a:latin typeface="微软雅黑" panose="020B0604030504040204" pitchFamily="34" charset="-122"/>
                <a:ea typeface="微软雅黑" panose="020B0604030504040204" pitchFamily="34" charset="-122"/>
                <a:cs typeface="+mn-ea"/>
                <a:sym typeface="+mn-lt"/>
              </a:endParaRPr>
            </a:p>
          </p:txBody>
        </p:sp>
        <p:cxnSp>
          <p:nvCxnSpPr>
            <p:cNvPr id="27" name="直接连接符 26"/>
            <p:cNvCxnSpPr/>
            <p:nvPr/>
          </p:nvCxnSpPr>
          <p:spPr>
            <a:xfrm>
              <a:off x="7940909" y="4217782"/>
              <a:ext cx="0" cy="522577"/>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1" name="íşļïḓê"/>
            <p:cNvSpPr txBox="true"/>
            <p:nvPr/>
          </p:nvSpPr>
          <p:spPr>
            <a:xfrm>
              <a:off x="8328789" y="4934034"/>
              <a:ext cx="1343465" cy="246221"/>
            </a:xfrm>
            <a:prstGeom prst="rect">
              <a:avLst/>
            </a:prstGeom>
            <a:noFill/>
          </p:spPr>
          <p:txBody>
            <a:bodyPr wrap="none" lIns="0" tIns="0" rIns="0" bIns="0" anchor="ctr" anchorCtr="true">
              <a:noAutofit/>
            </a:bodyPr>
            <a:lstStyle/>
            <a:p>
              <a:pPr algn="ctr">
                <a:buClrTx/>
                <a:buSzTx/>
                <a:buFontTx/>
              </a:pPr>
              <a:r>
                <a:rPr lang="zh-CN" altLang="en-US" sz="1800" b="1" dirty="0">
                  <a:solidFill>
                    <a:srgbClr val="536781"/>
                  </a:solidFill>
                  <a:latin typeface="微软雅黑" panose="020B0604030504040204" pitchFamily="34" charset="-122"/>
                  <a:ea typeface="微软雅黑" panose="020B0604030504040204" pitchFamily="34" charset="-122"/>
                  <a:cs typeface="+mn-ea"/>
                  <a:sym typeface="+mn-ea"/>
                </a:rPr>
                <a:t>项目房屋面积施工、销售及待售情况</a:t>
              </a:r>
              <a:endParaRPr lang="zh-CN" altLang="en-US" sz="1800" b="1" dirty="0">
                <a:solidFill>
                  <a:srgbClr val="536781"/>
                </a:solidFill>
                <a:latin typeface="微软雅黑" panose="020B0604030504040204" pitchFamily="34" charset="-122"/>
                <a:ea typeface="微软雅黑" panose="020B0604030504040204" pitchFamily="34" charset="-122"/>
                <a:cs typeface="+mn-ea"/>
                <a:sym typeface="+mn-lt"/>
              </a:endParaRPr>
            </a:p>
          </p:txBody>
        </p:sp>
        <p:sp>
          <p:nvSpPr>
            <p:cNvPr id="29" name="iS1ídè"/>
            <p:cNvSpPr/>
            <p:nvPr/>
          </p:nvSpPr>
          <p:spPr>
            <a:xfrm flipV="true">
              <a:off x="3181514" y="2895021"/>
              <a:ext cx="2127400" cy="10487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0" name="îśḷïḓé"/>
            <p:cNvSpPr/>
            <p:nvPr/>
          </p:nvSpPr>
          <p:spPr>
            <a:xfrm>
              <a:off x="1325906" y="4017505"/>
              <a:ext cx="2127400" cy="10487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5367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1" name="ï$lîḓe"/>
            <p:cNvSpPr/>
            <p:nvPr/>
          </p:nvSpPr>
          <p:spPr>
            <a:xfrm flipV="true">
              <a:off x="6892730" y="2895021"/>
              <a:ext cx="2127400" cy="10487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2" name="išḻiďe"/>
            <p:cNvSpPr/>
            <p:nvPr/>
          </p:nvSpPr>
          <p:spPr>
            <a:xfrm>
              <a:off x="5045004" y="4017505"/>
              <a:ext cx="2105738" cy="10487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5367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4" name="îṣ1iḓè"/>
            <p:cNvSpPr/>
            <p:nvPr/>
          </p:nvSpPr>
          <p:spPr>
            <a:xfrm>
              <a:off x="2140271" y="3733831"/>
              <a:ext cx="480094" cy="480218"/>
            </a:xfrm>
            <a:custGeom>
              <a:avLst/>
              <a:gdLst/>
              <a:ahLst/>
              <a:cxnLst/>
              <a:rect l="0" t="0" r="0" b="0"/>
              <a:pathLst>
                <a:path w="120000" h="120000" extrusionOk="false">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anchor="ctr"/>
            <a:lstStyle/>
            <a:p>
              <a:pPr algn="ctr"/>
              <a:endParaRPr>
                <a:cs typeface="+mn-ea"/>
                <a:sym typeface="+mn-lt"/>
              </a:endParaRPr>
            </a:p>
          </p:txBody>
        </p:sp>
        <p:sp>
          <p:nvSpPr>
            <p:cNvPr id="45" name="îšľîdè"/>
            <p:cNvSpPr/>
            <p:nvPr/>
          </p:nvSpPr>
          <p:spPr>
            <a:xfrm>
              <a:off x="7704309" y="3733831"/>
              <a:ext cx="480094" cy="480218"/>
            </a:xfrm>
            <a:custGeom>
              <a:avLst/>
              <a:gdLst/>
              <a:ahLst/>
              <a:cxnLst/>
              <a:rect l="0" t="0" r="0" b="0"/>
              <a:pathLst>
                <a:path w="120000" h="120000" extrusionOk="false">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anchor="ctr"/>
            <a:lstStyle/>
            <a:p>
              <a:pPr algn="ctr"/>
              <a:endParaRPr>
                <a:cs typeface="+mn-ea"/>
                <a:sym typeface="+mn-lt"/>
              </a:endParaRPr>
            </a:p>
          </p:txBody>
        </p:sp>
        <p:sp>
          <p:nvSpPr>
            <p:cNvPr id="46" name="ïṥlidé"/>
            <p:cNvSpPr/>
            <p:nvPr/>
          </p:nvSpPr>
          <p:spPr>
            <a:xfrm>
              <a:off x="3994767" y="3733831"/>
              <a:ext cx="480094" cy="480218"/>
            </a:xfrm>
            <a:custGeom>
              <a:avLst/>
              <a:gdLst/>
              <a:ahLst/>
              <a:cxnLst/>
              <a:rect l="0" t="0" r="0" b="0"/>
              <a:pathLst>
                <a:path w="120000" h="120000" extrusionOk="false">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anchor="ctr"/>
            <a:lstStyle/>
            <a:p>
              <a:pPr algn="ctr"/>
              <a:endParaRPr>
                <a:cs typeface="+mn-ea"/>
                <a:sym typeface="+mn-lt"/>
              </a:endParaRPr>
            </a:p>
          </p:txBody>
        </p:sp>
        <p:sp>
          <p:nvSpPr>
            <p:cNvPr id="48" name="îs1ïḍê"/>
            <p:cNvSpPr/>
            <p:nvPr/>
          </p:nvSpPr>
          <p:spPr>
            <a:xfrm>
              <a:off x="5877925" y="3733831"/>
              <a:ext cx="478955" cy="480218"/>
            </a:xfrm>
            <a:custGeom>
              <a:avLst/>
              <a:gdLst/>
              <a:ahLst/>
              <a:cxnLst/>
              <a:rect l="0" t="0" r="0" b="0"/>
              <a:pathLst>
                <a:path w="120000" h="120000" extrusionOk="false">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anchor="ctr"/>
            <a:lstStyle/>
            <a:p>
              <a:pPr algn="ctr"/>
              <a:endParaRPr>
                <a:cs typeface="+mn-ea"/>
                <a:sym typeface="+mn-lt"/>
              </a:endParaRPr>
            </a:p>
          </p:txBody>
        </p:sp>
        <p:sp>
          <p:nvSpPr>
            <p:cNvPr id="49" name="ïŝḷiḋe"/>
            <p:cNvSpPr txBox="true"/>
            <p:nvPr/>
          </p:nvSpPr>
          <p:spPr>
            <a:xfrm>
              <a:off x="2121904" y="3834728"/>
              <a:ext cx="518483" cy="323294"/>
            </a:xfrm>
            <a:prstGeom prst="rect">
              <a:avLst/>
            </a:prstGeom>
            <a:noFill/>
          </p:spPr>
          <p:txBody>
            <a:bodyPr wrap="square">
              <a:normAutofit fontScale="77500" lnSpcReduction="10000"/>
            </a:bodyPr>
            <a:lstStyle/>
            <a:p>
              <a:pPr algn="ctr"/>
              <a:r>
                <a:rPr lang="de-DE" sz="1500">
                  <a:solidFill>
                    <a:srgbClr val="536781"/>
                  </a:solidFill>
                  <a:cs typeface="+mn-ea"/>
                  <a:sym typeface="+mn-lt"/>
                </a:rPr>
                <a:t>01</a:t>
              </a:r>
              <a:endParaRPr lang="de-DE" sz="1500">
                <a:solidFill>
                  <a:srgbClr val="536781"/>
                </a:solidFill>
                <a:cs typeface="+mn-ea"/>
                <a:sym typeface="+mn-lt"/>
              </a:endParaRPr>
            </a:p>
          </p:txBody>
        </p:sp>
        <p:sp>
          <p:nvSpPr>
            <p:cNvPr id="50" name="îŝļïdê"/>
            <p:cNvSpPr txBox="true"/>
            <p:nvPr/>
          </p:nvSpPr>
          <p:spPr>
            <a:xfrm>
              <a:off x="3975717" y="3834728"/>
              <a:ext cx="518483" cy="323294"/>
            </a:xfrm>
            <a:prstGeom prst="rect">
              <a:avLst/>
            </a:prstGeom>
            <a:noFill/>
          </p:spPr>
          <p:txBody>
            <a:bodyPr wrap="square">
              <a:normAutofit fontScale="77500" lnSpcReduction="10000"/>
            </a:bodyPr>
            <a:lstStyle/>
            <a:p>
              <a:pPr algn="ctr"/>
              <a:r>
                <a:rPr lang="de-DE" sz="1500">
                  <a:solidFill>
                    <a:schemeClr val="accent1"/>
                  </a:solidFill>
                  <a:cs typeface="+mn-ea"/>
                  <a:sym typeface="+mn-lt"/>
                </a:rPr>
                <a:t>02</a:t>
              </a:r>
              <a:endParaRPr lang="de-DE" sz="1500">
                <a:solidFill>
                  <a:schemeClr val="accent1"/>
                </a:solidFill>
                <a:cs typeface="+mn-ea"/>
                <a:sym typeface="+mn-lt"/>
              </a:endParaRPr>
            </a:p>
          </p:txBody>
        </p:sp>
        <p:sp>
          <p:nvSpPr>
            <p:cNvPr id="51" name="îṩḷîḋè"/>
            <p:cNvSpPr txBox="true"/>
            <p:nvPr/>
          </p:nvSpPr>
          <p:spPr>
            <a:xfrm>
              <a:off x="5864307" y="3834728"/>
              <a:ext cx="518483" cy="323294"/>
            </a:xfrm>
            <a:prstGeom prst="rect">
              <a:avLst/>
            </a:prstGeom>
            <a:noFill/>
          </p:spPr>
          <p:txBody>
            <a:bodyPr wrap="square">
              <a:normAutofit fontScale="77500" lnSpcReduction="10000"/>
            </a:bodyPr>
            <a:lstStyle/>
            <a:p>
              <a:pPr algn="ctr"/>
              <a:r>
                <a:rPr lang="de-DE" sz="1500">
                  <a:solidFill>
                    <a:schemeClr val="accent1"/>
                  </a:solidFill>
                  <a:cs typeface="+mn-ea"/>
                  <a:sym typeface="+mn-lt"/>
                </a:rPr>
                <a:t>03</a:t>
              </a:r>
              <a:endParaRPr lang="de-DE" sz="1500">
                <a:solidFill>
                  <a:schemeClr val="accent1"/>
                </a:solidFill>
                <a:cs typeface="+mn-ea"/>
                <a:sym typeface="+mn-lt"/>
              </a:endParaRPr>
            </a:p>
          </p:txBody>
        </p:sp>
        <p:sp>
          <p:nvSpPr>
            <p:cNvPr id="52" name="ïš1iḋé"/>
            <p:cNvSpPr txBox="true"/>
            <p:nvPr/>
          </p:nvSpPr>
          <p:spPr>
            <a:xfrm>
              <a:off x="7697141" y="3834728"/>
              <a:ext cx="518483" cy="323294"/>
            </a:xfrm>
            <a:prstGeom prst="rect">
              <a:avLst/>
            </a:prstGeom>
            <a:noFill/>
          </p:spPr>
          <p:txBody>
            <a:bodyPr wrap="square">
              <a:normAutofit fontScale="77500" lnSpcReduction="10000"/>
            </a:bodyPr>
            <a:lstStyle/>
            <a:p>
              <a:pPr algn="ctr"/>
              <a:r>
                <a:rPr lang="de-DE" sz="1500">
                  <a:solidFill>
                    <a:schemeClr val="accent1"/>
                  </a:solidFill>
                  <a:cs typeface="+mn-ea"/>
                  <a:sym typeface="+mn-lt"/>
                </a:rPr>
                <a:t>04</a:t>
              </a:r>
              <a:endParaRPr lang="de-DE" sz="1500">
                <a:solidFill>
                  <a:schemeClr val="accent1"/>
                </a:solidFill>
                <a:cs typeface="+mn-ea"/>
                <a:sym typeface="+mn-lt"/>
              </a:endParaRPr>
            </a:p>
          </p:txBody>
        </p:sp>
      </p:grpSp>
      <p:sp>
        <p:nvSpPr>
          <p:cNvPr id="54" name="文本框 53"/>
          <p:cNvSpPr txBox="true"/>
          <p:nvPr/>
        </p:nvSpPr>
        <p:spPr>
          <a:xfrm>
            <a:off x="395605" y="3488055"/>
            <a:ext cx="8054975" cy="1370965"/>
          </a:xfrm>
          <a:prstGeom prst="rect">
            <a:avLst/>
          </a:prstGeom>
          <a:noFill/>
        </p:spPr>
        <p:txBody>
          <a:bodyPr wrap="square" rtlCol="0" anchor="t">
            <a:spAutoFit/>
          </a:bodyPr>
          <a:lstStyle/>
          <a:p>
            <a:pPr marL="285750" indent="-285750" algn="l">
              <a:lnSpc>
                <a:spcPct val="130000"/>
              </a:lnSpc>
              <a:buClrTx/>
              <a:buSzTx/>
              <a:buFont typeface="Wingdings" panose="05000000000000000000" charset="0"/>
              <a:buChar char="l"/>
            </a:pPr>
            <a:r>
              <a:rPr sz="1600" dirty="0">
                <a:solidFill>
                  <a:srgbClr val="000000"/>
                </a:solidFill>
                <a:latin typeface="微软雅黑" panose="020B0604030504040204" pitchFamily="34" charset="-122"/>
                <a:ea typeface="微软雅黑" panose="020B0604030504040204" pitchFamily="34" charset="-122"/>
                <a:sym typeface="+mn-ea"/>
              </a:rPr>
              <a:t>本表除“项目基本情况”、“项目规划情况”、“计划总投资”、“自开始建设累计完成投资”、“本月完成投资”、“房屋出租面积”、“可售面积”、“待售面积”、“待售1-3年(含1年)”和“待售3年以上(含3年)”指标外，</a:t>
            </a:r>
            <a:r>
              <a:rPr sz="1600" dirty="0">
                <a:solidFill>
                  <a:srgbClr val="FF0000"/>
                </a:solidFill>
                <a:latin typeface="微软雅黑" panose="020B0604030504040204" pitchFamily="34" charset="-122"/>
                <a:ea typeface="微软雅黑" panose="020B0604030504040204" pitchFamily="34" charset="-122"/>
                <a:sym typeface="+mn-ea"/>
              </a:rPr>
              <a:t>其他指标均为年初至报告期末累计数</a:t>
            </a:r>
            <a:r>
              <a:rPr sz="1600" dirty="0">
                <a:solidFill>
                  <a:srgbClr val="000000"/>
                </a:solidFill>
                <a:latin typeface="微软雅黑" panose="020B0604030504040204" pitchFamily="34" charset="-122"/>
                <a:ea typeface="微软雅黑" panose="020B0604030504040204" pitchFamily="34" charset="-122"/>
                <a:sym typeface="+mn-ea"/>
              </a:rPr>
              <a:t>。</a:t>
            </a:r>
            <a:endParaRPr sz="1600" dirty="0">
              <a:solidFill>
                <a:srgbClr val="000000"/>
              </a:solidFill>
              <a:latin typeface="微软雅黑" panose="020B0604030504040204" pitchFamily="34" charset="-122"/>
              <a:ea typeface="微软雅黑" panose="020B0604030504040204" pitchFamily="34" charset="-122"/>
            </a:endParaRPr>
          </a:p>
        </p:txBody>
      </p:sp>
    </p:spTree>
  </p:cSld>
  <p:clrMapOvr>
    <a:masterClrMapping/>
  </p:clrMapOvr>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图片 3"/>
          <p:cNvPicPr>
            <a:picLocks noChangeAspect="true"/>
          </p:cNvPicPr>
          <p:nvPr/>
        </p:nvPicPr>
        <p:blipFill>
          <a:blip r:embed="rId1"/>
          <a:stretch>
            <a:fillRect/>
          </a:stretch>
        </p:blipFill>
        <p:spPr>
          <a:xfrm>
            <a:off x="5357813" y="0"/>
            <a:ext cx="3571875" cy="5110163"/>
          </a:xfrm>
          <a:prstGeom prst="rect">
            <a:avLst/>
          </a:prstGeom>
          <a:noFill/>
          <a:ln w="9525">
            <a:noFill/>
          </a:ln>
        </p:spPr>
      </p:pic>
      <p:sp>
        <p:nvSpPr>
          <p:cNvPr id="2" name="矩形 1"/>
          <p:cNvSpPr/>
          <p:nvPr/>
        </p:nvSpPr>
        <p:spPr>
          <a:xfrm>
            <a:off x="285750" y="214313"/>
            <a:ext cx="4714875" cy="4790440"/>
          </a:xfrm>
          <a:prstGeom prst="rect">
            <a:avLst/>
          </a:prstGeom>
        </p:spPr>
        <p:txBody>
          <a:bodyPr lIns="68580" tIns="34290" rIns="68580" bIns="3429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rPr>
              <a:t>不合规凭证（形象进度法）</a:t>
            </a:r>
            <a:endParaRPr kumimoji="0" lang="en-US" altLang="zh-CN" sz="1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0" dirty="0">
              <a:ln>
                <a:noFill/>
              </a:ln>
              <a:solidFill>
                <a:schemeClr val="accent2"/>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0" marR="0" lvl="0" indent="0" algn="l" defTabSz="914400" rtl="0" eaLnBrk="1" fontAlgn="base" latinLnBrk="0" hangingPunct="1">
              <a:lnSpc>
                <a:spcPts val="25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2"/>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1</a:t>
            </a:r>
            <a:r>
              <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a:t>
            </a:r>
            <a:r>
              <a:rPr kumimoji="0" lang="zh-CN"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伪造、编造、篡改的</a:t>
            </a:r>
            <a:r>
              <a:rPr kumimoji="0" lang="zh-CN" altLang="zh-CN" sz="1800" b="1"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进度单、结算单或计价明细</a:t>
            </a:r>
            <a:endPar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457200" marR="0" lvl="1" indent="0" algn="l" defTabSz="914400" rtl="0" eaLnBrk="1" fontAlgn="base" latinLnBrk="0" hangingPunct="1">
              <a:lnSpc>
                <a:spcPts val="2500"/>
              </a:lnSpc>
              <a:spcBef>
                <a:spcPct val="0"/>
              </a:spcBef>
              <a:spcAft>
                <a:spcPct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进度单中含土地、设备购置、维修费等</a:t>
            </a:r>
            <a:endPar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457200" marR="0" lvl="1" indent="0" algn="l" defTabSz="914400" rtl="0" eaLnBrk="1" fontAlgn="base" latinLnBrk="0" hangingPunct="1">
              <a:lnSpc>
                <a:spcPts val="2500"/>
              </a:lnSpc>
              <a:spcBef>
                <a:spcPct val="0"/>
              </a:spcBef>
              <a:spcAft>
                <a:spcPct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投资进度异常，有明显不符合实际的施工量：</a:t>
            </a:r>
            <a:endPar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457200" marR="0" lvl="1" indent="0" algn="l" defTabSz="914400" rtl="0" eaLnBrk="1" fontAlgn="base" latinLnBrk="0" hangingPunct="1">
              <a:lnSpc>
                <a:spcPts val="2500"/>
              </a:lnSpc>
              <a:spcBef>
                <a:spcPct val="0"/>
              </a:spcBef>
              <a:spcAft>
                <a:spcPct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明显背离市场的单位造价 </a:t>
            </a:r>
            <a:endPar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0" marR="0" lvl="0" indent="0" algn="l" defTabSz="914400" rtl="0" eaLnBrk="1" fontAlgn="base" latinLnBrk="0" hangingPunct="1">
              <a:lnSpc>
                <a:spcPts val="25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2.</a:t>
            </a:r>
            <a:r>
              <a:rPr kumimoji="0" lang="zh-CN" altLang="en-US"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三方签章不完整或不具备法律效力的签章。</a:t>
            </a:r>
            <a:endPar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0" marR="0" lvl="0" indent="0" algn="l" defTabSz="914400" rtl="0" eaLnBrk="1" fontAlgn="base" latinLnBrk="0" hangingPunct="1">
              <a:lnSpc>
                <a:spcPts val="25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3.</a:t>
            </a:r>
            <a:r>
              <a:rPr kumimoji="0" lang="zh-CN"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进度单缺少关键要素</a:t>
            </a:r>
            <a:endPar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457200" marR="0" lvl="1" indent="0" algn="l" defTabSz="914400" rtl="0" eaLnBrk="1" fontAlgn="base" latinLnBrk="0" hangingPunct="1">
              <a:lnSpc>
                <a:spcPts val="2500"/>
              </a:lnSpc>
              <a:spcBef>
                <a:spcPct val="0"/>
              </a:spcBef>
              <a:spcAft>
                <a:spcPct val="0"/>
              </a:spcAft>
              <a:buClrTx/>
              <a:buSzTx/>
              <a:buFontTx/>
              <a:buNone/>
              <a:defRPr/>
            </a:pPr>
            <a:r>
              <a:rPr kumimoji="0" lang="zh-CN" altLang="en-US" sz="1800" b="0" i="0" u="none" strike="noStrike" kern="1200" cap="none" spc="0" normalizeH="0" baseline="0" noProof="0" dirty="0">
                <a:ln>
                  <a:noFill/>
                </a:ln>
                <a:solidFill>
                  <a:srgbClr val="C00000"/>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计量的时段不明确或包含之前年度投资</a:t>
            </a:r>
            <a:endParaRPr kumimoji="0" lang="en-US" altLang="zh-CN" sz="1800" b="0" i="0" u="none" strike="noStrike" kern="1200" cap="none" spc="0" normalizeH="0" baseline="0" noProof="0" dirty="0">
              <a:ln>
                <a:noFill/>
              </a:ln>
              <a:solidFill>
                <a:srgbClr val="C00000"/>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457200" marR="0" lvl="1" indent="0" algn="l" defTabSz="914400" rtl="0" eaLnBrk="1" fontAlgn="base" latinLnBrk="0" hangingPunct="1">
              <a:lnSpc>
                <a:spcPts val="25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工程计价表过于简单，没有明确的计量单位和工程量</a:t>
            </a:r>
            <a:endPar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0" marR="0" lvl="0" indent="0" algn="l" defTabSz="914400" rtl="0" eaLnBrk="1" fontAlgn="base" latinLnBrk="0" hangingPunct="1">
              <a:lnSpc>
                <a:spcPts val="25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4.</a:t>
            </a:r>
            <a:r>
              <a:rPr kumimoji="0" lang="zh-CN" altLang="en-US"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统计台账或投资完成说明不能替代凭证</a:t>
            </a:r>
            <a:endPar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0" marR="0" lvl="0" indent="0" algn="l" defTabSz="914400" rtl="0" eaLnBrk="1" fontAlgn="base" latinLnBrk="0" hangingPunct="1">
              <a:lnSpc>
                <a:spcPts val="25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5.</a:t>
            </a:r>
            <a:r>
              <a:rPr kumimoji="0" lang="zh-CN" altLang="en-US"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提供的凭证与上报的投资额不符合</a:t>
            </a:r>
            <a:endPar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p:txBody>
      </p:sp>
    </p:spTree>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50" y="214630"/>
            <a:ext cx="8719820" cy="1584325"/>
          </a:xfrm>
          <a:prstGeom prst="rect">
            <a:avLst/>
          </a:prstGeom>
        </p:spPr>
        <p:txBody>
          <a:bodyPr wrap="square" lIns="68580" tIns="34290" rIns="68580" bIns="3429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rPr>
              <a:t>不合规凭证（形象进度法）</a:t>
            </a:r>
            <a:endParaRPr kumimoji="0" lang="en-US" altLang="zh-CN" sz="1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0" dirty="0">
              <a:ln>
                <a:noFill/>
              </a:ln>
              <a:solidFill>
                <a:schemeClr val="accent2"/>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0" marR="0" lvl="0" indent="0" algn="l" defTabSz="914400" rtl="0" eaLnBrk="1" fontAlgn="base" latinLnBrk="0" hangingPunct="1">
              <a:lnSpc>
                <a:spcPts val="2500"/>
              </a:lnSpc>
              <a:spcBef>
                <a:spcPct val="0"/>
              </a:spcBef>
              <a:spcAft>
                <a:spcPct val="0"/>
              </a:spcAft>
              <a:buClrTx/>
              <a:buSzTx/>
              <a:buFontTx/>
              <a:buNone/>
              <a:defRPr/>
            </a:pPr>
            <a:r>
              <a:rPr kumimoji="0" lang="zh-CN" altLang="en-US" sz="1800" b="0" i="0" u="none" strike="noStrike" kern="1200" cap="none" spc="0" normalizeH="0" baseline="0" noProof="0" dirty="0">
                <a:ln>
                  <a:noFill/>
                </a:ln>
                <a:solidFill>
                  <a:srgbClr val="C00000"/>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如果进度单包含之前年度投资：</a:t>
            </a:r>
            <a:endParaRPr kumimoji="0" lang="zh-CN" altLang="en-US" sz="1800" b="0" i="0" u="none" strike="noStrike" kern="1200" cap="none" spc="0" normalizeH="0" baseline="0" noProof="0" dirty="0">
              <a:ln>
                <a:noFill/>
              </a:ln>
              <a:solidFill>
                <a:srgbClr val="C00000"/>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0" marR="0" lvl="0" indent="0" algn="l" defTabSz="914400" rtl="0" eaLnBrk="1" fontAlgn="base" latinLnBrk="0" hangingPunct="1">
              <a:lnSpc>
                <a:spcPts val="25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如产值是</a:t>
            </a:r>
            <a:r>
              <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2021</a:t>
            </a:r>
            <a:r>
              <a:rPr kumimoji="0" lang="zh-CN" altLang="en-US"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年</a:t>
            </a:r>
            <a:r>
              <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12</a:t>
            </a:r>
            <a:r>
              <a:rPr kumimoji="0" lang="zh-CN" altLang="en-US"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月</a:t>
            </a:r>
            <a:r>
              <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15</a:t>
            </a:r>
            <a:r>
              <a:rPr kumimoji="0" lang="zh-CN" altLang="en-US"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日</a:t>
            </a:r>
            <a:r>
              <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-2022</a:t>
            </a:r>
            <a:r>
              <a:rPr kumimoji="0" lang="zh-CN" altLang="en-US"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年</a:t>
            </a:r>
            <a:r>
              <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1</a:t>
            </a:r>
            <a:r>
              <a:rPr kumimoji="0" lang="zh-CN" altLang="en-US"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月</a:t>
            </a:r>
            <a:r>
              <a:rPr lang="en-US" altLang="zh-CN" sz="1800" noProof="0" dirty="0">
                <a:ln>
                  <a:noFill/>
                </a:ln>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15</a:t>
            </a:r>
            <a:r>
              <a:rPr lang="zh-CN" altLang="en-US" sz="1800" noProof="0" dirty="0">
                <a:ln>
                  <a:noFill/>
                </a:ln>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日</a:t>
            </a:r>
            <a:r>
              <a:rPr kumimoji="0" lang="zh-CN" altLang="en-US"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完成的，填报</a:t>
            </a:r>
            <a:r>
              <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2022</a:t>
            </a:r>
            <a:r>
              <a:rPr kumimoji="0" lang="zh-CN" altLang="en-US"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年建安投资时，需要把</a:t>
            </a:r>
            <a:r>
              <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2021</a:t>
            </a:r>
            <a:r>
              <a:rPr kumimoji="0" lang="zh-CN" altLang="en-US"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年</a:t>
            </a:r>
            <a:r>
              <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12</a:t>
            </a:r>
            <a:r>
              <a:rPr kumimoji="0" lang="zh-CN" altLang="en-US"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月的产值扣除，可根据实际工程量计算扣除，或者按照天数分劈扣除。</a:t>
            </a:r>
            <a:endParaRPr kumimoji="0" lang="zh-CN" altLang="en-US"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p:txBody>
      </p:sp>
      <p:pic>
        <p:nvPicPr>
          <p:cNvPr id="3" name="图片 3"/>
          <p:cNvPicPr>
            <a:picLocks noChangeAspect="true"/>
          </p:cNvPicPr>
          <p:nvPr/>
        </p:nvPicPr>
        <p:blipFill>
          <a:blip r:embed="rId1"/>
          <a:srcRect b="67005"/>
          <a:stretch>
            <a:fillRect/>
          </a:stretch>
        </p:blipFill>
        <p:spPr>
          <a:xfrm>
            <a:off x="323850" y="1924050"/>
            <a:ext cx="6172200" cy="2996565"/>
          </a:xfrm>
          <a:prstGeom prst="rect">
            <a:avLst/>
          </a:prstGeom>
          <a:noFill/>
          <a:ln>
            <a:noFill/>
          </a:ln>
        </p:spPr>
      </p:pic>
      <p:sp>
        <p:nvSpPr>
          <p:cNvPr id="4" name="矩形 3"/>
          <p:cNvSpPr/>
          <p:nvPr/>
        </p:nvSpPr>
        <p:spPr>
          <a:xfrm>
            <a:off x="1908175" y="3004185"/>
            <a:ext cx="1224280" cy="720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140200" y="3004185"/>
            <a:ext cx="1224280" cy="720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8380" y="1852295"/>
            <a:ext cx="854710" cy="615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32230" y="3796030"/>
            <a:ext cx="1052195" cy="193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75740" y="4011930"/>
            <a:ext cx="2736850" cy="454660"/>
          </a:xfrm>
          <a:prstGeom prst="rect">
            <a:avLst/>
          </a:prstGeom>
          <a:noFill/>
          <a:ln>
            <a:solidFill>
              <a:srgbClr val="FF0000"/>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true"/>
          <p:nvPr/>
        </p:nvSpPr>
        <p:spPr>
          <a:xfrm>
            <a:off x="1724025" y="4588510"/>
            <a:ext cx="2240280" cy="368300"/>
          </a:xfrm>
          <a:prstGeom prst="rect">
            <a:avLst/>
          </a:prstGeom>
          <a:noFill/>
        </p:spPr>
        <p:txBody>
          <a:bodyPr wrap="none" rtlCol="0" anchor="t">
            <a:spAutoFit/>
          </a:bodyPr>
          <a:lstStyle/>
          <a:p>
            <a:r>
              <a:rPr lang="zh-CN" altLang="en-US" noProof="0" dirty="0">
                <a:ln>
                  <a:noFill/>
                </a:ln>
                <a:solidFill>
                  <a:srgbClr val="C00000"/>
                </a:solidFill>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要扣除之前年度投资</a:t>
            </a:r>
            <a:endParaRPr lang="zh-CN" altLang="en-US"/>
          </a:p>
        </p:txBody>
      </p:sp>
    </p:spTree>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内容占位符 4"/>
          <p:cNvPicPr>
            <a:picLocks noGrp="true" noChangeAspect="true"/>
          </p:cNvPicPr>
          <p:nvPr>
            <p:ph idx="1"/>
          </p:nvPr>
        </p:nvPicPr>
        <p:blipFill>
          <a:blip r:embed="rId1"/>
          <a:srcRect/>
          <a:stretch>
            <a:fillRect/>
          </a:stretch>
        </p:blipFill>
        <p:spPr>
          <a:xfrm>
            <a:off x="3902075" y="501650"/>
            <a:ext cx="4075113" cy="4597400"/>
          </a:xfrm>
          <a:prstGeom prst="rect">
            <a:avLst/>
          </a:prstGeom>
        </p:spPr>
      </p:pic>
      <p:pic>
        <p:nvPicPr>
          <p:cNvPr id="108547" name="图片 3"/>
          <p:cNvPicPr>
            <a:picLocks noChangeAspect="true"/>
          </p:cNvPicPr>
          <p:nvPr/>
        </p:nvPicPr>
        <p:blipFill>
          <a:blip r:embed="rId2"/>
          <a:stretch>
            <a:fillRect/>
          </a:stretch>
        </p:blipFill>
        <p:spPr>
          <a:xfrm>
            <a:off x="390525" y="501650"/>
            <a:ext cx="3511550" cy="4641850"/>
          </a:xfrm>
          <a:prstGeom prst="rect">
            <a:avLst/>
          </a:prstGeom>
          <a:noFill/>
          <a:ln w="9525">
            <a:noFill/>
          </a:ln>
        </p:spPr>
      </p:pic>
      <p:sp>
        <p:nvSpPr>
          <p:cNvPr id="3" name="矩形 2"/>
          <p:cNvSpPr/>
          <p:nvPr/>
        </p:nvSpPr>
        <p:spPr>
          <a:xfrm>
            <a:off x="357188" y="71438"/>
            <a:ext cx="4023360" cy="345440"/>
          </a:xfrm>
          <a:prstGeom prst="rect">
            <a:avLst/>
          </a:prstGeom>
        </p:spPr>
        <p:txBody>
          <a:bodyPr wrap="none" lIns="68580" tIns="34290" rIns="68580" bIns="3429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rPr>
              <a:t>统计台账或投资完成说明不能替代凭证</a:t>
            </a:r>
            <a:endPar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endParaRPr>
          </a:p>
        </p:txBody>
      </p:sp>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true"/>
          </p:cNvSpPr>
          <p:nvPr>
            <p:ph idx="1"/>
          </p:nvPr>
        </p:nvSpPr>
        <p:spPr>
          <a:xfrm>
            <a:off x="357188" y="785813"/>
            <a:ext cx="8529638" cy="3263900"/>
          </a:xfrm>
        </p:spPr>
        <p:txBody>
          <a:bodyPr vert="horz" lIns="68580" tIns="34290" rIns="68580" bIns="34290" rtlCol="0">
            <a:normAutofit fontScale="8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2.</a:t>
            </a:r>
            <a:r>
              <a:rPr kumimoji="0" lang="zh-CN" altLang="zh-CN" sz="24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选择会计科目或支付凭证的项目，提供凭证</a:t>
            </a:r>
            <a:r>
              <a:rPr kumimoji="0" lang="zh-CN" altLang="en-US" sz="24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为</a:t>
            </a:r>
            <a:r>
              <a:rPr kumimoji="0" lang="zh-CN" altLang="zh-CN" sz="24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a:t>
            </a:r>
            <a:endParaRPr kumimoji="0" lang="en-US" altLang="zh-CN" sz="24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24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742950" marR="0" lvl="1" indent="0" algn="l" defTabSz="914400" rtl="0" fontAlgn="auto">
              <a:lnSpc>
                <a:spcPct val="150000"/>
              </a:lnSpc>
              <a:spcBef>
                <a:spcPts val="0"/>
              </a:spcBef>
              <a:spcAft>
                <a:spcPts val="0"/>
              </a:spcAft>
              <a:buClrTx/>
              <a:buSzTx/>
              <a:buFont typeface="Wingdings" panose="05000000000000000000" pitchFamily="2" charset="2"/>
              <a:buChar char="l"/>
              <a:defRPr/>
            </a:pPr>
            <a:r>
              <a:rPr kumimoji="0" lang="zh-CN"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加盖单位公章的开发成本科目余额表，取本年借方累计发生额。</a:t>
            </a:r>
            <a:r>
              <a:rPr kumimoji="0" lang="zh-CN" altLang="zh-CN" sz="2000" b="0" i="0" u="sng"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并附大额工程款的原始记账凭证。</a:t>
            </a:r>
            <a:endParaRPr kumimoji="0" lang="en-US" altLang="zh-CN" sz="2000" b="0" i="0" u="sng"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685800" marR="0" lvl="2" indent="0" algn="l" defTabSz="914400" rtl="0" fontAlgn="auto">
              <a:lnSpc>
                <a:spcPct val="150000"/>
              </a:lnSpc>
              <a:spcBef>
                <a:spcPts val="0"/>
              </a:spcBef>
              <a:spcAft>
                <a:spcPts val="0"/>
              </a:spcAft>
              <a:buClrTx/>
              <a:buSzTx/>
              <a:buFont typeface="Wingdings" panose="05000000000000000000" pitchFamily="2" charset="2"/>
              <a:buChar char="l"/>
              <a:defRPr/>
            </a:pPr>
            <a:r>
              <a:rPr kumimoji="0" lang="zh-CN" altLang="en-US" sz="1800" b="0" i="0" u="sng"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注：工程预付款、工程物资不计入投资额。  </a:t>
            </a:r>
            <a:endParaRPr kumimoji="0" lang="en-US" altLang="zh-CN" sz="1800" b="0" i="0" u="sng"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742950" marR="0" lvl="1" indent="0" algn="l" defTabSz="914400" rtl="0" fontAlgn="auto">
              <a:lnSpc>
                <a:spcPct val="150000"/>
              </a:lnSpc>
              <a:spcBef>
                <a:spcPts val="0"/>
              </a:spcBef>
              <a:spcAft>
                <a:spcPts val="0"/>
              </a:spcAft>
              <a:buClrTx/>
              <a:buSzTx/>
              <a:buFont typeface="Wingdings" panose="05000000000000000000" pitchFamily="2" charset="2"/>
              <a:buChar char="l"/>
              <a:defRPr/>
            </a:pPr>
            <a:r>
              <a:rPr kumimoji="0" lang="zh-CN"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未设置</a:t>
            </a:r>
            <a:r>
              <a:rPr lang="zh-CN" altLang="zh-CN" sz="2000" noProof="0" dirty="0">
                <a:ln>
                  <a:noFill/>
                </a:ln>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开发成本科目</a:t>
            </a:r>
            <a:r>
              <a:rPr kumimoji="0" lang="zh-CN"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的，可提供对应科目明细账，</a:t>
            </a:r>
            <a:r>
              <a:rPr kumimoji="0" lang="zh-CN" altLang="en-US" sz="2000" b="0" i="0" u="sng"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a:t>
            </a:r>
            <a:r>
              <a:rPr kumimoji="0" lang="zh-CN" altLang="zh-CN" sz="2000" b="0" i="0" u="sng"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标出所取数据，并明确数据加减汇总过程</a:t>
            </a:r>
            <a:r>
              <a:rPr kumimoji="0" lang="zh-CN"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），提供的财务报表应加盖单位公章。并附大额工程款</a:t>
            </a: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发票</a:t>
            </a:r>
            <a:r>
              <a:rPr kumimoji="0" lang="zh-CN"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a:t>
            </a:r>
            <a:r>
              <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 </a:t>
            </a:r>
            <a:endParaRPr kumimoji="0" lang="en-US" altLang="zh-CN" sz="1000" b="0" i="0" u="sng"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742950" marR="0" lvl="1" indent="0" algn="l" defTabSz="914400" rtl="0" fontAlgn="auto">
              <a:lnSpc>
                <a:spcPct val="150000"/>
              </a:lnSpc>
              <a:spcBef>
                <a:spcPts val="0"/>
              </a:spcBef>
              <a:spcAft>
                <a:spcPts val="0"/>
              </a:spcAft>
              <a:buClrTx/>
              <a:buSzTx/>
              <a:buFont typeface="Wingdings" panose="05000000000000000000" pitchFamily="2" charset="2"/>
              <a:buChar char="l"/>
              <a:defRPr/>
            </a:pPr>
            <a:r>
              <a:rPr kumimoji="0" lang="zh-CN" altLang="zh-CN" sz="2000" b="0" i="0" u="none"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工程款发票</a:t>
            </a:r>
            <a:r>
              <a:rPr kumimoji="0" lang="zh-CN" altLang="zh-CN" sz="2000" b="0" i="0" u="none" strike="noStrike" kern="1200" cap="none" spc="0" normalizeH="0" baseline="0" noProof="0" dirty="0">
                <a:ln>
                  <a:noFill/>
                </a:ln>
                <a:solidFill>
                  <a:schemeClr val="accent2"/>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a:t>
            </a:r>
            <a:r>
              <a:rPr kumimoji="0" lang="zh-CN"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应将发票按照开票时间排列并提供</a:t>
            </a:r>
            <a:r>
              <a:rPr kumimoji="0" lang="zh-CN" altLang="zh-CN" sz="2000" b="0" i="0" u="sng"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汇总清单</a:t>
            </a:r>
            <a:r>
              <a:rPr kumimoji="0" lang="zh-CN" altLang="en-US" sz="2000" b="0" i="0" u="sng"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（必要）</a:t>
            </a:r>
            <a:r>
              <a:rPr kumimoji="0" lang="zh-CN" altLang="zh-CN" sz="2000" b="0" i="0" u="none" strike="noStrike" kern="1200" cap="none" spc="0" normalizeH="0" baseline="0" noProof="0" dirty="0">
                <a:ln>
                  <a:noFill/>
                </a:ln>
                <a:solidFill>
                  <a:schemeClr val="accent2"/>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a:t>
            </a:r>
            <a:r>
              <a:rPr kumimoji="0" lang="en-US" altLang="zh-CN" sz="2000" b="0" i="0" u="none" strike="noStrike" kern="1200" cap="none" spc="0" normalizeH="0" baseline="0" noProof="0" dirty="0">
                <a:ln>
                  <a:noFill/>
                </a:ln>
                <a:solidFill>
                  <a:schemeClr val="accent2"/>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 </a:t>
            </a:r>
            <a:endParaRPr kumimoji="0" lang="en-US" altLang="zh-CN" sz="1000" b="0" i="0" u="sng"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342900" marR="0" lvl="1"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000" b="0" i="0" u="sng"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342900" marR="0" lvl="1"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800" b="0" i="0" u="sng"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银行回单、承兑汇票等不能单独做为支付凭证，需一并提供其对应的会计科目。</a:t>
            </a:r>
            <a:endParaRPr kumimoji="0" lang="en-US" altLang="zh-CN" sz="1800" b="0" i="0" u="sng"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zh-CN" altLang="en-US" sz="24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p:txBody>
      </p:sp>
      <p:sp>
        <p:nvSpPr>
          <p:cNvPr id="12" name="矩形 11"/>
          <p:cNvSpPr/>
          <p:nvPr/>
        </p:nvSpPr>
        <p:spPr>
          <a:xfrm>
            <a:off x="285750" y="214313"/>
            <a:ext cx="4714875" cy="345440"/>
          </a:xfrm>
          <a:prstGeom prst="rect">
            <a:avLst/>
          </a:prstGeom>
        </p:spPr>
        <p:txBody>
          <a:bodyPr lIns="68580" tIns="34290" rIns="68580" bIns="3429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1800" b="1" noProof="0" dirty="0">
                <a:ln>
                  <a:noFill/>
                </a:ln>
                <a:solidFill>
                  <a:srgbClr val="C00000"/>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建安投资凭证：财务支出法</a:t>
            </a:r>
            <a:endParaRPr kumimoji="0" lang="zh-CN" altLang="en-US" sz="1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endParaRPr>
          </a:p>
        </p:txBody>
      </p:sp>
    </p:spTree>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true"/>
          </p:cNvSpPr>
          <p:nvPr>
            <p:ph type="title"/>
          </p:nvPr>
        </p:nvSpPr>
        <p:spPr>
          <a:xfrm>
            <a:off x="285750" y="285750"/>
            <a:ext cx="3786188" cy="582613"/>
          </a:xfrm>
        </p:spPr>
        <p:txBody>
          <a:bodyPr vert="horz" lIns="68580" tIns="34290" rIns="68580" bIns="3429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黑体" panose="02010609060101010101" charset="-122"/>
                <a:ea typeface="黑体" panose="02010609060101010101" charset="-122"/>
                <a:cs typeface="+mj-cs"/>
              </a:rPr>
              <a:t>不合规凭证</a:t>
            </a:r>
            <a:endParaRPr kumimoji="0" lang="zh-CN" altLang="en-US" sz="18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a:spLocks noGrp="true"/>
          </p:cNvSpPr>
          <p:nvPr>
            <p:ph idx="1"/>
          </p:nvPr>
        </p:nvSpPr>
        <p:spPr>
          <a:xfrm>
            <a:off x="285750" y="1000125"/>
            <a:ext cx="4643438" cy="3414713"/>
          </a:xfrm>
        </p:spPr>
        <p:txBody>
          <a:bodyPr vert="horz" lIns="68580" tIns="34290" rIns="68580" bIns="34290" rtlCol="0">
            <a:normAutofit/>
          </a:bodyPr>
          <a:lstStyle/>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1.</a:t>
            </a: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提供的支付凭证不能说明用于该项目，</a:t>
            </a:r>
            <a:r>
              <a:rPr kumimoji="0" lang="zh-CN" altLang="en-US" sz="2000" b="0" i="0" u="none"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需一并提供对应的会计账目。</a:t>
            </a:r>
            <a:endParaRPr kumimoji="0" lang="en-US" altLang="zh-CN" sz="2000" b="0" i="0" u="none"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2.</a:t>
            </a: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财务凭证未加盖单位公章</a:t>
            </a:r>
            <a:endPar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3.</a:t>
            </a: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提供的明细账混乱繁杂，未标注取数来源及汇总过程 </a:t>
            </a:r>
            <a:endPar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4.</a:t>
            </a: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提供的财务报表为资产负债表或取数来源有误：如建筑安装工程借方余额、贷方累计、资本开支表、应付款、预付款等。</a:t>
            </a:r>
            <a:endPar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en-US" altLang="zh-CN" sz="3200" b="1" i="0" u="none" strike="noStrike" kern="1200" cap="none" spc="0" normalizeH="0" baseline="0" noProof="0" dirty="0">
              <a:ln>
                <a:noFill/>
              </a:ln>
              <a:solidFill>
                <a:schemeClr val="accent2"/>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en-US" altLang="zh-CN" sz="3200" b="1" i="0" u="none" strike="noStrike" kern="1200" cap="none" spc="0" normalizeH="0" baseline="0" noProof="0" dirty="0">
              <a:ln>
                <a:noFill/>
              </a:ln>
              <a:solidFill>
                <a:schemeClr val="accent2"/>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p:txBody>
      </p:sp>
      <p:pic>
        <p:nvPicPr>
          <p:cNvPr id="4" name="图片 3"/>
          <p:cNvPicPr>
            <a:picLocks noChangeAspect="true"/>
          </p:cNvPicPr>
          <p:nvPr/>
        </p:nvPicPr>
        <p:blipFill>
          <a:blip r:embed="rId1"/>
          <a:stretch>
            <a:fillRect/>
          </a:stretch>
        </p:blipFill>
        <p:spPr>
          <a:xfrm>
            <a:off x="5000625" y="1643063"/>
            <a:ext cx="3182938" cy="2366962"/>
          </a:xfrm>
          <a:prstGeom prst="rect">
            <a:avLst/>
          </a:prstGeom>
          <a:noFill/>
          <a:ln w="9525">
            <a:noFill/>
          </a:ln>
        </p:spPr>
      </p:pic>
      <p:pic>
        <p:nvPicPr>
          <p:cNvPr id="6" name="图片 5"/>
          <p:cNvPicPr>
            <a:picLocks noChangeAspect="true"/>
          </p:cNvPicPr>
          <p:nvPr/>
        </p:nvPicPr>
        <p:blipFill>
          <a:blip r:embed="rId2"/>
          <a:stretch>
            <a:fillRect/>
          </a:stretch>
        </p:blipFill>
        <p:spPr>
          <a:xfrm>
            <a:off x="5668963" y="2095500"/>
            <a:ext cx="3368675" cy="21907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内容占位符 2"/>
          <p:cNvSpPr>
            <a:spLocks noGrp="true"/>
          </p:cNvSpPr>
          <p:nvPr>
            <p:ph idx="1"/>
          </p:nvPr>
        </p:nvSpPr>
        <p:spPr>
          <a:xfrm>
            <a:off x="612140" y="627221"/>
            <a:ext cx="7886700" cy="3563541"/>
          </a:xfrm>
        </p:spPr>
        <p:txBody>
          <a:bodyPr/>
          <a:lstStyle/>
          <a:p>
            <a:pPr marL="0" lvl="2" indent="0" algn="l" fontAlgn="auto">
              <a:lnSpc>
                <a:spcPct val="100000"/>
              </a:lnSpc>
              <a:spcBef>
                <a:spcPts val="0"/>
              </a:spcBef>
              <a:buClrTx/>
              <a:buSzTx/>
              <a:buNone/>
            </a:pPr>
            <a:r>
              <a:rPr lang="zh-CN" altLang="zh-CN" sz="2000">
                <a:solidFill>
                  <a:srgbClr val="FF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rPr>
              <a:t>土地购置费</a:t>
            </a:r>
            <a:endParaRPr lang="zh-CN" altLang="zh-CN" sz="2000">
              <a:solidFill>
                <a:srgbClr val="FF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cs typeface="微软雅黑" panose="020B0604030504040204" pitchFamily="34" charset="-122"/>
            </a:endParaRPr>
          </a:p>
          <a:p>
            <a:pPr>
              <a:lnSpc>
                <a:spcPct val="110000"/>
              </a:lnSpc>
              <a:buSzPct val="50000"/>
              <a:buFont typeface="Wingdings" panose="05000000000000000000" charset="0"/>
              <a:buChar char="l"/>
            </a:pPr>
            <a:r>
              <a:rPr lang="zh-CN" altLang="zh-CN" sz="2000">
                <a:latin typeface="微软雅黑" panose="020B0604030504040204" pitchFamily="34" charset="-122"/>
                <a:ea typeface="微软雅黑" panose="020B0604030504040204" pitchFamily="34" charset="-122"/>
                <a:cs typeface="微软雅黑" panose="020B0604030504040204" pitchFamily="34" charset="-122"/>
                <a:sym typeface="+mn-ea"/>
              </a:rPr>
              <a:t>土地支付凭证，包括发票、契税、印花税</a:t>
            </a:r>
            <a:endParaRPr lang="zh-CN" altLang="zh-CN" sz="2000">
              <a:latin typeface="微软雅黑" panose="020B0604030504040204" pitchFamily="34" charset="-122"/>
              <a:ea typeface="微软雅黑" panose="020B0604030504040204" pitchFamily="34" charset="-122"/>
              <a:cs typeface="微软雅黑" panose="020B0604030504040204" pitchFamily="34" charset="-122"/>
            </a:endParaRPr>
          </a:p>
          <a:p>
            <a:pPr>
              <a:lnSpc>
                <a:spcPct val="110000"/>
              </a:lnSpc>
              <a:buSzPct val="50000"/>
              <a:buFont typeface="Wingdings" panose="05000000000000000000" charset="0"/>
              <a:buChar char="l"/>
            </a:pPr>
            <a:r>
              <a:rPr lang="zh-CN" altLang="zh-CN" sz="2000">
                <a:latin typeface="微软雅黑" panose="020B0604030504040204" pitchFamily="34" charset="-122"/>
                <a:ea typeface="微软雅黑" panose="020B0604030504040204" pitchFamily="34" charset="-122"/>
                <a:cs typeface="微软雅黑" panose="020B0604030504040204" pitchFamily="34" charset="-122"/>
                <a:sym typeface="+mn-ea"/>
              </a:rPr>
              <a:t>土地上报数据是否与建安相匹配</a:t>
            </a:r>
            <a:endParaRPr lang="zh-CN" altLang="zh-CN" sz="2000">
              <a:latin typeface="微软雅黑" panose="020B0604030504040204" pitchFamily="34" charset="-122"/>
              <a:ea typeface="微软雅黑" panose="020B0604030504040204" pitchFamily="34" charset="-122"/>
              <a:cs typeface="微软雅黑" panose="020B0604030504040204" pitchFamily="34" charset="-122"/>
            </a:endParaRPr>
          </a:p>
          <a:p>
            <a:pPr marL="914400" lvl="2" algn="l">
              <a:lnSpc>
                <a:spcPct val="100000"/>
              </a:lnSpc>
              <a:buClrTx/>
              <a:buSzTx/>
              <a:buNone/>
            </a:pPr>
            <a:endParaRPr lang="zh-CN" altLang="zh-CN" sz="2000" noProof="1">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grpSp>
        <p:nvGrpSpPr>
          <p:cNvPr id="3" name="组合 2"/>
          <p:cNvGrpSpPr/>
          <p:nvPr/>
        </p:nvGrpSpPr>
        <p:grpSpPr>
          <a:xfrm>
            <a:off x="0" y="-107950"/>
            <a:ext cx="3815080" cy="1427480"/>
            <a:chOff x="0" y="-170"/>
            <a:chExt cx="6008" cy="2248"/>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2" name="组合 1"/>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9" name="矩形 5"/>
            <p:cNvSpPr>
              <a:spLocks noChangeArrowheads="true"/>
            </p:cNvSpPr>
            <p:nvPr/>
          </p:nvSpPr>
          <p:spPr bwMode="auto">
            <a:xfrm>
              <a:off x="900" y="190"/>
              <a:ext cx="5108" cy="1888"/>
            </a:xfrm>
            <a:prstGeom prst="rect">
              <a:avLst/>
            </a:prstGeom>
            <a:noFill/>
            <a:ln w="9525">
              <a:noFill/>
              <a:miter lim="800000"/>
            </a:ln>
          </p:spPr>
          <p:txBody>
            <a:bodyPr wrap="none">
              <a:spAutoFit/>
            </a:bodyPr>
            <a:lstStyle/>
            <a:p>
              <a:pPr marL="0" marR="0" lvl="0" algn="l" defTabSz="914400" rtl="0" eaLnBrk="1" fontAlgn="base" latinLnBrk="0" hangingPunct="1">
                <a:lnSpc>
                  <a:spcPct val="100000"/>
                </a:lnSpc>
                <a:buClrTx/>
                <a:buSzTx/>
                <a:buFontTx/>
                <a:buNone/>
                <a:defRPr/>
              </a:pPr>
              <a:r>
                <a:rPr kumimoji="1" 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凭证查询（国家要求）</a:t>
              </a:r>
              <a:endParaRPr kumimoji="1" 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a:p>
              <a:pPr marL="0" marR="0" lvl="0" algn="l" defTabSz="914400" rtl="0" eaLnBrk="1" fontAlgn="base" latinLnBrk="0" hangingPunct="1">
                <a:lnSpc>
                  <a:spcPct val="100000"/>
                </a:lnSpc>
                <a:buClrTx/>
                <a:buSzTx/>
                <a:buFontTx/>
                <a:buNone/>
                <a:defRPr/>
              </a:pPr>
              <a:endParaRPr kumimoji="1" 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a:p>
              <a:pPr marL="0" marR="0" lvl="0" algn="l" defTabSz="914400" rtl="0" eaLnBrk="1" fontAlgn="base" latinLnBrk="0" hangingPunct="1">
                <a:lnSpc>
                  <a:spcPct val="100000"/>
                </a:lnSpc>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pic>
        <p:nvPicPr>
          <p:cNvPr id="22" name="图片 21" descr="1"/>
          <p:cNvPicPr>
            <a:picLocks noChangeAspect="true"/>
          </p:cNvPicPr>
          <p:nvPr/>
        </p:nvPicPr>
        <p:blipFill>
          <a:blip r:embed="rId1"/>
          <a:stretch>
            <a:fillRect/>
          </a:stretch>
        </p:blipFill>
        <p:spPr>
          <a:xfrm>
            <a:off x="827405" y="1779905"/>
            <a:ext cx="5844540" cy="3298190"/>
          </a:xfrm>
          <a:prstGeom prst="rect">
            <a:avLst/>
          </a:prstGeom>
        </p:spPr>
      </p:pic>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图片2"/>
          <p:cNvPicPr>
            <a:picLocks noChangeAspect="true"/>
          </p:cNvPicPr>
          <p:nvPr/>
        </p:nvPicPr>
        <p:blipFill>
          <a:blip r:embed="rId1"/>
          <a:stretch>
            <a:fillRect/>
          </a:stretch>
        </p:blipFill>
        <p:spPr>
          <a:xfrm>
            <a:off x="4716780" y="0"/>
            <a:ext cx="4431665" cy="4900930"/>
          </a:xfrm>
          <a:prstGeom prst="rect">
            <a:avLst/>
          </a:prstGeom>
        </p:spPr>
      </p:pic>
      <p:sp>
        <p:nvSpPr>
          <p:cNvPr id="63491" name="内容占位符 2"/>
          <p:cNvSpPr>
            <a:spLocks noGrp="true"/>
          </p:cNvSpPr>
          <p:nvPr>
            <p:ph idx="1"/>
          </p:nvPr>
        </p:nvSpPr>
        <p:spPr>
          <a:xfrm>
            <a:off x="107315" y="697230"/>
            <a:ext cx="5216525" cy="3563620"/>
          </a:xfrm>
        </p:spPr>
        <p:txBody>
          <a:bodyPr/>
          <a:lstStyle/>
          <a:p>
            <a:pPr marL="0" indent="0">
              <a:buNone/>
            </a:pPr>
            <a:r>
              <a:rPr lang="zh-CN" altLang="zh-CN" sz="1800" noProof="1">
                <a:solidFill>
                  <a:srgbClr val="FF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cs typeface="微软雅黑" panose="020B0604030504040204" pitchFamily="34" charset="-122"/>
              </a:rPr>
              <a:t>销售凭证</a:t>
            </a:r>
            <a:endParaRPr lang="zh-CN" altLang="zh-CN" sz="1800" noProof="1">
              <a:solidFill>
                <a:srgbClr val="FF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cs typeface="微软雅黑" panose="020B0604030504040204" pitchFamily="34" charset="-122"/>
            </a:endParaRPr>
          </a:p>
          <a:p>
            <a:pPr marL="0" indent="0">
              <a:buNone/>
            </a:pPr>
            <a:r>
              <a:rPr lang="en-US" altLang="zh-CN" sz="1800">
                <a:latin typeface="微软雅黑" panose="020B0604030504040204" pitchFamily="34" charset="-122"/>
                <a:ea typeface="微软雅黑" panose="020B0604030504040204" pitchFamily="34" charset="-122"/>
                <a:cs typeface="微软雅黑" panose="020B0604030504040204" pitchFamily="34" charset="-122"/>
                <a:sym typeface="+mn-ea"/>
              </a:rPr>
              <a:t>1.</a:t>
            </a:r>
            <a:r>
              <a:rPr lang="zh-CN" altLang="zh-CN" sz="1800">
                <a:latin typeface="微软雅黑" panose="020B0604030504040204" pitchFamily="34" charset="-122"/>
                <a:ea typeface="微软雅黑" panose="020B0604030504040204" pitchFamily="34" charset="-122"/>
                <a:cs typeface="微软雅黑" panose="020B0604030504040204" pitchFamily="34" charset="-122"/>
                <a:sym typeface="+mn-ea"/>
              </a:rPr>
              <a:t>销售台账（盖章</a:t>
            </a:r>
            <a:r>
              <a:rPr lang="en-US" altLang="zh-CN" sz="1800">
                <a:latin typeface="微软雅黑" panose="020B0604030504040204" pitchFamily="34" charset="-122"/>
                <a:ea typeface="微软雅黑" panose="020B0604030504040204" pitchFamily="34" charset="-122"/>
                <a:cs typeface="微软雅黑" panose="020B0604030504040204" pitchFamily="34" charset="-122"/>
                <a:sym typeface="+mn-ea"/>
              </a:rPr>
              <a:t> </a:t>
            </a:r>
            <a:r>
              <a:rPr lang="zh-CN" altLang="en-US" sz="1800">
                <a:latin typeface="微软雅黑" panose="020B0604030504040204" pitchFamily="34" charset="-122"/>
                <a:ea typeface="微软雅黑" panose="020B0604030504040204" pitchFamily="34" charset="-122"/>
                <a:cs typeface="微软雅黑" panose="020B0604030504040204" pitchFamily="34" charset="-122"/>
                <a:sym typeface="+mn-ea"/>
              </a:rPr>
              <a:t>）</a:t>
            </a:r>
            <a:r>
              <a:rPr lang="zh-CN" altLang="zh-CN" sz="1800">
                <a:latin typeface="微软雅黑" panose="020B0604030504040204" pitchFamily="34" charset="-122"/>
                <a:ea typeface="微软雅黑" panose="020B0604030504040204" pitchFamily="34" charset="-122"/>
                <a:cs typeface="微软雅黑" panose="020B0604030504040204" pitchFamily="34" charset="-122"/>
                <a:sym typeface="+mn-ea"/>
              </a:rPr>
              <a:t>：包含日期、门牌、购买人、销售面积、销售金额等信息。</a:t>
            </a:r>
            <a:endParaRPr lang="zh-CN" altLang="zh-CN" sz="1800">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0" indent="0">
              <a:buNone/>
            </a:pPr>
            <a:r>
              <a:rPr lang="en-US" altLang="zh-CN" sz="1800">
                <a:latin typeface="微软雅黑" panose="020B0604030504040204" pitchFamily="34" charset="-122"/>
                <a:ea typeface="微软雅黑" panose="020B0604030504040204" pitchFamily="34" charset="-122"/>
                <a:cs typeface="微软雅黑" panose="020B0604030504040204" pitchFamily="34" charset="-122"/>
                <a:sym typeface="+mn-ea"/>
              </a:rPr>
              <a:t>2.</a:t>
            </a:r>
            <a:r>
              <a:rPr lang="zh-CN" altLang="zh-CN" sz="1800">
                <a:latin typeface="微软雅黑" panose="020B0604030504040204" pitchFamily="34" charset="-122"/>
                <a:ea typeface="微软雅黑" panose="020B0604030504040204" pitchFamily="34" charset="-122"/>
                <a:cs typeface="微软雅黑" panose="020B0604030504040204" pitchFamily="34" charset="-122"/>
                <a:sym typeface="+mn-ea"/>
              </a:rPr>
              <a:t>销售合同：正式销售合同</a:t>
            </a:r>
            <a:r>
              <a:rPr lang="en-US" altLang="zh-CN" sz="1800">
                <a:latin typeface="微软雅黑" panose="020B0604030504040204" pitchFamily="34" charset="-122"/>
                <a:ea typeface="微软雅黑" panose="020B0604030504040204" pitchFamily="34" charset="-122"/>
                <a:cs typeface="微软雅黑" panose="020B0604030504040204" pitchFamily="34" charset="-122"/>
                <a:sym typeface="+mn-ea"/>
              </a:rPr>
              <a:t>2</a:t>
            </a:r>
            <a:r>
              <a:rPr lang="zh-CN" altLang="en-US" sz="1800">
                <a:latin typeface="微软雅黑" panose="020B0604030504040204" pitchFamily="34" charset="-122"/>
                <a:ea typeface="微软雅黑" panose="020B0604030504040204" pitchFamily="34" charset="-122"/>
                <a:cs typeface="微软雅黑" panose="020B0604030504040204" pitchFamily="34" charset="-122"/>
                <a:sym typeface="+mn-ea"/>
              </a:rPr>
              <a:t>份</a:t>
            </a:r>
            <a:r>
              <a:rPr lang="zh-CN" altLang="zh-CN" sz="1800">
                <a:latin typeface="微软雅黑" panose="020B0604030504040204" pitchFamily="34" charset="-122"/>
                <a:ea typeface="微软雅黑" panose="020B0604030504040204" pitchFamily="34" charset="-122"/>
                <a:cs typeface="微软雅黑" panose="020B0604030504040204" pitchFamily="34" charset="-122"/>
                <a:sym typeface="+mn-ea"/>
              </a:rPr>
              <a:t>（车位单独提供）。</a:t>
            </a:r>
            <a:endParaRPr lang="zh-CN" altLang="zh-CN" sz="1800">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0" indent="0">
              <a:buNone/>
            </a:pPr>
            <a:r>
              <a:rPr lang="en-US" altLang="zh-CN" sz="1800">
                <a:latin typeface="微软雅黑" panose="020B0604030504040204" pitchFamily="34" charset="-122"/>
                <a:ea typeface="微软雅黑" panose="020B0604030504040204" pitchFamily="34" charset="-122"/>
                <a:cs typeface="微软雅黑" panose="020B0604030504040204" pitchFamily="34" charset="-122"/>
                <a:sym typeface="+mn-ea"/>
              </a:rPr>
              <a:t>3.</a:t>
            </a:r>
            <a:r>
              <a:rPr lang="zh-CN" altLang="zh-CN" sz="1800">
                <a:latin typeface="微软雅黑" panose="020B0604030504040204" pitchFamily="34" charset="-122"/>
                <a:ea typeface="微软雅黑" panose="020B0604030504040204" pitchFamily="34" charset="-122"/>
                <a:cs typeface="微软雅黑" panose="020B0604030504040204" pitchFamily="34" charset="-122"/>
                <a:sym typeface="+mn-ea"/>
              </a:rPr>
              <a:t>财务凭证（商品住宅）：</a:t>
            </a:r>
            <a:endParaRPr lang="zh-CN" altLang="zh-CN" sz="1800">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0" indent="0">
              <a:buNone/>
            </a:pPr>
            <a:r>
              <a:rPr lang="zh-CN" altLang="zh-CN" sz="1800">
                <a:latin typeface="微软雅黑" panose="020B0604030504040204" pitchFamily="34" charset="-122"/>
                <a:ea typeface="微软雅黑" panose="020B0604030504040204" pitchFamily="34" charset="-122"/>
                <a:cs typeface="微软雅黑" panose="020B0604030504040204" pitchFamily="34" charset="-122"/>
                <a:sym typeface="+mn-ea"/>
              </a:rPr>
              <a:t>（1）合同负债（或预收账款）：本年贷方发生额</a:t>
            </a:r>
            <a:endParaRPr lang="zh-CN" altLang="zh-CN" sz="1800">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0" indent="0">
              <a:buNone/>
            </a:pPr>
            <a:r>
              <a:rPr lang="zh-CN" altLang="zh-CN" sz="1800">
                <a:latin typeface="微软雅黑" panose="020B0604030504040204" pitchFamily="34" charset="-122"/>
                <a:ea typeface="微软雅黑" panose="020B0604030504040204" pitchFamily="34" charset="-122"/>
                <a:cs typeface="微软雅黑" panose="020B0604030504040204" pitchFamily="34" charset="-122"/>
                <a:sym typeface="+mn-ea"/>
              </a:rPr>
              <a:t>（2）增值税及附加税费预缴表</a:t>
            </a:r>
            <a:endParaRPr lang="zh-CN" altLang="zh-CN" sz="1800">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0" indent="0">
              <a:buNone/>
            </a:pPr>
            <a:endParaRPr lang="zh-CN" altLang="zh-CN" sz="1800" noProof="1">
              <a:solidFill>
                <a:srgbClr val="FF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cs typeface="微软雅黑" panose="020B0604030504040204" pitchFamily="34" charset="-122"/>
            </a:endParaRPr>
          </a:p>
          <a:p>
            <a:pPr marL="0" indent="0">
              <a:buNone/>
            </a:pPr>
            <a:endParaRPr lang="zh-CN" altLang="zh-CN" sz="1800" noProof="1">
              <a:solidFill>
                <a:srgbClr val="FF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sp>
        <p:nvSpPr>
          <p:cNvPr id="15" name="文本框 14"/>
          <p:cNvSpPr txBox="true"/>
          <p:nvPr/>
        </p:nvSpPr>
        <p:spPr>
          <a:xfrm>
            <a:off x="683895" y="3283585"/>
            <a:ext cx="3550920" cy="368300"/>
          </a:xfrm>
          <a:prstGeom prst="rect">
            <a:avLst/>
          </a:prstGeom>
          <a:noFill/>
        </p:spPr>
        <p:txBody>
          <a:bodyPr wrap="square" rtlCol="0" anchor="t">
            <a:spAutoFit/>
          </a:bodyPr>
          <a:lstStyle/>
          <a:p>
            <a:r>
              <a:rPr lang="zh-CN" altLang="en-US" b="1">
                <a:solidFill>
                  <a:srgbClr val="C0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sym typeface="+mn-ea"/>
              </a:rPr>
              <a:t>标明合计项，且与平台数据一致</a:t>
            </a:r>
            <a:endParaRPr lang="zh-CN" altLang="en-US" b="1">
              <a:solidFill>
                <a:srgbClr val="C0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endParaRPr>
          </a:p>
        </p:txBody>
      </p:sp>
      <p:sp>
        <p:nvSpPr>
          <p:cNvPr id="2" name="文本框 1"/>
          <p:cNvSpPr txBox="true"/>
          <p:nvPr/>
        </p:nvSpPr>
        <p:spPr>
          <a:xfrm>
            <a:off x="6523355" y="4731385"/>
            <a:ext cx="1416050" cy="306705"/>
          </a:xfrm>
          <a:prstGeom prst="rect">
            <a:avLst/>
          </a:prstGeom>
          <a:noFill/>
        </p:spPr>
        <p:txBody>
          <a:bodyPr wrap="square" rtlCol="0" anchor="t">
            <a:spAutoFit/>
          </a:bodyPr>
          <a:lstStyle/>
          <a:p>
            <a:r>
              <a:rPr lang="zh-CN" altLang="en-US" sz="1400" b="1">
                <a:solidFill>
                  <a:schemeClr val="tx1"/>
                </a:solidFill>
              </a:rPr>
              <a:t>销售面积合计</a:t>
            </a:r>
            <a:endParaRPr lang="zh-CN" altLang="en-US" sz="1400" b="1">
              <a:solidFill>
                <a:schemeClr val="tx1"/>
              </a:solidFill>
            </a:endParaRPr>
          </a:p>
        </p:txBody>
      </p:sp>
      <p:sp>
        <p:nvSpPr>
          <p:cNvPr id="3" name="文本框 2"/>
          <p:cNvSpPr txBox="true"/>
          <p:nvPr/>
        </p:nvSpPr>
        <p:spPr>
          <a:xfrm>
            <a:off x="7884795" y="4731385"/>
            <a:ext cx="1122045" cy="306705"/>
          </a:xfrm>
          <a:prstGeom prst="rect">
            <a:avLst/>
          </a:prstGeom>
          <a:noFill/>
        </p:spPr>
        <p:txBody>
          <a:bodyPr wrap="square" rtlCol="0" anchor="t">
            <a:spAutoFit/>
          </a:bodyPr>
          <a:lstStyle/>
          <a:p>
            <a:r>
              <a:rPr lang="zh-CN" altLang="en-US" sz="1400" b="1">
                <a:solidFill>
                  <a:schemeClr val="tx1"/>
                </a:solidFill>
              </a:rPr>
              <a:t>销售额合计</a:t>
            </a:r>
            <a:endParaRPr lang="zh-CN" altLang="en-US" sz="1400" b="1">
              <a:solidFill>
                <a:schemeClr val="tx1"/>
              </a:solidFill>
            </a:endParaRPr>
          </a:p>
        </p:txBody>
      </p:sp>
      <p:sp>
        <p:nvSpPr>
          <p:cNvPr id="12" name="文本框 11"/>
          <p:cNvSpPr txBox="true"/>
          <p:nvPr/>
        </p:nvSpPr>
        <p:spPr>
          <a:xfrm>
            <a:off x="6300470" y="2540"/>
            <a:ext cx="2061845" cy="368300"/>
          </a:xfrm>
          <a:prstGeom prst="rect">
            <a:avLst/>
          </a:prstGeom>
          <a:noFill/>
        </p:spPr>
        <p:txBody>
          <a:bodyPr wrap="square" rtlCol="0" anchor="t">
            <a:spAutoFit/>
          </a:bodyPr>
          <a:lstStyle/>
          <a:p>
            <a:r>
              <a:rPr lang="en-US" altLang="zh-CN" b="1">
                <a:solidFill>
                  <a:srgbClr val="C0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sym typeface="+mn-ea"/>
              </a:rPr>
              <a:t>1.</a:t>
            </a:r>
            <a:r>
              <a:rPr lang="zh-CN" altLang="en-US" b="1">
                <a:solidFill>
                  <a:srgbClr val="C0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sym typeface="+mn-ea"/>
              </a:rPr>
              <a:t>销售台账（盖章）</a:t>
            </a:r>
            <a:endParaRPr lang="zh-CN" altLang="en-US" b="1">
              <a:solidFill>
                <a:srgbClr val="C0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endParaRPr>
          </a:p>
        </p:txBody>
      </p:sp>
      <p:pic>
        <p:nvPicPr>
          <p:cNvPr id="13" name="图片 1"/>
          <p:cNvPicPr>
            <a:picLocks noChangeAspect="true"/>
          </p:cNvPicPr>
          <p:nvPr/>
        </p:nvPicPr>
        <p:blipFill>
          <a:blip r:embed="rId2"/>
          <a:srcRect t="3946" r="54692" b="86901"/>
          <a:stretch>
            <a:fillRect/>
          </a:stretch>
        </p:blipFill>
        <p:spPr>
          <a:xfrm>
            <a:off x="179705" y="3651885"/>
            <a:ext cx="4057015" cy="1063625"/>
          </a:xfrm>
          <a:prstGeom prst="rect">
            <a:avLst/>
          </a:prstGeom>
          <a:noFill/>
          <a:ln>
            <a:noFill/>
          </a:ln>
        </p:spPr>
      </p:pic>
      <p:grpSp>
        <p:nvGrpSpPr>
          <p:cNvPr id="16" name="组合 15"/>
          <p:cNvGrpSpPr/>
          <p:nvPr/>
        </p:nvGrpSpPr>
        <p:grpSpPr>
          <a:xfrm>
            <a:off x="0" y="-107950"/>
            <a:ext cx="3815080" cy="1427480"/>
            <a:chOff x="0" y="-170"/>
            <a:chExt cx="6008" cy="2248"/>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17" name="组合 16"/>
            <p:cNvGrpSpPr/>
            <p:nvPr userDrawn="true"/>
          </p:nvGrpSpPr>
          <p:grpSpPr>
            <a:xfrm>
              <a:off x="0" y="357"/>
              <a:ext cx="594" cy="341"/>
              <a:chOff x="0" y="210766"/>
              <a:chExt cx="502921" cy="288405"/>
            </a:xfrm>
          </p:grpSpPr>
          <p:sp>
            <p:nvSpPr>
              <p:cNvPr id="18" name="矩形 17"/>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19" name="矩形 18"/>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0" name="矩形 19"/>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1" name="矩形 5"/>
            <p:cNvSpPr>
              <a:spLocks noChangeArrowheads="true"/>
            </p:cNvSpPr>
            <p:nvPr/>
          </p:nvSpPr>
          <p:spPr bwMode="auto">
            <a:xfrm>
              <a:off x="900" y="190"/>
              <a:ext cx="5108" cy="1888"/>
            </a:xfrm>
            <a:prstGeom prst="rect">
              <a:avLst/>
            </a:prstGeom>
            <a:noFill/>
            <a:ln w="9525">
              <a:noFill/>
              <a:miter lim="800000"/>
            </a:ln>
          </p:spPr>
          <p:txBody>
            <a:bodyPr wrap="none">
              <a:spAutoFit/>
            </a:bodyPr>
            <a:lstStyle/>
            <a:p>
              <a:pPr marL="0" marR="0" lvl="0" algn="l" defTabSz="914400" rtl="0" eaLnBrk="1" fontAlgn="base" latinLnBrk="0" hangingPunct="1">
                <a:lnSpc>
                  <a:spcPct val="100000"/>
                </a:lnSpc>
                <a:buClrTx/>
                <a:buSzTx/>
                <a:buFontTx/>
                <a:buNone/>
                <a:defRPr/>
              </a:pPr>
              <a:r>
                <a:rPr kumimoji="1" 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凭证查询（国家要求）</a:t>
              </a:r>
              <a:endParaRPr kumimoji="1" 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a:p>
              <a:pPr marL="0" marR="0" lvl="0" algn="l" defTabSz="914400" rtl="0" eaLnBrk="1" fontAlgn="base" latinLnBrk="0" hangingPunct="1">
                <a:lnSpc>
                  <a:spcPct val="100000"/>
                </a:lnSpc>
                <a:buClrTx/>
                <a:buSzTx/>
                <a:buFontTx/>
                <a:buNone/>
                <a:defRPr/>
              </a:pPr>
              <a:endParaRPr kumimoji="1" 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a:p>
              <a:pPr marL="0" marR="0" lvl="0" algn="l" defTabSz="914400" rtl="0" eaLnBrk="1" fontAlgn="base" latinLnBrk="0" hangingPunct="1">
                <a:lnSpc>
                  <a:spcPct val="100000"/>
                </a:lnSpc>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3"/>
          <p:cNvPicPr>
            <a:picLocks noChangeAspect="true"/>
          </p:cNvPicPr>
          <p:nvPr/>
        </p:nvPicPr>
        <p:blipFill>
          <a:blip r:embed="rId1"/>
          <a:stretch>
            <a:fillRect/>
          </a:stretch>
        </p:blipFill>
        <p:spPr>
          <a:xfrm>
            <a:off x="107950" y="59690"/>
            <a:ext cx="3547745" cy="5083810"/>
          </a:xfrm>
          <a:prstGeom prst="rect">
            <a:avLst/>
          </a:prstGeom>
        </p:spPr>
      </p:pic>
      <p:sp>
        <p:nvSpPr>
          <p:cNvPr id="63491" name="内容占位符 2"/>
          <p:cNvSpPr>
            <a:spLocks noGrp="true"/>
          </p:cNvSpPr>
          <p:nvPr>
            <p:ph idx="1"/>
          </p:nvPr>
        </p:nvSpPr>
        <p:spPr>
          <a:xfrm>
            <a:off x="288925" y="123190"/>
            <a:ext cx="4701540" cy="3563620"/>
          </a:xfrm>
        </p:spPr>
        <p:txBody>
          <a:bodyPr/>
          <a:lstStyle/>
          <a:p>
            <a:pPr marL="0" indent="0">
              <a:buNone/>
            </a:pPr>
            <a:endParaRPr lang="zh-CN" altLang="zh-CN" sz="2000" noProof="1">
              <a:solidFill>
                <a:srgbClr val="FF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cs typeface="微软雅黑" panose="020B0604030504040204" pitchFamily="34" charset="-122"/>
            </a:endParaRPr>
          </a:p>
          <a:p>
            <a:pPr marL="0" indent="0">
              <a:buNone/>
            </a:pPr>
            <a:endParaRPr lang="zh-CN" altLang="zh-CN" sz="2000" noProof="1">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sp>
        <p:nvSpPr>
          <p:cNvPr id="12" name="文本框 11"/>
          <p:cNvSpPr txBox="true"/>
          <p:nvPr/>
        </p:nvSpPr>
        <p:spPr>
          <a:xfrm>
            <a:off x="179705" y="51435"/>
            <a:ext cx="4692015" cy="368300"/>
          </a:xfrm>
          <a:prstGeom prst="rect">
            <a:avLst/>
          </a:prstGeom>
          <a:noFill/>
        </p:spPr>
        <p:txBody>
          <a:bodyPr wrap="square" rtlCol="0" anchor="t">
            <a:spAutoFit/>
          </a:bodyPr>
          <a:lstStyle/>
          <a:p>
            <a:r>
              <a:rPr lang="en-US" altLang="zh-CN" b="1">
                <a:solidFill>
                  <a:srgbClr val="C0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sym typeface="+mn-ea"/>
              </a:rPr>
              <a:t>2.</a:t>
            </a:r>
            <a:r>
              <a:rPr lang="zh-CN" altLang="en-US" b="1">
                <a:solidFill>
                  <a:srgbClr val="C0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sym typeface="+mn-ea"/>
              </a:rPr>
              <a:t>销售合同（</a:t>
            </a:r>
            <a:r>
              <a:rPr lang="zh-CN" altLang="zh-CN" sz="1800">
                <a:latin typeface="微软雅黑" panose="020B0604030504040204" pitchFamily="34" charset="-122"/>
                <a:ea typeface="微软雅黑" panose="020B0604030504040204" pitchFamily="34" charset="-122"/>
                <a:cs typeface="微软雅黑" panose="020B0604030504040204" pitchFamily="34" charset="-122"/>
                <a:sym typeface="+mn-ea"/>
              </a:rPr>
              <a:t>正式签字盖章，非草签</a:t>
            </a:r>
            <a:r>
              <a:rPr lang="zh-CN" altLang="en-US" b="1">
                <a:solidFill>
                  <a:srgbClr val="C0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sym typeface="+mn-ea"/>
              </a:rPr>
              <a:t>）</a:t>
            </a:r>
            <a:endParaRPr lang="zh-CN" altLang="en-US" b="1">
              <a:solidFill>
                <a:srgbClr val="C0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endParaRPr>
          </a:p>
        </p:txBody>
      </p:sp>
      <p:sp>
        <p:nvSpPr>
          <p:cNvPr id="22" name="文本框 21"/>
          <p:cNvSpPr txBox="true"/>
          <p:nvPr/>
        </p:nvSpPr>
        <p:spPr>
          <a:xfrm>
            <a:off x="4932680" y="51435"/>
            <a:ext cx="4692015" cy="368300"/>
          </a:xfrm>
          <a:prstGeom prst="rect">
            <a:avLst/>
          </a:prstGeom>
          <a:noFill/>
        </p:spPr>
        <p:txBody>
          <a:bodyPr wrap="square" rtlCol="0" anchor="t">
            <a:spAutoFit/>
          </a:bodyPr>
          <a:lstStyle/>
          <a:p>
            <a:r>
              <a:rPr lang="en-US" altLang="zh-CN" b="1">
                <a:solidFill>
                  <a:srgbClr val="C0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sym typeface="+mn-ea"/>
              </a:rPr>
              <a:t>3.</a:t>
            </a:r>
            <a:r>
              <a:rPr lang="zh-CN" altLang="en-US" b="1">
                <a:solidFill>
                  <a:srgbClr val="C0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sym typeface="+mn-ea"/>
              </a:rPr>
              <a:t>财务凭证（</a:t>
            </a:r>
            <a:r>
              <a:rPr lang="zh-CN" altLang="zh-CN" sz="1800">
                <a:latin typeface="微软雅黑" panose="020B0604030504040204" pitchFamily="34" charset="-122"/>
                <a:ea typeface="微软雅黑" panose="020B0604030504040204" pitchFamily="34" charset="-122"/>
                <a:cs typeface="微软雅黑" panose="020B0604030504040204" pitchFamily="34" charset="-122"/>
                <a:sym typeface="+mn-ea"/>
              </a:rPr>
              <a:t>合同负债</a:t>
            </a:r>
            <a:r>
              <a:rPr lang="zh-CN" altLang="en-US" b="1">
                <a:solidFill>
                  <a:srgbClr val="C0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sym typeface="+mn-ea"/>
              </a:rPr>
              <a:t>）</a:t>
            </a:r>
            <a:endParaRPr lang="zh-CN" altLang="en-US" b="1">
              <a:solidFill>
                <a:srgbClr val="C0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endParaRPr>
          </a:p>
        </p:txBody>
      </p:sp>
      <p:sp>
        <p:nvSpPr>
          <p:cNvPr id="23" name="文本框 22"/>
          <p:cNvSpPr txBox="true"/>
          <p:nvPr/>
        </p:nvSpPr>
        <p:spPr>
          <a:xfrm>
            <a:off x="4866640" y="3651885"/>
            <a:ext cx="4692015" cy="368300"/>
          </a:xfrm>
          <a:prstGeom prst="rect">
            <a:avLst/>
          </a:prstGeom>
          <a:noFill/>
        </p:spPr>
        <p:txBody>
          <a:bodyPr wrap="square" rtlCol="0" anchor="t">
            <a:spAutoFit/>
          </a:bodyPr>
          <a:lstStyle/>
          <a:p>
            <a:r>
              <a:rPr lang="en-US" altLang="zh-CN" b="1">
                <a:solidFill>
                  <a:srgbClr val="C0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sym typeface="+mn-ea"/>
              </a:rPr>
              <a:t>3.</a:t>
            </a:r>
            <a:r>
              <a:rPr lang="zh-CN" altLang="en-US" b="1">
                <a:solidFill>
                  <a:srgbClr val="C0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sym typeface="+mn-ea"/>
              </a:rPr>
              <a:t>财务凭证（</a:t>
            </a:r>
            <a:r>
              <a:rPr lang="zh-CN" altLang="zh-CN">
                <a:latin typeface="微软雅黑" panose="020B0604030504040204" pitchFamily="34" charset="-122"/>
                <a:ea typeface="微软雅黑" panose="020B0604030504040204" pitchFamily="34" charset="-122"/>
                <a:cs typeface="微软雅黑" panose="020B0604030504040204" pitchFamily="34" charset="-122"/>
                <a:sym typeface="+mn-ea"/>
              </a:rPr>
              <a:t>增值税及附加税费预缴表</a:t>
            </a:r>
            <a:r>
              <a:rPr lang="zh-CN" altLang="en-US" b="1">
                <a:solidFill>
                  <a:srgbClr val="C0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sym typeface="+mn-ea"/>
              </a:rPr>
              <a:t>）</a:t>
            </a:r>
            <a:endParaRPr lang="zh-CN" altLang="en-US" b="1">
              <a:solidFill>
                <a:srgbClr val="C00000"/>
              </a:solidFill>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endParaRPr>
          </a:p>
        </p:txBody>
      </p:sp>
      <p:pic>
        <p:nvPicPr>
          <p:cNvPr id="34" name="图片 33" descr="图片5"/>
          <p:cNvPicPr>
            <a:picLocks noChangeAspect="true"/>
          </p:cNvPicPr>
          <p:nvPr/>
        </p:nvPicPr>
        <p:blipFill>
          <a:blip r:embed="rId2"/>
          <a:stretch>
            <a:fillRect/>
          </a:stretch>
        </p:blipFill>
        <p:spPr>
          <a:xfrm>
            <a:off x="1115695" y="195580"/>
            <a:ext cx="7589520" cy="3041650"/>
          </a:xfrm>
          <a:prstGeom prst="rect">
            <a:avLst/>
          </a:prstGeom>
        </p:spPr>
      </p:pic>
      <p:pic>
        <p:nvPicPr>
          <p:cNvPr id="35" name="图片 34" descr="图片4"/>
          <p:cNvPicPr>
            <a:picLocks noChangeAspect="true"/>
          </p:cNvPicPr>
          <p:nvPr/>
        </p:nvPicPr>
        <p:blipFill>
          <a:blip r:embed="rId3"/>
          <a:stretch>
            <a:fillRect/>
          </a:stretch>
        </p:blipFill>
        <p:spPr>
          <a:xfrm>
            <a:off x="1907540" y="-20320"/>
            <a:ext cx="6661150" cy="51435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ppt_x"/>
                                          </p:val>
                                        </p:tav>
                                        <p:tav tm="100000">
                                          <p:val>
                                            <p:strVal val="#ppt_x"/>
                                          </p:val>
                                        </p:tav>
                                      </p:tavLst>
                                    </p:anim>
                                    <p:anim calcmode="lin" valueType="num">
                                      <p:cBhvr additive="base">
                                        <p:cTn id="1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140716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zh-CN"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工作要求</a:t>
            </a:r>
            <a:endParaRPr kumimoji="1" lang="zh-CN" altLang="zh-CN"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3" name="文本框 2"/>
          <p:cNvSpPr txBox="true"/>
          <p:nvPr/>
        </p:nvSpPr>
        <p:spPr>
          <a:xfrm>
            <a:off x="76835" y="657860"/>
            <a:ext cx="8806180" cy="4223385"/>
          </a:xfrm>
          <a:prstGeom prst="rect">
            <a:avLst/>
          </a:prstGeom>
          <a:noFill/>
        </p:spPr>
        <p:txBody>
          <a:bodyPr wrap="square" rtlCol="0" anchor="t">
            <a:spAutoFit/>
          </a:bodyPr>
          <a:lstStyle/>
          <a:p>
            <a:pPr algn="l">
              <a:lnSpc>
                <a:spcPct val="100000"/>
              </a:lnSpc>
              <a:buClrTx/>
              <a:buSzTx/>
              <a:buFont typeface="Wingdings" panose="05000000000000000000" charset="0"/>
            </a:pPr>
            <a:r>
              <a:rPr lang="en-US" altLang="zh-CN" sz="21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1.</a:t>
            </a:r>
            <a:r>
              <a:rPr lang="zh-CN" altLang="en-US" sz="21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投资</a:t>
            </a:r>
            <a:r>
              <a:rPr lang="zh-CN" sz="21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凭证模板</a:t>
            </a:r>
            <a:endParaRPr lang="zh-CN" sz="21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a:p>
            <a:pPr marL="457200" algn="l">
              <a:lnSpc>
                <a:spcPct val="150000"/>
              </a:lnSpc>
              <a:buClrTx/>
              <a:buSzTx/>
              <a:buFont typeface="Wingdings" panose="05000000000000000000" charset="0"/>
              <a:buChar char="l"/>
            </a:pPr>
            <a:r>
              <a:rPr lang="en-US" altLang="zh-CN" sz="21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 </a:t>
            </a:r>
            <a:r>
              <a:rPr lang="zh-CN"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命名：“国家</a:t>
            </a:r>
            <a:r>
              <a:rPr lang="en-US" altLang="zh-CN"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a:t>
            </a:r>
            <a:r>
              <a:rPr lang="zh-CN" altLang="en-US"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市局</a:t>
            </a:r>
            <a:r>
              <a:rPr lang="en-US" altLang="zh-CN"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a:t>
            </a:r>
            <a:r>
              <a:rPr lang="zh-CN"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查询时间+投资凭证+项目代码 项目名称”</a:t>
            </a:r>
            <a:endParaRPr lang="zh-CN"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a:p>
            <a:pPr algn="l">
              <a:lnSpc>
                <a:spcPct val="150000"/>
              </a:lnSpc>
              <a:buClrTx/>
              <a:buSzTx/>
              <a:buFont typeface="Wingdings" panose="05000000000000000000" charset="0"/>
            </a:pPr>
            <a:r>
              <a:rPr lang="en-US" altLang="zh-CN"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       </a:t>
            </a:r>
            <a:r>
              <a:rPr lang="zh-CN"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如</a:t>
            </a:r>
            <a:r>
              <a:rPr lang="en-US" altLang="zh-CN"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a:t>
            </a:r>
            <a:r>
              <a:rPr lang="zh-CN" altLang="en-US"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国家</a:t>
            </a:r>
            <a:r>
              <a:rPr lang="zh-CN"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0305投资凭证123456789001住宅项目</a:t>
            </a:r>
            <a:r>
              <a:rPr lang="en-US" altLang="zh-CN"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a:t>
            </a:r>
            <a:endParaRPr lang="en-US" altLang="zh-CN"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a:p>
            <a:pPr marL="457200" algn="l">
              <a:lnSpc>
                <a:spcPct val="150000"/>
              </a:lnSpc>
              <a:buClrTx/>
              <a:buSzTx/>
              <a:buFont typeface="Wingdings" panose="05000000000000000000" charset="0"/>
              <a:buChar char="l"/>
            </a:pPr>
            <a:r>
              <a:rPr lang="en-US" altLang="zh-CN" sz="1600" b="1" dirty="0">
                <a:solidFill>
                  <a:schemeClr val="tx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 </a:t>
            </a:r>
            <a:r>
              <a:rPr lang="zh-CN" altLang="en-US" sz="1600" b="1" dirty="0">
                <a:solidFill>
                  <a:schemeClr val="tx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文档包含：一是填报依据汇总表；二是具体的填报凭证，按照建安工程、其他费用等分类整理</a:t>
            </a:r>
            <a:endParaRPr lang="zh-CN" altLang="en-US" sz="1600" b="1" dirty="0">
              <a:solidFill>
                <a:schemeClr val="tx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a:p>
            <a:pPr marL="457200" algn="l">
              <a:lnSpc>
                <a:spcPct val="150000"/>
              </a:lnSpc>
              <a:buClrTx/>
              <a:buSzTx/>
              <a:buFont typeface="Wingdings" panose="05000000000000000000" charset="0"/>
              <a:buChar char="l"/>
            </a:pPr>
            <a:r>
              <a:rPr lang="en-US" altLang="zh-CN"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 </a:t>
            </a:r>
            <a:r>
              <a:rPr lang="zh-CN" altLang="en-US"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所有凭证均需</a:t>
            </a:r>
            <a:r>
              <a:rPr lang="zh-CN" altLang="en-US" sz="1600" b="1" dirty="0">
                <a:solidFill>
                  <a:srgbClr val="FF0000"/>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用红框标明取数来源</a:t>
            </a:r>
            <a:endParaRPr lang="zh-CN" altLang="en-US" sz="1600" b="1" dirty="0">
              <a:solidFill>
                <a:schemeClr val="tx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a:p>
            <a:pPr marL="457200" algn="l">
              <a:lnSpc>
                <a:spcPct val="150000"/>
              </a:lnSpc>
              <a:buClrTx/>
              <a:buSzTx/>
              <a:buFont typeface="Wingdings" panose="05000000000000000000" charset="0"/>
              <a:buChar char="l"/>
            </a:pPr>
            <a:r>
              <a:rPr lang="en-US" altLang="zh-CN"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 工程结算单报送的指标，有计算加总过程</a:t>
            </a:r>
            <a:r>
              <a:rPr lang="zh-CN" altLang="en-US"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，且</a:t>
            </a:r>
            <a:r>
              <a:rPr lang="en-US" altLang="zh-CN"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必须</a:t>
            </a:r>
            <a:r>
              <a:rPr lang="en-US" altLang="zh-CN" sz="1600" b="1" dirty="0">
                <a:solidFill>
                  <a:srgbClr val="FF0000"/>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三方签章的正式文本</a:t>
            </a:r>
            <a:endParaRPr lang="en-US" altLang="zh-CN" sz="1600" b="1" dirty="0">
              <a:solidFill>
                <a:srgbClr val="FF0000"/>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a:p>
            <a:pPr marL="457200" algn="l">
              <a:lnSpc>
                <a:spcPct val="150000"/>
              </a:lnSpc>
              <a:buClrTx/>
              <a:buSzTx/>
              <a:buFont typeface="Wingdings" panose="05000000000000000000" charset="0"/>
              <a:buChar char="l"/>
            </a:pPr>
            <a:r>
              <a:rPr lang="en-US" altLang="zh-CN" sz="1600" b="1" dirty="0">
                <a:solidFill>
                  <a:schemeClr val="tx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 支付凭证报送的指标，凭证原则上为</a:t>
            </a:r>
            <a:r>
              <a:rPr lang="en-US" altLang="zh-CN" sz="1600" b="1" dirty="0">
                <a:solidFill>
                  <a:srgbClr val="FF0000"/>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发票</a:t>
            </a:r>
            <a:r>
              <a:rPr lang="en-US" altLang="zh-CN" sz="1600" b="1" dirty="0">
                <a:solidFill>
                  <a:schemeClr val="tx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。提供汇款单、电子回单、汇票等凭证的应同时报送对的财务科目表。</a:t>
            </a:r>
            <a:endParaRPr lang="en-US" altLang="zh-CN" sz="1600" b="1" dirty="0">
              <a:solidFill>
                <a:schemeClr val="tx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a:p>
            <a:pPr marL="457200" algn="l">
              <a:lnSpc>
                <a:spcPct val="150000"/>
              </a:lnSpc>
              <a:buClrTx/>
              <a:buSzTx/>
              <a:buFont typeface="Wingdings" panose="05000000000000000000" charset="0"/>
              <a:buChar char="l"/>
            </a:pPr>
            <a:r>
              <a:rPr lang="en-US" altLang="zh-CN" sz="1600" b="1" dirty="0">
                <a:solidFill>
                  <a:schemeClr val="tx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 会计科目报送的指标，开发成本科目余额表等财务报表，本年借方累计数据，加盖企业章。</a:t>
            </a:r>
            <a:endParaRPr lang="en-US" altLang="zh-CN" sz="1600" b="1" dirty="0">
              <a:solidFill>
                <a:schemeClr val="tx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a:p>
            <a:pPr marL="457200" algn="l">
              <a:lnSpc>
                <a:spcPct val="150000"/>
              </a:lnSpc>
              <a:buClrTx/>
              <a:buSzTx/>
              <a:buFont typeface="Wingdings" panose="05000000000000000000" charset="0"/>
              <a:buChar char="l"/>
            </a:pPr>
            <a:r>
              <a:rPr lang="en-US" altLang="zh-CN"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 pdf</a:t>
            </a:r>
            <a:r>
              <a:rPr lang="zh-CN" altLang="en-US"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格式优先（可在线预览），</a:t>
            </a:r>
            <a:r>
              <a:rPr lang="en-US" altLang="zh-CN"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word</a:t>
            </a:r>
            <a:r>
              <a:rPr lang="zh-CN" altLang="en-US" sz="16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也可</a:t>
            </a:r>
            <a:endParaRPr lang="zh-CN" altLang="en-US" sz="16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p:txBody>
      </p:sp>
      <p:sp>
        <p:nvSpPr>
          <p:cNvPr id="8" name="矩形 7"/>
          <p:cNvSpPr/>
          <p:nvPr/>
        </p:nvSpPr>
        <p:spPr>
          <a:xfrm>
            <a:off x="3912870" y="2656205"/>
            <a:ext cx="1134745" cy="321310"/>
          </a:xfrm>
          <a:prstGeom prst="rect">
            <a:avLst/>
          </a:prstGeom>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50" y="214313"/>
            <a:ext cx="4714875" cy="345440"/>
          </a:xfrm>
          <a:prstGeom prst="rect">
            <a:avLst/>
          </a:prstGeom>
        </p:spPr>
        <p:txBody>
          <a:bodyPr lIns="68580" tIns="34290" rIns="68580" bIns="3429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rPr>
              <a:t>凭证报送格式</a:t>
            </a:r>
            <a:endPar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p:txBody>
      </p:sp>
      <p:pic>
        <p:nvPicPr>
          <p:cNvPr id="8" name="图片 7" descr="1"/>
          <p:cNvPicPr>
            <a:picLocks noChangeAspect="true"/>
          </p:cNvPicPr>
          <p:nvPr/>
        </p:nvPicPr>
        <p:blipFill>
          <a:blip r:embed="rId1"/>
          <a:stretch>
            <a:fillRect/>
          </a:stretch>
        </p:blipFill>
        <p:spPr>
          <a:xfrm>
            <a:off x="179705" y="627380"/>
            <a:ext cx="3950335" cy="2724785"/>
          </a:xfrm>
          <a:prstGeom prst="rect">
            <a:avLst/>
          </a:prstGeom>
        </p:spPr>
      </p:pic>
      <p:pic>
        <p:nvPicPr>
          <p:cNvPr id="10" name="图片 9" descr="1"/>
          <p:cNvPicPr>
            <a:picLocks noChangeAspect="true"/>
          </p:cNvPicPr>
          <p:nvPr/>
        </p:nvPicPr>
        <p:blipFill>
          <a:blip r:embed="rId2"/>
          <a:stretch>
            <a:fillRect/>
          </a:stretch>
        </p:blipFill>
        <p:spPr>
          <a:xfrm>
            <a:off x="4139565" y="123190"/>
            <a:ext cx="4712335" cy="2877185"/>
          </a:xfrm>
          <a:prstGeom prst="rect">
            <a:avLst/>
          </a:prstGeom>
        </p:spPr>
      </p:pic>
      <p:pic>
        <p:nvPicPr>
          <p:cNvPr id="11" name="图片 10" descr="333"/>
          <p:cNvPicPr>
            <a:picLocks noChangeAspect="true"/>
          </p:cNvPicPr>
          <p:nvPr/>
        </p:nvPicPr>
        <p:blipFill>
          <a:blip r:embed="rId3"/>
          <a:srcRect t="55025" r="8600"/>
          <a:stretch>
            <a:fillRect/>
          </a:stretch>
        </p:blipFill>
        <p:spPr>
          <a:xfrm>
            <a:off x="4283710" y="2860040"/>
            <a:ext cx="4791710" cy="1920875"/>
          </a:xfrm>
          <a:prstGeom prst="rect">
            <a:avLst/>
          </a:prstGeom>
        </p:spPr>
      </p:pic>
      <p:sp>
        <p:nvSpPr>
          <p:cNvPr id="12" name="文本框 11"/>
          <p:cNvSpPr txBox="true"/>
          <p:nvPr/>
        </p:nvSpPr>
        <p:spPr>
          <a:xfrm>
            <a:off x="1263650" y="3507740"/>
            <a:ext cx="1783080" cy="368300"/>
          </a:xfrm>
          <a:prstGeom prst="rect">
            <a:avLst/>
          </a:prstGeom>
          <a:noFill/>
        </p:spPr>
        <p:txBody>
          <a:bodyPr wrap="none" rtlCol="0" anchor="t">
            <a:spAutoFit/>
          </a:bodyPr>
          <a:lstStyle/>
          <a:p>
            <a:pPr algn="l">
              <a:buClrTx/>
              <a:buSzTx/>
              <a:buFontTx/>
            </a:pPr>
            <a:r>
              <a:rPr lang="zh-CN" altLang="en-US" sz="1800" noProof="0" dirty="0">
                <a:ln>
                  <a:noFill/>
                </a:ln>
                <a:solidFill>
                  <a:srgbClr val="C00000"/>
                </a:solidFill>
                <a:effectLst>
                  <a:outerShdw blurRad="38100" dist="38100" dir="2700000" algn="tl">
                    <a:srgbClr val="000000">
                      <a:alpha val="43137"/>
                    </a:srgbClr>
                  </a:outerShdw>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填报依据汇总表</a:t>
            </a:r>
            <a:endParaRPr lang="zh-CN" altLang="en-US" sz="1800" noProof="0" dirty="0">
              <a:ln>
                <a:noFill/>
              </a:ln>
              <a:solidFill>
                <a:srgbClr val="C00000"/>
              </a:solidFill>
              <a:effectLst>
                <a:outerShdw blurRad="38100" dist="38100" dir="2700000" algn="tl">
                  <a:srgbClr val="000000">
                    <a:alpha val="43137"/>
                  </a:srgbClr>
                </a:outerShdw>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sp>
        <p:nvSpPr>
          <p:cNvPr id="13" name="文本框 12"/>
          <p:cNvSpPr txBox="true"/>
          <p:nvPr/>
        </p:nvSpPr>
        <p:spPr>
          <a:xfrm>
            <a:off x="4859655" y="4412615"/>
            <a:ext cx="3383280" cy="368300"/>
          </a:xfrm>
          <a:prstGeom prst="rect">
            <a:avLst/>
          </a:prstGeom>
          <a:noFill/>
        </p:spPr>
        <p:txBody>
          <a:bodyPr wrap="none" rtlCol="0" anchor="t">
            <a:spAutoFit/>
          </a:bodyPr>
          <a:lstStyle/>
          <a:p>
            <a:r>
              <a:rPr lang="zh-CN" altLang="en-US" sz="1800" noProof="0" dirty="0">
                <a:ln>
                  <a:noFill/>
                </a:ln>
                <a:solidFill>
                  <a:srgbClr val="C00000"/>
                </a:solidFill>
                <a:effectLst>
                  <a:outerShdw blurRad="38100" dist="38100" dir="2700000" algn="tl">
                    <a:srgbClr val="000000">
                      <a:alpha val="43137"/>
                    </a:srgbClr>
                  </a:outerShdw>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填报依据：分类，列明加总过程</a:t>
            </a:r>
            <a:endParaRPr lang="zh-CN" altLang="en-US"/>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201168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400" b="1" dirty="0">
                <a:solidFill>
                  <a:srgbClr val="536781"/>
                </a:solidFill>
                <a:latin typeface="微软雅黑" panose="020B0604030504040204" pitchFamily="34" charset="-122"/>
                <a:ea typeface="微软雅黑" panose="020B0604030504040204" pitchFamily="34" charset="-122"/>
                <a:cs typeface="+mn-ea"/>
                <a:sym typeface="+mn-ea"/>
              </a:rPr>
              <a:t>项目基本情况</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8" name="矩形 7"/>
          <p:cNvSpPr/>
          <p:nvPr userDrawn="true"/>
        </p:nvSpPr>
        <p:spPr>
          <a:xfrm>
            <a:off x="2660015" y="194945"/>
            <a:ext cx="6483985" cy="287020"/>
          </a:xfrm>
          <a:prstGeom prst="rect">
            <a:avLst/>
          </a:prstGeom>
          <a:solidFill>
            <a:srgbClr val="151F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263525" y="4721225"/>
            <a:ext cx="2396490" cy="373380"/>
          </a:xfrm>
          <a:prstGeom prst="rect">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graphicFrame>
        <p:nvGraphicFramePr>
          <p:cNvPr id="10" name="表格 9"/>
          <p:cNvGraphicFramePr/>
          <p:nvPr>
            <p:custDataLst>
              <p:tags r:id="rId1"/>
            </p:custDataLst>
          </p:nvPr>
        </p:nvGraphicFramePr>
        <p:xfrm>
          <a:off x="327025" y="627380"/>
          <a:ext cx="8535670" cy="4430395"/>
        </p:xfrm>
        <a:graphic>
          <a:graphicData uri="http://schemas.openxmlformats.org/drawingml/2006/table">
            <a:tbl>
              <a:tblPr firstRow="true" bandRow="true">
                <a:tableStyleId>{5940675A-B579-460E-94D1-54222C63F5DA}</a:tableStyleId>
              </a:tblPr>
              <a:tblGrid>
                <a:gridCol w="582930"/>
                <a:gridCol w="3711575"/>
                <a:gridCol w="553085"/>
                <a:gridCol w="941705"/>
                <a:gridCol w="574040"/>
                <a:gridCol w="2172335"/>
              </a:tblGrid>
              <a:tr h="287655">
                <a:tc gridSpan="6">
                  <a:txBody>
                    <a:bodyPr/>
                    <a:p>
                      <a:pPr indent="0" algn="ctr">
                        <a:buNone/>
                      </a:pPr>
                      <a:r>
                        <a:rPr lang="en-US" sz="1400" b="1">
                          <a:solidFill>
                            <a:srgbClr val="000000"/>
                          </a:solidFill>
                          <a:latin typeface="宋体" pitchFamily="2" charset="-122"/>
                          <a:ea typeface="宋体" pitchFamily="2" charset="-122"/>
                          <a:cs typeface="宋体" pitchFamily="2" charset="-122"/>
                        </a:rPr>
                        <a:t>项目基本情况</a:t>
                      </a:r>
                      <a:endParaRPr lang="en-US" altLang="en-US" sz="1400" b="1">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27660">
                <a:tc>
                  <a:txBody>
                    <a:bodyPr/>
                    <a:p>
                      <a:pPr indent="0" algn="ctr">
                        <a:buNone/>
                      </a:pPr>
                      <a:r>
                        <a:rPr lang="en-US" sz="1400" b="0">
                          <a:solidFill>
                            <a:srgbClr val="000000"/>
                          </a:solidFill>
                          <a:latin typeface="宋体" pitchFamily="2" charset="-122"/>
                          <a:ea typeface="宋体" pitchFamily="2" charset="-122"/>
                          <a:cs typeface="宋体" pitchFamily="2" charset="-122"/>
                        </a:rPr>
                        <a:t>01</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项目代码□□□□□□□□-□□□□</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02</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buNone/>
                      </a:pPr>
                      <a:r>
                        <a:rPr lang="en-US" sz="1400" b="0">
                          <a:solidFill>
                            <a:srgbClr val="000000"/>
                          </a:solidFill>
                          <a:latin typeface="宋体" pitchFamily="2" charset="-122"/>
                          <a:ea typeface="宋体" pitchFamily="2" charset="-122"/>
                          <a:cs typeface="宋体" pitchFamily="2" charset="-122"/>
                        </a:rPr>
                        <a:t>项目名称</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14655">
                <a:tc>
                  <a:txBody>
                    <a:bodyPr/>
                    <a:p>
                      <a:pPr indent="0" algn="ctr">
                        <a:buNone/>
                      </a:pPr>
                      <a:r>
                        <a:rPr lang="en-US" sz="1400" b="0">
                          <a:solidFill>
                            <a:srgbClr val="000000"/>
                          </a:solidFill>
                          <a:latin typeface="宋体" pitchFamily="2" charset="-122"/>
                          <a:ea typeface="宋体" pitchFamily="2" charset="-122"/>
                          <a:cs typeface="宋体" pitchFamily="2" charset="-122"/>
                        </a:rPr>
                        <a:t>BJ10</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p>
                      <a:pPr indent="0">
                        <a:buNone/>
                      </a:pPr>
                      <a:r>
                        <a:rPr lang="en-US" sz="1400" b="0">
                          <a:solidFill>
                            <a:srgbClr val="000000"/>
                          </a:solidFill>
                          <a:latin typeface="宋体" pitchFamily="2" charset="-122"/>
                          <a:ea typeface="宋体" pitchFamily="2" charset="-122"/>
                          <a:cs typeface="宋体" pitchFamily="2" charset="-122"/>
                        </a:rPr>
                        <a:t>北京市固定资产投资项目审批代码●□□□□□□□□□□□□□□□□□□</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a:noFill/>
                    </a:ln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a:noFill/>
                    </a:ln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cap="flat">
                      <a:noFill/>
                    </a:ln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6390">
                <a:tc>
                  <a:txBody>
                    <a:bodyPr/>
                    <a:p>
                      <a:pPr indent="0" algn="ctr">
                        <a:buNone/>
                      </a:pPr>
                      <a:r>
                        <a:rPr lang="en-US" sz="1400" b="0">
                          <a:solidFill>
                            <a:srgbClr val="000000"/>
                          </a:solidFill>
                          <a:latin typeface="宋体" pitchFamily="2" charset="-122"/>
                          <a:ea typeface="宋体" pitchFamily="2" charset="-122"/>
                          <a:cs typeface="宋体" pitchFamily="2" charset="-122"/>
                        </a:rPr>
                        <a:t>BJ14</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400" b="0">
                          <a:latin typeface="宋体" pitchFamily="2" charset="-122"/>
                          <a:ea typeface="宋体" pitchFamily="2" charset="-122"/>
                          <a:cs typeface="宋体" pitchFamily="2" charset="-122"/>
                        </a:rPr>
                        <a:t>城市更新项目类型</a:t>
                      </a:r>
                      <a:r>
                        <a:rPr lang="en-US" sz="1400" b="0">
                          <a:solidFill>
                            <a:srgbClr val="000000"/>
                          </a:solidFill>
                          <a:latin typeface="宋体" pitchFamily="2" charset="-122"/>
                          <a:ea typeface="宋体" pitchFamily="2" charset="-122"/>
                          <a:cs typeface="宋体" pitchFamily="2" charset="-122"/>
                        </a:rPr>
                        <a:t>●</a:t>
                      </a:r>
                      <a:r>
                        <a:rPr lang="en-US" sz="1400" b="0">
                          <a:latin typeface="宋体" pitchFamily="2" charset="-122"/>
                          <a:ea typeface="宋体" pitchFamily="2" charset="-122"/>
                          <a:cs typeface="宋体" pitchFamily="2" charset="-122"/>
                        </a:rPr>
                        <a:t>□ 1.居住类 </a:t>
                      </a:r>
                      <a:r>
                        <a:rPr lang="en-US" sz="1400" b="0">
                          <a:solidFill>
                            <a:srgbClr val="000000"/>
                          </a:solidFill>
                          <a:latin typeface="宋体" pitchFamily="2" charset="-122"/>
                          <a:ea typeface="宋体" pitchFamily="2" charset="-122"/>
                          <a:cs typeface="宋体" pitchFamily="2" charset="-122"/>
                        </a:rPr>
                        <a:t>7.不属于此类</a:t>
                      </a:r>
                      <a:r>
                        <a:rPr lang="en-US" sz="1400" b="0">
                          <a:latin typeface="宋体" pitchFamily="2" charset="-122"/>
                          <a:ea typeface="宋体" pitchFamily="2" charset="-122"/>
                          <a:cs typeface="宋体" pitchFamily="2" charset="-122"/>
                        </a:rPr>
                        <a:t> 3.共有产权房 4.其他</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r>
              <a:tr h="845185">
                <a:tc>
                  <a:txBody>
                    <a:bodyPr/>
                    <a:p>
                      <a:pPr indent="0" algn="ctr">
                        <a:buNone/>
                      </a:pPr>
                      <a:r>
                        <a:rPr lang="en-US" sz="1400" b="0">
                          <a:solidFill>
                            <a:srgbClr val="000000"/>
                          </a:solidFill>
                          <a:latin typeface="宋体" pitchFamily="2" charset="-122"/>
                          <a:ea typeface="宋体" pitchFamily="2" charset="-122"/>
                          <a:cs typeface="宋体" pitchFamily="2" charset="-122"/>
                        </a:rPr>
                        <a:t>03</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400" b="0">
                          <a:solidFill>
                            <a:srgbClr val="000000"/>
                          </a:solidFill>
                          <a:latin typeface="宋体" pitchFamily="2" charset="-122"/>
                          <a:ea typeface="宋体" pitchFamily="2" charset="-122"/>
                          <a:cs typeface="宋体" pitchFamily="2" charset="-122"/>
                        </a:rPr>
                        <a:t>项目建设所在地及区划 区划代码□□□□□□□□□□□□</a:t>
                      </a:r>
                      <a:r>
                        <a:rPr lang="en-US" sz="1400" b="0">
                          <a:latin typeface="宋体" pitchFamily="2" charset="-122"/>
                          <a:ea typeface="宋体" pitchFamily="2" charset="-122"/>
                          <a:cs typeface="宋体" pitchFamily="2" charset="-122"/>
                        </a:rPr>
                        <a:t>省（自治区、直辖市）地（市、州、盟）县(市、区、旗) 乡（镇、街道） 村（居）委会街(路)、门牌号</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27025">
                <a:tc>
                  <a:txBody>
                    <a:bodyPr/>
                    <a:p>
                      <a:pPr indent="0" algn="ctr">
                        <a:buNone/>
                      </a:pPr>
                      <a:r>
                        <a:rPr lang="en-US" sz="1400" b="0">
                          <a:solidFill>
                            <a:srgbClr val="000000"/>
                          </a:solidFill>
                          <a:latin typeface="宋体" pitchFamily="2" charset="-122"/>
                          <a:ea typeface="宋体" pitchFamily="2" charset="-122"/>
                          <a:cs typeface="宋体" pitchFamily="2" charset="-122"/>
                        </a:rPr>
                        <a:t>04</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项目开工时间年月</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05</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buNone/>
                      </a:pPr>
                      <a:r>
                        <a:rPr lang="en-US" sz="1400" b="0">
                          <a:solidFill>
                            <a:srgbClr val="000000"/>
                          </a:solidFill>
                          <a:latin typeface="宋体" pitchFamily="2" charset="-122"/>
                          <a:ea typeface="宋体" pitchFamily="2" charset="-122"/>
                          <a:cs typeface="宋体" pitchFamily="2" charset="-122"/>
                        </a:rPr>
                        <a:t>项目竣工时间年月</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26390">
                <a:tc>
                  <a:txBody>
                    <a:bodyPr/>
                    <a:p>
                      <a:pPr indent="0" algn="ctr">
                        <a:buNone/>
                      </a:pPr>
                      <a:r>
                        <a:rPr lang="en-US" sz="1400" b="0">
                          <a:solidFill>
                            <a:srgbClr val="000000"/>
                          </a:solidFill>
                          <a:latin typeface="宋体" pitchFamily="2" charset="-122"/>
                          <a:ea typeface="宋体" pitchFamily="2" charset="-122"/>
                          <a:cs typeface="宋体" pitchFamily="2" charset="-122"/>
                        </a:rPr>
                        <a:t>BJ15</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400" b="0">
                          <a:solidFill>
                            <a:srgbClr val="000000"/>
                          </a:solidFill>
                          <a:latin typeface="宋体" pitchFamily="2" charset="-122"/>
                          <a:ea typeface="宋体" pitchFamily="2" charset="-122"/>
                          <a:cs typeface="宋体" pitchFamily="2" charset="-122"/>
                        </a:rPr>
                        <a:t>计划竣工时间年月</a:t>
                      </a:r>
                      <a:r>
                        <a:rPr lang="en-US" sz="1400" b="0">
                          <a:latin typeface="宋体" pitchFamily="2" charset="-122"/>
                          <a:ea typeface="宋体" pitchFamily="2" charset="-122"/>
                          <a:cs typeface="宋体" pitchFamily="2" charset="-122"/>
                        </a:rPr>
                        <a:t>●</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27025">
                <a:tc>
                  <a:txBody>
                    <a:bodyPr/>
                    <a:p>
                      <a:pPr indent="0" algn="ctr">
                        <a:buNone/>
                      </a:pPr>
                      <a:r>
                        <a:rPr lang="en-US" sz="1400" b="0">
                          <a:latin typeface="宋体" pitchFamily="2" charset="-122"/>
                          <a:ea typeface="宋体" pitchFamily="2" charset="-122"/>
                          <a:cs typeface="宋体" pitchFamily="2" charset="-122"/>
                        </a:rPr>
                        <a:t>09</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400" b="0">
                          <a:latin typeface="宋体" pitchFamily="2" charset="-122"/>
                          <a:ea typeface="宋体" pitchFamily="2" charset="-122"/>
                          <a:cs typeface="宋体" pitchFamily="2" charset="-122"/>
                        </a:rPr>
                        <a:t>期末项目建设状态 □ 1.在建 </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594995">
                <a:tc>
                  <a:txBody>
                    <a:bodyPr/>
                    <a:p>
                      <a:pPr indent="0" algn="ctr">
                        <a:buNone/>
                      </a:pPr>
                      <a:r>
                        <a:rPr lang="en-US" sz="1400" b="0">
                          <a:latin typeface="宋体" pitchFamily="2" charset="-122"/>
                          <a:ea typeface="宋体" pitchFamily="2" charset="-122"/>
                          <a:cs typeface="宋体" pitchFamily="2" charset="-122"/>
                        </a:rPr>
                        <a:t>10</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itchFamily="2" charset="-122"/>
                          <a:ea typeface="宋体" pitchFamily="2" charset="-122"/>
                          <a:cs typeface="宋体" pitchFamily="2" charset="-122"/>
                        </a:rPr>
                        <a:t>保障性住房情况 □ 1.保障性租赁住房 3.共有产权房 4.配售型保障房</a:t>
                      </a:r>
                      <a:r>
                        <a:rPr lang="en-US" sz="1400" b="0">
                          <a:solidFill>
                            <a:srgbClr val="000000"/>
                          </a:solidFill>
                          <a:latin typeface="宋体" pitchFamily="2" charset="-122"/>
                          <a:ea typeface="宋体" pitchFamily="2" charset="-122"/>
                          <a:cs typeface="宋体" pitchFamily="2" charset="-122"/>
                        </a:rPr>
                        <a:t>▲</a:t>
                      </a:r>
                      <a:r>
                        <a:rPr lang="en-US" sz="1400" b="0">
                          <a:latin typeface="宋体" pitchFamily="2" charset="-122"/>
                          <a:ea typeface="宋体" pitchFamily="2" charset="-122"/>
                          <a:cs typeface="宋体" pitchFamily="2" charset="-122"/>
                        </a:rPr>
                        <a:t>9.其他</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itchFamily="2" charset="-122"/>
                          <a:ea typeface="宋体" pitchFamily="2" charset="-122"/>
                          <a:cs typeface="宋体" pitchFamily="2" charset="-122"/>
                        </a:rPr>
                        <a:t>11</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buNone/>
                      </a:pPr>
                      <a:r>
                        <a:rPr lang="en-US" sz="1400" b="0">
                          <a:latin typeface="宋体" pitchFamily="2" charset="-122"/>
                          <a:ea typeface="宋体" pitchFamily="2" charset="-122"/>
                          <a:cs typeface="宋体" pitchFamily="2" charset="-122"/>
                        </a:rPr>
                        <a:t>配建项目中所占比重</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27025">
                <a:tc>
                  <a:txBody>
                    <a:bodyPr/>
                    <a:p>
                      <a:pPr indent="0" algn="ctr">
                        <a:buNone/>
                      </a:pPr>
                      <a:r>
                        <a:rPr lang="en-US" sz="1400" b="0">
                          <a:latin typeface="宋体" pitchFamily="2" charset="-122"/>
                          <a:ea typeface="宋体" pitchFamily="2" charset="-122"/>
                          <a:cs typeface="宋体" pitchFamily="2" charset="-122"/>
                        </a:rPr>
                        <a:t>12</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400" b="0">
                          <a:latin typeface="宋体" pitchFamily="2" charset="-122"/>
                          <a:ea typeface="宋体" pitchFamily="2" charset="-122"/>
                          <a:cs typeface="宋体" pitchFamily="2" charset="-122"/>
                        </a:rPr>
                        <a:t>房地产集团企业目录 </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26390">
                <a:tc>
                  <a:txBody>
                    <a:bodyPr/>
                    <a:p>
                      <a:pPr indent="0" algn="ctr">
                        <a:buNone/>
                      </a:pPr>
                      <a:r>
                        <a:rPr lang="en-US" sz="1400" b="0">
                          <a:latin typeface="宋体" pitchFamily="2" charset="-122"/>
                          <a:ea typeface="宋体" pitchFamily="2" charset="-122"/>
                          <a:cs typeface="宋体" pitchFamily="2" charset="-122"/>
                        </a:rPr>
                        <a:t>BJ16</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400" b="0">
                          <a:latin typeface="宋体" pitchFamily="2" charset="-122"/>
                          <a:ea typeface="宋体" pitchFamily="2" charset="-122"/>
                          <a:cs typeface="宋体" pitchFamily="2" charset="-122"/>
                        </a:rPr>
                        <a:t>项目推广名●</a:t>
                      </a:r>
                      <a:r>
                        <a:rPr lang="en-US" sz="1400" b="0">
                          <a:solidFill>
                            <a:srgbClr val="000000"/>
                          </a:solidFill>
                          <a:latin typeface="宋体" pitchFamily="2" charset="-122"/>
                          <a:ea typeface="宋体" pitchFamily="2" charset="-122"/>
                          <a:cs typeface="宋体" pitchFamily="2" charset="-122"/>
                        </a:rPr>
                        <a:t>▲</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
        <p:nvSpPr>
          <p:cNvPr id="3" name="矩形 2"/>
          <p:cNvSpPr/>
          <p:nvPr/>
        </p:nvSpPr>
        <p:spPr>
          <a:xfrm>
            <a:off x="1565275" y="4083050"/>
            <a:ext cx="1235075" cy="290195"/>
          </a:xfrm>
          <a:prstGeom prst="rect">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defRPr/>
            </a:pPr>
            <a:endParaRPr lang="zh-CN" altLang="en-US" noProof="1"/>
          </a:p>
        </p:txBody>
      </p:sp>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140716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zh-CN"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工作要求</a:t>
            </a:r>
            <a:endParaRPr kumimoji="1" lang="zh-CN" altLang="zh-CN"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3" name="文本框 2"/>
          <p:cNvSpPr txBox="true"/>
          <p:nvPr/>
        </p:nvSpPr>
        <p:spPr>
          <a:xfrm>
            <a:off x="261461" y="657701"/>
            <a:ext cx="8621078" cy="2515235"/>
          </a:xfrm>
          <a:prstGeom prst="rect">
            <a:avLst/>
          </a:prstGeom>
          <a:noFill/>
        </p:spPr>
        <p:txBody>
          <a:bodyPr wrap="square" rtlCol="0" anchor="t">
            <a:spAutoFit/>
          </a:bodyPr>
          <a:lstStyle/>
          <a:p>
            <a:pPr algn="l">
              <a:lnSpc>
                <a:spcPct val="150000"/>
              </a:lnSpc>
              <a:buClrTx/>
              <a:buSzTx/>
              <a:buFont typeface="Wingdings" panose="05000000000000000000" charset="0"/>
            </a:pPr>
            <a:r>
              <a:rPr lang="en-US" altLang="zh-CN" sz="21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2.</a:t>
            </a:r>
            <a:r>
              <a:rPr lang="zh-CN" altLang="zh-CN" sz="21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销售凭证模版</a:t>
            </a:r>
            <a:endParaRPr lang="zh-CN" altLang="zh-CN" sz="21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a:p>
            <a:pPr marL="457200" algn="l">
              <a:lnSpc>
                <a:spcPct val="150000"/>
              </a:lnSpc>
              <a:buClrTx/>
              <a:buSzTx/>
              <a:buFont typeface="Wingdings" panose="05000000000000000000" charset="0"/>
              <a:buChar char="l"/>
            </a:pPr>
            <a:r>
              <a:rPr lang="zh-CN" sz="2100" b="1" dirty="0">
                <a:effectLst>
                  <a:outerShdw blurRad="38100" dist="25400" dir="5400000" algn="ctr" rotWithShape="0">
                    <a:srgbClr val="6E747A">
                      <a:alpha val="43000"/>
                    </a:srgbClr>
                  </a:outerShdw>
                </a:effectLst>
                <a:latin typeface="微软雅黑" panose="020B0604030504040204" pitchFamily="34" charset="-122"/>
                <a:sym typeface="+mn-ea"/>
              </a:rPr>
              <a:t>命名：“国家</a:t>
            </a:r>
            <a:r>
              <a:rPr lang="en-US" altLang="zh-CN" sz="2100" b="1" dirty="0">
                <a:effectLst>
                  <a:outerShdw blurRad="38100" dist="25400" dir="5400000" algn="ctr" rotWithShape="0">
                    <a:srgbClr val="6E747A">
                      <a:alpha val="43000"/>
                    </a:srgbClr>
                  </a:outerShdw>
                </a:effectLst>
                <a:latin typeface="微软雅黑" panose="020B0604030504040204" pitchFamily="34" charset="-122"/>
                <a:sym typeface="+mn-ea"/>
              </a:rPr>
              <a:t>/</a:t>
            </a:r>
            <a:r>
              <a:rPr lang="zh-CN" altLang="en-US" sz="2100" b="1" dirty="0">
                <a:effectLst>
                  <a:outerShdw blurRad="38100" dist="25400" dir="5400000" algn="ctr" rotWithShape="0">
                    <a:srgbClr val="6E747A">
                      <a:alpha val="43000"/>
                    </a:srgbClr>
                  </a:outerShdw>
                </a:effectLst>
                <a:latin typeface="微软雅黑" panose="020B0604030504040204" pitchFamily="34" charset="-122"/>
                <a:sym typeface="+mn-ea"/>
              </a:rPr>
              <a:t>市局</a:t>
            </a:r>
            <a:r>
              <a:rPr lang="en-US" altLang="zh-CN" sz="2100" b="1" dirty="0">
                <a:effectLst>
                  <a:outerShdw blurRad="38100" dist="25400" dir="5400000" algn="ctr" rotWithShape="0">
                    <a:srgbClr val="6E747A">
                      <a:alpha val="43000"/>
                    </a:srgbClr>
                  </a:outerShdw>
                </a:effectLst>
                <a:latin typeface="微软雅黑" panose="020B0604030504040204" pitchFamily="34" charset="-122"/>
                <a:sym typeface="+mn-ea"/>
              </a:rPr>
              <a:t>+</a:t>
            </a:r>
            <a:r>
              <a:rPr lang="zh-CN" sz="2100" b="1" dirty="0">
                <a:effectLst>
                  <a:outerShdw blurRad="38100" dist="25400" dir="5400000" algn="ctr" rotWithShape="0">
                    <a:srgbClr val="6E747A">
                      <a:alpha val="43000"/>
                    </a:srgbClr>
                  </a:outerShdw>
                </a:effectLst>
                <a:latin typeface="微软雅黑" panose="020B0604030504040204" pitchFamily="34" charset="-122"/>
                <a:sym typeface="+mn-ea"/>
              </a:rPr>
              <a:t>查询时间+销售凭证+项目代码 项目名称”</a:t>
            </a:r>
            <a:endParaRPr lang="zh-CN" sz="21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a:p>
            <a:pPr algn="l">
              <a:lnSpc>
                <a:spcPct val="150000"/>
              </a:lnSpc>
              <a:buClrTx/>
              <a:buSzTx/>
              <a:buFont typeface="Wingdings" panose="05000000000000000000" charset="0"/>
            </a:pPr>
            <a:r>
              <a:rPr lang="en-US" altLang="zh-CN" sz="2100" b="1" dirty="0">
                <a:effectLst>
                  <a:outerShdw blurRad="38100" dist="25400" dir="5400000" algn="ctr" rotWithShape="0">
                    <a:srgbClr val="6E747A">
                      <a:alpha val="43000"/>
                    </a:srgbClr>
                  </a:outerShdw>
                </a:effectLst>
                <a:latin typeface="微软雅黑" panose="020B0604030504040204" pitchFamily="34" charset="-122"/>
                <a:sym typeface="+mn-ea"/>
              </a:rPr>
              <a:t>    </a:t>
            </a:r>
            <a:r>
              <a:rPr lang="zh-CN" sz="2100" b="1" dirty="0">
                <a:effectLst>
                  <a:outerShdw blurRad="38100" dist="25400" dir="5400000" algn="ctr" rotWithShape="0">
                    <a:srgbClr val="6E747A">
                      <a:alpha val="43000"/>
                    </a:srgbClr>
                  </a:outerShdw>
                </a:effectLst>
                <a:latin typeface="微软雅黑" panose="020B0604030504040204" pitchFamily="34" charset="-122"/>
                <a:sym typeface="+mn-ea"/>
              </a:rPr>
              <a:t>如</a:t>
            </a:r>
            <a:r>
              <a:rPr lang="en-US" altLang="zh-CN" sz="2100" b="1" dirty="0">
                <a:effectLst>
                  <a:outerShdw blurRad="38100" dist="25400" dir="5400000" algn="ctr" rotWithShape="0">
                    <a:srgbClr val="6E747A">
                      <a:alpha val="43000"/>
                    </a:srgbClr>
                  </a:outerShdw>
                </a:effectLst>
                <a:latin typeface="微软雅黑" panose="020B0604030504040204" pitchFamily="34" charset="-122"/>
                <a:sym typeface="+mn-ea"/>
              </a:rPr>
              <a:t>”</a:t>
            </a:r>
            <a:r>
              <a:rPr lang="zh-CN" altLang="en-US" sz="2100" b="1" dirty="0">
                <a:effectLst>
                  <a:outerShdw blurRad="38100" dist="25400" dir="5400000" algn="ctr" rotWithShape="0">
                    <a:srgbClr val="6E747A">
                      <a:alpha val="43000"/>
                    </a:srgbClr>
                  </a:outerShdw>
                </a:effectLst>
                <a:latin typeface="微软雅黑" panose="020B0604030504040204" pitchFamily="34" charset="-122"/>
                <a:sym typeface="+mn-ea"/>
              </a:rPr>
              <a:t>国家</a:t>
            </a:r>
            <a:r>
              <a:rPr lang="zh-CN" sz="2100" b="1" dirty="0">
                <a:effectLst>
                  <a:outerShdw blurRad="38100" dist="25400" dir="5400000" algn="ctr" rotWithShape="0">
                    <a:srgbClr val="6E747A">
                      <a:alpha val="43000"/>
                    </a:srgbClr>
                  </a:outerShdw>
                </a:effectLst>
                <a:latin typeface="微软雅黑" panose="020B0604030504040204" pitchFamily="34" charset="-122"/>
                <a:sym typeface="+mn-ea"/>
              </a:rPr>
              <a:t>0305销售凭证123456789001住宅项目</a:t>
            </a:r>
            <a:r>
              <a:rPr lang="en-US" altLang="zh-CN" sz="2100" b="1" dirty="0">
                <a:effectLst>
                  <a:outerShdw blurRad="38100" dist="25400" dir="5400000" algn="ctr" rotWithShape="0">
                    <a:srgbClr val="6E747A">
                      <a:alpha val="43000"/>
                    </a:srgbClr>
                  </a:outerShdw>
                </a:effectLst>
                <a:latin typeface="微软雅黑" panose="020B0604030504040204" pitchFamily="34" charset="-122"/>
                <a:sym typeface="+mn-ea"/>
              </a:rPr>
              <a:t>”</a:t>
            </a:r>
            <a:endParaRPr lang="en-US" altLang="zh-CN" sz="21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a:p>
            <a:pPr marL="457200" algn="l">
              <a:lnSpc>
                <a:spcPct val="150000"/>
              </a:lnSpc>
              <a:buClrTx/>
              <a:buSzTx/>
              <a:buFont typeface="Wingdings" panose="05000000000000000000" charset="0"/>
              <a:buChar char="l"/>
            </a:pPr>
            <a:r>
              <a:rPr lang="en-US" altLang="zh-CN" sz="21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pdf</a:t>
            </a:r>
            <a:r>
              <a:rPr lang="zh-CN" altLang="en-US" sz="2100" b="1" dirty="0">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a:t>
            </a:r>
            <a:r>
              <a:rPr lang="en-US" altLang="zh-CN" sz="2100" b="1" dirty="0">
                <a:effectLst>
                  <a:outerShdw blurRad="38100" dist="25400" dir="5400000" algn="ctr" rotWithShape="0">
                    <a:srgbClr val="6E747A">
                      <a:alpha val="43000"/>
                    </a:srgbClr>
                  </a:outerShdw>
                </a:effectLst>
                <a:latin typeface="微软雅黑" panose="020B0604030504040204" pitchFamily="34" charset="-122"/>
                <a:sym typeface="+mn-ea"/>
              </a:rPr>
              <a:t>word</a:t>
            </a:r>
            <a:endParaRPr lang="en-US" altLang="zh-CN" sz="2100" b="1" dirty="0">
              <a:effectLst>
                <a:outerShdw blurRad="38100" dist="25400" dir="5400000" algn="ctr" rotWithShape="0">
                  <a:srgbClr val="6E747A">
                    <a:alpha val="43000"/>
                  </a:srgbClr>
                </a:outerShdw>
              </a:effectLst>
              <a:latin typeface="微软雅黑" panose="020B0604030504040204" pitchFamily="34" charset="-122"/>
              <a:sym typeface="+mn-ea"/>
            </a:endParaRPr>
          </a:p>
          <a:p>
            <a:pPr marL="457200" algn="l">
              <a:lnSpc>
                <a:spcPct val="150000"/>
              </a:lnSpc>
              <a:buClrTx/>
              <a:buSzTx/>
              <a:buFont typeface="Wingdings" panose="05000000000000000000" charset="0"/>
              <a:buChar char="l"/>
            </a:pPr>
            <a:r>
              <a:rPr lang="zh-CN" sz="2100" b="1" dirty="0">
                <a:solidFill>
                  <a:schemeClr val="tx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文件夹</a:t>
            </a:r>
            <a:endParaRPr lang="zh-CN" altLang="en-US" sz="21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p:txBody>
      </p:sp>
    </p:spTree>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0465" name="图片 6"/>
          <p:cNvPicPr>
            <a:picLocks noChangeAspect="true"/>
          </p:cNvPicPr>
          <p:nvPr/>
        </p:nvPicPr>
        <p:blipFill>
          <a:blip r:embed="rId1"/>
          <a:stretch>
            <a:fillRect/>
          </a:stretch>
        </p:blipFill>
        <p:spPr>
          <a:xfrm>
            <a:off x="4744641" y="3900488"/>
            <a:ext cx="4399359" cy="1243013"/>
          </a:xfrm>
          <a:prstGeom prst="rect">
            <a:avLst/>
          </a:prstGeom>
          <a:noFill/>
          <a:ln w="9525">
            <a:noFill/>
          </a:ln>
        </p:spPr>
      </p:pic>
      <p:sp>
        <p:nvSpPr>
          <p:cNvPr id="48" name="任意多边形 47"/>
          <p:cNvSpPr/>
          <p:nvPr/>
        </p:nvSpPr>
        <p:spPr>
          <a:xfrm rot="5400000">
            <a:off x="1412081" y="-1069181"/>
            <a:ext cx="685800" cy="3509963"/>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0" name="椭圆 9"/>
          <p:cNvSpPr/>
          <p:nvPr/>
        </p:nvSpPr>
        <p:spPr>
          <a:xfrm>
            <a:off x="242888" y="185738"/>
            <a:ext cx="1000125" cy="1000125"/>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90468" name="文本框 62"/>
          <p:cNvSpPr txBox="true"/>
          <p:nvPr/>
        </p:nvSpPr>
        <p:spPr>
          <a:xfrm>
            <a:off x="3305334" y="1394143"/>
            <a:ext cx="3361690" cy="1014730"/>
          </a:xfrm>
          <a:prstGeom prst="rect">
            <a:avLst/>
          </a:prstGeom>
          <a:noFill/>
          <a:ln w="9525">
            <a:noFill/>
          </a:ln>
        </p:spPr>
        <p:txBody>
          <a:bodyPr wrap="none" anchor="t" anchorCtr="false">
            <a:spAutoFit/>
          </a:bodyPr>
          <a:p>
            <a:r>
              <a:rPr lang="zh-CN" altLang="en-US" sz="6000" b="1" dirty="0">
                <a:solidFill>
                  <a:srgbClr val="4B649F"/>
                </a:solidFill>
                <a:latin typeface="微软雅黑" panose="020B0604030504040204" pitchFamily="34" charset="-122"/>
                <a:ea typeface="微软雅黑" panose="020B0604030504040204" pitchFamily="34" charset="-122"/>
              </a:rPr>
              <a:t>谢</a:t>
            </a:r>
            <a:r>
              <a:rPr lang="en-US" altLang="zh-CN" sz="6000" b="1">
                <a:solidFill>
                  <a:srgbClr val="4B649F"/>
                </a:solidFill>
                <a:latin typeface="微软雅黑" panose="020B0604030504040204" pitchFamily="34" charset="-122"/>
                <a:ea typeface="微软雅黑" panose="020B0604030504040204" pitchFamily="34" charset="-122"/>
              </a:rPr>
              <a:t>   </a:t>
            </a:r>
            <a:r>
              <a:rPr lang="zh-CN" altLang="en-US" sz="6000" b="1" dirty="0">
                <a:solidFill>
                  <a:srgbClr val="4B649F"/>
                </a:solidFill>
                <a:latin typeface="微软雅黑" panose="020B0604030504040204" pitchFamily="34" charset="-122"/>
                <a:ea typeface="微软雅黑" panose="020B0604030504040204" pitchFamily="34" charset="-122"/>
              </a:rPr>
              <a:t>谢！</a:t>
            </a:r>
            <a:r>
              <a:rPr lang="zh-CN" altLang="en-US" sz="4950" dirty="0">
                <a:solidFill>
                  <a:srgbClr val="4B649F"/>
                </a:solidFill>
                <a:latin typeface="Arial" panose="020B0604020202020204" pitchFamily="34" charset="0"/>
                <a:ea typeface="微软雅黑" panose="020B0604030504040204" pitchFamily="34" charset="-122"/>
              </a:rPr>
              <a:t> </a:t>
            </a:r>
            <a:endParaRPr lang="zh-CN" altLang="en-US" sz="4950" dirty="0">
              <a:solidFill>
                <a:srgbClr val="4B649F"/>
              </a:solidFill>
              <a:latin typeface="Arial" panose="020B0604020202020204" pitchFamily="34" charset="0"/>
              <a:ea typeface="微软雅黑" panose="020B0604030504040204" pitchFamily="34" charset="-122"/>
            </a:endParaRPr>
          </a:p>
        </p:txBody>
      </p:sp>
      <p:sp>
        <p:nvSpPr>
          <p:cNvPr id="1069" name="矩形 1068"/>
          <p:cNvSpPr/>
          <p:nvPr/>
        </p:nvSpPr>
        <p:spPr>
          <a:xfrm>
            <a:off x="8179595" y="3177779"/>
            <a:ext cx="357188" cy="357188"/>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7978379" y="3006329"/>
            <a:ext cx="355997" cy="355997"/>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8" name="矩形 117"/>
          <p:cNvSpPr/>
          <p:nvPr/>
        </p:nvSpPr>
        <p:spPr>
          <a:xfrm>
            <a:off x="946547" y="1609725"/>
            <a:ext cx="355997" cy="355997"/>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1095375" y="1789510"/>
            <a:ext cx="355997" cy="355997"/>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pic>
        <p:nvPicPr>
          <p:cNvPr id="190473" name="图片 5"/>
          <p:cNvPicPr>
            <a:picLocks noChangeAspect="true"/>
          </p:cNvPicPr>
          <p:nvPr/>
        </p:nvPicPr>
        <p:blipFill>
          <a:blip r:embed="rId2"/>
          <a:stretch>
            <a:fillRect/>
          </a:stretch>
        </p:blipFill>
        <p:spPr>
          <a:xfrm>
            <a:off x="404813" y="351235"/>
            <a:ext cx="675085" cy="677465"/>
          </a:xfrm>
          <a:prstGeom prst="rect">
            <a:avLst/>
          </a:prstGeom>
          <a:noFill/>
          <a:ln w="9525">
            <a:noFill/>
          </a:ln>
        </p:spPr>
      </p:pic>
      <p:sp>
        <p:nvSpPr>
          <p:cNvPr id="2" name="灯片编号占位符 1"/>
          <p:cNvSpPr>
            <a:spLocks noGrp="true"/>
          </p:cNvSpPr>
          <p:nvPr>
            <p:ph type="sldNum" sz="quarter" idx="12"/>
          </p:nvPr>
        </p:nvSpPr>
        <p:spPr/>
        <p:txBody>
          <a:bodyPr vert="horz" lIns="68580" tIns="34290" rIns="68580" bIns="3429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9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矩形 5"/>
          <p:cNvSpPr>
            <a:spLocks noChangeArrowheads="true"/>
          </p:cNvSpPr>
          <p:nvPr/>
        </p:nvSpPr>
        <p:spPr bwMode="auto">
          <a:xfrm>
            <a:off x="2319655" y="3006090"/>
            <a:ext cx="3761105" cy="1383665"/>
          </a:xfrm>
          <a:prstGeom prst="rect">
            <a:avLst/>
          </a:prstGeom>
          <a:noFill/>
          <a:ln w="9525">
            <a:noFill/>
            <a:miter lim="800000"/>
          </a:ln>
        </p:spPr>
        <p:txBody>
          <a:bodyPr wrap="none">
            <a:spAutoFit/>
          </a:bodyPr>
          <a:p>
            <a:pPr marL="0" marR="0" lvl="0" algn="l" defTabSz="914400" rtl="0" eaLnBrk="1" fontAlgn="base" latinLnBrk="0" hangingPunct="1">
              <a:lnSpc>
                <a:spcPct val="100000"/>
              </a:lnSpc>
              <a:buClrTx/>
              <a:buSzTx/>
              <a:buFontTx/>
              <a:buNone/>
              <a:defRPr/>
            </a:pPr>
            <a:r>
              <a:rPr kumimoji="1" lang="zh-CN" altLang="en-US" sz="2800" b="1" dirty="0">
                <a:solidFill>
                  <a:schemeClr val="accent1">
                    <a:lumMod val="75000"/>
                  </a:schemeClr>
                </a:solidFill>
                <a:latin typeface="Times New Roman" panose="02020603050405020304" pitchFamily="18" charset="0"/>
                <a:ea typeface="黑体" panose="02010609060101010101" charset="-122"/>
                <a:sym typeface="+mn-ea"/>
              </a:rPr>
              <a:t>时会茹</a:t>
            </a:r>
            <a:endParaRPr kumimoji="1" lang="zh-CN" altLang="en-US" sz="2800" b="1" dirty="0">
              <a:solidFill>
                <a:schemeClr val="accent1">
                  <a:lumMod val="75000"/>
                </a:schemeClr>
              </a:solidFill>
              <a:latin typeface="Times New Roman" panose="02020603050405020304" pitchFamily="18" charset="0"/>
              <a:ea typeface="黑体" panose="02010609060101010101" charset="-122"/>
              <a:sym typeface="+mn-ea"/>
            </a:endParaRPr>
          </a:p>
          <a:p>
            <a:pPr marL="0" marR="0" lvl="0" algn="l" defTabSz="914400" rtl="0" eaLnBrk="1" fontAlgn="base" latinLnBrk="0" hangingPunct="1">
              <a:lnSpc>
                <a:spcPct val="100000"/>
              </a:lnSpc>
              <a:buClrTx/>
              <a:buSzTx/>
              <a:buFontTx/>
              <a:buNone/>
              <a:defRPr/>
            </a:pPr>
            <a:r>
              <a:rPr kumimoji="1" lang="en-US" sz="28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63629502</a:t>
            </a:r>
            <a:endParaRPr kumimoji="1" lang="en-US" sz="28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a:p>
            <a:pPr marL="0" marR="0" lvl="0" algn="l" defTabSz="914400" rtl="0" eaLnBrk="1" fontAlgn="base" latinLnBrk="0" hangingPunct="1">
              <a:lnSpc>
                <a:spcPct val="100000"/>
              </a:lnSpc>
              <a:buClrTx/>
              <a:buSzTx/>
              <a:buFontTx/>
              <a:buNone/>
              <a:defRPr/>
            </a:pPr>
            <a:r>
              <a:rPr kumimoji="1" lang="en-US" sz="28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ftcjk@tjj.beijing.gov.cn</a:t>
            </a:r>
            <a:endParaRPr kumimoji="1" lang="en-US" sz="28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userDrawn="true"/>
        </p:nvGrpSpPr>
        <p:grpSpPr>
          <a:xfrm>
            <a:off x="0" y="226496"/>
            <a:ext cx="377191" cy="216304"/>
            <a:chOff x="0" y="210766"/>
            <a:chExt cx="502921" cy="288405"/>
          </a:xfrm>
        </p:grpSpPr>
        <p:sp>
          <p:nvSpPr>
            <p:cNvPr id="6" name="矩形 5"/>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7" name="矩形 6"/>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8" name="矩形 7"/>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10" name="矩形 5"/>
          <p:cNvSpPr>
            <a:spLocks noChangeArrowheads="true"/>
          </p:cNvSpPr>
          <p:nvPr/>
        </p:nvSpPr>
        <p:spPr bwMode="auto">
          <a:xfrm>
            <a:off x="448628" y="105728"/>
            <a:ext cx="508000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noProof="0" dirty="0">
                <a:ln>
                  <a:noFill/>
                </a:ln>
                <a:solidFill>
                  <a:srgbClr val="FF0000"/>
                </a:solidFill>
                <a:effectLst/>
                <a:uLnTx/>
                <a:uFillTx/>
                <a:latin typeface="Times New Roman" panose="02020603050405020304" pitchFamily="18" charset="0"/>
                <a:ea typeface="黑体" panose="02010609060101010101" charset="-122"/>
                <a:sym typeface="+mn-ea"/>
              </a:rPr>
              <a:t>配售型保障房</a:t>
            </a:r>
            <a:r>
              <a:rPr lang="en-US" sz="2400">
                <a:solidFill>
                  <a:srgbClr val="FF0000"/>
                </a:solidFill>
                <a:latin typeface="宋体" pitchFamily="2" charset="-122"/>
                <a:cs typeface="宋体" pitchFamily="2" charset="-122"/>
                <a:sym typeface="+mn-ea"/>
              </a:rPr>
              <a:t>▲  </a:t>
            </a:r>
            <a:r>
              <a:rPr kumimoji="1" lang="en-US" altLang="zh-CN" sz="2400" b="1"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BJ16 </a:t>
            </a:r>
            <a:r>
              <a:rPr kumimoji="1" lang="zh-CN" altLang="en-US" sz="2400" b="1"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项目推广名</a:t>
            </a:r>
            <a:r>
              <a:rPr lang="en-US" sz="2400">
                <a:solidFill>
                  <a:srgbClr val="FF0000"/>
                </a:solidFill>
                <a:latin typeface="宋体" pitchFamily="2" charset="-122"/>
                <a:cs typeface="宋体" pitchFamily="2" charset="-122"/>
                <a:sym typeface="+mn-ea"/>
              </a:rPr>
              <a:t>▲</a:t>
            </a:r>
            <a:endParaRPr kumimoji="1" lang="en-US" altLang="en-US" sz="2400" b="1" i="0" u="none" strike="noStrike" kern="1200" cap="none" spc="0" normalizeH="0" baseline="0" noProof="0" dirty="0">
              <a:ln>
                <a:noFill/>
              </a:ln>
              <a:solidFill>
                <a:srgbClr val="FF0000"/>
              </a:solidFill>
              <a:effectLst/>
              <a:uLnTx/>
              <a:uFillTx/>
              <a:latin typeface="宋体" pitchFamily="2" charset="-122"/>
              <a:ea typeface="黑体" panose="02010609060101010101" charset="-122"/>
              <a:cs typeface="宋体" pitchFamily="2" charset="-122"/>
              <a:sym typeface="+mn-ea"/>
            </a:endParaRPr>
          </a:p>
        </p:txBody>
      </p:sp>
      <p:sp>
        <p:nvSpPr>
          <p:cNvPr id="23" name="TextBox 22"/>
          <p:cNvSpPr txBox="true"/>
          <p:nvPr/>
        </p:nvSpPr>
        <p:spPr>
          <a:xfrm>
            <a:off x="376555" y="987425"/>
            <a:ext cx="8291195" cy="3448685"/>
          </a:xfrm>
          <a:prstGeom prst="rect">
            <a:avLst/>
          </a:prstGeom>
          <a:noFill/>
        </p:spPr>
        <p:txBody>
          <a:bodyPr wrap="square" rtlCol="0">
            <a:spAutoFit/>
          </a:bodyPr>
          <a:p>
            <a:pPr algn="just">
              <a:lnSpc>
                <a:spcPct val="130000"/>
              </a:lnSpc>
            </a:pPr>
            <a:r>
              <a:rPr lang="zh-CN" altLang="en-US" sz="2400" b="1" dirty="0" smtClean="0">
                <a:solidFill>
                  <a:srgbClr val="1D3D86"/>
                </a:solidFill>
                <a:latin typeface="微软雅黑" panose="020B0604030504040204" pitchFamily="34" charset="-122"/>
                <a:ea typeface="微软雅黑" panose="020B0604030504040204" pitchFamily="34" charset="-122"/>
                <a:cs typeface="微软雅黑" panose="020B0604030504040204" pitchFamily="34" charset="-122"/>
              </a:rPr>
              <a:t> </a:t>
            </a:r>
            <a:r>
              <a:rPr kumimoji="1" lang="zh-CN" altLang="en-US" sz="2400" b="1" noProof="0" dirty="0">
                <a:ln>
                  <a:noFill/>
                </a:ln>
                <a:solidFill>
                  <a:srgbClr val="FF0000"/>
                </a:solidFill>
                <a:effectLst/>
                <a:uLnTx/>
                <a:uFillTx/>
                <a:latin typeface="微软雅黑" panose="020B0604030504040204" pitchFamily="34" charset="-122"/>
                <a:ea typeface="微软雅黑" panose="020B0604030504040204" pitchFamily="34" charset="-122"/>
                <a:sym typeface="+mn-ea"/>
              </a:rPr>
              <a:t>配售型保障房</a:t>
            </a:r>
            <a:r>
              <a:rPr lang="en-US" sz="2400">
                <a:solidFill>
                  <a:srgbClr val="FF0000"/>
                </a:solidFill>
                <a:latin typeface="微软雅黑" panose="020B0604030504040204" pitchFamily="34" charset="-122"/>
                <a:ea typeface="微软雅黑" panose="020B0604030504040204" pitchFamily="34" charset="-122"/>
                <a:cs typeface="宋体" pitchFamily="2" charset="-122"/>
                <a:sym typeface="+mn-ea"/>
              </a:rPr>
              <a:t>▲</a:t>
            </a:r>
            <a:r>
              <a:rPr lang="zh-CN" altLang="en-US" sz="2400" dirty="0" smtClean="0">
                <a:latin typeface="微软雅黑" panose="020B0604030504040204" pitchFamily="34" charset="-122"/>
                <a:ea typeface="微软雅黑" panose="020B0604030504040204" pitchFamily="34" charset="-122"/>
                <a:cs typeface="微软雅黑" panose="020B0604030504040204" pitchFamily="34" charset="-122"/>
              </a:rPr>
              <a:t>按照</a:t>
            </a:r>
            <a:r>
              <a:rPr lang="en-US" altLang="zh-CN" sz="2400" dirty="0" smtClean="0">
                <a:latin typeface="微软雅黑" panose="020B0604030504040204" pitchFamily="34" charset="-122"/>
                <a:ea typeface="微软雅黑" panose="020B0604030504040204" pitchFamily="34" charset="-122"/>
                <a:cs typeface="微软雅黑" panose="020B0604030504040204" pitchFamily="34" charset="-122"/>
              </a:rPr>
              <a:t>《</a:t>
            </a:r>
            <a:r>
              <a:rPr lang="zh-CN" altLang="en-US" sz="2400" dirty="0" smtClean="0">
                <a:latin typeface="微软雅黑" panose="020B0604030504040204" pitchFamily="34" charset="-122"/>
                <a:ea typeface="微软雅黑" panose="020B0604030504040204" pitchFamily="34" charset="-122"/>
                <a:cs typeface="微软雅黑" panose="020B0604030504040204" pitchFamily="34" charset="-122"/>
              </a:rPr>
              <a:t>国务院关于规划建设保障性</a:t>
            </a:r>
            <a:r>
              <a:rPr lang="zh-CN" altLang="en-US" sz="2400" dirty="0" smtClean="0">
                <a:latin typeface="微软雅黑" panose="020B0604030504040204" pitchFamily="34" charset="-122"/>
                <a:ea typeface="微软雅黑" panose="020B0604030504040204" pitchFamily="34" charset="-122"/>
                <a:cs typeface="微软雅黑" panose="020B0604030504040204" pitchFamily="34" charset="-122"/>
                <a:sym typeface="+mn-ea"/>
              </a:rPr>
              <a:t>住房指导意见</a:t>
            </a:r>
            <a:r>
              <a:rPr lang="en-US" altLang="zh-CN" sz="2400" dirty="0" smtClean="0">
                <a:latin typeface="微软雅黑" panose="020B0604030504040204" pitchFamily="34" charset="-122"/>
                <a:ea typeface="微软雅黑" panose="020B0604030504040204" pitchFamily="34" charset="-122"/>
                <a:cs typeface="微软雅黑" panose="020B0604030504040204" pitchFamily="34" charset="-122"/>
              </a:rPr>
              <a:t>》</a:t>
            </a:r>
            <a:r>
              <a:rPr lang="zh-CN" altLang="en-US" sz="2400" dirty="0" smtClean="0">
                <a:latin typeface="微软雅黑" panose="020B0604030504040204" pitchFamily="34" charset="-122"/>
                <a:ea typeface="微软雅黑" panose="020B0604030504040204" pitchFamily="34" charset="-122"/>
                <a:cs typeface="微软雅黑" panose="020B0604030504040204" pitchFamily="34" charset="-122"/>
              </a:rPr>
              <a:t>（国发</a:t>
            </a:r>
            <a:r>
              <a:rPr lang="en-US" altLang="zh-CN" sz="2400" dirty="0" smtClean="0">
                <a:latin typeface="微软雅黑" panose="020B0604030504040204" pitchFamily="34" charset="-122"/>
                <a:ea typeface="微软雅黑" panose="020B0604030504040204" pitchFamily="34" charset="-122"/>
                <a:cs typeface="微软雅黑" panose="020B0604030504040204" pitchFamily="34" charset="-122"/>
              </a:rPr>
              <a:t>〔2023〕14</a:t>
            </a:r>
            <a:r>
              <a:rPr lang="zh-CN" altLang="en-US" sz="2400" dirty="0" smtClean="0">
                <a:latin typeface="微软雅黑" panose="020B0604030504040204" pitchFamily="34" charset="-122"/>
                <a:ea typeface="微软雅黑" panose="020B0604030504040204" pitchFamily="34" charset="-122"/>
                <a:cs typeface="微软雅黑" panose="020B0604030504040204" pitchFamily="34" charset="-122"/>
              </a:rPr>
              <a:t>号）要求建设的用于配售型保障性住房。</a:t>
            </a:r>
            <a:r>
              <a:rPr lang="zh-CN" altLang="en-US" sz="2400" dirty="0" smtClean="0">
                <a:latin typeface="微软雅黑" panose="020B0604030504040204" pitchFamily="34" charset="-122"/>
                <a:ea typeface="微软雅黑" panose="020B0604030504040204" pitchFamily="34" charset="-122"/>
                <a:cs typeface="微软雅黑" panose="020B0604030504040204" pitchFamily="34" charset="-122"/>
                <a:sym typeface="+mn-ea"/>
              </a:rPr>
              <a:t>同步修订保障性住房指标解释，</a:t>
            </a:r>
            <a:r>
              <a:rPr lang="zh-CN" altLang="en-US" sz="2400" dirty="0" smtClean="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目前限于住建部三大工程清单中的项目。</a:t>
            </a:r>
            <a:endParaRPr lang="zh-CN" altLang="en-US" sz="2400" dirty="0" smtClean="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algn="just">
              <a:lnSpc>
                <a:spcPct val="130000"/>
              </a:lnSpc>
            </a:pPr>
            <a:endParaRPr lang="zh-CN" altLang="en-US" sz="2400" dirty="0" smtClean="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algn="just">
              <a:lnSpc>
                <a:spcPct val="130000"/>
              </a:lnSpc>
            </a:pPr>
            <a:r>
              <a:rPr lang="zh-CN" altLang="en-US" sz="2400" b="1" dirty="0" smtClean="0">
                <a:solidFill>
                  <a:srgbClr val="1D3D86"/>
                </a:solidFill>
                <a:latin typeface="微软雅黑" panose="020B0604030504040204" pitchFamily="34" charset="-122"/>
                <a:ea typeface="微软雅黑" panose="020B0604030504040204" pitchFamily="34" charset="-122"/>
                <a:cs typeface="微软雅黑" panose="020B0604030504040204" pitchFamily="34" charset="-122"/>
                <a:sym typeface="+mn-ea"/>
              </a:rPr>
              <a:t> </a:t>
            </a:r>
            <a:r>
              <a:rPr kumimoji="1" lang="en-US" altLang="zh-CN" sz="2400" b="1"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BJ16 </a:t>
            </a:r>
            <a:r>
              <a:rPr kumimoji="1" lang="zh-CN" altLang="en-US" sz="2400" b="1"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项目推广名</a:t>
            </a:r>
            <a:r>
              <a:rPr lang="en-US" sz="240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a:t>
            </a:r>
            <a:r>
              <a:rPr lang="zh-CN" sz="2400" dirty="0" smtClean="0">
                <a:latin typeface="微软雅黑" panose="020B0604030504040204" pitchFamily="34" charset="-122"/>
                <a:ea typeface="微软雅黑" panose="020B0604030504040204" pitchFamily="34" charset="-122"/>
                <a:cs typeface="微软雅黑" panose="020B0604030504040204" pitchFamily="34" charset="-122"/>
                <a:sym typeface="+mn-ea"/>
              </a:rPr>
              <a:t>指房地产开发项目用于宣传和推广项目的名称。</a:t>
            </a:r>
            <a:endParaRPr lang="zh-CN" altLang="en-US" sz="2400" dirty="0" smtClean="0">
              <a:solidFill>
                <a:srgbClr val="FF0000"/>
              </a:solidFill>
              <a:latin typeface="微软雅黑" panose="020B0604030504040204" pitchFamily="34" charset="-122"/>
              <a:ea typeface="微软雅黑" panose="020B0604030504040204" pitchFamily="34" charset="-122"/>
              <a:cs typeface="微软雅黑" panose="020B0604030504040204" pitchFamily="34" charset="-122"/>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171450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400" b="1" i="0" u="none" strike="noStrike" kern="1200" cap="none" spc="0" normalizeH="0" baseline="0" noProof="0" dirty="0">
                <a:ln>
                  <a:noFill/>
                </a:ln>
                <a:solidFill>
                  <a:schemeClr val="accent1">
                    <a:lumMod val="75000"/>
                  </a:schemeClr>
                </a:solidFill>
                <a:effectLst/>
                <a:uLnTx/>
                <a:uFillTx/>
                <a:latin typeface="黑体" panose="02010609060101010101" charset="-122"/>
                <a:ea typeface="黑体" panose="02010609060101010101" charset="-122"/>
                <a:cs typeface="黑体" panose="02010609060101010101" charset="-122"/>
              </a:rPr>
              <a:t>01</a:t>
            </a:r>
            <a:r>
              <a:rPr kumimoji="1" lang="zh-CN" altLang="en-US" sz="2400" b="1" i="0" u="none" strike="noStrike" kern="1200" cap="none" spc="0" normalizeH="0" baseline="0" noProof="0" dirty="0">
                <a:ln>
                  <a:noFill/>
                </a:ln>
                <a:solidFill>
                  <a:schemeClr val="accent1">
                    <a:lumMod val="75000"/>
                  </a:schemeClr>
                </a:solidFill>
                <a:effectLst/>
                <a:uLnTx/>
                <a:uFillTx/>
                <a:latin typeface="黑体" panose="02010609060101010101" charset="-122"/>
                <a:ea typeface="黑体" panose="02010609060101010101" charset="-122"/>
                <a:cs typeface="黑体" panose="02010609060101010101" charset="-122"/>
              </a:rPr>
              <a:t>项目代码</a:t>
            </a:r>
            <a:endParaRPr kumimoji="1" lang="zh-CN" altLang="en-US" sz="2400" b="1" i="0" u="none" strike="noStrike" kern="1200" cap="none" spc="0" normalizeH="0" baseline="0" noProof="0" dirty="0">
              <a:ln>
                <a:noFill/>
              </a:ln>
              <a:solidFill>
                <a:schemeClr val="accent1">
                  <a:lumMod val="75000"/>
                </a:schemeClr>
              </a:solidFill>
              <a:effectLst/>
              <a:uLnTx/>
              <a:uFillTx/>
              <a:latin typeface="黑体" panose="02010609060101010101" charset="-122"/>
              <a:ea typeface="黑体" panose="02010609060101010101" charset="-122"/>
              <a:cs typeface="黑体" panose="02010609060101010101" charset="-122"/>
            </a:endParaRPr>
          </a:p>
        </p:txBody>
      </p:sp>
      <p:sp>
        <p:nvSpPr>
          <p:cNvPr id="13" name="文本框 8"/>
          <p:cNvSpPr txBox="true"/>
          <p:nvPr/>
        </p:nvSpPr>
        <p:spPr>
          <a:xfrm>
            <a:off x="395605" y="630555"/>
            <a:ext cx="7652385" cy="1529715"/>
          </a:xfrm>
          <a:prstGeom prst="rect">
            <a:avLst/>
          </a:prstGeom>
          <a:noFill/>
          <a:ln w="9525">
            <a:noFill/>
          </a:ln>
        </p:spPr>
        <p:txBody>
          <a:bodyPr wrap="square">
            <a:spAutoFit/>
          </a:bodyPr>
          <a:lstStyle/>
          <a:p>
            <a:pPr marL="285750" indent="-285750">
              <a:lnSpc>
                <a:spcPct val="130000"/>
              </a:lnSpc>
              <a:buFont typeface="Wingdings" panose="05000000000000000000" charset="0"/>
              <a:buChar char="l"/>
            </a:pPr>
            <a:r>
              <a:rPr lang="zh-CN" altLang="en-US" sz="1800">
                <a:latin typeface="微软雅黑" panose="020B0604030504040204" pitchFamily="34" charset="-122"/>
                <a:ea typeface="微软雅黑" panose="020B0604030504040204" pitchFamily="34" charset="-122"/>
                <a:sym typeface="+mn-ea"/>
              </a:rPr>
              <a:t>项目代码不能重复使用。</a:t>
            </a:r>
            <a:r>
              <a:rPr lang="zh-CN" sz="1800" dirty="0">
                <a:solidFill>
                  <a:srgbClr val="000000"/>
                </a:solidFill>
                <a:latin typeface="微软雅黑" panose="020B0604030504040204" pitchFamily="34" charset="-122"/>
                <a:ea typeface="微软雅黑" panose="020B0604030504040204" pitchFamily="34" charset="-122"/>
              </a:rPr>
              <a:t>共</a:t>
            </a:r>
            <a:r>
              <a:rPr sz="1800" dirty="0">
                <a:solidFill>
                  <a:srgbClr val="000000"/>
                </a:solidFill>
                <a:latin typeface="微软雅黑" panose="020B0604030504040204" pitchFamily="34" charset="-122"/>
                <a:ea typeface="微软雅黑" panose="020B0604030504040204" pitchFamily="34" charset="-122"/>
              </a:rPr>
              <a:t>12位。</a:t>
            </a:r>
            <a:r>
              <a:rPr sz="1800" dirty="0">
                <a:solidFill>
                  <a:srgbClr val="FF0000"/>
                </a:solidFill>
                <a:latin typeface="微软雅黑" panose="020B0604030504040204" pitchFamily="34" charset="-122"/>
                <a:ea typeface="微软雅黑" panose="020B0604030504040204" pitchFamily="34" charset="-122"/>
              </a:rPr>
              <a:t>前9位：统一社会信用代码第</a:t>
            </a:r>
            <a:r>
              <a:rPr lang="en-US" sz="1800" dirty="0">
                <a:solidFill>
                  <a:srgbClr val="FF0000"/>
                </a:solidFill>
                <a:latin typeface="微软雅黑" panose="020B0604030504040204" pitchFamily="34" charset="-122"/>
                <a:ea typeface="微软雅黑" panose="020B0604030504040204" pitchFamily="34" charset="-122"/>
              </a:rPr>
              <a:t>9-17</a:t>
            </a:r>
            <a:r>
              <a:rPr sz="1800" dirty="0">
                <a:solidFill>
                  <a:srgbClr val="FF0000"/>
                </a:solidFill>
                <a:latin typeface="微软雅黑" panose="020B0604030504040204" pitchFamily="34" charset="-122"/>
                <a:ea typeface="微软雅黑" panose="020B0604030504040204" pitchFamily="34" charset="-122"/>
              </a:rPr>
              <a:t>位</a:t>
            </a:r>
            <a:r>
              <a:rPr lang="zh-CN" sz="1800" dirty="0">
                <a:solidFill>
                  <a:srgbClr val="FF0000"/>
                </a:solidFill>
                <a:latin typeface="微软雅黑" panose="020B0604030504040204" pitchFamily="34" charset="-122"/>
                <a:ea typeface="微软雅黑" panose="020B0604030504040204" pitchFamily="34" charset="-122"/>
              </a:rPr>
              <a:t>。</a:t>
            </a:r>
            <a:endParaRPr lang="zh-CN" sz="1800" dirty="0">
              <a:solidFill>
                <a:srgbClr val="FF0000"/>
              </a:solidFill>
              <a:latin typeface="微软雅黑" panose="020B0604030504040204" pitchFamily="34" charset="-122"/>
              <a:ea typeface="微软雅黑" panose="020B0604030504040204" pitchFamily="34" charset="-122"/>
            </a:endParaRPr>
          </a:p>
          <a:p>
            <a:pPr marL="285750" indent="-285750">
              <a:lnSpc>
                <a:spcPct val="130000"/>
              </a:lnSpc>
              <a:buFont typeface="Wingdings" panose="05000000000000000000" charset="0"/>
              <a:buChar char="l"/>
            </a:pPr>
            <a:r>
              <a:rPr sz="1800" dirty="0">
                <a:solidFill>
                  <a:srgbClr val="000000"/>
                </a:solidFill>
                <a:latin typeface="微软雅黑" panose="020B0604030504040204" pitchFamily="34" charset="-122"/>
                <a:ea typeface="微软雅黑" panose="020B0604030504040204" pitchFamily="34" charset="-122"/>
              </a:rPr>
              <a:t>后3位：顺序码，从“001”起。</a:t>
            </a:r>
            <a:endParaRPr sz="1800" dirty="0">
              <a:solidFill>
                <a:srgbClr val="000000"/>
              </a:solidFill>
              <a:latin typeface="微软雅黑" panose="020B0604030504040204" pitchFamily="34" charset="-122"/>
              <a:ea typeface="微软雅黑" panose="020B0604030504040204" pitchFamily="34" charset="-122"/>
            </a:endParaRPr>
          </a:p>
          <a:p>
            <a:pPr marL="285750" indent="-285750">
              <a:lnSpc>
                <a:spcPct val="130000"/>
              </a:lnSpc>
              <a:buFont typeface="Wingdings" panose="05000000000000000000" charset="0"/>
              <a:buChar char="l"/>
            </a:pPr>
            <a:r>
              <a:rPr lang="zh-CN" altLang="en-US" sz="1800">
                <a:latin typeface="微软雅黑" panose="020B0604030504040204" pitchFamily="34" charset="-122"/>
                <a:ea typeface="微软雅黑" panose="020B0604030504040204" pitchFamily="34" charset="-122"/>
                <a:sym typeface="+mn-ea"/>
              </a:rPr>
              <a:t>如果一个项目既包括普通商品房，同时包括保障房，那么按照项目批复中</a:t>
            </a:r>
            <a:r>
              <a:rPr lang="zh-CN" altLang="en-US" sz="1800" b="1">
                <a:solidFill>
                  <a:srgbClr val="FF0000"/>
                </a:solidFill>
                <a:latin typeface="微软雅黑" panose="020B0604030504040204" pitchFamily="34" charset="-122"/>
                <a:ea typeface="微软雅黑" panose="020B0604030504040204" pitchFamily="34" charset="-122"/>
                <a:sym typeface="+mn-ea"/>
              </a:rPr>
              <a:t>项目规划面积的大小区分</a:t>
            </a:r>
            <a:r>
              <a:rPr lang="zh-CN" altLang="en-US" sz="1800">
                <a:latin typeface="微软雅黑" panose="020B0604030504040204" pitchFamily="34" charset="-122"/>
                <a:ea typeface="微软雅黑" panose="020B0604030504040204" pitchFamily="34" charset="-122"/>
                <a:sym typeface="+mn-ea"/>
              </a:rPr>
              <a:t>项目属性。</a:t>
            </a:r>
            <a:endParaRPr sz="1800" dirty="0">
              <a:solidFill>
                <a:srgbClr val="000000"/>
              </a:solidFill>
              <a:latin typeface="微软雅黑" panose="020B0604030504040204" pitchFamily="34" charset="-122"/>
              <a:ea typeface="微软雅黑" panose="020B0604030504040204" pitchFamily="34" charset="-122"/>
            </a:endParaRPr>
          </a:p>
        </p:txBody>
      </p:sp>
      <p:sp>
        <p:nvSpPr>
          <p:cNvPr id="39942" name="矩形 24"/>
          <p:cNvSpPr/>
          <p:nvPr/>
        </p:nvSpPr>
        <p:spPr>
          <a:xfrm>
            <a:off x="467518" y="2421890"/>
            <a:ext cx="5457190" cy="2306955"/>
          </a:xfrm>
          <a:prstGeom prst="rect">
            <a:avLst/>
          </a:prstGeom>
          <a:noFill/>
          <a:ln w="9525">
            <a:noFill/>
          </a:ln>
        </p:spPr>
        <p:txBody>
          <a:bodyPr wrap="square">
            <a:spAutoFit/>
          </a:bodyPr>
          <a:lstStyle/>
          <a:p>
            <a:pPr>
              <a:buClr>
                <a:schemeClr val="tx1"/>
              </a:buClr>
            </a:pPr>
            <a:r>
              <a:rPr sz="1600" dirty="0">
                <a:latin typeface="微软雅黑" panose="020B0604030504040204" pitchFamily="34" charset="-122"/>
                <a:ea typeface="微软雅黑" panose="020B0604030504040204" pitchFamily="34" charset="-122"/>
                <a:cs typeface="微软雅黑" panose="020B0604030504040204" pitchFamily="34" charset="-122"/>
                <a:sym typeface="+mn-ea"/>
              </a:rPr>
              <a:t>200</a:t>
            </a:r>
            <a:r>
              <a:rPr lang="en-US" sz="1600" dirty="0">
                <a:latin typeface="微软雅黑" panose="020B0604030504040204" pitchFamily="34" charset="-122"/>
                <a:ea typeface="微软雅黑" panose="020B0604030504040204" pitchFamily="34" charset="-122"/>
                <a:cs typeface="微软雅黑" panose="020B0604030504040204" pitchFamily="34" charset="-122"/>
                <a:sym typeface="+mn-ea"/>
              </a:rPr>
              <a:t> </a:t>
            </a:r>
            <a:r>
              <a:rPr sz="1600" dirty="0">
                <a:latin typeface="微软雅黑" panose="020B0604030504040204" pitchFamily="34" charset="-122"/>
                <a:ea typeface="微软雅黑" panose="020B0604030504040204" pitchFamily="34" charset="-122"/>
                <a:cs typeface="微软雅黑" panose="020B0604030504040204" pitchFamily="34" charset="-122"/>
              </a:rPr>
              <a:t>自住型商品房</a:t>
            </a:r>
            <a:endParaRPr sz="1600" dirty="0">
              <a:latin typeface="微软雅黑" panose="020B0604030504040204" pitchFamily="34" charset="-122"/>
              <a:ea typeface="微软雅黑" panose="020B0604030504040204" pitchFamily="34" charset="-122"/>
              <a:cs typeface="微软雅黑" panose="020B0604030504040204" pitchFamily="34" charset="-122"/>
            </a:endParaRPr>
          </a:p>
          <a:p>
            <a:pPr>
              <a:buClr>
                <a:schemeClr val="tx1"/>
              </a:buClr>
            </a:pPr>
            <a:r>
              <a:rPr sz="1600" dirty="0">
                <a:latin typeface="微软雅黑" panose="020B0604030504040204" pitchFamily="34" charset="-122"/>
                <a:ea typeface="微软雅黑" panose="020B0604030504040204" pitchFamily="34" charset="-122"/>
                <a:cs typeface="微软雅黑" panose="020B0604030504040204" pitchFamily="34" charset="-122"/>
                <a:sym typeface="+mn-ea"/>
              </a:rPr>
              <a:t>210</a:t>
            </a:r>
            <a:r>
              <a:rPr lang="en-US" sz="1600" dirty="0">
                <a:latin typeface="微软雅黑" panose="020B0604030504040204" pitchFamily="34" charset="-122"/>
                <a:ea typeface="微软雅黑" panose="020B0604030504040204" pitchFamily="34" charset="-122"/>
                <a:cs typeface="微软雅黑" panose="020B0604030504040204" pitchFamily="34" charset="-122"/>
                <a:sym typeface="+mn-ea"/>
              </a:rPr>
              <a:t> </a:t>
            </a:r>
            <a:r>
              <a:rPr sz="1600" dirty="0">
                <a:latin typeface="微软雅黑" panose="020B0604030504040204" pitchFamily="34" charset="-122"/>
                <a:ea typeface="微软雅黑" panose="020B0604030504040204" pitchFamily="34" charset="-122"/>
                <a:cs typeface="微软雅黑" panose="020B0604030504040204" pitchFamily="34" charset="-122"/>
              </a:rPr>
              <a:t>共有产权房</a:t>
            </a:r>
            <a:endParaRPr sz="1600" dirty="0">
              <a:latin typeface="微软雅黑" panose="020B0604030504040204" pitchFamily="34" charset="-122"/>
              <a:ea typeface="微软雅黑" panose="020B0604030504040204" pitchFamily="34" charset="-122"/>
              <a:cs typeface="微软雅黑" panose="020B0604030504040204" pitchFamily="34" charset="-122"/>
            </a:endParaRPr>
          </a:p>
          <a:p>
            <a:pPr>
              <a:buClr>
                <a:schemeClr val="tx1"/>
              </a:buClr>
            </a:pPr>
            <a:r>
              <a:rPr sz="1600" dirty="0">
                <a:latin typeface="微软雅黑" panose="020B0604030504040204" pitchFamily="34" charset="-122"/>
                <a:ea typeface="微软雅黑" panose="020B0604030504040204" pitchFamily="34" charset="-122"/>
                <a:cs typeface="微软雅黑" panose="020B0604030504040204" pitchFamily="34" charset="-122"/>
                <a:sym typeface="+mn-ea"/>
              </a:rPr>
              <a:t>220</a:t>
            </a:r>
            <a:r>
              <a:rPr lang="en-US" sz="1600" dirty="0">
                <a:latin typeface="微软雅黑" panose="020B0604030504040204" pitchFamily="34" charset="-122"/>
                <a:ea typeface="微软雅黑" panose="020B0604030504040204" pitchFamily="34" charset="-122"/>
                <a:cs typeface="微软雅黑" panose="020B0604030504040204" pitchFamily="34" charset="-122"/>
                <a:sym typeface="+mn-ea"/>
              </a:rPr>
              <a:t> </a:t>
            </a:r>
            <a:r>
              <a:rPr sz="1600" dirty="0">
                <a:latin typeface="微软雅黑" panose="020B0604030504040204" pitchFamily="34" charset="-122"/>
                <a:ea typeface="微软雅黑" panose="020B0604030504040204" pitchFamily="34" charset="-122"/>
                <a:cs typeface="微软雅黑" panose="020B0604030504040204" pitchFamily="34" charset="-122"/>
              </a:rPr>
              <a:t>政府持有商品住宅产权份额用房</a:t>
            </a:r>
            <a:endParaRPr sz="1600" dirty="0">
              <a:latin typeface="微软雅黑" panose="020B0604030504040204" pitchFamily="34" charset="-122"/>
              <a:ea typeface="微软雅黑" panose="020B0604030504040204" pitchFamily="34" charset="-122"/>
              <a:cs typeface="微软雅黑" panose="020B0604030504040204" pitchFamily="34" charset="-122"/>
            </a:endParaRPr>
          </a:p>
          <a:p>
            <a:pPr>
              <a:buClr>
                <a:schemeClr val="tx1"/>
              </a:buClr>
            </a:pPr>
            <a:r>
              <a:rPr sz="16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3</a:t>
            </a:r>
            <a:r>
              <a:rPr lang="en-US" sz="16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10 </a:t>
            </a:r>
            <a:r>
              <a:rPr lang="zh-CN" sz="16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rPr>
              <a:t>保障性租赁住房</a:t>
            </a:r>
            <a:endParaRPr sz="16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endParaRPr>
          </a:p>
          <a:p>
            <a:pPr>
              <a:buClr>
                <a:schemeClr val="tx1"/>
              </a:buClr>
            </a:pPr>
            <a:r>
              <a:rPr sz="1600" dirty="0">
                <a:latin typeface="微软雅黑" panose="020B0604030504040204" pitchFamily="34" charset="-122"/>
                <a:ea typeface="微软雅黑" panose="020B0604030504040204" pitchFamily="34" charset="-122"/>
                <a:cs typeface="微软雅黑" panose="020B0604030504040204" pitchFamily="34" charset="-122"/>
                <a:sym typeface="+mn-ea"/>
              </a:rPr>
              <a:t>400</a:t>
            </a:r>
            <a:r>
              <a:rPr lang="en-US" sz="1600" dirty="0">
                <a:latin typeface="微软雅黑" panose="020B0604030504040204" pitchFamily="34" charset="-122"/>
                <a:ea typeface="微软雅黑" panose="020B0604030504040204" pitchFamily="34" charset="-122"/>
                <a:cs typeface="微软雅黑" panose="020B0604030504040204" pitchFamily="34" charset="-122"/>
                <a:sym typeface="+mn-ea"/>
              </a:rPr>
              <a:t> </a:t>
            </a:r>
            <a:r>
              <a:rPr sz="1600" dirty="0">
                <a:latin typeface="微软雅黑" panose="020B0604030504040204" pitchFamily="34" charset="-122"/>
                <a:ea typeface="微软雅黑" panose="020B0604030504040204" pitchFamily="34" charset="-122"/>
                <a:cs typeface="微软雅黑" panose="020B0604030504040204" pitchFamily="34" charset="-122"/>
              </a:rPr>
              <a:t>拆迁安置房</a:t>
            </a:r>
            <a:endParaRPr sz="1600" dirty="0">
              <a:latin typeface="微软雅黑" panose="020B0604030504040204" pitchFamily="34" charset="-122"/>
              <a:ea typeface="微软雅黑" panose="020B0604030504040204" pitchFamily="34" charset="-122"/>
              <a:cs typeface="微软雅黑" panose="020B0604030504040204" pitchFamily="34" charset="-122"/>
            </a:endParaRPr>
          </a:p>
          <a:p>
            <a:pPr>
              <a:buClr>
                <a:schemeClr val="tx1"/>
              </a:buClr>
            </a:pPr>
            <a:r>
              <a:rPr sz="1600" dirty="0">
                <a:latin typeface="微软雅黑" panose="020B0604030504040204" pitchFamily="34" charset="-122"/>
                <a:ea typeface="微软雅黑" panose="020B0604030504040204" pitchFamily="34" charset="-122"/>
                <a:cs typeface="微软雅黑" panose="020B0604030504040204" pitchFamily="34" charset="-122"/>
                <a:sym typeface="+mn-ea"/>
              </a:rPr>
              <a:t>450</a:t>
            </a:r>
            <a:r>
              <a:rPr lang="en-US" sz="1600" dirty="0">
                <a:latin typeface="微软雅黑" panose="020B0604030504040204" pitchFamily="34" charset="-122"/>
                <a:ea typeface="微软雅黑" panose="020B0604030504040204" pitchFamily="34" charset="-122"/>
                <a:cs typeface="微软雅黑" panose="020B0604030504040204" pitchFamily="34" charset="-122"/>
                <a:sym typeface="+mn-ea"/>
              </a:rPr>
              <a:t> </a:t>
            </a:r>
            <a:r>
              <a:rPr sz="1600" dirty="0">
                <a:latin typeface="微软雅黑" panose="020B0604030504040204" pitchFamily="34" charset="-122"/>
                <a:ea typeface="微软雅黑" panose="020B0604030504040204" pitchFamily="34" charset="-122"/>
                <a:cs typeface="微软雅黑" panose="020B0604030504040204" pitchFamily="34" charset="-122"/>
              </a:rPr>
              <a:t>棚户区改造项目</a:t>
            </a:r>
            <a:endParaRPr sz="1600" dirty="0">
              <a:latin typeface="微软雅黑" panose="020B0604030504040204" pitchFamily="34" charset="-122"/>
              <a:ea typeface="微软雅黑" panose="020B0604030504040204" pitchFamily="34" charset="-122"/>
              <a:cs typeface="微软雅黑" panose="020B0604030504040204" pitchFamily="34" charset="-122"/>
            </a:endParaRPr>
          </a:p>
          <a:p>
            <a:pPr>
              <a:buClr>
                <a:schemeClr val="tx1"/>
              </a:buClr>
            </a:pPr>
            <a:r>
              <a:rPr sz="1600" dirty="0">
                <a:latin typeface="微软雅黑" panose="020B0604030504040204" pitchFamily="34" charset="-122"/>
                <a:ea typeface="微软雅黑" panose="020B0604030504040204" pitchFamily="34" charset="-122"/>
                <a:cs typeface="微软雅黑" panose="020B0604030504040204" pitchFamily="34" charset="-122"/>
                <a:sym typeface="+mn-ea"/>
              </a:rPr>
              <a:t>600</a:t>
            </a:r>
            <a:r>
              <a:rPr lang="en-US" sz="1600" dirty="0">
                <a:latin typeface="微软雅黑" panose="020B0604030504040204" pitchFamily="34" charset="-122"/>
                <a:ea typeface="微软雅黑" panose="020B0604030504040204" pitchFamily="34" charset="-122"/>
                <a:cs typeface="微软雅黑" panose="020B0604030504040204" pitchFamily="34" charset="-122"/>
                <a:sym typeface="+mn-ea"/>
              </a:rPr>
              <a:t> </a:t>
            </a:r>
            <a:r>
              <a:rPr sz="1600" dirty="0">
                <a:latin typeface="微软雅黑" panose="020B0604030504040204" pitchFamily="34" charset="-122"/>
                <a:ea typeface="微软雅黑" panose="020B0604030504040204" pitchFamily="34" charset="-122"/>
                <a:cs typeface="微软雅黑" panose="020B0604030504040204" pitchFamily="34" charset="-122"/>
              </a:rPr>
              <a:t>经济适用房</a:t>
            </a:r>
            <a:endParaRPr sz="1600" dirty="0">
              <a:latin typeface="微软雅黑" panose="020B0604030504040204" pitchFamily="34" charset="-122"/>
              <a:ea typeface="微软雅黑" panose="020B0604030504040204" pitchFamily="34" charset="-122"/>
              <a:cs typeface="微软雅黑" panose="020B0604030504040204" pitchFamily="34" charset="-122"/>
            </a:endParaRPr>
          </a:p>
          <a:p>
            <a:pPr>
              <a:buClr>
                <a:schemeClr val="tx1"/>
              </a:buClr>
            </a:pPr>
            <a:r>
              <a:rPr sz="1600" dirty="0">
                <a:latin typeface="微软雅黑" panose="020B0604030504040204" pitchFamily="34" charset="-122"/>
                <a:ea typeface="微软雅黑" panose="020B0604030504040204" pitchFamily="34" charset="-122"/>
                <a:cs typeface="微软雅黑" panose="020B0604030504040204" pitchFamily="34" charset="-122"/>
                <a:sym typeface="+mn-ea"/>
              </a:rPr>
              <a:t>700</a:t>
            </a:r>
            <a:r>
              <a:rPr lang="en-US" sz="1600" dirty="0">
                <a:latin typeface="微软雅黑" panose="020B0604030504040204" pitchFamily="34" charset="-122"/>
                <a:ea typeface="微软雅黑" panose="020B0604030504040204" pitchFamily="34" charset="-122"/>
                <a:cs typeface="微软雅黑" panose="020B0604030504040204" pitchFamily="34" charset="-122"/>
                <a:sym typeface="+mn-ea"/>
              </a:rPr>
              <a:t> </a:t>
            </a:r>
            <a:r>
              <a:rPr sz="1600" dirty="0">
                <a:latin typeface="微软雅黑" panose="020B0604030504040204" pitchFamily="34" charset="-122"/>
                <a:ea typeface="微软雅黑" panose="020B0604030504040204" pitchFamily="34" charset="-122"/>
                <a:cs typeface="微软雅黑" panose="020B0604030504040204" pitchFamily="34" charset="-122"/>
              </a:rPr>
              <a:t>限价房</a:t>
            </a:r>
            <a:endParaRPr sz="1600" dirty="0">
              <a:latin typeface="微软雅黑" panose="020B0604030504040204" pitchFamily="34" charset="-122"/>
              <a:ea typeface="微软雅黑" panose="020B0604030504040204" pitchFamily="34" charset="-122"/>
              <a:cs typeface="微软雅黑" panose="020B0604030504040204" pitchFamily="34" charset="-122"/>
            </a:endParaRPr>
          </a:p>
          <a:p>
            <a:pPr>
              <a:buClr>
                <a:schemeClr val="tx1"/>
              </a:buClr>
            </a:pPr>
            <a:r>
              <a:rPr sz="1600" dirty="0">
                <a:latin typeface="微软雅黑" panose="020B0604030504040204" pitchFamily="34" charset="-122"/>
                <a:ea typeface="微软雅黑" panose="020B0604030504040204" pitchFamily="34" charset="-122"/>
                <a:cs typeface="微软雅黑" panose="020B0604030504040204" pitchFamily="34" charset="-122"/>
                <a:sym typeface="+mn-ea"/>
              </a:rPr>
              <a:t>900</a:t>
            </a:r>
            <a:r>
              <a:rPr lang="en-US" sz="1600" dirty="0">
                <a:latin typeface="微软雅黑" panose="020B0604030504040204" pitchFamily="34" charset="-122"/>
                <a:ea typeface="微软雅黑" panose="020B0604030504040204" pitchFamily="34" charset="-122"/>
                <a:cs typeface="微软雅黑" panose="020B0604030504040204" pitchFamily="34" charset="-122"/>
                <a:sym typeface="+mn-ea"/>
              </a:rPr>
              <a:t> </a:t>
            </a:r>
            <a:r>
              <a:rPr sz="1600" dirty="0">
                <a:latin typeface="微软雅黑" panose="020B0604030504040204" pitchFamily="34" charset="-122"/>
                <a:ea typeface="微软雅黑" panose="020B0604030504040204" pitchFamily="34" charset="-122"/>
                <a:cs typeface="微软雅黑" panose="020B0604030504040204" pitchFamily="34" charset="-122"/>
              </a:rPr>
              <a:t>公租房</a:t>
            </a:r>
            <a:endParaRPr sz="1600" dirty="0">
              <a:latin typeface="微软雅黑" panose="020B0604030504040204" pitchFamily="34" charset="-122"/>
              <a:ea typeface="微软雅黑" panose="020B0604030504040204" pitchFamily="34" charset="-122"/>
              <a:cs typeface="微软雅黑" panose="020B0604030504040204" pitchFamily="34" charset="-122"/>
            </a:endParaRPr>
          </a:p>
        </p:txBody>
      </p:sp>
      <p:grpSp>
        <p:nvGrpSpPr>
          <p:cNvPr id="3" name="ísḻîḑê"/>
          <p:cNvGrpSpPr/>
          <p:nvPr/>
        </p:nvGrpSpPr>
        <p:grpSpPr>
          <a:xfrm>
            <a:off x="4429125" y="1962626"/>
            <a:ext cx="4519613" cy="1320165"/>
            <a:chOff x="1091444" y="2110791"/>
            <a:chExt cx="2256251" cy="3480031"/>
          </a:xfrm>
        </p:grpSpPr>
        <p:sp>
          <p:nvSpPr>
            <p:cNvPr id="8" name="ïśḷiďè"/>
            <p:cNvSpPr/>
            <p:nvPr/>
          </p:nvSpPr>
          <p:spPr>
            <a:xfrm>
              <a:off x="1091444" y="2110791"/>
              <a:ext cx="2256251" cy="3480031"/>
            </a:xfrm>
            <a:prstGeom prst="roundRect">
              <a:avLst>
                <a:gd name="adj" fmla="val 3485"/>
              </a:avLst>
            </a:prstGeom>
            <a:solidFill>
              <a:srgbClr val="39536E"/>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t" anchorCtr="true">
              <a:normAutofit/>
            </a:bodyPr>
            <a:lstStyle/>
            <a:p>
              <a:pPr algn="ctr"/>
              <a:endParaRPr lang="zh-CN" altLang="en-US" sz="1800" dirty="0">
                <a:cs typeface="+mn-ea"/>
                <a:sym typeface="+mn-lt"/>
              </a:endParaRPr>
            </a:p>
          </p:txBody>
        </p:sp>
        <p:sp>
          <p:nvSpPr>
            <p:cNvPr id="18" name="íšḷídè"/>
            <p:cNvSpPr/>
            <p:nvPr/>
          </p:nvSpPr>
          <p:spPr>
            <a:xfrm>
              <a:off x="1091444" y="3320863"/>
              <a:ext cx="2256251" cy="2185568"/>
            </a:xfrm>
            <a:custGeom>
              <a:avLst/>
              <a:gdLst>
                <a:gd name="connsiteX0" fmla="*/ 0 w 3657600"/>
                <a:gd name="connsiteY0" fmla="*/ 0 h 5486400"/>
                <a:gd name="connsiteX1" fmla="*/ 127467 w 3657600"/>
                <a:gd name="connsiteY1" fmla="*/ 0 h 5486400"/>
                <a:gd name="connsiteX2" fmla="*/ 1072342 w 3657600"/>
                <a:gd name="connsiteY2" fmla="*/ 0 h 5486400"/>
                <a:gd name="connsiteX3" fmla="*/ 1828800 w 3657600"/>
                <a:gd name="connsiteY3" fmla="*/ 756458 h 5486400"/>
                <a:gd name="connsiteX4" fmla="*/ 2585258 w 3657600"/>
                <a:gd name="connsiteY4" fmla="*/ 0 h 5486400"/>
                <a:gd name="connsiteX5" fmla="*/ 3530133 w 3657600"/>
                <a:gd name="connsiteY5" fmla="*/ 0 h 5486400"/>
                <a:gd name="connsiteX6" fmla="*/ 3657600 w 3657600"/>
                <a:gd name="connsiteY6" fmla="*/ 0 h 5486400"/>
                <a:gd name="connsiteX7" fmla="*/ 3657600 w 3657600"/>
                <a:gd name="connsiteY7" fmla="*/ 127467 h 5486400"/>
                <a:gd name="connsiteX8" fmla="*/ 3657600 w 3657600"/>
                <a:gd name="connsiteY8" fmla="*/ 914400 h 5486400"/>
                <a:gd name="connsiteX9" fmla="*/ 3657600 w 3657600"/>
                <a:gd name="connsiteY9" fmla="*/ 5358933 h 5486400"/>
                <a:gd name="connsiteX10" fmla="*/ 3530133 w 3657600"/>
                <a:gd name="connsiteY10" fmla="*/ 5486400 h 5486400"/>
                <a:gd name="connsiteX11" fmla="*/ 127467 w 3657600"/>
                <a:gd name="connsiteY11" fmla="*/ 5486400 h 5486400"/>
                <a:gd name="connsiteX12" fmla="*/ 0 w 3657600"/>
                <a:gd name="connsiteY12" fmla="*/ 5358933 h 5486400"/>
                <a:gd name="connsiteX13" fmla="*/ 0 w 3657600"/>
                <a:gd name="connsiteY13" fmla="*/ 914400 h 5486400"/>
                <a:gd name="connsiteX14" fmla="*/ 0 w 3657600"/>
                <a:gd name="connsiteY14" fmla="*/ 127467 h 5486400"/>
                <a:gd name="connsiteX15" fmla="*/ 0 w 3657600"/>
                <a:gd name="connsiteY15" fmla="*/ 0 h 548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57600" h="5486400">
                  <a:moveTo>
                    <a:pt x="0" y="0"/>
                  </a:moveTo>
                  <a:lnTo>
                    <a:pt x="127467" y="0"/>
                  </a:lnTo>
                  <a:lnTo>
                    <a:pt x="1072342" y="0"/>
                  </a:lnTo>
                  <a:cubicBezTo>
                    <a:pt x="1072342" y="417780"/>
                    <a:pt x="1411020" y="756458"/>
                    <a:pt x="1828800" y="756458"/>
                  </a:cubicBezTo>
                  <a:cubicBezTo>
                    <a:pt x="2246580" y="756458"/>
                    <a:pt x="2585258" y="417780"/>
                    <a:pt x="2585258" y="0"/>
                  </a:cubicBezTo>
                  <a:lnTo>
                    <a:pt x="3530133" y="0"/>
                  </a:lnTo>
                  <a:lnTo>
                    <a:pt x="3657600" y="0"/>
                  </a:lnTo>
                  <a:lnTo>
                    <a:pt x="3657600" y="127467"/>
                  </a:lnTo>
                  <a:lnTo>
                    <a:pt x="3657600" y="914400"/>
                  </a:lnTo>
                  <a:lnTo>
                    <a:pt x="3657600" y="5358933"/>
                  </a:lnTo>
                  <a:cubicBezTo>
                    <a:pt x="3657600" y="5429331"/>
                    <a:pt x="3600531" y="5486400"/>
                    <a:pt x="3530133" y="5486400"/>
                  </a:cubicBezTo>
                  <a:lnTo>
                    <a:pt x="127467" y="5486400"/>
                  </a:lnTo>
                  <a:cubicBezTo>
                    <a:pt x="57069" y="5486400"/>
                    <a:pt x="0" y="5429331"/>
                    <a:pt x="0" y="5358933"/>
                  </a:cubicBezTo>
                  <a:lnTo>
                    <a:pt x="0" y="914400"/>
                  </a:lnTo>
                  <a:lnTo>
                    <a:pt x="0" y="127467"/>
                  </a:lnTo>
                  <a:lnTo>
                    <a:pt x="0" y="0"/>
                  </a:lnTo>
                  <a:close/>
                </a:path>
              </a:pathLst>
            </a:custGeom>
            <a:solidFill>
              <a:schemeClr val="bg1">
                <a:lumMod val="95000"/>
              </a:schemeClr>
            </a:solidFill>
            <a:ln>
              <a:noFill/>
            </a:ln>
            <a:effectLst>
              <a:outerShdw dist="25400" dir="16200000" sx="101000" sy="101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00">
                <a:cs typeface="+mn-ea"/>
                <a:sym typeface="+mn-lt"/>
              </a:endParaRPr>
            </a:p>
          </p:txBody>
        </p:sp>
      </p:grpSp>
      <p:sp>
        <p:nvSpPr>
          <p:cNvPr id="10" name="ïṣḷídé"/>
          <p:cNvSpPr/>
          <p:nvPr/>
        </p:nvSpPr>
        <p:spPr>
          <a:xfrm>
            <a:off x="4520565" y="1990249"/>
            <a:ext cx="4524375" cy="459105"/>
          </a:xfrm>
          <a:prstGeom prst="rect">
            <a:avLst/>
          </a:prstGeom>
        </p:spPr>
        <p:txBody>
          <a:bodyPr wrap="square"/>
          <a:lstStyle/>
          <a:p>
            <a:pPr algn="l"/>
            <a:r>
              <a:rPr lang="zh-CN" altLang="en-US" sz="1800" dirty="0">
                <a:solidFill>
                  <a:schemeClr val="bg1"/>
                </a:solidFill>
                <a:latin typeface="微软雅黑" panose="020B0604030504040204" pitchFamily="34" charset="-122"/>
                <a:ea typeface="微软雅黑" panose="020B0604030504040204" pitchFamily="34" charset="-122"/>
                <a:sym typeface="+mn-ea"/>
              </a:rPr>
              <a:t>项目代码：</a:t>
            </a:r>
            <a:r>
              <a:rPr lang="en-US" altLang="zh-CN" sz="18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32332631X</a:t>
            </a:r>
            <a:r>
              <a:rPr lang="en-US" altLang="zh-CN" sz="1800" dirty="0">
                <a:solidFill>
                  <a:srgbClr val="FF0000"/>
                </a:solidFill>
                <a:latin typeface="微软雅黑" panose="020B0604030504040204" pitchFamily="34" charset="-122"/>
                <a:ea typeface="微软雅黑" panose="020B0604030504040204" pitchFamily="34" charset="-122"/>
                <a:sym typeface="+mn-ea"/>
              </a:rPr>
              <a:t>001</a:t>
            </a:r>
            <a:endParaRPr lang="en-US" altLang="zh-CN" sz="1800" dirty="0">
              <a:solidFill>
                <a:srgbClr val="FF0000"/>
              </a:solidFill>
              <a:latin typeface="微软雅黑" panose="020B0604030504040204" pitchFamily="34" charset="-122"/>
              <a:ea typeface="微软雅黑" panose="020B0604030504040204" pitchFamily="34" charset="-122"/>
              <a:cs typeface="+mn-ea"/>
              <a:sym typeface="+mn-ea"/>
            </a:endParaRPr>
          </a:p>
        </p:txBody>
      </p:sp>
      <p:sp>
        <p:nvSpPr>
          <p:cNvPr id="11" name="ïṣḷídé"/>
          <p:cNvSpPr/>
          <p:nvPr/>
        </p:nvSpPr>
        <p:spPr>
          <a:xfrm>
            <a:off x="4430554" y="2571750"/>
            <a:ext cx="4766786" cy="459105"/>
          </a:xfrm>
          <a:prstGeom prst="rect">
            <a:avLst/>
          </a:prstGeom>
        </p:spPr>
        <p:txBody>
          <a:bodyPr wrap="square"/>
          <a:lstStyle/>
          <a:p>
            <a:pPr algn="l"/>
            <a:r>
              <a:rPr lang="zh-CN" altLang="en-US" sz="1800" dirty="0">
                <a:latin typeface="微软雅黑" panose="020B0604030504040204" pitchFamily="34" charset="-122"/>
                <a:ea typeface="微软雅黑" panose="020B0604030504040204" pitchFamily="34" charset="-122"/>
                <a:cs typeface="微软雅黑" panose="020B0604030504040204" pitchFamily="34" charset="-122"/>
                <a:sym typeface="+mn-ea"/>
              </a:rPr>
              <a:t>企业组织机构代码：</a:t>
            </a:r>
            <a:r>
              <a:rPr lang="en-US" altLang="zh-CN" sz="1800" dirty="0">
                <a:latin typeface="微软雅黑" panose="020B0604030504040204" pitchFamily="34" charset="-122"/>
                <a:ea typeface="微软雅黑" panose="020B0604030504040204" pitchFamily="34" charset="-122"/>
                <a:cs typeface="微软雅黑" panose="020B0604030504040204" pitchFamily="34" charset="-122"/>
                <a:sym typeface="+mn-ea"/>
              </a:rPr>
              <a:t>91110000</a:t>
            </a:r>
            <a:r>
              <a:rPr lang="en-US" altLang="zh-CN" sz="18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32332631X</a:t>
            </a:r>
            <a:r>
              <a:rPr lang="en-US" altLang="zh-CN" sz="1800" dirty="0">
                <a:latin typeface="微软雅黑" panose="020B0604030504040204" pitchFamily="34" charset="-122"/>
                <a:ea typeface="微软雅黑" panose="020B0604030504040204" pitchFamily="34" charset="-122"/>
                <a:cs typeface="微软雅黑" panose="020B0604030504040204" pitchFamily="34" charset="-122"/>
                <a:sym typeface="+mn-ea"/>
              </a:rPr>
              <a:t>2</a:t>
            </a:r>
            <a:endParaRPr lang="en-US" altLang="zh-CN" sz="1800" dirty="0">
              <a:latin typeface="微软雅黑" panose="020B0604030504040204" pitchFamily="34" charset="-122"/>
              <a:ea typeface="微软雅黑" panose="020B0604030504040204" pitchFamily="34" charset="-122"/>
              <a:cs typeface="微软雅黑" panose="020B0604030504040204" pitchFamily="34" charset="-122"/>
              <a:sym typeface="+mn-ea"/>
            </a:endParaRPr>
          </a:p>
          <a:p>
            <a:pPr algn="l"/>
            <a:r>
              <a:rPr lang="zh-CN" altLang="en-US" sz="1800" dirty="0">
                <a:latin typeface="微软雅黑" panose="020B0604030504040204" pitchFamily="34" charset="-122"/>
                <a:ea typeface="微软雅黑" panose="020B0604030504040204" pitchFamily="34" charset="-122"/>
                <a:cs typeface="微软雅黑" panose="020B0604030504040204" pitchFamily="34" charset="-122"/>
                <a:sym typeface="+mn-ea"/>
              </a:rPr>
              <a:t>一般项目顺序码：</a:t>
            </a:r>
            <a:r>
              <a:rPr lang="en-US" altLang="zh-CN" sz="18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001</a:t>
            </a:r>
            <a:endParaRPr lang="en-US" altLang="zh-CN" sz="18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grpSp>
        <p:nvGrpSpPr>
          <p:cNvPr id="12" name="ísḻîḑê"/>
          <p:cNvGrpSpPr/>
          <p:nvPr/>
        </p:nvGrpSpPr>
        <p:grpSpPr>
          <a:xfrm>
            <a:off x="4129564" y="3507581"/>
            <a:ext cx="4819174" cy="1320165"/>
            <a:chOff x="1091444" y="2110791"/>
            <a:chExt cx="2256251" cy="3480031"/>
          </a:xfrm>
        </p:grpSpPr>
        <p:sp>
          <p:nvSpPr>
            <p:cNvPr id="14" name="ïśḷiďè"/>
            <p:cNvSpPr/>
            <p:nvPr/>
          </p:nvSpPr>
          <p:spPr>
            <a:xfrm>
              <a:off x="1091444" y="2110791"/>
              <a:ext cx="2256251" cy="3480031"/>
            </a:xfrm>
            <a:prstGeom prst="roundRect">
              <a:avLst>
                <a:gd name="adj" fmla="val 3485"/>
              </a:avLst>
            </a:prstGeom>
            <a:solidFill>
              <a:srgbClr val="39536E"/>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t" anchorCtr="true">
              <a:normAutofit/>
            </a:bodyPr>
            <a:lstStyle/>
            <a:p>
              <a:pPr algn="ctr"/>
              <a:endParaRPr lang="zh-CN" altLang="en-US" sz="1800" dirty="0">
                <a:cs typeface="+mn-ea"/>
                <a:sym typeface="+mn-lt"/>
              </a:endParaRPr>
            </a:p>
          </p:txBody>
        </p:sp>
        <p:sp>
          <p:nvSpPr>
            <p:cNvPr id="22" name="íšḷídè"/>
            <p:cNvSpPr/>
            <p:nvPr/>
          </p:nvSpPr>
          <p:spPr>
            <a:xfrm>
              <a:off x="1091444" y="3320863"/>
              <a:ext cx="2256251" cy="2185568"/>
            </a:xfrm>
            <a:custGeom>
              <a:avLst/>
              <a:gdLst>
                <a:gd name="connsiteX0" fmla="*/ 0 w 3657600"/>
                <a:gd name="connsiteY0" fmla="*/ 0 h 5486400"/>
                <a:gd name="connsiteX1" fmla="*/ 127467 w 3657600"/>
                <a:gd name="connsiteY1" fmla="*/ 0 h 5486400"/>
                <a:gd name="connsiteX2" fmla="*/ 1072342 w 3657600"/>
                <a:gd name="connsiteY2" fmla="*/ 0 h 5486400"/>
                <a:gd name="connsiteX3" fmla="*/ 1828800 w 3657600"/>
                <a:gd name="connsiteY3" fmla="*/ 756458 h 5486400"/>
                <a:gd name="connsiteX4" fmla="*/ 2585258 w 3657600"/>
                <a:gd name="connsiteY4" fmla="*/ 0 h 5486400"/>
                <a:gd name="connsiteX5" fmla="*/ 3530133 w 3657600"/>
                <a:gd name="connsiteY5" fmla="*/ 0 h 5486400"/>
                <a:gd name="connsiteX6" fmla="*/ 3657600 w 3657600"/>
                <a:gd name="connsiteY6" fmla="*/ 0 h 5486400"/>
                <a:gd name="connsiteX7" fmla="*/ 3657600 w 3657600"/>
                <a:gd name="connsiteY7" fmla="*/ 127467 h 5486400"/>
                <a:gd name="connsiteX8" fmla="*/ 3657600 w 3657600"/>
                <a:gd name="connsiteY8" fmla="*/ 914400 h 5486400"/>
                <a:gd name="connsiteX9" fmla="*/ 3657600 w 3657600"/>
                <a:gd name="connsiteY9" fmla="*/ 5358933 h 5486400"/>
                <a:gd name="connsiteX10" fmla="*/ 3530133 w 3657600"/>
                <a:gd name="connsiteY10" fmla="*/ 5486400 h 5486400"/>
                <a:gd name="connsiteX11" fmla="*/ 127467 w 3657600"/>
                <a:gd name="connsiteY11" fmla="*/ 5486400 h 5486400"/>
                <a:gd name="connsiteX12" fmla="*/ 0 w 3657600"/>
                <a:gd name="connsiteY12" fmla="*/ 5358933 h 5486400"/>
                <a:gd name="connsiteX13" fmla="*/ 0 w 3657600"/>
                <a:gd name="connsiteY13" fmla="*/ 914400 h 5486400"/>
                <a:gd name="connsiteX14" fmla="*/ 0 w 3657600"/>
                <a:gd name="connsiteY14" fmla="*/ 127467 h 5486400"/>
                <a:gd name="connsiteX15" fmla="*/ 0 w 3657600"/>
                <a:gd name="connsiteY15" fmla="*/ 0 h 548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57600" h="5486400">
                  <a:moveTo>
                    <a:pt x="0" y="0"/>
                  </a:moveTo>
                  <a:lnTo>
                    <a:pt x="127467" y="0"/>
                  </a:lnTo>
                  <a:lnTo>
                    <a:pt x="1072342" y="0"/>
                  </a:lnTo>
                  <a:cubicBezTo>
                    <a:pt x="1072342" y="417780"/>
                    <a:pt x="1411020" y="756458"/>
                    <a:pt x="1828800" y="756458"/>
                  </a:cubicBezTo>
                  <a:cubicBezTo>
                    <a:pt x="2246580" y="756458"/>
                    <a:pt x="2585258" y="417780"/>
                    <a:pt x="2585258" y="0"/>
                  </a:cubicBezTo>
                  <a:lnTo>
                    <a:pt x="3530133" y="0"/>
                  </a:lnTo>
                  <a:lnTo>
                    <a:pt x="3657600" y="0"/>
                  </a:lnTo>
                  <a:lnTo>
                    <a:pt x="3657600" y="127467"/>
                  </a:lnTo>
                  <a:lnTo>
                    <a:pt x="3657600" y="914400"/>
                  </a:lnTo>
                  <a:lnTo>
                    <a:pt x="3657600" y="5358933"/>
                  </a:lnTo>
                  <a:cubicBezTo>
                    <a:pt x="3657600" y="5429331"/>
                    <a:pt x="3600531" y="5486400"/>
                    <a:pt x="3530133" y="5486400"/>
                  </a:cubicBezTo>
                  <a:lnTo>
                    <a:pt x="127467" y="5486400"/>
                  </a:lnTo>
                  <a:cubicBezTo>
                    <a:pt x="57069" y="5486400"/>
                    <a:pt x="0" y="5429331"/>
                    <a:pt x="0" y="5358933"/>
                  </a:cubicBezTo>
                  <a:lnTo>
                    <a:pt x="0" y="914400"/>
                  </a:lnTo>
                  <a:lnTo>
                    <a:pt x="0" y="127467"/>
                  </a:lnTo>
                  <a:lnTo>
                    <a:pt x="0" y="0"/>
                  </a:lnTo>
                  <a:close/>
                </a:path>
              </a:pathLst>
            </a:custGeom>
            <a:solidFill>
              <a:schemeClr val="bg1">
                <a:lumMod val="95000"/>
              </a:schemeClr>
            </a:solidFill>
            <a:ln>
              <a:noFill/>
            </a:ln>
            <a:effectLst>
              <a:outerShdw dist="25400" dir="16200000" sx="101000" sy="101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00">
                <a:cs typeface="+mn-ea"/>
                <a:sym typeface="+mn-lt"/>
              </a:endParaRPr>
            </a:p>
          </p:txBody>
        </p:sp>
      </p:grpSp>
      <p:sp>
        <p:nvSpPr>
          <p:cNvPr id="23" name="ïṣḷídé"/>
          <p:cNvSpPr/>
          <p:nvPr/>
        </p:nvSpPr>
        <p:spPr>
          <a:xfrm>
            <a:off x="4221004" y="3535045"/>
            <a:ext cx="3875405" cy="459105"/>
          </a:xfrm>
          <a:prstGeom prst="rect">
            <a:avLst/>
          </a:prstGeom>
        </p:spPr>
        <p:txBody>
          <a:bodyPr wrap="square"/>
          <a:lstStyle/>
          <a:p>
            <a:pPr algn="l"/>
            <a:r>
              <a:rPr lang="zh-CN" altLang="en-US" sz="1800" dirty="0">
                <a:solidFill>
                  <a:schemeClr val="bg1"/>
                </a:solidFill>
                <a:latin typeface="微软雅黑" panose="020B0604030504040204" pitchFamily="34" charset="-122"/>
                <a:ea typeface="微软雅黑" panose="020B0604030504040204" pitchFamily="34" charset="-122"/>
                <a:sym typeface="+mn-ea"/>
              </a:rPr>
              <a:t>项目代码：</a:t>
            </a:r>
            <a:r>
              <a:rPr sz="18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MA00</a:t>
            </a:r>
            <a:r>
              <a:rPr lang="en-US" sz="18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1WE</a:t>
            </a:r>
            <a:r>
              <a:rPr sz="18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NX</a:t>
            </a:r>
            <a:r>
              <a:rPr lang="en-US" altLang="zh-CN" sz="1800" dirty="0">
                <a:solidFill>
                  <a:srgbClr val="FF0000"/>
                </a:solidFill>
                <a:latin typeface="微软雅黑" panose="020B0604030504040204" pitchFamily="34" charset="-122"/>
                <a:ea typeface="微软雅黑" panose="020B0604030504040204" pitchFamily="34" charset="-122"/>
                <a:sym typeface="+mn-ea"/>
              </a:rPr>
              <a:t>401</a:t>
            </a:r>
            <a:endParaRPr lang="en-US" altLang="zh-CN" sz="1800" dirty="0">
              <a:solidFill>
                <a:srgbClr val="FF0000"/>
              </a:solidFill>
              <a:latin typeface="微软雅黑" panose="020B0604030504040204" pitchFamily="34" charset="-122"/>
              <a:ea typeface="微软雅黑" panose="020B0604030504040204" pitchFamily="34" charset="-122"/>
              <a:sym typeface="+mn-ea"/>
            </a:endParaRPr>
          </a:p>
        </p:txBody>
      </p:sp>
      <p:sp>
        <p:nvSpPr>
          <p:cNvPr id="24" name="ïṣḷídé"/>
          <p:cNvSpPr/>
          <p:nvPr/>
        </p:nvSpPr>
        <p:spPr>
          <a:xfrm>
            <a:off x="4130993" y="4116705"/>
            <a:ext cx="5024438" cy="459105"/>
          </a:xfrm>
          <a:prstGeom prst="rect">
            <a:avLst/>
          </a:prstGeom>
        </p:spPr>
        <p:txBody>
          <a:bodyPr wrap="square"/>
          <a:lstStyle/>
          <a:p>
            <a:pPr algn="l"/>
            <a:r>
              <a:rPr sz="1800" dirty="0">
                <a:latin typeface="微软雅黑" panose="020B0604030504040204" pitchFamily="34" charset="-122"/>
                <a:ea typeface="微软雅黑" panose="020B0604030504040204" pitchFamily="34" charset="-122"/>
                <a:cs typeface="微软雅黑" panose="020B0604030504040204" pitchFamily="34" charset="-122"/>
                <a:sym typeface="+mn-ea"/>
              </a:rPr>
              <a:t>企业组织机构代码：91110106</a:t>
            </a:r>
            <a:r>
              <a:rPr sz="18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MA00</a:t>
            </a:r>
            <a:r>
              <a:rPr lang="en-US" sz="18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1WE</a:t>
            </a:r>
            <a:r>
              <a:rPr sz="18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NX</a:t>
            </a:r>
            <a:r>
              <a:rPr sz="1800" dirty="0">
                <a:latin typeface="微软雅黑" panose="020B0604030504040204" pitchFamily="34" charset="-122"/>
                <a:ea typeface="微软雅黑" panose="020B0604030504040204" pitchFamily="34" charset="-122"/>
                <a:cs typeface="微软雅黑" panose="020B0604030504040204" pitchFamily="34" charset="-122"/>
                <a:sym typeface="+mn-ea"/>
              </a:rPr>
              <a:t>2</a:t>
            </a:r>
            <a:endParaRPr sz="1800" dirty="0">
              <a:latin typeface="微软雅黑" panose="020B0604030504040204" pitchFamily="34" charset="-122"/>
              <a:ea typeface="微软雅黑" panose="020B0604030504040204" pitchFamily="34" charset="-122"/>
              <a:cs typeface="微软雅黑" panose="020B0604030504040204" pitchFamily="34" charset="-122"/>
              <a:sym typeface="+mn-ea"/>
            </a:endParaRPr>
          </a:p>
          <a:p>
            <a:pPr algn="l"/>
            <a:r>
              <a:rPr sz="1800" dirty="0">
                <a:latin typeface="微软雅黑" panose="020B0604030504040204" pitchFamily="34" charset="-122"/>
                <a:ea typeface="微软雅黑" panose="020B0604030504040204" pitchFamily="34" charset="-122"/>
                <a:cs typeface="微软雅黑" panose="020B0604030504040204" pitchFamily="34" charset="-122"/>
                <a:sym typeface="+mn-ea"/>
              </a:rPr>
              <a:t>拆迁安置房项目顺序码：</a:t>
            </a:r>
            <a:r>
              <a:rPr sz="18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401</a:t>
            </a:r>
            <a:endParaRPr sz="18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171196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02</a:t>
            </a:r>
            <a:r>
              <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项目名称</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13" name="文本框 8"/>
          <p:cNvSpPr txBox="true"/>
          <p:nvPr/>
        </p:nvSpPr>
        <p:spPr>
          <a:xfrm>
            <a:off x="395605" y="1204595"/>
            <a:ext cx="8266430" cy="2891790"/>
          </a:xfrm>
          <a:prstGeom prst="rect">
            <a:avLst/>
          </a:prstGeom>
          <a:noFill/>
          <a:ln w="9525">
            <a:noFill/>
          </a:ln>
        </p:spPr>
        <p:txBody>
          <a:bodyPr wrap="square">
            <a:spAutoFit/>
          </a:bodyPr>
          <a:lstStyle/>
          <a:p>
            <a:pPr marL="285750" indent="-285750">
              <a:lnSpc>
                <a:spcPct val="130000"/>
              </a:lnSpc>
              <a:buFont typeface="Wingdings" panose="05000000000000000000" charset="0"/>
              <a:buChar char="l"/>
            </a:pPr>
            <a:r>
              <a:rPr sz="2000" dirty="0">
                <a:solidFill>
                  <a:srgbClr val="000000"/>
                </a:solidFill>
                <a:latin typeface="微软雅黑" panose="020B0604030504040204" pitchFamily="34" charset="-122"/>
                <a:ea typeface="微软雅黑" panose="020B0604030504040204" pitchFamily="34" charset="-122"/>
                <a:sym typeface="+mn-ea"/>
              </a:rPr>
              <a:t>指经城市建设规划部门立项审批（备案）的房地产开发项目的全称。</a:t>
            </a:r>
            <a:endParaRPr sz="2000" dirty="0">
              <a:solidFill>
                <a:srgbClr val="000000"/>
              </a:solidFill>
              <a:latin typeface="微软雅黑" panose="020B0604030504040204" pitchFamily="34" charset="-122"/>
              <a:ea typeface="微软雅黑" panose="020B0604030504040204" pitchFamily="34" charset="-122"/>
            </a:endParaRPr>
          </a:p>
          <a:p>
            <a:pPr marL="285750" indent="-285750">
              <a:lnSpc>
                <a:spcPct val="130000"/>
              </a:lnSpc>
              <a:buFont typeface="Wingdings" panose="05000000000000000000" charset="0"/>
              <a:buChar char="l"/>
            </a:pPr>
            <a:r>
              <a:rPr sz="2000" dirty="0">
                <a:solidFill>
                  <a:srgbClr val="000000"/>
                </a:solidFill>
                <a:latin typeface="微软雅黑" panose="020B0604030504040204" pitchFamily="34" charset="-122"/>
                <a:ea typeface="微软雅黑" panose="020B0604030504040204" pitchFamily="34" charset="-122"/>
                <a:sym typeface="+mn-ea"/>
              </a:rPr>
              <a:t>依据项目主管部门审批、核准、备案里的项目名称填写。</a:t>
            </a:r>
            <a:endParaRPr sz="2000" dirty="0">
              <a:solidFill>
                <a:srgbClr val="000000"/>
              </a:solidFill>
              <a:latin typeface="微软雅黑" panose="020B0604030504040204" pitchFamily="34" charset="-122"/>
              <a:ea typeface="微软雅黑" panose="020B0604030504040204" pitchFamily="34" charset="-122"/>
            </a:endParaRPr>
          </a:p>
          <a:p>
            <a:pPr marL="285750" indent="-285750">
              <a:lnSpc>
                <a:spcPct val="130000"/>
              </a:lnSpc>
              <a:buFont typeface="Wingdings" panose="05000000000000000000" charset="0"/>
              <a:buChar char="l"/>
            </a:pPr>
            <a:r>
              <a:rPr lang="zh-CN" altLang="en-US" sz="2000" dirty="0">
                <a:solidFill>
                  <a:schemeClr val="accent1"/>
                </a:solidFill>
                <a:effectLst>
                  <a:outerShdw blurRad="38100" dist="38100" dir="2700000" algn="tl">
                    <a:srgbClr val="C0C0C0"/>
                  </a:outerShdw>
                </a:effectLst>
                <a:latin typeface="微软雅黑" panose="020B0604030504040204" pitchFamily="34" charset="-122"/>
                <a:ea typeface="微软雅黑" panose="020B0604030504040204" pitchFamily="34" charset="-122"/>
                <a:sym typeface="+mn-ea"/>
              </a:rPr>
              <a:t>注意不是项目推广名（如朝阳一墅）。一般按项目批复中项目名称填写，如</a:t>
            </a:r>
            <a:r>
              <a:rPr lang="en-US" altLang="zh-CN" sz="2000" dirty="0">
                <a:solidFill>
                  <a:schemeClr val="accent1"/>
                </a:solidFill>
                <a:effectLst>
                  <a:outerShdw blurRad="38100" dist="38100" dir="2700000" algn="tl">
                    <a:srgbClr val="C0C0C0"/>
                  </a:outerShdw>
                </a:effectLst>
                <a:latin typeface="微软雅黑" panose="020B0604030504040204" pitchFamily="34" charset="-122"/>
                <a:ea typeface="微软雅黑" panose="020B0604030504040204" pitchFamily="34" charset="-122"/>
                <a:sym typeface="+mn-ea"/>
              </a:rPr>
              <a:t>XX</a:t>
            </a:r>
            <a:r>
              <a:rPr lang="zh-CN" altLang="en-US" sz="2000" dirty="0">
                <a:solidFill>
                  <a:schemeClr val="accent1"/>
                </a:solidFill>
                <a:effectLst>
                  <a:outerShdw blurRad="38100" dist="38100" dir="2700000" algn="tl">
                    <a:srgbClr val="C0C0C0"/>
                  </a:outerShdw>
                </a:effectLst>
                <a:latin typeface="微软雅黑" panose="020B0604030504040204" pitchFamily="34" charset="-122"/>
                <a:ea typeface="微软雅黑" panose="020B0604030504040204" pitchFamily="34" charset="-122"/>
                <a:sym typeface="+mn-ea"/>
              </a:rPr>
              <a:t>区</a:t>
            </a:r>
            <a:r>
              <a:rPr lang="en-US" altLang="zh-CN" sz="2000" dirty="0">
                <a:solidFill>
                  <a:schemeClr val="accent1"/>
                </a:solidFill>
                <a:effectLst>
                  <a:outerShdw blurRad="38100" dist="38100" dir="2700000" algn="tl">
                    <a:srgbClr val="C0C0C0"/>
                  </a:outerShdw>
                </a:effectLst>
                <a:latin typeface="微软雅黑" panose="020B0604030504040204" pitchFamily="34" charset="-122"/>
                <a:ea typeface="微软雅黑" panose="020B0604030504040204" pitchFamily="34" charset="-122"/>
                <a:sym typeface="+mn-ea"/>
              </a:rPr>
              <a:t>XX</a:t>
            </a:r>
            <a:r>
              <a:rPr lang="zh-CN" altLang="en-US" sz="2000" dirty="0">
                <a:solidFill>
                  <a:schemeClr val="accent1"/>
                </a:solidFill>
                <a:effectLst>
                  <a:outerShdw blurRad="38100" dist="38100" dir="2700000" algn="tl">
                    <a:srgbClr val="C0C0C0"/>
                  </a:outerShdw>
                </a:effectLst>
                <a:latin typeface="微软雅黑" panose="020B0604030504040204" pitchFamily="34" charset="-122"/>
                <a:ea typeface="微软雅黑" panose="020B0604030504040204" pitchFamily="34" charset="-122"/>
                <a:sym typeface="+mn-ea"/>
              </a:rPr>
              <a:t>街区</a:t>
            </a:r>
            <a:r>
              <a:rPr lang="en-US" altLang="zh-CN" sz="2000" dirty="0">
                <a:solidFill>
                  <a:schemeClr val="accent1"/>
                </a:solidFill>
                <a:effectLst>
                  <a:outerShdw blurRad="38100" dist="38100" dir="2700000" algn="tl">
                    <a:srgbClr val="C0C0C0"/>
                  </a:outerShdw>
                </a:effectLst>
                <a:latin typeface="微软雅黑" panose="020B0604030504040204" pitchFamily="34" charset="-122"/>
                <a:ea typeface="微软雅黑" panose="020B0604030504040204" pitchFamily="34" charset="-122"/>
                <a:sym typeface="+mn-ea"/>
              </a:rPr>
              <a:t>XX</a:t>
            </a:r>
            <a:r>
              <a:rPr lang="zh-CN" altLang="en-US" sz="2000" dirty="0">
                <a:solidFill>
                  <a:schemeClr val="accent1"/>
                </a:solidFill>
                <a:effectLst>
                  <a:outerShdw blurRad="38100" dist="38100" dir="2700000" algn="tl">
                    <a:srgbClr val="C0C0C0"/>
                  </a:outerShdw>
                </a:effectLst>
                <a:latin typeface="微软雅黑" panose="020B0604030504040204" pitchFamily="34" charset="-122"/>
                <a:ea typeface="微软雅黑" panose="020B0604030504040204" pitchFamily="34" charset="-122"/>
                <a:sym typeface="+mn-ea"/>
              </a:rPr>
              <a:t>地块</a:t>
            </a:r>
            <a:r>
              <a:rPr lang="en-US" altLang="zh-CN" sz="2000" dirty="0">
                <a:solidFill>
                  <a:schemeClr val="accent1"/>
                </a:solidFill>
                <a:effectLst>
                  <a:outerShdw blurRad="38100" dist="38100" dir="2700000" algn="tl">
                    <a:srgbClr val="C0C0C0"/>
                  </a:outerShdw>
                </a:effectLst>
                <a:latin typeface="微软雅黑" panose="020B0604030504040204" pitchFamily="34" charset="-122"/>
                <a:ea typeface="微软雅黑" panose="020B0604030504040204" pitchFamily="34" charset="-122"/>
                <a:sym typeface="+mn-ea"/>
              </a:rPr>
              <a:t>XX</a:t>
            </a:r>
            <a:r>
              <a:rPr lang="zh-CN" altLang="en-US" sz="2000" dirty="0">
                <a:solidFill>
                  <a:schemeClr val="accent1"/>
                </a:solidFill>
                <a:effectLst>
                  <a:outerShdw blurRad="38100" dist="38100" dir="2700000" algn="tl">
                    <a:srgbClr val="C0C0C0"/>
                  </a:outerShdw>
                </a:effectLst>
                <a:latin typeface="微软雅黑" panose="020B0604030504040204" pitchFamily="34" charset="-122"/>
                <a:ea typeface="微软雅黑" panose="020B0604030504040204" pitchFamily="34" charset="-122"/>
                <a:sym typeface="+mn-ea"/>
              </a:rPr>
              <a:t>项目，</a:t>
            </a:r>
            <a:r>
              <a:rPr lang="en-US" altLang="zh-CN" sz="2000" dirty="0">
                <a:solidFill>
                  <a:schemeClr val="accent1"/>
                </a:solidFill>
                <a:effectLst>
                  <a:outerShdw blurRad="38100" dist="38100" dir="2700000" algn="tl">
                    <a:srgbClr val="C0C0C0"/>
                  </a:outerShdw>
                </a:effectLst>
                <a:latin typeface="微软雅黑" panose="020B0604030504040204" pitchFamily="34" charset="-122"/>
                <a:ea typeface="微软雅黑" panose="020B0604030504040204" pitchFamily="34" charset="-122"/>
                <a:sym typeface="+mn-ea"/>
              </a:rPr>
              <a:t>XX</a:t>
            </a:r>
            <a:r>
              <a:rPr lang="zh-CN" altLang="en-US" sz="2000" dirty="0">
                <a:solidFill>
                  <a:schemeClr val="accent1"/>
                </a:solidFill>
                <a:effectLst>
                  <a:outerShdw blurRad="38100" dist="38100" dir="2700000" algn="tl">
                    <a:srgbClr val="C0C0C0"/>
                  </a:outerShdw>
                </a:effectLst>
                <a:latin typeface="微软雅黑" panose="020B0604030504040204" pitchFamily="34" charset="-122"/>
                <a:ea typeface="微软雅黑" panose="020B0604030504040204" pitchFamily="34" charset="-122"/>
                <a:sym typeface="+mn-ea"/>
              </a:rPr>
              <a:t>安置房项目。</a:t>
            </a:r>
            <a:endParaRPr lang="zh-CN" altLang="en-US" sz="2000" dirty="0">
              <a:solidFill>
                <a:schemeClr val="accent1"/>
              </a:solidFill>
              <a:effectLst>
                <a:outerShdw blurRad="38100" dist="38100" dir="2700000" algn="tl">
                  <a:srgbClr val="C0C0C0"/>
                </a:outerShdw>
              </a:effectLst>
              <a:latin typeface="微软雅黑" panose="020B0604030504040204" pitchFamily="34" charset="-122"/>
              <a:ea typeface="微软雅黑" panose="020B0604030504040204" pitchFamily="34" charset="-122"/>
              <a:sym typeface="+mn-ea"/>
            </a:endParaRPr>
          </a:p>
          <a:p>
            <a:pPr marL="285750" indent="-285750">
              <a:lnSpc>
                <a:spcPct val="130000"/>
              </a:lnSpc>
              <a:buFont typeface="Wingdings" panose="05000000000000000000" charset="0"/>
              <a:buChar char="l"/>
            </a:pPr>
            <a:r>
              <a:rPr lang="zh-CN" altLang="en-US" sz="2000" dirty="0">
                <a:solidFill>
                  <a:schemeClr val="accent1"/>
                </a:solidFill>
                <a:effectLst>
                  <a:outerShdw blurRad="38100" dist="38100" dir="2700000" algn="tl">
                    <a:srgbClr val="C0C0C0"/>
                  </a:outerShdw>
                </a:effectLst>
                <a:latin typeface="微软雅黑" panose="020B0604030504040204" pitchFamily="34" charset="-122"/>
                <a:ea typeface="微软雅黑" panose="020B0604030504040204" pitchFamily="34" charset="-122"/>
                <a:sym typeface="+mn-ea"/>
              </a:rPr>
              <a:t>不能单纯以地址作为项目名称，如：“XX区”，也不能单纯以性质作为项目名称，如：“廉租房”。</a:t>
            </a:r>
            <a:endParaRPr sz="2000" dirty="0">
              <a:solidFill>
                <a:srgbClr val="000000"/>
              </a:solidFill>
              <a:latin typeface="微软雅黑" panose="020B0604030504040204" pitchFamily="34" charset="-122"/>
              <a:ea typeface="微软雅黑" panose="020B0604030504040204" pitchFamily="34" charset="-122"/>
            </a:endParaRPr>
          </a:p>
          <a:p>
            <a:pPr marL="285750" indent="-285750">
              <a:lnSpc>
                <a:spcPct val="130000"/>
              </a:lnSpc>
              <a:buFont typeface="Wingdings" panose="05000000000000000000" charset="0"/>
              <a:buChar char="l"/>
            </a:pPr>
            <a:r>
              <a:rPr lang="zh-CN" altLang="en-US" sz="2000" dirty="0">
                <a:solidFill>
                  <a:schemeClr val="accent1"/>
                </a:solidFill>
                <a:effectLst>
                  <a:outerShdw blurRad="38100" dist="38100" dir="2700000" algn="tl">
                    <a:srgbClr val="C0C0C0"/>
                  </a:outerShdw>
                </a:effectLst>
                <a:latin typeface="微软雅黑" panose="020B0604030504040204" pitchFamily="34" charset="-122"/>
                <a:ea typeface="微软雅黑" panose="020B0604030504040204" pitchFamily="34" charset="-122"/>
                <a:sym typeface="+mn-ea"/>
              </a:rPr>
              <a:t>如果项目名称过长可以适当简写。</a:t>
            </a:r>
            <a:endParaRPr sz="2000" dirty="0">
              <a:solidFill>
                <a:srgbClr val="000000"/>
              </a:solidFill>
              <a:latin typeface="微软雅黑" panose="020B0604030504040204" pitchFamily="34" charset="-122"/>
              <a:ea typeface="微软雅黑" panose="020B0604030504040204" pitchFamily="34"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23825"/>
            <a:ext cx="5927725" cy="829310"/>
            <a:chOff x="0" y="195"/>
            <a:chExt cx="9335" cy="1306"/>
          </a:xfrm>
        </p:grpSpPr>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737" y="195"/>
              <a:ext cx="8598" cy="130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Bj10 北京市固定资产投资项目审批代码</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grpSp>
      <p:sp>
        <p:nvSpPr>
          <p:cNvPr id="13" name="文本框 8"/>
          <p:cNvSpPr txBox="true"/>
          <p:nvPr/>
        </p:nvSpPr>
        <p:spPr>
          <a:xfrm>
            <a:off x="180340" y="1778635"/>
            <a:ext cx="8636635" cy="3291840"/>
          </a:xfrm>
          <a:prstGeom prst="rect">
            <a:avLst/>
          </a:prstGeom>
          <a:noFill/>
          <a:ln w="9525">
            <a:noFill/>
          </a:ln>
        </p:spPr>
        <p:txBody>
          <a:bodyPr wrap="square">
            <a:spAutoFit/>
          </a:bodyPr>
          <a:lstStyle/>
          <a:p>
            <a:pPr marL="285750" indent="-285750">
              <a:lnSpc>
                <a:spcPct val="130000"/>
              </a:lnSpc>
              <a:buFont typeface="Wingdings" panose="05000000000000000000" charset="0"/>
              <a:buChar char="l"/>
            </a:pPr>
            <a:r>
              <a:rPr sz="2000" dirty="0">
                <a:latin typeface="微软雅黑" panose="020B0604030504040204" pitchFamily="34" charset="-122"/>
                <a:ea typeface="微软雅黑" panose="020B0604030504040204" pitchFamily="34" charset="-122"/>
                <a:sym typeface="+mn-ea"/>
              </a:rPr>
              <a:t>是指</a:t>
            </a:r>
            <a:r>
              <a:rPr sz="2000" dirty="0">
                <a:solidFill>
                  <a:srgbClr val="FF0000"/>
                </a:solidFill>
                <a:latin typeface="微软雅黑" panose="020B0604030504040204" pitchFamily="34" charset="-122"/>
                <a:ea typeface="微软雅黑" panose="020B0604030504040204" pitchFamily="34" charset="-122"/>
                <a:sym typeface="+mn-ea"/>
              </a:rPr>
              <a:t>北京市投资项目在线审批监管平台</a:t>
            </a:r>
            <a:r>
              <a:rPr sz="2000" dirty="0">
                <a:latin typeface="微软雅黑" panose="020B0604030504040204" pitchFamily="34" charset="-122"/>
                <a:ea typeface="微软雅黑" panose="020B0604030504040204" pitchFamily="34" charset="-122"/>
                <a:sym typeface="+mn-ea"/>
              </a:rPr>
              <a:t>统一使用的代码。北京市投资项目审批部门在做出立项审批、核准或备案决定，以及对中央单位及驻京部队在京建设项目登记备案时，由北京市投资项目在线审批监管平台生成。</a:t>
            </a:r>
            <a:endParaRPr sz="2000" dirty="0">
              <a:latin typeface="微软雅黑" panose="020B0604030504040204" pitchFamily="34" charset="-122"/>
              <a:ea typeface="微软雅黑" panose="020B0604030504040204" pitchFamily="34" charset="-122"/>
              <a:sym typeface="+mn-ea"/>
            </a:endParaRPr>
          </a:p>
          <a:p>
            <a:pPr marL="285750" indent="-285750">
              <a:lnSpc>
                <a:spcPct val="130000"/>
              </a:lnSpc>
              <a:buFont typeface="Wingdings" panose="05000000000000000000" charset="0"/>
              <a:buChar char="l"/>
            </a:pPr>
            <a:r>
              <a:rPr lang="zh-CN" sz="2000" dirty="0">
                <a:latin typeface="微软雅黑" panose="020B0604030504040204" pitchFamily="34" charset="-122"/>
                <a:ea typeface="微软雅黑" panose="020B0604030504040204" pitchFamily="34" charset="-122"/>
                <a:sym typeface="+mn-ea"/>
              </a:rPr>
              <a:t>是</a:t>
            </a:r>
            <a:r>
              <a:rPr sz="2000" dirty="0">
                <a:latin typeface="微软雅黑" panose="020B0604030504040204" pitchFamily="34" charset="-122"/>
                <a:ea typeface="微软雅黑" panose="020B0604030504040204" pitchFamily="34" charset="-122"/>
                <a:sym typeface="+mn-ea"/>
              </a:rPr>
              <a:t>批复、备案文件</a:t>
            </a:r>
            <a:r>
              <a:rPr lang="zh-CN" sz="2000" dirty="0">
                <a:latin typeface="微软雅黑" panose="020B0604030504040204" pitchFamily="34" charset="-122"/>
                <a:ea typeface="微软雅黑" panose="020B0604030504040204" pitchFamily="34" charset="-122"/>
                <a:sym typeface="+mn-ea"/>
              </a:rPr>
              <a:t>中</a:t>
            </a:r>
            <a:r>
              <a:rPr sz="2000" dirty="0">
                <a:latin typeface="微软雅黑" panose="020B0604030504040204" pitchFamily="34" charset="-122"/>
                <a:ea typeface="微软雅黑" panose="020B0604030504040204" pitchFamily="34" charset="-122"/>
                <a:sym typeface="+mn-ea"/>
              </a:rPr>
              <a:t>，二维码旁边的数字</a:t>
            </a:r>
            <a:endParaRPr sz="2000" dirty="0">
              <a:latin typeface="微软雅黑" panose="020B0604030504040204" pitchFamily="34" charset="-122"/>
              <a:ea typeface="微软雅黑" panose="020B0604030504040204" pitchFamily="34" charset="-122"/>
              <a:sym typeface="+mn-ea"/>
            </a:endParaRPr>
          </a:p>
          <a:p>
            <a:pPr marL="285750" indent="-285750">
              <a:lnSpc>
                <a:spcPct val="130000"/>
              </a:lnSpc>
              <a:buFont typeface="Wingdings" panose="05000000000000000000" charset="0"/>
              <a:buChar char="l"/>
            </a:pPr>
            <a:r>
              <a:rPr sz="2000" dirty="0">
                <a:latin typeface="微软雅黑" panose="020B0604030504040204" pitchFamily="34" charset="-122"/>
                <a:ea typeface="微软雅黑" panose="020B0604030504040204" pitchFamily="34" charset="-122"/>
                <a:sym typeface="+mn-ea"/>
              </a:rPr>
              <a:t>项目审批代码是本市固定资产投资项目建设周期唯一身份标识，原项目代码长度为13位，新项目代码长度为18位，依次为年份代码（4位）、地区代码（2位）、赋码部门代码（3位）、行业代码（2位）、建设性质代码（1位）、项目类型代码（1位）、流水号（5位）。</a:t>
            </a:r>
            <a:endParaRPr sz="2000" dirty="0">
              <a:solidFill>
                <a:srgbClr val="000000"/>
              </a:solidFill>
              <a:latin typeface="微软雅黑" panose="020B0604030504040204" pitchFamily="34" charset="-122"/>
              <a:ea typeface="微软雅黑" panose="020B0604030504040204" pitchFamily="34" charset="-122"/>
            </a:endParaRPr>
          </a:p>
        </p:txBody>
      </p:sp>
      <p:pic>
        <p:nvPicPr>
          <p:cNvPr id="3" name="Picture 13"/>
          <p:cNvPicPr>
            <a:picLocks noChangeAspect="true" noChangeArrowheads="true"/>
          </p:cNvPicPr>
          <p:nvPr/>
        </p:nvPicPr>
        <p:blipFill>
          <a:blip r:embed="rId1"/>
          <a:srcRect/>
          <a:stretch>
            <a:fillRect/>
          </a:stretch>
        </p:blipFill>
        <p:spPr bwMode="auto">
          <a:xfrm>
            <a:off x="571500" y="857250"/>
            <a:ext cx="7924800" cy="820738"/>
          </a:xfrm>
          <a:prstGeom prst="rect">
            <a:avLst/>
          </a:prstGeom>
          <a:noFill/>
          <a:ln w="9525">
            <a:noFill/>
            <a:miter lim="800000"/>
            <a:headEnd/>
            <a:tailEnd/>
          </a:ln>
          <a:effectLst>
            <a:prstShdw prst="shdw17" dist="17961" dir="2700000">
              <a:schemeClr val="accent1">
                <a:gamma/>
                <a:shade val="60000"/>
                <a:invGamma/>
                <a:alpha val="50000"/>
              </a:schemeClr>
            </a:prstShdw>
          </a:effectLst>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
          <p:cNvSpPr>
            <a:spLocks noChangeArrowheads="true"/>
          </p:cNvSpPr>
          <p:nvPr/>
        </p:nvSpPr>
        <p:spPr bwMode="auto">
          <a:xfrm>
            <a:off x="714375" y="1785938"/>
            <a:ext cx="857250" cy="830263"/>
          </a:xfrm>
          <a:prstGeom prst="rect">
            <a:avLst/>
          </a:prstGeom>
          <a:noFill/>
          <a:ln w="9525">
            <a:noFill/>
            <a:miter lim="800000"/>
          </a:ln>
          <a:effectLst>
            <a:prstShdw prst="shdw17" dist="17961" dir="2700000">
              <a:srgbClr val="5B9BD5">
                <a:gamma/>
                <a:shade val="60000"/>
                <a:invGamma/>
                <a:alpha val="50000"/>
              </a:srgbClr>
            </a:prstShdw>
          </a:effectLst>
        </p:spPr>
        <p:txBody>
          <a:bodyPr anchor="ctr">
            <a:spAutoFit/>
          </a:body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Times New Roman" panose="02020603050405020304" pitchFamily="18" charset="0"/>
              </a:rPr>
              <a:t>正确填报</a:t>
            </a:r>
            <a:endParaRPr kumimoji="0" lang="zh-CN" altLang="en-US" sz="32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endParaRPr>
          </a:p>
        </p:txBody>
      </p:sp>
      <p:sp>
        <p:nvSpPr>
          <p:cNvPr id="44038" name="矩形 7"/>
          <p:cNvSpPr/>
          <p:nvPr/>
        </p:nvSpPr>
        <p:spPr>
          <a:xfrm>
            <a:off x="2071688" y="1925638"/>
            <a:ext cx="6143625" cy="645160"/>
          </a:xfrm>
          <a:prstGeom prst="rect">
            <a:avLst/>
          </a:prstGeom>
          <a:noFill/>
          <a:ln w="9525">
            <a:noFill/>
          </a:ln>
        </p:spPr>
        <p:txBody>
          <a:bodyPr>
            <a:spAutoFit/>
          </a:bodyPr>
          <a:lstStyle/>
          <a:p>
            <a:pPr marL="285750" indent="-285750">
              <a:buClr>
                <a:srgbClr val="000000"/>
              </a:buClr>
              <a:buFont typeface="Wingdings" panose="05000000000000000000" charset="0"/>
              <a:buChar char="l"/>
            </a:pPr>
            <a:r>
              <a:rPr lang="en-US" altLang="zh-CN" dirty="0">
                <a:latin typeface="微软雅黑" panose="020B0604030504040204" pitchFamily="34" charset="-122"/>
                <a:ea typeface="微软雅黑" panose="020B0604030504040204" pitchFamily="34" charset="-122"/>
              </a:rPr>
              <a:t> 13</a:t>
            </a:r>
            <a:r>
              <a:rPr lang="zh-CN" altLang="en-US" dirty="0">
                <a:latin typeface="微软雅黑" panose="020B0604030504040204" pitchFamily="34" charset="-122"/>
                <a:ea typeface="微软雅黑" panose="020B0604030504040204" pitchFamily="34" charset="-122"/>
              </a:rPr>
              <a:t>位</a:t>
            </a:r>
            <a:r>
              <a:rPr lang="en-US" altLang="zh-CN" dirty="0">
                <a:latin typeface="微软雅黑" panose="020B0604030504040204" pitchFamily="34" charset="-122"/>
                <a:ea typeface="微软雅黑" panose="020B0604030504040204" pitchFamily="34" charset="-122"/>
              </a:rPr>
              <a:t>—0001200800368 </a:t>
            </a:r>
            <a:endParaRPr lang="en-US" altLang="zh-CN" dirty="0">
              <a:latin typeface="微软雅黑" panose="020B0604030504040204" pitchFamily="34" charset="-122"/>
              <a:ea typeface="微软雅黑" panose="020B0604030504040204" pitchFamily="34" charset="-122"/>
            </a:endParaRPr>
          </a:p>
          <a:p>
            <a:pPr marL="285750" indent="-285750">
              <a:buClr>
                <a:srgbClr val="000000"/>
              </a:buClr>
              <a:buFont typeface="Wingdings" panose="05000000000000000000" charset="0"/>
              <a:buChar char="l"/>
            </a:pPr>
            <a:r>
              <a:rPr lang="en-US" altLang="zh-CN" dirty="0">
                <a:latin typeface="微软雅黑" panose="020B0604030504040204" pitchFamily="34" charset="-122"/>
                <a:ea typeface="微软雅黑" panose="020B0604030504040204" pitchFamily="34" charset="-122"/>
              </a:rPr>
              <a:t> 18</a:t>
            </a:r>
            <a:r>
              <a:rPr lang="zh-CN" altLang="en-US" dirty="0">
                <a:latin typeface="微软雅黑" panose="020B0604030504040204" pitchFamily="34" charset="-122"/>
                <a:ea typeface="微软雅黑" panose="020B0604030504040204" pitchFamily="34" charset="-122"/>
              </a:rPr>
              <a:t>位</a:t>
            </a:r>
            <a:r>
              <a:rPr lang="en-US" altLang="zh-CN" dirty="0">
                <a:latin typeface="微软雅黑" panose="020B0604030504040204" pitchFamily="34" charset="-122"/>
                <a:ea typeface="微软雅黑" panose="020B0604030504040204" pitchFamily="34" charset="-122"/>
              </a:rPr>
              <a:t>— 201712121541101808 </a:t>
            </a:r>
            <a:endParaRPr lang="zh-CN" altLang="en-US" dirty="0">
              <a:latin typeface="微软雅黑" panose="020B0604030504040204" pitchFamily="34" charset="-122"/>
              <a:ea typeface="微软雅黑" panose="020B0604030504040204" pitchFamily="34" charset="-122"/>
            </a:endParaRPr>
          </a:p>
        </p:txBody>
      </p:sp>
      <p:sp>
        <p:nvSpPr>
          <p:cNvPr id="44039" name="矩形 7"/>
          <p:cNvSpPr/>
          <p:nvPr/>
        </p:nvSpPr>
        <p:spPr>
          <a:xfrm>
            <a:off x="2072005" y="2735580"/>
            <a:ext cx="6769735" cy="2014855"/>
          </a:xfrm>
          <a:prstGeom prst="rect">
            <a:avLst/>
          </a:prstGeom>
          <a:noFill/>
          <a:ln w="9525">
            <a:noFill/>
          </a:ln>
        </p:spPr>
        <p:txBody>
          <a:bodyPr wrap="square">
            <a:spAutoFit/>
          </a:bodyPr>
          <a:lstStyle/>
          <a:p>
            <a:pPr indent="266700" algn="just">
              <a:lnSpc>
                <a:spcPts val="2500"/>
              </a:lnSpc>
              <a:buClr>
                <a:srgbClr val="000000"/>
              </a:buClr>
              <a:buFont typeface="Wingdings" panose="05000000000000000000" pitchFamily="2" charset="2"/>
              <a:buChar char="l"/>
            </a:pPr>
            <a:r>
              <a:rPr lang="zh-CN" altLang="en-US" dirty="0">
                <a:solidFill>
                  <a:srgbClr val="000000"/>
                </a:solidFill>
                <a:latin typeface="微软雅黑" panose="020B0604030504040204" pitchFamily="34" charset="-122"/>
                <a:ea typeface="微软雅黑" panose="020B0604030504040204" pitchFamily="34" charset="-122"/>
              </a:rPr>
              <a:t>有</a:t>
            </a:r>
            <a:r>
              <a:rPr lang="en-US" altLang="zh-CN" dirty="0">
                <a:solidFill>
                  <a:srgbClr val="000000"/>
                </a:solidFill>
                <a:latin typeface="微软雅黑" panose="020B0604030504040204" pitchFamily="34" charset="-122"/>
                <a:ea typeface="微软雅黑" panose="020B0604030504040204" pitchFamily="34" charset="-122"/>
              </a:rPr>
              <a:t>13</a:t>
            </a:r>
            <a:r>
              <a:rPr lang="zh-CN" altLang="en-US" dirty="0">
                <a:solidFill>
                  <a:srgbClr val="000000"/>
                </a:solidFill>
                <a:latin typeface="微软雅黑" panose="020B0604030504040204" pitchFamily="34" charset="-122"/>
                <a:ea typeface="微软雅黑" panose="020B0604030504040204" pitchFamily="34" charset="-122"/>
              </a:rPr>
              <a:t>位的填</a:t>
            </a:r>
            <a:r>
              <a:rPr lang="en-US" altLang="zh-CN" dirty="0">
                <a:solidFill>
                  <a:srgbClr val="000000"/>
                </a:solidFill>
                <a:latin typeface="微软雅黑" panose="020B0604030504040204" pitchFamily="34" charset="-122"/>
                <a:ea typeface="微软雅黑" panose="020B0604030504040204" pitchFamily="34" charset="-122"/>
              </a:rPr>
              <a:t>13</a:t>
            </a:r>
            <a:r>
              <a:rPr lang="zh-CN" altLang="en-US" dirty="0">
                <a:solidFill>
                  <a:srgbClr val="000000"/>
                </a:solidFill>
                <a:latin typeface="微软雅黑" panose="020B0604030504040204" pitchFamily="34" charset="-122"/>
                <a:ea typeface="微软雅黑" panose="020B0604030504040204" pitchFamily="34" charset="-122"/>
              </a:rPr>
              <a:t>位，有</a:t>
            </a:r>
            <a:r>
              <a:rPr lang="en-US" altLang="zh-CN" dirty="0">
                <a:solidFill>
                  <a:srgbClr val="000000"/>
                </a:solidFill>
                <a:latin typeface="微软雅黑" panose="020B0604030504040204" pitchFamily="34" charset="-122"/>
                <a:ea typeface="微软雅黑" panose="020B0604030504040204" pitchFamily="34" charset="-122"/>
              </a:rPr>
              <a:t>18</a:t>
            </a:r>
            <a:r>
              <a:rPr lang="zh-CN" altLang="en-US" dirty="0">
                <a:solidFill>
                  <a:srgbClr val="000000"/>
                </a:solidFill>
                <a:latin typeface="微软雅黑" panose="020B0604030504040204" pitchFamily="34" charset="-122"/>
                <a:ea typeface="微软雅黑" panose="020B0604030504040204" pitchFamily="34" charset="-122"/>
              </a:rPr>
              <a:t>位的填</a:t>
            </a:r>
            <a:r>
              <a:rPr lang="en-US" altLang="zh-CN" dirty="0">
                <a:solidFill>
                  <a:srgbClr val="000000"/>
                </a:solidFill>
                <a:latin typeface="微软雅黑" panose="020B0604030504040204" pitchFamily="34" charset="-122"/>
                <a:ea typeface="微软雅黑" panose="020B0604030504040204" pitchFamily="34" charset="-122"/>
              </a:rPr>
              <a:t>18</a:t>
            </a:r>
            <a:r>
              <a:rPr lang="zh-CN" altLang="en-US" dirty="0">
                <a:solidFill>
                  <a:srgbClr val="000000"/>
                </a:solidFill>
                <a:latin typeface="微软雅黑" panose="020B0604030504040204" pitchFamily="34" charset="-122"/>
                <a:ea typeface="微软雅黑" panose="020B0604030504040204" pitchFamily="34" charset="-122"/>
              </a:rPr>
              <a:t>位。</a:t>
            </a:r>
            <a:endParaRPr lang="en-US" altLang="zh-CN" dirty="0">
              <a:solidFill>
                <a:srgbClr val="000000"/>
              </a:solidFill>
              <a:latin typeface="微软雅黑" panose="020B0604030504040204" pitchFamily="34" charset="-122"/>
              <a:ea typeface="微软雅黑" panose="020B0604030504040204" pitchFamily="34" charset="-122"/>
            </a:endParaRPr>
          </a:p>
          <a:p>
            <a:pPr indent="266700" algn="just">
              <a:lnSpc>
                <a:spcPts val="2500"/>
              </a:lnSpc>
              <a:buClr>
                <a:srgbClr val="000000"/>
              </a:buClr>
              <a:buFont typeface="Wingdings" panose="05000000000000000000" pitchFamily="2" charset="2"/>
              <a:buChar char="l"/>
            </a:pPr>
            <a:r>
              <a:rPr lang="zh-CN" altLang="en-US" dirty="0">
                <a:solidFill>
                  <a:srgbClr val="000000"/>
                </a:solidFill>
                <a:latin typeface="微软雅黑" panose="020B0604030504040204" pitchFamily="34" charset="-122"/>
                <a:ea typeface="微软雅黑" panose="020B0604030504040204" pitchFamily="34" charset="-122"/>
              </a:rPr>
              <a:t>对于“一对多”（审批平台对统计平台）的项目，都填同一个审批代码，“多对一”的项目由企业自己决定填主要的一个审批代码。</a:t>
            </a:r>
            <a:endParaRPr lang="en-US" altLang="zh-CN" dirty="0">
              <a:solidFill>
                <a:srgbClr val="000000"/>
              </a:solidFill>
              <a:latin typeface="微软雅黑" panose="020B0604030504040204" pitchFamily="34" charset="-122"/>
              <a:ea typeface="微软雅黑" panose="020B0604030504040204" pitchFamily="34" charset="-122"/>
            </a:endParaRPr>
          </a:p>
          <a:p>
            <a:pPr indent="266700" algn="just">
              <a:lnSpc>
                <a:spcPts val="2500"/>
              </a:lnSpc>
              <a:buClr>
                <a:srgbClr val="000000"/>
              </a:buClr>
              <a:buFont typeface="Wingdings" panose="05000000000000000000" pitchFamily="2" charset="2"/>
              <a:buChar char="l"/>
            </a:pPr>
            <a:r>
              <a:rPr lang="zh-CN" altLang="en-US" dirty="0">
                <a:latin typeface="微软雅黑" panose="020B0604030504040204" pitchFamily="34" charset="-122"/>
                <a:ea typeface="微软雅黑" panose="020B0604030504040204" pitchFamily="34" charset="-122"/>
              </a:rPr>
              <a:t>不要填成“统一社会信用代码</a:t>
            </a:r>
            <a:r>
              <a:rPr lang="zh-CN" dirty="0">
                <a:latin typeface="微软雅黑" panose="020B0604030504040204" pitchFamily="34" charset="-122"/>
                <a:ea typeface="微软雅黑" panose="020B0604030504040204" pitchFamily="34" charset="-122"/>
              </a:rPr>
              <a:t>、</a:t>
            </a:r>
            <a:r>
              <a:rPr lang="zh-CN" altLang="en-US" dirty="0">
                <a:latin typeface="微软雅黑" panose="020B0604030504040204" pitchFamily="34" charset="-122"/>
                <a:ea typeface="微软雅黑" panose="020B0604030504040204" pitchFamily="34" charset="-122"/>
              </a:rPr>
              <a:t>项目代码</a:t>
            </a:r>
            <a:endParaRPr lang="zh-CN" altLang="en-US" dirty="0">
              <a:latin typeface="微软雅黑" panose="020B0604030504040204" pitchFamily="34" charset="-122"/>
              <a:ea typeface="微软雅黑" panose="020B0604030504040204" pitchFamily="34" charset="-122"/>
            </a:endParaRPr>
          </a:p>
          <a:p>
            <a:pPr indent="266700" algn="just">
              <a:lnSpc>
                <a:spcPts val="2500"/>
              </a:lnSpc>
              <a:buClr>
                <a:srgbClr val="000000"/>
              </a:buClr>
              <a:buFont typeface="Wingdings" panose="05000000000000000000" pitchFamily="2" charset="2"/>
              <a:buChar char="l"/>
            </a:pPr>
            <a:r>
              <a:rPr lang="zh-CN" altLang="en-US" dirty="0">
                <a:latin typeface="微软雅黑" panose="020B0604030504040204" pitchFamily="34" charset="-122"/>
                <a:ea typeface="微软雅黑" panose="020B0604030504040204" pitchFamily="34" charset="-122"/>
              </a:rPr>
              <a:t>不要填</a:t>
            </a:r>
            <a:r>
              <a:rPr lang="en-US" altLang="zh-CN" dirty="0">
                <a:latin typeface="微软雅黑" panose="020B0604030504040204" pitchFamily="34" charset="-122"/>
                <a:ea typeface="微软雅黑" panose="020B0604030504040204" pitchFamily="34" charset="-122"/>
              </a:rPr>
              <a:t>0000000000000</a:t>
            </a:r>
            <a:r>
              <a:rPr lang="zh-CN" altLang="en-US" dirty="0">
                <a:latin typeface="微软雅黑" panose="020B0604030504040204" pitchFamily="34" charset="-122"/>
                <a:ea typeface="微软雅黑" panose="020B0604030504040204" pitchFamily="34" charset="-122"/>
              </a:rPr>
              <a:t>，没有代码可以为空，</a:t>
            </a:r>
            <a:r>
              <a:rPr lang="zh-CN" altLang="en-US" dirty="0">
                <a:solidFill>
                  <a:srgbClr val="C00000"/>
                </a:solidFill>
                <a:latin typeface="微软雅黑" panose="020B0604030504040204" pitchFamily="34" charset="-122"/>
                <a:ea typeface="微软雅黑" panose="020B0604030504040204" pitchFamily="34" charset="-122"/>
              </a:rPr>
              <a:t>新增项目必填</a:t>
            </a:r>
            <a:endParaRPr lang="zh-CN" altLang="en-US" dirty="0">
              <a:solidFill>
                <a:srgbClr val="C00000"/>
              </a:solidFill>
              <a:latin typeface="微软雅黑" panose="020B0604030504040204" pitchFamily="34" charset="-122"/>
              <a:ea typeface="微软雅黑" panose="020B0604030504040204" pitchFamily="34" charset="-122"/>
            </a:endParaRPr>
          </a:p>
        </p:txBody>
      </p:sp>
      <p:pic>
        <p:nvPicPr>
          <p:cNvPr id="33805" name="Picture 13"/>
          <p:cNvPicPr>
            <a:picLocks noChangeAspect="true" noChangeArrowheads="true"/>
          </p:cNvPicPr>
          <p:nvPr/>
        </p:nvPicPr>
        <p:blipFill>
          <a:blip r:embed="rId1"/>
          <a:srcRect/>
          <a:stretch>
            <a:fillRect/>
          </a:stretch>
        </p:blipFill>
        <p:spPr bwMode="auto">
          <a:xfrm>
            <a:off x="642938" y="857250"/>
            <a:ext cx="7924800" cy="820738"/>
          </a:xfrm>
          <a:prstGeom prst="rect">
            <a:avLst/>
          </a:prstGeom>
          <a:noFill/>
          <a:ln w="9525">
            <a:noFill/>
            <a:miter lim="800000"/>
            <a:headEnd/>
            <a:tailEnd/>
          </a:ln>
          <a:effectLst>
            <a:prstShdw prst="shdw17" dist="17961" dir="2700000">
              <a:schemeClr val="accent1">
                <a:gamma/>
                <a:shade val="60000"/>
                <a:invGamma/>
                <a:alpha val="50000"/>
              </a:schemeClr>
            </a:prstShdw>
          </a:effectLst>
        </p:spPr>
      </p:pic>
      <p:grpSp>
        <p:nvGrpSpPr>
          <p:cNvPr id="8" name="组合 7"/>
          <p:cNvGrpSpPr/>
          <p:nvPr/>
        </p:nvGrpSpPr>
        <p:grpSpPr>
          <a:xfrm>
            <a:off x="0" y="123825"/>
            <a:ext cx="5927725" cy="829310"/>
            <a:chOff x="0" y="195"/>
            <a:chExt cx="9335" cy="1306"/>
          </a:xfrm>
        </p:grpSpPr>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737" y="195"/>
              <a:ext cx="8598" cy="130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Bj10 北京市固定资产投资项目审批代码</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grpSp>
      <p:sp>
        <p:nvSpPr>
          <p:cNvPr id="16" name="任意多边形 15"/>
          <p:cNvSpPr/>
          <p:nvPr/>
        </p:nvSpPr>
        <p:spPr>
          <a:xfrm rot="5400000">
            <a:off x="980440" y="1798955"/>
            <a:ext cx="721995" cy="902335"/>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itchFamily="2" charset="-122"/>
              <a:cs typeface="+mn-cs"/>
            </a:endParaRPr>
          </a:p>
        </p:txBody>
      </p:sp>
      <p:sp>
        <p:nvSpPr>
          <p:cNvPr id="3" name="Rectangle 1"/>
          <p:cNvSpPr>
            <a:spLocks noChangeArrowheads="true"/>
          </p:cNvSpPr>
          <p:nvPr/>
        </p:nvSpPr>
        <p:spPr bwMode="auto">
          <a:xfrm>
            <a:off x="898525" y="1897063"/>
            <a:ext cx="1018540"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zh-CN"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rPr>
              <a:t>正确</a:t>
            </a:r>
            <a:endParaRPr kumimoji="0" lang="zh-CN" altLang="zh-CN"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endParaRPr>
          </a:p>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zh-CN"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rPr>
              <a:t>填报</a:t>
            </a:r>
            <a:endParaRPr kumimoji="0" lang="zh-CN" altLang="zh-CN"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endParaRPr>
          </a:p>
        </p:txBody>
      </p:sp>
      <p:sp>
        <p:nvSpPr>
          <p:cNvPr id="25" name="任意多边形 24"/>
          <p:cNvSpPr/>
          <p:nvPr/>
        </p:nvSpPr>
        <p:spPr>
          <a:xfrm rot="5400000">
            <a:off x="963930" y="3217545"/>
            <a:ext cx="721995" cy="902335"/>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p:spPr>
        <p:style>
          <a:lnRef idx="3">
            <a:schemeClr val="lt1"/>
          </a:lnRef>
          <a:fillRef idx="1">
            <a:schemeClr val="accent2"/>
          </a:fillRef>
          <a:effectRef idx="1">
            <a:schemeClr val="accent2"/>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itchFamily="2" charset="-122"/>
              <a:cs typeface="+mn-cs"/>
            </a:endParaRPr>
          </a:p>
        </p:txBody>
      </p:sp>
      <p:sp>
        <p:nvSpPr>
          <p:cNvPr id="26" name="Rectangle 1"/>
          <p:cNvSpPr>
            <a:spLocks noChangeArrowheads="true"/>
          </p:cNvSpPr>
          <p:nvPr/>
        </p:nvSpPr>
        <p:spPr bwMode="auto">
          <a:xfrm>
            <a:off x="882015" y="3315653"/>
            <a:ext cx="937895"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rPr>
              <a:t>注意问题</a:t>
            </a:r>
            <a:endParaRPr kumimoji="0" lang="zh-CN" altLang="en-US"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214376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BJ14 城市更新</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sp>
        <p:nvSpPr>
          <p:cNvPr id="13" name="文本框 8"/>
          <p:cNvSpPr txBox="true"/>
          <p:nvPr/>
        </p:nvSpPr>
        <p:spPr>
          <a:xfrm>
            <a:off x="377190" y="628015"/>
            <a:ext cx="7632065" cy="4407535"/>
          </a:xfrm>
          <a:prstGeom prst="rect">
            <a:avLst/>
          </a:prstGeom>
          <a:noFill/>
          <a:ln w="9525">
            <a:noFill/>
          </a:ln>
        </p:spPr>
        <p:txBody>
          <a:bodyPr wrap="square">
            <a:spAutoFit/>
          </a:bodyPr>
          <a:lstStyle/>
          <a:p>
            <a:pPr marL="285750" indent="-285750">
              <a:lnSpc>
                <a:spcPct val="130000"/>
              </a:lnSpc>
              <a:buFont typeface="Wingdings" panose="05000000000000000000" charset="0"/>
              <a:buChar char="l"/>
            </a:pPr>
            <a:r>
              <a:rPr lang="zh-CN" altLang="en-US" sz="1800" dirty="0">
                <a:latin typeface="微软雅黑" panose="020B0604030504040204" pitchFamily="34" charset="-122"/>
                <a:ea typeface="微软雅黑" panose="020B0604030504040204" pitchFamily="34" charset="-122"/>
                <a:sym typeface="+mn-ea"/>
              </a:rPr>
              <a:t>指对本市建成区内城市空间形态和城市功能的持续完善和优化调整。</a:t>
            </a:r>
            <a:endParaRPr lang="zh-CN" altLang="en-US" sz="1800" dirty="0">
              <a:latin typeface="微软雅黑" panose="020B0604030504040204" pitchFamily="34" charset="-122"/>
              <a:ea typeface="微软雅黑" panose="020B0604030504040204" pitchFamily="34" charset="-122"/>
              <a:sym typeface="+mn-ea"/>
            </a:endParaRPr>
          </a:p>
          <a:p>
            <a:pPr marL="285750" indent="-285750">
              <a:lnSpc>
                <a:spcPct val="130000"/>
              </a:lnSpc>
              <a:buFont typeface="Wingdings" panose="05000000000000000000" charset="0"/>
              <a:buChar char="l"/>
            </a:pPr>
            <a:r>
              <a:rPr lang="zh-CN" altLang="en-US" sz="1800" dirty="0">
                <a:latin typeface="微软雅黑" panose="020B0604030504040204" pitchFamily="34" charset="-122"/>
                <a:ea typeface="微软雅黑" panose="020B0604030504040204" pitchFamily="34" charset="-122"/>
                <a:sym typeface="+mn-ea"/>
              </a:rPr>
              <a:t>城市更新活动</a:t>
            </a:r>
            <a:r>
              <a:rPr lang="zh-CN" altLang="en-US" sz="1800" b="1" dirty="0">
                <a:latin typeface="微软雅黑" panose="020B0604030504040204" pitchFamily="34" charset="-122"/>
                <a:ea typeface="微软雅黑" panose="020B0604030504040204" pitchFamily="34" charset="-122"/>
                <a:sym typeface="+mn-ea"/>
              </a:rPr>
              <a:t>不包括</a:t>
            </a:r>
            <a:r>
              <a:rPr lang="zh-CN" altLang="en-US" sz="1800" dirty="0">
                <a:latin typeface="微软雅黑" panose="020B0604030504040204" pitchFamily="34" charset="-122"/>
                <a:ea typeface="微软雅黑" panose="020B0604030504040204" pitchFamily="34" charset="-122"/>
                <a:sym typeface="+mn-ea"/>
              </a:rPr>
              <a:t>土地储备、房地产一级开发等项目。</a:t>
            </a:r>
            <a:endParaRPr lang="zh-CN" altLang="en-US" sz="1800" dirty="0">
              <a:latin typeface="微软雅黑" panose="020B0604030504040204" pitchFamily="34" charset="-122"/>
              <a:ea typeface="微软雅黑" panose="020B0604030504040204" pitchFamily="34" charset="-122"/>
              <a:sym typeface="+mn-ea"/>
            </a:endParaRPr>
          </a:p>
          <a:p>
            <a:pPr marL="285750" indent="-285750">
              <a:lnSpc>
                <a:spcPct val="130000"/>
              </a:lnSpc>
              <a:buFont typeface="Wingdings" panose="05000000000000000000" charset="0"/>
              <a:buChar char="l"/>
            </a:pPr>
            <a:r>
              <a:rPr lang="zh-CN" altLang="en-US" sz="1800" dirty="0">
                <a:latin typeface="微软雅黑" panose="020B0604030504040204" pitchFamily="34" charset="-122"/>
                <a:ea typeface="微软雅黑" panose="020B0604030504040204" pitchFamily="34" charset="-122"/>
                <a:sym typeface="+mn-ea"/>
              </a:rPr>
              <a:t>具体包括</a:t>
            </a:r>
            <a:r>
              <a:rPr lang="en-US" altLang="zh-CN" sz="1800" dirty="0">
                <a:latin typeface="微软雅黑" panose="020B0604030504040204" pitchFamily="34" charset="-122"/>
                <a:ea typeface="微软雅黑" panose="020B0604030504040204" pitchFamily="34" charset="-122"/>
                <a:sym typeface="+mn-ea"/>
              </a:rPr>
              <a:t>6</a:t>
            </a:r>
            <a:r>
              <a:rPr lang="zh-CN" altLang="en-US" sz="1800" dirty="0">
                <a:latin typeface="微软雅黑" panose="020B0604030504040204" pitchFamily="34" charset="-122"/>
                <a:ea typeface="微软雅黑" panose="020B0604030504040204" pitchFamily="34" charset="-122"/>
                <a:sym typeface="+mn-ea"/>
              </a:rPr>
              <a:t>类：</a:t>
            </a:r>
            <a:endParaRPr lang="zh-CN" altLang="en-US" sz="1800" dirty="0">
              <a:latin typeface="微软雅黑" panose="020B0604030504040204" pitchFamily="34" charset="-122"/>
              <a:ea typeface="微软雅黑" panose="020B0604030504040204" pitchFamily="34" charset="-122"/>
              <a:sym typeface="+mn-ea"/>
            </a:endParaRPr>
          </a:p>
          <a:p>
            <a:pPr>
              <a:lnSpc>
                <a:spcPct val="130000"/>
              </a:lnSpc>
              <a:buFont typeface="Wingdings" panose="05000000000000000000" charset="0"/>
            </a:pPr>
            <a:r>
              <a:rPr lang="zh-CN" altLang="en-US" sz="1800" dirty="0">
                <a:latin typeface="微软雅黑" panose="020B0604030504040204" pitchFamily="34" charset="-122"/>
                <a:ea typeface="微软雅黑" panose="020B0604030504040204" pitchFamily="34" charset="-122"/>
                <a:sym typeface="+mn-ea"/>
              </a:rPr>
              <a:t>1.</a:t>
            </a:r>
            <a:r>
              <a:rPr lang="zh-CN" altLang="en-US" sz="1800" b="1" dirty="0">
                <a:latin typeface="微软雅黑" panose="020B0604030504040204" pitchFamily="34" charset="-122"/>
                <a:ea typeface="微软雅黑" panose="020B0604030504040204" pitchFamily="34" charset="-122"/>
                <a:sym typeface="+mn-ea"/>
              </a:rPr>
              <a:t>居住类：</a:t>
            </a:r>
            <a:r>
              <a:rPr lang="zh-CN" altLang="en-US" sz="1800" dirty="0">
                <a:latin typeface="微软雅黑" panose="020B0604030504040204" pitchFamily="34" charset="-122"/>
                <a:ea typeface="微软雅黑" panose="020B0604030504040204" pitchFamily="34" charset="-122"/>
                <a:sym typeface="+mn-ea"/>
              </a:rPr>
              <a:t>以保障老旧平房院落、危旧楼房、老旧小区等房屋安全，提升居住品质为主</a:t>
            </a:r>
            <a:endParaRPr lang="zh-CN" altLang="en-US" sz="1800" dirty="0">
              <a:latin typeface="微软雅黑" panose="020B0604030504040204" pitchFamily="34" charset="-122"/>
              <a:ea typeface="微软雅黑" panose="020B0604030504040204" pitchFamily="34" charset="-122"/>
              <a:sym typeface="+mn-ea"/>
            </a:endParaRPr>
          </a:p>
          <a:p>
            <a:pPr>
              <a:lnSpc>
                <a:spcPct val="130000"/>
              </a:lnSpc>
              <a:buFont typeface="Wingdings" panose="05000000000000000000" charset="0"/>
            </a:pPr>
            <a:r>
              <a:rPr lang="zh-CN" altLang="en-US" sz="1800" dirty="0">
                <a:latin typeface="微软雅黑" panose="020B0604030504040204" pitchFamily="34" charset="-122"/>
                <a:ea typeface="微软雅黑" panose="020B0604030504040204" pitchFamily="34" charset="-122"/>
                <a:sym typeface="+mn-ea"/>
              </a:rPr>
              <a:t>2.</a:t>
            </a:r>
            <a:r>
              <a:rPr lang="zh-CN" altLang="en-US" sz="1800" b="1" dirty="0">
                <a:latin typeface="微软雅黑" panose="020B0604030504040204" pitchFamily="34" charset="-122"/>
                <a:ea typeface="微软雅黑" panose="020B0604030504040204" pitchFamily="34" charset="-122"/>
                <a:sym typeface="+mn-ea"/>
              </a:rPr>
              <a:t>产业类：</a:t>
            </a:r>
            <a:r>
              <a:rPr lang="zh-CN" altLang="en-US" sz="1800" dirty="0">
                <a:latin typeface="微软雅黑" panose="020B0604030504040204" pitchFamily="34" charset="-122"/>
                <a:ea typeface="微软雅黑" panose="020B0604030504040204" pitchFamily="34" charset="-122"/>
                <a:sym typeface="+mn-ea"/>
              </a:rPr>
              <a:t>以推动老旧厂房、低效产业园区、老旧低效楼宇、传统商业设施等存量空间资源提质增效为主</a:t>
            </a:r>
            <a:endParaRPr lang="zh-CN" altLang="en-US" sz="1800" dirty="0">
              <a:latin typeface="微软雅黑" panose="020B0604030504040204" pitchFamily="34" charset="-122"/>
              <a:ea typeface="微软雅黑" panose="020B0604030504040204" pitchFamily="34" charset="-122"/>
              <a:sym typeface="+mn-ea"/>
            </a:endParaRPr>
          </a:p>
          <a:p>
            <a:pPr>
              <a:lnSpc>
                <a:spcPct val="130000"/>
              </a:lnSpc>
              <a:buFont typeface="Wingdings" panose="05000000000000000000" charset="0"/>
            </a:pPr>
            <a:r>
              <a:rPr lang="zh-CN" altLang="en-US" sz="1800" dirty="0">
                <a:latin typeface="微软雅黑" panose="020B0604030504040204" pitchFamily="34" charset="-122"/>
                <a:ea typeface="微软雅黑" panose="020B0604030504040204" pitchFamily="34" charset="-122"/>
                <a:sym typeface="+mn-ea"/>
              </a:rPr>
              <a:t>3.</a:t>
            </a:r>
            <a:r>
              <a:rPr lang="zh-CN" altLang="en-US" sz="1800" b="1" dirty="0">
                <a:latin typeface="微软雅黑" panose="020B0604030504040204" pitchFamily="34" charset="-122"/>
                <a:ea typeface="微软雅黑" panose="020B0604030504040204" pitchFamily="34" charset="-122"/>
                <a:sym typeface="+mn-ea"/>
              </a:rPr>
              <a:t>设施类：</a:t>
            </a:r>
            <a:r>
              <a:rPr lang="zh-CN" altLang="en-US" sz="1800" dirty="0">
                <a:latin typeface="微软雅黑" panose="020B0604030504040204" pitchFamily="34" charset="-122"/>
                <a:ea typeface="微软雅黑" panose="020B0604030504040204" pitchFamily="34" charset="-122"/>
                <a:sym typeface="+mn-ea"/>
              </a:rPr>
              <a:t>以更新改造老旧市政基础设施、公共服务设施、公共安全设施，保障安全、补足短板为主</a:t>
            </a:r>
            <a:endParaRPr lang="zh-CN" altLang="en-US" sz="1800" dirty="0">
              <a:latin typeface="微软雅黑" panose="020B0604030504040204" pitchFamily="34" charset="-122"/>
              <a:ea typeface="微软雅黑" panose="020B0604030504040204" pitchFamily="34" charset="-122"/>
              <a:sym typeface="+mn-ea"/>
            </a:endParaRPr>
          </a:p>
          <a:p>
            <a:pPr>
              <a:lnSpc>
                <a:spcPct val="130000"/>
              </a:lnSpc>
              <a:buFont typeface="Wingdings" panose="05000000000000000000" charset="0"/>
            </a:pPr>
            <a:r>
              <a:rPr lang="zh-CN" altLang="en-US" sz="1800" dirty="0">
                <a:latin typeface="微软雅黑" panose="020B0604030504040204" pitchFamily="34" charset="-122"/>
                <a:ea typeface="微软雅黑" panose="020B0604030504040204" pitchFamily="34" charset="-122"/>
                <a:sym typeface="+mn-ea"/>
              </a:rPr>
              <a:t>4.</a:t>
            </a:r>
            <a:r>
              <a:rPr lang="zh-CN" altLang="en-US" sz="1800" b="1" dirty="0">
                <a:latin typeface="微软雅黑" panose="020B0604030504040204" pitchFamily="34" charset="-122"/>
                <a:ea typeface="微软雅黑" panose="020B0604030504040204" pitchFamily="34" charset="-122"/>
                <a:sym typeface="+mn-ea"/>
              </a:rPr>
              <a:t>公共空间类：</a:t>
            </a:r>
            <a:r>
              <a:rPr lang="zh-CN" altLang="en-US" sz="1800" dirty="0">
                <a:latin typeface="微软雅黑" panose="020B0604030504040204" pitchFamily="34" charset="-122"/>
                <a:ea typeface="微软雅黑" panose="020B0604030504040204" pitchFamily="34" charset="-122"/>
                <a:sym typeface="+mn-ea"/>
              </a:rPr>
              <a:t>以提升绿色空间、滨水空间、慢行系统等环境品质为主</a:t>
            </a:r>
            <a:endParaRPr lang="zh-CN" altLang="en-US" sz="1800" dirty="0">
              <a:latin typeface="微软雅黑" panose="020B0604030504040204" pitchFamily="34" charset="-122"/>
              <a:ea typeface="微软雅黑" panose="020B0604030504040204" pitchFamily="34" charset="-122"/>
              <a:sym typeface="+mn-ea"/>
            </a:endParaRPr>
          </a:p>
          <a:p>
            <a:pPr>
              <a:lnSpc>
                <a:spcPct val="130000"/>
              </a:lnSpc>
              <a:buFont typeface="Wingdings" panose="05000000000000000000" charset="0"/>
            </a:pPr>
            <a:r>
              <a:rPr lang="zh-CN" altLang="en-US" sz="1800" dirty="0">
                <a:latin typeface="微软雅黑" panose="020B0604030504040204" pitchFamily="34" charset="-122"/>
                <a:ea typeface="微软雅黑" panose="020B0604030504040204" pitchFamily="34" charset="-122"/>
                <a:sym typeface="+mn-ea"/>
              </a:rPr>
              <a:t>5.</a:t>
            </a:r>
            <a:r>
              <a:rPr lang="zh-CN" altLang="en-US" sz="1800" b="1" dirty="0">
                <a:latin typeface="微软雅黑" panose="020B0604030504040204" pitchFamily="34" charset="-122"/>
                <a:ea typeface="微软雅黑" panose="020B0604030504040204" pitchFamily="34" charset="-122"/>
                <a:sym typeface="+mn-ea"/>
              </a:rPr>
              <a:t>区域综合类：</a:t>
            </a:r>
            <a:r>
              <a:rPr lang="zh-CN" altLang="en-US" sz="1800" dirty="0">
                <a:latin typeface="微软雅黑" panose="020B0604030504040204" pitchFamily="34" charset="-122"/>
                <a:ea typeface="微软雅黑" panose="020B0604030504040204" pitchFamily="34" charset="-122"/>
                <a:sym typeface="+mn-ea"/>
              </a:rPr>
              <a:t>统筹存量资源配置，优化功能布局，实现片区可持续发展</a:t>
            </a:r>
            <a:endParaRPr lang="zh-CN" altLang="en-US" sz="1800" dirty="0">
              <a:latin typeface="微软雅黑" panose="020B0604030504040204" pitchFamily="34" charset="-122"/>
              <a:ea typeface="微软雅黑" panose="020B0604030504040204" pitchFamily="34" charset="-122"/>
              <a:sym typeface="+mn-ea"/>
            </a:endParaRPr>
          </a:p>
          <a:p>
            <a:pPr>
              <a:lnSpc>
                <a:spcPct val="130000"/>
              </a:lnSpc>
              <a:buFont typeface="Wingdings" panose="05000000000000000000" charset="0"/>
            </a:pPr>
            <a:r>
              <a:rPr lang="zh-CN" altLang="en-US" sz="1800" dirty="0">
                <a:latin typeface="微软雅黑" panose="020B0604030504040204" pitchFamily="34" charset="-122"/>
                <a:ea typeface="微软雅黑" panose="020B0604030504040204" pitchFamily="34" charset="-122"/>
                <a:sym typeface="+mn-ea"/>
              </a:rPr>
              <a:t>6.市人民政府确定的</a:t>
            </a:r>
            <a:r>
              <a:rPr lang="zh-CN" altLang="en-US" sz="1800" b="1" dirty="0">
                <a:latin typeface="微软雅黑" panose="020B0604030504040204" pitchFamily="34" charset="-122"/>
                <a:ea typeface="微软雅黑" panose="020B0604030504040204" pitchFamily="34" charset="-122"/>
                <a:sym typeface="+mn-ea"/>
              </a:rPr>
              <a:t>其他</a:t>
            </a:r>
            <a:r>
              <a:rPr lang="zh-CN" altLang="en-US" sz="1800" dirty="0">
                <a:latin typeface="微软雅黑" panose="020B0604030504040204" pitchFamily="34" charset="-122"/>
                <a:ea typeface="微软雅黑" panose="020B0604030504040204" pitchFamily="34" charset="-122"/>
                <a:sym typeface="+mn-ea"/>
              </a:rPr>
              <a:t>城市更新活动。</a:t>
            </a:r>
            <a:endParaRPr lang="zh-CN" altLang="en-US" sz="1800" dirty="0">
              <a:latin typeface="微软雅黑" panose="020B0604030504040204" pitchFamily="34" charset="-122"/>
              <a:ea typeface="微软雅黑" panose="020B0604030504040204" pitchFamily="34" charset="-122"/>
              <a:sym typeface="+mn-ea"/>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表格 34"/>
          <p:cNvGraphicFramePr>
            <a:graphicFrameLocks noGrp="true"/>
          </p:cNvGraphicFramePr>
          <p:nvPr>
            <p:custDataLst>
              <p:tags r:id="rId1"/>
            </p:custDataLst>
          </p:nvPr>
        </p:nvGraphicFramePr>
        <p:xfrm>
          <a:off x="144145" y="234950"/>
          <a:ext cx="8855710" cy="4972685"/>
        </p:xfrm>
        <a:graphic>
          <a:graphicData uri="http://schemas.openxmlformats.org/drawingml/2006/table">
            <a:tbl>
              <a:tblPr>
                <a:tableStyleId>{5C22544A-7EE6-4342-B048-85BDC9FD1C3A}</a:tableStyleId>
              </a:tblPr>
              <a:tblGrid>
                <a:gridCol w="983615"/>
                <a:gridCol w="2322830"/>
                <a:gridCol w="547370"/>
                <a:gridCol w="2949575"/>
                <a:gridCol w="2052320"/>
              </a:tblGrid>
              <a:tr h="262890">
                <a:tc>
                  <a:txBody>
                    <a:bodyPr/>
                    <a:p>
                      <a:pPr algn="ctr">
                        <a:spcAft>
                          <a:spcPts val="0"/>
                        </a:spcAft>
                      </a:pPr>
                      <a:r>
                        <a:rPr lang="zh-CN" sz="1600" kern="0" dirty="0">
                          <a:latin typeface="微软雅黑" panose="020B0604030504040204" pitchFamily="34" charset="-122"/>
                          <a:ea typeface="微软雅黑" panose="020B0604030504040204" pitchFamily="34" charset="-122"/>
                        </a:rPr>
                        <a:t>表号</a:t>
                      </a:r>
                      <a:endParaRPr lang="zh-CN" sz="1600" kern="0" dirty="0">
                        <a:latin typeface="微软雅黑" panose="020B0604030504040204" pitchFamily="34" charset="-122"/>
                        <a:ea typeface="微软雅黑" panose="020B0604030504040204" pitchFamily="34" charset="-122"/>
                      </a:endParaRPr>
                    </a:p>
                  </a:txBody>
                  <a:tcPr marL="68580" marR="68580" marT="0" marB="0" anchor="ctr">
                    <a:lnL>
                      <a:noFill/>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ctr">
                        <a:spcAft>
                          <a:spcPts val="0"/>
                        </a:spcAft>
                      </a:pPr>
                      <a:r>
                        <a:rPr lang="zh-CN" sz="1600" kern="0">
                          <a:latin typeface="微软雅黑" panose="020B0604030504040204" pitchFamily="34" charset="-122"/>
                          <a:ea typeface="微软雅黑" panose="020B0604030504040204" pitchFamily="34" charset="-122"/>
                        </a:rPr>
                        <a:t>报表名称</a:t>
                      </a:r>
                      <a:endParaRPr lang="zh-CN" sz="1600" kern="0">
                        <a:latin typeface="微软雅黑" panose="020B0604030504040204" pitchFamily="34" charset="-122"/>
                        <a:ea typeface="微软雅黑" panose="020B0604030504040204" pitchFamily="34" charset="-122"/>
                      </a:endParaRPr>
                    </a:p>
                  </a:txBody>
                  <a:tcPr marL="68580" marR="68580" marT="0" marB="0" anchor="ctr">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ctr">
                        <a:spcAft>
                          <a:spcPts val="0"/>
                        </a:spcAft>
                      </a:pPr>
                      <a:r>
                        <a:rPr lang="zh-CN" sz="1400" kern="0" dirty="0" smtClean="0">
                          <a:latin typeface="微软雅黑" panose="020B0604030504040204" pitchFamily="34" charset="-122"/>
                          <a:ea typeface="微软雅黑" panose="020B0604030504040204" pitchFamily="34" charset="-122"/>
                          <a:cs typeface="微软雅黑" panose="020B0604030504040204" pitchFamily="34" charset="-122"/>
                        </a:rPr>
                        <a:t>报</a:t>
                      </a:r>
                      <a:r>
                        <a:rPr lang="en-US" altLang="zh-CN" sz="1400" kern="0" dirty="0" smtClean="0">
                          <a:latin typeface="微软雅黑" panose="020B0604030504040204" pitchFamily="34" charset="-122"/>
                          <a:ea typeface="微软雅黑" panose="020B0604030504040204" pitchFamily="34" charset="-122"/>
                          <a:cs typeface="微软雅黑" panose="020B0604030504040204" pitchFamily="34" charset="-122"/>
                        </a:rPr>
                        <a:t> </a:t>
                      </a:r>
                      <a:r>
                        <a:rPr lang="zh-CN" sz="1400" kern="0" dirty="0" smtClean="0">
                          <a:latin typeface="微软雅黑" panose="020B0604030504040204" pitchFamily="34" charset="-122"/>
                          <a:ea typeface="微软雅黑" panose="020B0604030504040204" pitchFamily="34" charset="-122"/>
                          <a:cs typeface="微软雅黑" panose="020B0604030504040204" pitchFamily="34" charset="-122"/>
                        </a:rPr>
                        <a:t>告</a:t>
                      </a:r>
                      <a:endParaRPr lang="en-US" altLang="zh-CN" sz="1400" kern="0" dirty="0" smtClean="0">
                        <a:latin typeface="微软雅黑" panose="020B0604030504040204" pitchFamily="34" charset="-122"/>
                        <a:ea typeface="微软雅黑" panose="020B0604030504040204" pitchFamily="34" charset="-122"/>
                        <a:cs typeface="微软雅黑" panose="020B0604030504040204" pitchFamily="34" charset="-122"/>
                      </a:endParaRPr>
                    </a:p>
                    <a:p>
                      <a:pPr algn="ctr">
                        <a:spcAft>
                          <a:spcPts val="0"/>
                        </a:spcAft>
                      </a:pPr>
                      <a:r>
                        <a:rPr lang="zh-CN" sz="1400" kern="0" dirty="0" smtClean="0">
                          <a:latin typeface="微软雅黑" panose="020B0604030504040204" pitchFamily="34" charset="-122"/>
                          <a:ea typeface="微软雅黑" panose="020B0604030504040204" pitchFamily="34" charset="-122"/>
                          <a:cs typeface="微软雅黑" panose="020B0604030504040204" pitchFamily="34" charset="-122"/>
                        </a:rPr>
                        <a:t>期 </a:t>
                      </a:r>
                      <a:r>
                        <a:rPr lang="zh-CN" sz="1400" kern="0" dirty="0">
                          <a:latin typeface="微软雅黑" panose="020B0604030504040204" pitchFamily="34" charset="-122"/>
                          <a:ea typeface="微软雅黑" panose="020B0604030504040204" pitchFamily="34" charset="-122"/>
                          <a:cs typeface="微软雅黑" panose="020B0604030504040204" pitchFamily="34" charset="-122"/>
                        </a:rPr>
                        <a:t>别</a:t>
                      </a:r>
                      <a:endParaRPr lang="zh-CN" sz="1400" kern="0" dirty="0">
                        <a:latin typeface="微软雅黑" panose="020B0604030504040204" pitchFamily="34" charset="-122"/>
                        <a:ea typeface="微软雅黑" panose="020B0604030504040204" pitchFamily="34" charset="-122"/>
                        <a:cs typeface="微软雅黑" panose="020B0604030504040204" pitchFamily="34" charset="-122"/>
                      </a:endParaRPr>
                    </a:p>
                  </a:txBody>
                  <a:tcPr marL="68580" marR="68580" marT="0" marB="0" anchor="ctr">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ctr">
                        <a:spcAft>
                          <a:spcPts val="0"/>
                        </a:spcAft>
                      </a:pPr>
                      <a:r>
                        <a:rPr lang="zh-CN" sz="1600" kern="0" dirty="0">
                          <a:latin typeface="微软雅黑" panose="020B0604030504040204" pitchFamily="34" charset="-122"/>
                          <a:ea typeface="微软雅黑" panose="020B0604030504040204" pitchFamily="34" charset="-122"/>
                        </a:rPr>
                        <a:t>统计范围（</a:t>
                      </a:r>
                      <a:r>
                        <a:rPr lang="zh-CN" altLang="en-US" sz="1600" kern="0" dirty="0" smtClean="0">
                          <a:latin typeface="微软雅黑" panose="020B0604030504040204" pitchFamily="34" charset="-122"/>
                          <a:ea typeface="微软雅黑" panose="020B0604030504040204" pitchFamily="34" charset="-122"/>
                          <a:sym typeface="+mn-ea"/>
                        </a:rPr>
                        <a:t>报送单位</a:t>
                      </a:r>
                      <a:r>
                        <a:rPr lang="zh-CN" sz="1600" kern="0" dirty="0">
                          <a:latin typeface="微软雅黑" panose="020B0604030504040204" pitchFamily="34" charset="-122"/>
                          <a:ea typeface="微软雅黑" panose="020B0604030504040204" pitchFamily="34" charset="-122"/>
                        </a:rPr>
                        <a:t>）</a:t>
                      </a:r>
                      <a:endParaRPr lang="zh-CN" sz="1600" kern="0" dirty="0">
                        <a:latin typeface="微软雅黑" panose="020B0604030504040204" pitchFamily="34" charset="-122"/>
                        <a:ea typeface="微软雅黑" panose="020B0604030504040204" pitchFamily="34" charset="-122"/>
                      </a:endParaRPr>
                    </a:p>
                  </a:txBody>
                  <a:tcPr marL="68580" marR="68580" marT="0" marB="0" anchor="ctr">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ctr">
                        <a:spcAft>
                          <a:spcPts val="0"/>
                        </a:spcAft>
                      </a:pPr>
                      <a:r>
                        <a:rPr lang="zh-CN" altLang="en-US" sz="1600" kern="0" dirty="0" smtClean="0">
                          <a:latin typeface="微软雅黑" panose="020B0604030504040204" pitchFamily="34" charset="-122"/>
                          <a:ea typeface="微软雅黑" panose="020B0604030504040204" pitchFamily="34" charset="-122"/>
                        </a:rPr>
                        <a:t>报送日期及方式（报送单位）</a:t>
                      </a:r>
                      <a:endParaRPr lang="zh-CN" altLang="en-US" sz="1600" kern="0" dirty="0" smtClean="0">
                        <a:latin typeface="微软雅黑" panose="020B0604030504040204" pitchFamily="34" charset="-122"/>
                        <a:ea typeface="微软雅黑" panose="020B0604030504040204" pitchFamily="34" charset="-122"/>
                      </a:endParaRPr>
                    </a:p>
                  </a:txBody>
                  <a:tcPr marL="40989" marR="40989" marT="0" marB="0" anchor="ctr">
                    <a:lnL w="19050">
                      <a:solidFill>
                        <a:schemeClr val="accent1"/>
                      </a:solidFill>
                      <a:prstDash val="solid"/>
                    </a:lnL>
                    <a:lnR>
                      <a:noFill/>
                    </a:lnR>
                    <a:lnT w="19050">
                      <a:solidFill>
                        <a:schemeClr val="accent1"/>
                      </a:solidFill>
                      <a:prstDash val="solid"/>
                    </a:lnT>
                    <a:lnB w="19050">
                      <a:solidFill>
                        <a:schemeClr val="accent1"/>
                      </a:solidFill>
                      <a:prstDash val="solid"/>
                    </a:lnB>
                    <a:lnTlToBr>
                      <a:noFill/>
                    </a:lnTlToBr>
                    <a:lnBlToTr>
                      <a:noFill/>
                    </a:lnBlToTr>
                  </a:tcPr>
                </a:tc>
              </a:tr>
              <a:tr h="583565">
                <a:tc>
                  <a:txBody>
                    <a:bodyPr/>
                    <a:p>
                      <a:pPr algn="l">
                        <a:lnSpc>
                          <a:spcPct val="80000"/>
                        </a:lnSpc>
                        <a:buClrTx/>
                        <a:buSzTx/>
                        <a:buFontTx/>
                        <a:buNone/>
                      </a:pPr>
                      <a:r>
                        <a:rPr lang="zh-CN" altLang="en-US" sz="1400" b="0" kern="0" dirty="0">
                          <a:solidFill>
                            <a:schemeClr val="tx1"/>
                          </a:solidFill>
                          <a:latin typeface="微软雅黑" panose="020B0604030504040204" pitchFamily="34" charset="-122"/>
                          <a:ea typeface="微软雅黑" panose="020B0604030504040204" pitchFamily="34" charset="-122"/>
                        </a:rPr>
                        <a:t>X103表</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vert="horz" anchor="ctr" anchorCtr="false">
                    <a:lnL>
                      <a:noFill/>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l">
                        <a:lnSpc>
                          <a:spcPct val="80000"/>
                        </a:lnSpc>
                        <a:buClrTx/>
                        <a:buSzTx/>
                        <a:buFontTx/>
                        <a:buNone/>
                      </a:pPr>
                      <a:r>
                        <a:rPr lang="zh-CN" altLang="en-US" sz="1400" b="0" kern="0" dirty="0">
                          <a:solidFill>
                            <a:schemeClr val="tx1"/>
                          </a:solidFill>
                          <a:latin typeface="微软雅黑" panose="020B0604030504040204" pitchFamily="34" charset="-122"/>
                          <a:ea typeface="微软雅黑" panose="020B0604030504040204" pitchFamily="34" charset="-122"/>
                        </a:rPr>
                        <a:t>房地产开发经营业财务状况</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vert="horz" anchor="ctr" anchorCtr="false">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l">
                        <a:lnSpc>
                          <a:spcPct val="80000"/>
                        </a:lnSpc>
                        <a:buClrTx/>
                        <a:buSzTx/>
                        <a:buFontTx/>
                        <a:buNone/>
                      </a:pPr>
                      <a:r>
                        <a:rPr lang="zh-CN" altLang="en-US" sz="1400" b="0" kern="0" dirty="0">
                          <a:solidFill>
                            <a:schemeClr val="tx1"/>
                          </a:solidFill>
                          <a:latin typeface="微软雅黑" panose="020B0604030504040204" pitchFamily="34" charset="-122"/>
                          <a:ea typeface="微软雅黑" panose="020B0604030504040204" pitchFamily="34" charset="-122"/>
                        </a:rPr>
                        <a:t>年报</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anchor="ctr">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l">
                        <a:lnSpc>
                          <a:spcPct val="80000"/>
                        </a:lnSpc>
                        <a:buClrTx/>
                        <a:buSzTx/>
                        <a:buFontTx/>
                        <a:buNone/>
                      </a:pPr>
                      <a:r>
                        <a:rPr lang="zh-CN" altLang="en-US" sz="1400" b="0" kern="0" dirty="0">
                          <a:solidFill>
                            <a:schemeClr val="tx1"/>
                          </a:solidFill>
                          <a:latin typeface="微软雅黑" panose="020B0604030504040204" pitchFamily="34" charset="-122"/>
                          <a:ea typeface="微软雅黑" panose="020B0604030504040204" pitchFamily="34" charset="-122"/>
                        </a:rPr>
                        <a:t>辖区内有开发经营活动的房地产开发经营业法人单位</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vert="horz" anchor="ctr" anchorCtr="false">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l">
                        <a:lnSpc>
                          <a:spcPct val="80000"/>
                        </a:lnSpc>
                        <a:buClrTx/>
                        <a:buSzTx/>
                        <a:buFontTx/>
                        <a:buNone/>
                      </a:pPr>
                      <a:r>
                        <a:rPr lang="zh-CN" altLang="en-US" sz="1400" b="0" kern="0" dirty="0">
                          <a:solidFill>
                            <a:schemeClr val="tx1"/>
                          </a:solidFill>
                          <a:latin typeface="微软雅黑" panose="020B0604030504040204" pitchFamily="34" charset="-122"/>
                          <a:ea typeface="微软雅黑" panose="020B0604030504040204" pitchFamily="34" charset="-122"/>
                        </a:rPr>
                        <a:t>2025年3月10日24时前网上填报</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anchor="ctr">
                    <a:lnL w="19050">
                      <a:solidFill>
                        <a:schemeClr val="accent1"/>
                      </a:solidFill>
                      <a:prstDash val="solid"/>
                    </a:lnL>
                    <a:lnR>
                      <a:noFill/>
                    </a:lnR>
                    <a:lnT w="19050">
                      <a:solidFill>
                        <a:schemeClr val="accent1"/>
                      </a:solidFill>
                      <a:prstDash val="solid"/>
                    </a:lnT>
                    <a:lnB w="19050">
                      <a:solidFill>
                        <a:schemeClr val="accent1"/>
                      </a:solidFill>
                      <a:prstDash val="solid"/>
                    </a:lnB>
                    <a:lnTlToBr>
                      <a:noFill/>
                    </a:lnTlToBr>
                    <a:lnBlToTr>
                      <a:noFill/>
                    </a:lnBlToTr>
                  </a:tcPr>
                </a:tc>
              </a:tr>
              <a:tr h="584200">
                <a:tc>
                  <a:txBody>
                    <a:bodyPr/>
                    <a:p>
                      <a:pPr indent="0" algn="l">
                        <a:buNone/>
                      </a:pPr>
                      <a:r>
                        <a:rPr lang="zh-CN" altLang="en-US" sz="1400" b="0" kern="0" dirty="0">
                          <a:solidFill>
                            <a:schemeClr val="tx1"/>
                          </a:solidFill>
                          <a:latin typeface="微软雅黑" panose="020B0604030504040204" pitchFamily="34" charset="-122"/>
                          <a:ea typeface="微软雅黑" panose="020B0604030504040204" pitchFamily="34" charset="-122"/>
                        </a:rPr>
                        <a:t>BJX203表</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vert="horz" anchor="ctr" anchorCtr="false">
                    <a:lnL>
                      <a:noFill/>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lgn="l">
                        <a:buNone/>
                      </a:pPr>
                      <a:r>
                        <a:rPr lang="zh-CN" altLang="en-US" sz="1400" b="0" kern="0" dirty="0">
                          <a:solidFill>
                            <a:schemeClr val="tx1"/>
                          </a:solidFill>
                          <a:latin typeface="微软雅黑" panose="020B0604030504040204" pitchFamily="34" charset="-122"/>
                          <a:ea typeface="微软雅黑" panose="020B0604030504040204" pitchFamily="34" charset="-122"/>
                        </a:rPr>
                        <a:t>财务状况</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vert="horz" anchor="ctr" anchorCtr="false">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l">
                        <a:lnSpc>
                          <a:spcPct val="80000"/>
                        </a:lnSpc>
                        <a:buClrTx/>
                        <a:buSzTx/>
                        <a:buFontTx/>
                        <a:buNone/>
                      </a:pPr>
                      <a:r>
                        <a:rPr lang="zh-CN" altLang="en-US" sz="1400" b="0" kern="0" dirty="0">
                          <a:solidFill>
                            <a:schemeClr val="tx1"/>
                          </a:solidFill>
                          <a:latin typeface="微软雅黑" panose="020B0604030504040204" pitchFamily="34" charset="-122"/>
                          <a:ea typeface="微软雅黑" panose="020B0604030504040204" pitchFamily="34" charset="-122"/>
                        </a:rPr>
                        <a:t>月报</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anchor="ctr">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lgn="l">
                        <a:buNone/>
                      </a:pPr>
                      <a:r>
                        <a:rPr lang="zh-CN" altLang="en-US" sz="1400" b="0" kern="0" dirty="0">
                          <a:solidFill>
                            <a:schemeClr val="tx1"/>
                          </a:solidFill>
                          <a:latin typeface="微软雅黑" panose="020B0604030504040204" pitchFamily="34" charset="-122"/>
                          <a:ea typeface="微软雅黑" panose="020B0604030504040204" pitchFamily="34" charset="-122"/>
                        </a:rPr>
                        <a:t>重点房地产开发经营业法人单位</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vert="horz" anchor="ctr" anchorCtr="false">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lgn="l">
                        <a:buNone/>
                      </a:pPr>
                      <a:r>
                        <a:rPr lang="zh-CN" altLang="en-US" sz="1400" b="0" kern="0" dirty="0">
                          <a:solidFill>
                            <a:schemeClr val="tx1"/>
                          </a:solidFill>
                          <a:latin typeface="微软雅黑" panose="020B0604030504040204" pitchFamily="34" charset="-122"/>
                          <a:ea typeface="微软雅黑" panose="020B0604030504040204" pitchFamily="34" charset="-122"/>
                        </a:rPr>
                        <a:t>月后15日12时前网上填报，1月免报</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vert="horz" anchor="ctr" anchorCtr="false">
                    <a:lnL w="19050">
                      <a:solidFill>
                        <a:schemeClr val="accent1"/>
                      </a:solidFill>
                      <a:prstDash val="solid"/>
                    </a:lnL>
                    <a:lnR>
                      <a:noFill/>
                    </a:lnR>
                    <a:lnT w="19050">
                      <a:solidFill>
                        <a:schemeClr val="accent1"/>
                      </a:solidFill>
                      <a:prstDash val="solid"/>
                    </a:lnT>
                    <a:lnB w="19050">
                      <a:solidFill>
                        <a:schemeClr val="accent1"/>
                      </a:solidFill>
                      <a:prstDash val="solid"/>
                    </a:lnB>
                    <a:lnTlToBr>
                      <a:noFill/>
                    </a:lnTlToBr>
                    <a:lnBlToTr>
                      <a:noFill/>
                    </a:lnBlToTr>
                  </a:tcPr>
                </a:tc>
              </a:tr>
              <a:tr h="640080">
                <a:tc>
                  <a:txBody>
                    <a:bodyPr/>
                    <a:p>
                      <a:pPr indent="0" algn="l">
                        <a:buNone/>
                      </a:pPr>
                      <a:r>
                        <a:rPr lang="zh-CN" altLang="en-US" sz="1400" b="0" kern="0" dirty="0">
                          <a:solidFill>
                            <a:schemeClr val="tx1"/>
                          </a:solidFill>
                          <a:latin typeface="微软雅黑" panose="020B0604030504040204" pitchFamily="34" charset="-122"/>
                          <a:ea typeface="微软雅黑" panose="020B0604030504040204" pitchFamily="34" charset="-122"/>
                        </a:rPr>
                        <a:t>X202表</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vert="horz" anchor="ctr" anchorCtr="false">
                    <a:lnL>
                      <a:noFill/>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lgn="l">
                        <a:buNone/>
                      </a:pPr>
                      <a:r>
                        <a:rPr lang="zh-CN" altLang="en-US" sz="1400" b="0" kern="0" dirty="0">
                          <a:solidFill>
                            <a:schemeClr val="tx1"/>
                          </a:solidFill>
                          <a:latin typeface="微软雅黑" panose="020B0604030504040204" pitchFamily="34" charset="-122"/>
                          <a:ea typeface="微软雅黑" panose="020B0604030504040204" pitchFamily="34" charset="-122"/>
                        </a:rPr>
                        <a:t>房地产开发项目申请表</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vert="horz" anchor="ctr" anchorCtr="false">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l">
                        <a:lnSpc>
                          <a:spcPct val="80000"/>
                        </a:lnSpc>
                        <a:buClrTx/>
                        <a:buSzTx/>
                        <a:buFontTx/>
                        <a:buNone/>
                      </a:pPr>
                      <a:r>
                        <a:rPr lang="zh-CN" altLang="en-US" sz="1400" b="0" kern="0" dirty="0">
                          <a:solidFill>
                            <a:schemeClr val="tx1"/>
                          </a:solidFill>
                          <a:latin typeface="微软雅黑" panose="020B0604030504040204" pitchFamily="34" charset="-122"/>
                          <a:ea typeface="微软雅黑" panose="020B0604030504040204" pitchFamily="34" charset="-122"/>
                        </a:rPr>
                        <a:t>月报</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anchor="ctr">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lgn="l">
                        <a:buNone/>
                      </a:pPr>
                      <a:r>
                        <a:rPr lang="zh-CN" altLang="en-US" sz="1400" b="0" kern="0" dirty="0">
                          <a:solidFill>
                            <a:schemeClr val="tx1"/>
                          </a:solidFill>
                          <a:latin typeface="微软雅黑" panose="020B0604030504040204" pitchFamily="34" charset="-122"/>
                          <a:ea typeface="微软雅黑" panose="020B0604030504040204" pitchFamily="34" charset="-122"/>
                        </a:rPr>
                        <a:t>辖区内房地产开发经营业法人单位的新增和变更的房地产开发项目</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vert="horz" anchor="ctr" anchorCtr="false">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lgn="l">
                        <a:buNone/>
                      </a:pPr>
                      <a:r>
                        <a:rPr lang="zh-CN" altLang="en-US" sz="1400" b="0" kern="0" dirty="0">
                          <a:solidFill>
                            <a:schemeClr val="tx1"/>
                          </a:solidFill>
                          <a:latin typeface="微软雅黑" panose="020B0604030504040204" pitchFamily="34" charset="-122"/>
                          <a:ea typeface="微软雅黑" panose="020B0604030504040204" pitchFamily="34" charset="-122"/>
                        </a:rPr>
                        <a:t>月后13日12时前网上填报，1月免报</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vert="horz" anchor="ctr" anchorCtr="false">
                    <a:lnL w="19050">
                      <a:solidFill>
                        <a:schemeClr val="accent1"/>
                      </a:solidFill>
                      <a:prstDash val="solid"/>
                    </a:lnL>
                    <a:lnR>
                      <a:noFill/>
                    </a:lnR>
                    <a:lnT w="19050">
                      <a:solidFill>
                        <a:schemeClr val="accent1"/>
                      </a:solidFill>
                      <a:prstDash val="solid"/>
                    </a:lnT>
                    <a:lnB w="19050">
                      <a:solidFill>
                        <a:schemeClr val="accent1"/>
                      </a:solidFill>
                      <a:prstDash val="solid"/>
                    </a:lnB>
                    <a:lnTlToBr>
                      <a:noFill/>
                    </a:lnTlToBr>
                    <a:lnBlToTr>
                      <a:noFill/>
                    </a:lnBlToTr>
                  </a:tcPr>
                </a:tc>
              </a:tr>
              <a:tr h="844550">
                <a:tc>
                  <a:txBody>
                    <a:bodyPr/>
                    <a:p>
                      <a:pPr indent="0" algn="l">
                        <a:buNone/>
                      </a:pPr>
                      <a:r>
                        <a:rPr lang="zh-CN" altLang="en-US" sz="1400" b="1" kern="0" dirty="0">
                          <a:solidFill>
                            <a:schemeClr val="tx1"/>
                          </a:solidFill>
                          <a:latin typeface="微软雅黑" panose="020B0604030504040204" pitchFamily="34" charset="-122"/>
                          <a:ea typeface="微软雅黑" panose="020B0604030504040204" pitchFamily="34" charset="-122"/>
                        </a:rPr>
                        <a:t>X204-1表</a:t>
                      </a:r>
                      <a:endParaRPr lang="zh-CN" altLang="en-US" sz="1400" b="1" kern="0" dirty="0">
                        <a:solidFill>
                          <a:schemeClr val="tx1"/>
                        </a:solidFill>
                        <a:latin typeface="微软雅黑" panose="020B0604030504040204" pitchFamily="34" charset="-122"/>
                        <a:ea typeface="微软雅黑" panose="020B0604030504040204" pitchFamily="34" charset="-122"/>
                      </a:endParaRPr>
                    </a:p>
                  </a:txBody>
                  <a:tcPr marL="68580" marR="68580" marT="0" marB="0" vert="horz" anchor="ctr" anchorCtr="false">
                    <a:lnL>
                      <a:noFill/>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lgn="l">
                        <a:buNone/>
                      </a:pPr>
                      <a:r>
                        <a:rPr lang="zh-CN" altLang="en-US" sz="1400" b="0" kern="0" dirty="0">
                          <a:solidFill>
                            <a:schemeClr val="tx1"/>
                          </a:solidFill>
                          <a:latin typeface="微软雅黑" panose="020B0604030504040204" pitchFamily="34" charset="-122"/>
                          <a:ea typeface="微软雅黑" panose="020B0604030504040204" pitchFamily="34" charset="-122"/>
                        </a:rPr>
                        <a:t>房地产开发项目经营情况</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vert="horz" anchor="ctr" anchorCtr="false">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l">
                        <a:lnSpc>
                          <a:spcPct val="80000"/>
                        </a:lnSpc>
                        <a:buClrTx/>
                        <a:buSzTx/>
                        <a:buFontTx/>
                        <a:buNone/>
                      </a:pPr>
                      <a:r>
                        <a:rPr lang="zh-CN" altLang="en-US" sz="1400" b="0" kern="0" dirty="0">
                          <a:solidFill>
                            <a:schemeClr val="tx1"/>
                          </a:solidFill>
                          <a:latin typeface="微软雅黑" panose="020B0604030504040204" pitchFamily="34" charset="-122"/>
                          <a:ea typeface="微软雅黑" panose="020B0604030504040204" pitchFamily="34" charset="-122"/>
                        </a:rPr>
                        <a:t>月报</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anchor="ctr">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lgn="l">
                        <a:buNone/>
                      </a:pPr>
                      <a:r>
                        <a:rPr lang="zh-CN" altLang="en-US" sz="1400" b="0" kern="0" dirty="0">
                          <a:solidFill>
                            <a:schemeClr val="tx1"/>
                          </a:solidFill>
                          <a:latin typeface="微软雅黑" panose="020B0604030504040204" pitchFamily="34" charset="-122"/>
                          <a:ea typeface="微软雅黑" panose="020B0604030504040204" pitchFamily="34" charset="-122"/>
                        </a:rPr>
                        <a:t>辖区内有开发经营活动的房地产开发经营业法人单位</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vert="horz" anchor="ctr" anchorCtr="false">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l">
                        <a:lnSpc>
                          <a:spcPct val="80000"/>
                        </a:lnSpc>
                        <a:buClrTx/>
                        <a:buSzTx/>
                        <a:buFontTx/>
                        <a:buNone/>
                      </a:pPr>
                      <a:r>
                        <a:rPr lang="zh-CN" altLang="en-US" sz="1200" b="0" kern="0" dirty="0">
                          <a:solidFill>
                            <a:schemeClr val="tx1"/>
                          </a:solidFill>
                          <a:latin typeface="微软雅黑" panose="020B0604030504040204" pitchFamily="34" charset="-122"/>
                          <a:ea typeface="微软雅黑" panose="020B0604030504040204" pitchFamily="34" charset="-122"/>
                        </a:rPr>
                        <a:t>2、5、6、7、8、10、11月月后7日，3月月后8日，4、12月月后9日12时前，9月月后11日18时前网上填报，1月免报</a:t>
                      </a:r>
                      <a:endParaRPr lang="zh-CN" altLang="en-US" sz="1200" b="0" kern="0" dirty="0">
                        <a:solidFill>
                          <a:schemeClr val="tx1"/>
                        </a:solidFill>
                        <a:latin typeface="微软雅黑" panose="020B0604030504040204" pitchFamily="34" charset="-122"/>
                        <a:ea typeface="微软雅黑" panose="020B0604030504040204" pitchFamily="34" charset="-122"/>
                      </a:endParaRPr>
                    </a:p>
                  </a:txBody>
                  <a:tcPr marL="68580" marR="68580" marT="0" marB="0" anchor="ctr">
                    <a:lnL w="19050">
                      <a:solidFill>
                        <a:schemeClr val="accent1"/>
                      </a:solidFill>
                      <a:prstDash val="solid"/>
                    </a:lnL>
                    <a:lnR>
                      <a:noFill/>
                    </a:lnR>
                    <a:lnT w="19050">
                      <a:solidFill>
                        <a:schemeClr val="accent1"/>
                      </a:solidFill>
                      <a:prstDash val="solid"/>
                    </a:lnT>
                    <a:lnB w="19050">
                      <a:solidFill>
                        <a:schemeClr val="accent1"/>
                      </a:solidFill>
                      <a:prstDash val="solid"/>
                    </a:lnB>
                    <a:lnTlToBr>
                      <a:noFill/>
                    </a:lnTlToBr>
                    <a:lnBlToTr>
                      <a:noFill/>
                    </a:lnBlToTr>
                  </a:tcPr>
                </a:tc>
              </a:tr>
              <a:tr h="584200">
                <a:tc>
                  <a:txBody>
                    <a:bodyPr/>
                    <a:p>
                      <a:pPr indent="0" algn="l">
                        <a:buNone/>
                      </a:pPr>
                      <a:r>
                        <a:rPr lang="zh-CN" altLang="en-US" sz="1400" b="1" kern="0" dirty="0">
                          <a:solidFill>
                            <a:schemeClr val="tx1"/>
                          </a:solidFill>
                          <a:latin typeface="微软雅黑" panose="020B0604030504040204" pitchFamily="34" charset="-122"/>
                          <a:ea typeface="微软雅黑" panose="020B0604030504040204" pitchFamily="34" charset="-122"/>
                        </a:rPr>
                        <a:t>X204-2表</a:t>
                      </a:r>
                      <a:endParaRPr lang="zh-CN" altLang="en-US" sz="1400" b="1" kern="0" dirty="0">
                        <a:solidFill>
                          <a:schemeClr val="tx1"/>
                        </a:solidFill>
                        <a:latin typeface="微软雅黑" panose="020B0604030504040204" pitchFamily="34" charset="-122"/>
                        <a:ea typeface="微软雅黑" panose="020B0604030504040204" pitchFamily="34" charset="-122"/>
                      </a:endParaRPr>
                    </a:p>
                  </a:txBody>
                  <a:tcPr marL="68580" marR="68580" marT="0" marB="0" vert="horz" anchor="ctr" anchorCtr="false">
                    <a:lnL>
                      <a:noFill/>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lgn="l">
                        <a:buNone/>
                      </a:pPr>
                      <a:r>
                        <a:rPr lang="zh-CN" altLang="en-US" sz="1400" b="0" kern="0" dirty="0">
                          <a:solidFill>
                            <a:schemeClr val="tx1"/>
                          </a:solidFill>
                          <a:latin typeface="微软雅黑" panose="020B0604030504040204" pitchFamily="34" charset="-122"/>
                          <a:ea typeface="微软雅黑" panose="020B0604030504040204" pitchFamily="34" charset="-122"/>
                        </a:rPr>
                        <a:t>房地产开发企业资金和土地情况</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vert="horz" anchor="ctr" anchorCtr="false">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l">
                        <a:lnSpc>
                          <a:spcPct val="80000"/>
                        </a:lnSpc>
                        <a:buClrTx/>
                        <a:buSzTx/>
                        <a:buFontTx/>
                        <a:buNone/>
                      </a:pPr>
                      <a:r>
                        <a:rPr lang="zh-CN" altLang="en-US" sz="1400" b="0" kern="0" dirty="0">
                          <a:solidFill>
                            <a:schemeClr val="tx1"/>
                          </a:solidFill>
                          <a:latin typeface="微软雅黑" panose="020B0604030504040204" pitchFamily="34" charset="-122"/>
                          <a:ea typeface="微软雅黑" panose="020B0604030504040204" pitchFamily="34" charset="-122"/>
                        </a:rPr>
                        <a:t>月报</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anchor="ctr">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l">
                        <a:lnSpc>
                          <a:spcPct val="80000"/>
                        </a:lnSpc>
                        <a:buClrTx/>
                        <a:buSzTx/>
                        <a:buFontTx/>
                        <a:buNone/>
                      </a:pPr>
                      <a:r>
                        <a:rPr lang="zh-CN" altLang="en-US" sz="1400" b="0" kern="0" dirty="0">
                          <a:solidFill>
                            <a:schemeClr val="tx1"/>
                          </a:solidFill>
                          <a:latin typeface="微软雅黑" panose="020B0604030504040204" pitchFamily="34" charset="-122"/>
                          <a:ea typeface="微软雅黑" panose="020B0604030504040204" pitchFamily="34" charset="-122"/>
                        </a:rPr>
                        <a:t>辖区内有开发经营活动的房地产开发经营业法人单位</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anchor="ctr">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l">
                        <a:lnSpc>
                          <a:spcPct val="80000"/>
                        </a:lnSpc>
                        <a:buClrTx/>
                        <a:buSzTx/>
                        <a:buFontTx/>
                        <a:buNone/>
                      </a:pPr>
                      <a:r>
                        <a:rPr lang="zh-CN" altLang="en-US" sz="1400" b="0" kern="0" dirty="0">
                          <a:solidFill>
                            <a:schemeClr val="tx1"/>
                          </a:solidFill>
                          <a:latin typeface="微软雅黑" panose="020B0604030504040204" pitchFamily="34" charset="-122"/>
                          <a:ea typeface="微软雅黑" panose="020B0604030504040204" pitchFamily="34" charset="-122"/>
                        </a:rPr>
                        <a:t>同上</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anchor="ctr">
                    <a:lnL w="19050">
                      <a:solidFill>
                        <a:schemeClr val="accent1"/>
                      </a:solidFill>
                      <a:prstDash val="solid"/>
                    </a:lnL>
                    <a:lnR>
                      <a:noFill/>
                    </a:lnR>
                    <a:lnT w="19050">
                      <a:solidFill>
                        <a:schemeClr val="accent1"/>
                      </a:solidFill>
                      <a:prstDash val="solid"/>
                    </a:lnT>
                    <a:lnB w="19050">
                      <a:solidFill>
                        <a:schemeClr val="accent1"/>
                      </a:solidFill>
                      <a:prstDash val="solid"/>
                    </a:lnB>
                    <a:lnTlToBr>
                      <a:noFill/>
                    </a:lnTlToBr>
                    <a:lnBlToTr>
                      <a:noFill/>
                    </a:lnBlToTr>
                  </a:tcPr>
                </a:tc>
              </a:tr>
              <a:tr h="584200">
                <a:tc>
                  <a:txBody>
                    <a:bodyPr/>
                    <a:p>
                      <a:pPr indent="0" algn="l">
                        <a:buNone/>
                      </a:pPr>
                      <a:r>
                        <a:rPr lang="zh-CN" altLang="en-US" sz="1400" b="1" kern="0" dirty="0">
                          <a:solidFill>
                            <a:schemeClr val="tx1"/>
                          </a:solidFill>
                          <a:latin typeface="微软雅黑" panose="020B0604030504040204" pitchFamily="34" charset="-122"/>
                          <a:ea typeface="微软雅黑" panose="020B0604030504040204" pitchFamily="34" charset="-122"/>
                        </a:rPr>
                        <a:t>X204-3表</a:t>
                      </a:r>
                      <a:endParaRPr lang="zh-CN" altLang="en-US" sz="1400" b="1" kern="0" dirty="0">
                        <a:solidFill>
                          <a:schemeClr val="tx1"/>
                        </a:solidFill>
                        <a:latin typeface="微软雅黑" panose="020B0604030504040204" pitchFamily="34" charset="-122"/>
                        <a:ea typeface="微软雅黑" panose="020B0604030504040204" pitchFamily="34" charset="-122"/>
                      </a:endParaRPr>
                    </a:p>
                  </a:txBody>
                  <a:tcPr marL="68580" marR="68580" marT="0" marB="0" vert="horz" anchor="ctr" anchorCtr="false">
                    <a:lnL>
                      <a:noFill/>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lgn="l">
                        <a:buNone/>
                      </a:pPr>
                      <a:r>
                        <a:rPr lang="zh-CN" altLang="en-US" sz="1400" b="0" kern="0" dirty="0">
                          <a:solidFill>
                            <a:schemeClr val="tx1"/>
                          </a:solidFill>
                          <a:latin typeface="微软雅黑" panose="020B0604030504040204" pitchFamily="34" charset="-122"/>
                          <a:ea typeface="微软雅黑" panose="020B0604030504040204" pitchFamily="34" charset="-122"/>
                        </a:rPr>
                        <a:t>保障性住房开发及经营情况</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vert="horz" anchor="ctr" anchorCtr="false">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l">
                        <a:lnSpc>
                          <a:spcPct val="80000"/>
                        </a:lnSpc>
                        <a:buClrTx/>
                        <a:buSzTx/>
                        <a:buFontTx/>
                        <a:buNone/>
                      </a:pPr>
                      <a:r>
                        <a:rPr lang="zh-CN" altLang="en-US" sz="1400" b="0" kern="0" dirty="0">
                          <a:solidFill>
                            <a:schemeClr val="tx1"/>
                          </a:solidFill>
                          <a:latin typeface="微软雅黑" panose="020B0604030504040204" pitchFamily="34" charset="-122"/>
                          <a:ea typeface="微软雅黑" panose="020B0604030504040204" pitchFamily="34" charset="-122"/>
                        </a:rPr>
                        <a:t>月报</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anchor="ctr">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l">
                        <a:lnSpc>
                          <a:spcPct val="80000"/>
                        </a:lnSpc>
                        <a:buClrTx/>
                        <a:buSzTx/>
                        <a:buFontTx/>
                        <a:buNone/>
                      </a:pPr>
                      <a:r>
                        <a:rPr lang="zh-CN" altLang="en-US" sz="1400" b="0" kern="0" dirty="0">
                          <a:solidFill>
                            <a:schemeClr val="tx1"/>
                          </a:solidFill>
                          <a:latin typeface="微软雅黑" panose="020B0604030504040204" pitchFamily="34" charset="-122"/>
                          <a:ea typeface="微软雅黑" panose="020B0604030504040204" pitchFamily="34" charset="-122"/>
                        </a:rPr>
                        <a:t>辖区内进行保障性住房开发建设的法人单位或项目单位</a:t>
                      </a: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anchor="ctr">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l">
                        <a:lnSpc>
                          <a:spcPct val="80000"/>
                        </a:lnSpc>
                        <a:buClrTx/>
                        <a:buSzTx/>
                        <a:buFontTx/>
                        <a:buNone/>
                      </a:pPr>
                      <a:r>
                        <a:rPr lang="zh-CN" altLang="en-US" sz="1400" kern="0" dirty="0">
                          <a:solidFill>
                            <a:schemeClr val="tx1"/>
                          </a:solidFill>
                          <a:latin typeface="微软雅黑" panose="020B0604030504040204" pitchFamily="34" charset="-122"/>
                          <a:ea typeface="微软雅黑" panose="020B0604030504040204" pitchFamily="34" charset="-122"/>
                          <a:sym typeface="+mn-ea"/>
                        </a:rPr>
                        <a:t>同上</a:t>
                      </a:r>
                      <a:endParaRPr lang="zh-CN" altLang="en-US" sz="1400" b="0" kern="0" dirty="0">
                        <a:solidFill>
                          <a:schemeClr val="tx1"/>
                        </a:solidFill>
                        <a:latin typeface="微软雅黑" panose="020B0604030504040204" pitchFamily="34" charset="-122"/>
                        <a:ea typeface="微软雅黑" panose="020B0604030504040204" pitchFamily="34" charset="-122"/>
                      </a:endParaRPr>
                    </a:p>
                    <a:p>
                      <a:pPr algn="l">
                        <a:lnSpc>
                          <a:spcPct val="80000"/>
                        </a:lnSpc>
                        <a:buClrTx/>
                        <a:buSzTx/>
                        <a:buFontTx/>
                        <a:buNone/>
                      </a:pPr>
                      <a:endParaRPr lang="zh-CN" altLang="en-US" sz="1400" b="0" kern="0" dirty="0">
                        <a:solidFill>
                          <a:schemeClr val="tx1"/>
                        </a:solidFill>
                        <a:latin typeface="微软雅黑" panose="020B0604030504040204" pitchFamily="34" charset="-122"/>
                        <a:ea typeface="微软雅黑" panose="020B0604030504040204" pitchFamily="34" charset="-122"/>
                      </a:endParaRPr>
                    </a:p>
                  </a:txBody>
                  <a:tcPr marL="68580" marR="68580" marT="0" marB="0" anchor="ctr">
                    <a:lnL w="19050">
                      <a:solidFill>
                        <a:schemeClr val="accent1"/>
                      </a:solidFill>
                      <a:prstDash val="solid"/>
                    </a:lnL>
                    <a:lnR>
                      <a:noFill/>
                    </a:lnR>
                    <a:lnT w="19050">
                      <a:solidFill>
                        <a:schemeClr val="accent1"/>
                      </a:solidFill>
                      <a:prstDash val="solid"/>
                    </a:lnT>
                    <a:lnB w="19050">
                      <a:solidFill>
                        <a:schemeClr val="accent1"/>
                      </a:solidFill>
                      <a:prstDash val="solid"/>
                    </a:lnB>
                    <a:lnTlToBr>
                      <a:noFill/>
                    </a:lnTlToBr>
                    <a:lnBlToTr>
                      <a:noFill/>
                    </a:lnBlToTr>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矩形 13"/>
          <p:cNvSpPr>
            <a:spLocks noChangeArrowheads="true"/>
          </p:cNvSpPr>
          <p:nvPr/>
        </p:nvSpPr>
        <p:spPr bwMode="auto">
          <a:xfrm>
            <a:off x="377190" y="995680"/>
            <a:ext cx="8183245" cy="3415030"/>
          </a:xfrm>
          <a:prstGeom prst="rect">
            <a:avLst/>
          </a:prstGeom>
          <a:noFill/>
          <a:ln w="9525">
            <a:noFill/>
            <a:miter lim="800000"/>
          </a:ln>
        </p:spPr>
        <p:txBody>
          <a:bodyPr wrap="square">
            <a:spAutoFit/>
          </a:bodyPr>
          <a:lstStyle/>
          <a:p>
            <a:pPr marL="342900" indent="-342900" algn="just" latinLnBrk="1">
              <a:lnSpc>
                <a:spcPct val="150000"/>
              </a:lnSpc>
              <a:buClr>
                <a:srgbClr val="4BACC6"/>
              </a:buClr>
              <a:buFont typeface="Wingdings" panose="05000000000000000000" charset="0"/>
              <a:buChar char="l"/>
            </a:pPr>
            <a:r>
              <a:rPr lang="zh-CN" altLang="en-US" sz="1800" dirty="0">
                <a:latin typeface="Calibri" panose="020F0502020204030204" charset="0"/>
                <a:ea typeface="微软雅黑" panose="020B0604030504040204" pitchFamily="34" charset="-122"/>
                <a:cs typeface="Times New Roman" panose="02020603050405020304" pitchFamily="18" charset="0"/>
              </a:rPr>
              <a:t>项目实际所在地的详细地址，要求写明项目所在的省（自治区、直辖市）、地（市、州、盟）、县（市、区、旗）、</a:t>
            </a:r>
            <a:r>
              <a:rPr lang="zh-CN" altLang="en-US" sz="1800" dirty="0">
                <a:solidFill>
                  <a:srgbClr val="FF0000"/>
                </a:solidFill>
                <a:latin typeface="Calibri" panose="020F0502020204030204" charset="0"/>
                <a:ea typeface="微软雅黑" panose="020B0604030504040204" pitchFamily="34" charset="-122"/>
                <a:cs typeface="Times New Roman" panose="02020603050405020304" pitchFamily="18" charset="0"/>
              </a:rPr>
              <a:t>乡（镇、街道）、村（居）委会以及具体街（路）</a:t>
            </a:r>
            <a:r>
              <a:rPr lang="zh-CN" altLang="en-US" sz="1800" dirty="0">
                <a:latin typeface="Calibri" panose="020F0502020204030204" charset="0"/>
                <a:ea typeface="微软雅黑" panose="020B0604030504040204" pitchFamily="34" charset="-122"/>
                <a:cs typeface="Times New Roman" panose="02020603050405020304" pitchFamily="18" charset="0"/>
              </a:rPr>
              <a:t>的名称和详细门牌号码，不能填写通讯号码或通讯信箱号码。</a:t>
            </a:r>
            <a:endParaRPr lang="zh-CN" altLang="en-US" sz="1800" dirty="0">
              <a:latin typeface="Calibri" panose="020F0502020204030204" charset="0"/>
              <a:ea typeface="微软雅黑" panose="020B0604030504040204" pitchFamily="34" charset="-122"/>
              <a:cs typeface="Times New Roman" panose="02020603050405020304" pitchFamily="18" charset="0"/>
            </a:endParaRPr>
          </a:p>
          <a:p>
            <a:pPr marL="342900" indent="-342900" algn="just" latinLnBrk="1">
              <a:lnSpc>
                <a:spcPct val="150000"/>
              </a:lnSpc>
              <a:buClr>
                <a:srgbClr val="4BACC6"/>
              </a:buClr>
              <a:buFont typeface="Wingdings" panose="05000000000000000000" charset="0"/>
              <a:buChar char="l"/>
            </a:pPr>
            <a:endParaRPr lang="zh-CN" altLang="en-US" sz="1800" dirty="0">
              <a:latin typeface="Calibri" panose="020F0502020204030204" charset="0"/>
              <a:ea typeface="微软雅黑" panose="020B0604030504040204" pitchFamily="34" charset="-122"/>
              <a:cs typeface="Times New Roman" panose="02020603050405020304" pitchFamily="18" charset="0"/>
            </a:endParaRPr>
          </a:p>
          <a:p>
            <a:pPr marL="342900" indent="-342900" algn="just" latinLnBrk="1">
              <a:lnSpc>
                <a:spcPct val="150000"/>
              </a:lnSpc>
              <a:buClr>
                <a:srgbClr val="4BACC6"/>
              </a:buClr>
              <a:buFont typeface="Wingdings" panose="05000000000000000000" charset="0"/>
              <a:buChar char="l"/>
            </a:pPr>
            <a:endParaRPr lang="zh-CN" altLang="en-US" sz="1800" dirty="0">
              <a:latin typeface="Calibri" panose="020F0502020204030204" charset="0"/>
              <a:ea typeface="微软雅黑" panose="020B0604030504040204" pitchFamily="34" charset="-122"/>
              <a:cs typeface="Times New Roman" panose="02020603050405020304" pitchFamily="18" charset="0"/>
            </a:endParaRPr>
          </a:p>
          <a:p>
            <a:pPr marL="342900" indent="-342900" algn="just" latinLnBrk="1">
              <a:lnSpc>
                <a:spcPct val="150000"/>
              </a:lnSpc>
              <a:buClr>
                <a:srgbClr val="4BACC6"/>
              </a:buClr>
              <a:buFont typeface="Wingdings" panose="05000000000000000000" charset="0"/>
              <a:buChar char="l"/>
            </a:pPr>
            <a:endParaRPr lang="zh-CN" altLang="en-US" sz="1800" dirty="0">
              <a:latin typeface="Calibri" panose="020F0502020204030204" charset="0"/>
              <a:ea typeface="微软雅黑" panose="020B0604030504040204" pitchFamily="34" charset="-122"/>
              <a:cs typeface="Times New Roman" panose="02020603050405020304" pitchFamily="18" charset="0"/>
            </a:endParaRPr>
          </a:p>
          <a:p>
            <a:pPr marL="342900" indent="-342900" algn="just" latinLnBrk="1">
              <a:lnSpc>
                <a:spcPct val="150000"/>
              </a:lnSpc>
              <a:buClr>
                <a:srgbClr val="4BACC6"/>
              </a:buClr>
              <a:buFont typeface="Wingdings" panose="05000000000000000000" charset="0"/>
              <a:buChar char="l"/>
            </a:pPr>
            <a:r>
              <a:rPr lang="zh-CN" altLang="en-US" sz="1800" dirty="0">
                <a:latin typeface="Calibri" panose="020F0502020204030204" charset="0"/>
                <a:ea typeface="微软雅黑" panose="020B0604030504040204" pitchFamily="34" charset="-122"/>
                <a:cs typeface="Times New Roman" panose="02020603050405020304" pitchFamily="18" charset="0"/>
              </a:rPr>
              <a:t>区划代码指项目所在地区的区划代码，共12位，按统计设计管理部门最新更新的统计用区划代码填写。</a:t>
            </a:r>
            <a:endParaRPr lang="zh-CN" altLang="en-US" sz="1800" dirty="0">
              <a:latin typeface="Calibri" panose="020F0502020204030204" charset="0"/>
              <a:ea typeface="微软雅黑" panose="020B0604030504040204" pitchFamily="34" charset="-122"/>
              <a:cs typeface="Times New Roman" panose="02020603050405020304" pitchFamily="18" charset="0"/>
            </a:endParaRPr>
          </a:p>
        </p:txBody>
      </p:sp>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54819" y="122396"/>
            <a:ext cx="5717858" cy="1198880"/>
          </a:xfrm>
          <a:prstGeom prst="rect">
            <a:avLst/>
          </a:prstGeom>
          <a:noFill/>
          <a:ln w="9525">
            <a:noFill/>
            <a:miter lim="800000"/>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0</a:t>
            </a:r>
            <a:r>
              <a:rPr kumimoji="1" lang="en-US" alt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 </a:t>
            </a:r>
            <a:r>
              <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项目建设所在地及区划</a:t>
            </a:r>
            <a:endPar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graphicFrame>
        <p:nvGraphicFramePr>
          <p:cNvPr id="8" name="表格 7"/>
          <p:cNvGraphicFramePr>
            <a:graphicFrameLocks noGrp="true"/>
          </p:cNvGraphicFramePr>
          <p:nvPr>
            <p:custDataLst>
              <p:tags r:id="rId1"/>
            </p:custDataLst>
          </p:nvPr>
        </p:nvGraphicFramePr>
        <p:xfrm>
          <a:off x="728980" y="2432050"/>
          <a:ext cx="7908925" cy="1086485"/>
        </p:xfrm>
        <a:graphic>
          <a:graphicData uri="http://schemas.openxmlformats.org/drawingml/2006/table">
            <a:tbl>
              <a:tblPr/>
              <a:tblGrid>
                <a:gridCol w="7908925"/>
              </a:tblGrid>
              <a:tr h="1086485">
                <a:tc>
                  <a:txBody>
                    <a:bodyPr/>
                    <a:p>
                      <a:pPr indent="0" algn="just" fontAlgn="auto">
                        <a:lnSpc>
                          <a:spcPct val="123000"/>
                        </a:lnSpc>
                        <a:spcAft>
                          <a:spcPts val="0"/>
                        </a:spcAft>
                      </a:pPr>
                      <a:r>
                        <a:rPr lang="zh-CN" sz="1350" kern="100">
                          <a:solidFill>
                            <a:schemeClr val="tx1"/>
                          </a:solidFill>
                          <a:latin typeface="Times New Roman" panose="02020603050405020304"/>
                          <a:ea typeface="宋体" pitchFamily="2" charset="-122"/>
                          <a:cs typeface="Times New Roman" panose="02020603050405020304"/>
                        </a:rPr>
                        <a:t>0</a:t>
                      </a:r>
                      <a:r>
                        <a:rPr lang="en-US" altLang="zh-CN" sz="1350" kern="100">
                          <a:solidFill>
                            <a:schemeClr val="tx1"/>
                          </a:solidFill>
                          <a:latin typeface="Times New Roman" panose="02020603050405020304"/>
                          <a:ea typeface="宋体" pitchFamily="2" charset="-122"/>
                          <a:cs typeface="Times New Roman" panose="02020603050405020304"/>
                        </a:rPr>
                        <a:t>3</a:t>
                      </a:r>
                      <a:r>
                        <a:rPr lang="zh-CN" sz="1350" kern="100">
                          <a:solidFill>
                            <a:schemeClr val="tx1"/>
                          </a:solidFill>
                          <a:latin typeface="Times New Roman" panose="02020603050405020304"/>
                          <a:ea typeface="宋体" pitchFamily="2" charset="-122"/>
                          <a:cs typeface="Times New Roman" panose="02020603050405020304"/>
                        </a:rPr>
                        <a:t>项目建设所在地及区划</a:t>
                      </a:r>
                      <a:r>
                        <a:rPr lang="en-US" altLang="zh-CN" sz="1350" kern="100">
                          <a:solidFill>
                            <a:schemeClr val="tx1"/>
                          </a:solidFill>
                          <a:latin typeface="Times New Roman" panose="02020603050405020304"/>
                          <a:ea typeface="宋体" pitchFamily="2" charset="-122"/>
                          <a:cs typeface="Times New Roman" panose="02020603050405020304"/>
                        </a:rPr>
                        <a:t>        </a:t>
                      </a:r>
                      <a:r>
                        <a:rPr lang="zh-CN" sz="1350" kern="100">
                          <a:solidFill>
                            <a:schemeClr val="tx1"/>
                          </a:solidFill>
                          <a:latin typeface="Times New Roman" panose="02020603050405020304"/>
                          <a:ea typeface="宋体" pitchFamily="2" charset="-122"/>
                          <a:cs typeface="Times New Roman" panose="02020603050405020304"/>
                        </a:rPr>
                        <a:t>区划代码□□□□□□□□□□□□</a:t>
                      </a:r>
                      <a:endParaRPr lang="zh-CN" sz="1350" kern="100">
                        <a:solidFill>
                          <a:schemeClr val="tx1"/>
                        </a:solidFill>
                        <a:latin typeface="Times New Roman" panose="02020603050405020304"/>
                        <a:ea typeface="宋体" pitchFamily="2" charset="-122"/>
                        <a:cs typeface="Times New Roman" panose="02020603050405020304"/>
                      </a:endParaRPr>
                    </a:p>
                    <a:p>
                      <a:pPr indent="0" algn="just" fontAlgn="auto">
                        <a:lnSpc>
                          <a:spcPct val="123000"/>
                        </a:lnSpc>
                        <a:spcAft>
                          <a:spcPts val="0"/>
                        </a:spcAft>
                      </a:pPr>
                      <a:r>
                        <a:rPr lang="zh-CN" sz="1350" kern="100">
                          <a:solidFill>
                            <a:schemeClr val="tx1"/>
                          </a:solidFill>
                          <a:latin typeface="Times New Roman" panose="02020603050405020304"/>
                          <a:ea typeface="宋体" pitchFamily="2" charset="-122"/>
                          <a:cs typeface="Times New Roman" panose="02020603050405020304"/>
                        </a:rPr>
                        <a:t>__</a:t>
                      </a:r>
                      <a:r>
                        <a:rPr lang="zh-CN" sz="1600" b="1" u="sng" kern="100">
                          <a:solidFill>
                            <a:srgbClr val="FF0000"/>
                          </a:solidFill>
                          <a:latin typeface="Times New Roman" panose="02020603050405020304"/>
                          <a:ea typeface="宋体" pitchFamily="2" charset="-122"/>
                          <a:cs typeface="Times New Roman" panose="02020603050405020304"/>
                        </a:rPr>
                        <a:t>北京</a:t>
                      </a:r>
                      <a:r>
                        <a:rPr lang="zh-CN" sz="1400" kern="100">
                          <a:solidFill>
                            <a:schemeClr val="tx1"/>
                          </a:solidFill>
                          <a:latin typeface="Times New Roman" panose="02020603050405020304"/>
                          <a:ea typeface="宋体" pitchFamily="2" charset="-122"/>
                          <a:cs typeface="Times New Roman" panose="02020603050405020304"/>
                        </a:rPr>
                        <a:t>_</a:t>
                      </a:r>
                      <a:r>
                        <a:rPr lang="zh-CN" sz="1350" kern="100">
                          <a:solidFill>
                            <a:schemeClr val="tx1"/>
                          </a:solidFill>
                          <a:latin typeface="Times New Roman" panose="02020603050405020304"/>
                          <a:ea typeface="宋体" pitchFamily="2" charset="-122"/>
                          <a:cs typeface="Times New Roman" panose="02020603050405020304"/>
                        </a:rPr>
                        <a:t>_省(自治区、直辖市)_</a:t>
                      </a:r>
                      <a:r>
                        <a:rPr lang="zh-CN" sz="1350" kern="100">
                          <a:latin typeface="Times New Roman" panose="02020603050405020304"/>
                          <a:ea typeface="宋体" pitchFamily="2" charset="-122"/>
                          <a:cs typeface="Times New Roman" panose="02020603050405020304"/>
                          <a:sym typeface="+mn-ea"/>
                        </a:rPr>
                        <a:t>_</a:t>
                      </a:r>
                      <a:r>
                        <a:rPr lang="zh-CN" sz="1600" b="1" u="sng" kern="100">
                          <a:solidFill>
                            <a:srgbClr val="FF0000"/>
                          </a:solidFill>
                          <a:latin typeface="Times New Roman" panose="02020603050405020304"/>
                          <a:ea typeface="宋体" pitchFamily="2" charset="-122"/>
                          <a:cs typeface="Times New Roman" panose="02020603050405020304"/>
                          <a:sym typeface="+mn-ea"/>
                        </a:rPr>
                        <a:t>市辖区</a:t>
                      </a:r>
                      <a:r>
                        <a:rPr lang="zh-CN" sz="1350" kern="100">
                          <a:latin typeface="Times New Roman" panose="02020603050405020304"/>
                          <a:ea typeface="宋体" pitchFamily="2" charset="-122"/>
                          <a:cs typeface="Times New Roman" panose="02020603050405020304"/>
                          <a:sym typeface="+mn-ea"/>
                        </a:rPr>
                        <a:t>_</a:t>
                      </a:r>
                      <a:r>
                        <a:rPr lang="zh-CN" sz="1350" kern="100">
                          <a:solidFill>
                            <a:schemeClr val="tx1"/>
                          </a:solidFill>
                          <a:latin typeface="Times New Roman" panose="02020603050405020304"/>
                          <a:ea typeface="宋体" pitchFamily="2" charset="-122"/>
                          <a:cs typeface="Times New Roman" panose="02020603050405020304"/>
                        </a:rPr>
                        <a:t>_市(地、州、盟) ___</a:t>
                      </a:r>
                      <a:r>
                        <a:rPr lang="zh-CN" sz="1600" b="1" u="sng" kern="100">
                          <a:solidFill>
                            <a:srgbClr val="FF0000"/>
                          </a:solidFill>
                          <a:latin typeface="Times New Roman" panose="02020603050405020304"/>
                          <a:ea typeface="宋体" pitchFamily="2" charset="-122"/>
                          <a:cs typeface="Times New Roman" panose="02020603050405020304"/>
                        </a:rPr>
                        <a:t>丰台</a:t>
                      </a:r>
                      <a:r>
                        <a:rPr lang="zh-CN" sz="1350" kern="100">
                          <a:solidFill>
                            <a:schemeClr val="tx1"/>
                          </a:solidFill>
                          <a:latin typeface="Times New Roman" panose="02020603050405020304"/>
                          <a:ea typeface="宋体" pitchFamily="2" charset="-122"/>
                          <a:cs typeface="Times New Roman" panose="02020603050405020304"/>
                        </a:rPr>
                        <a:t>_</a:t>
                      </a:r>
                      <a:r>
                        <a:rPr lang="zh-CN" sz="1350" kern="100">
                          <a:latin typeface="Times New Roman" panose="02020603050405020304"/>
                          <a:ea typeface="宋体" pitchFamily="2" charset="-122"/>
                          <a:cs typeface="Times New Roman" panose="02020603050405020304"/>
                          <a:sym typeface="+mn-ea"/>
                        </a:rPr>
                        <a:t>__</a:t>
                      </a:r>
                      <a:r>
                        <a:rPr lang="zh-CN" sz="1350" kern="100">
                          <a:solidFill>
                            <a:schemeClr val="tx1"/>
                          </a:solidFill>
                          <a:latin typeface="Times New Roman" panose="02020603050405020304"/>
                          <a:ea typeface="宋体" pitchFamily="2" charset="-122"/>
                          <a:cs typeface="Times New Roman" panose="02020603050405020304"/>
                        </a:rPr>
                        <a:t>县(市、区、旗)</a:t>
                      </a:r>
                      <a:endParaRPr lang="zh-CN" sz="1350" kern="100">
                        <a:solidFill>
                          <a:schemeClr val="tx1"/>
                        </a:solidFill>
                        <a:latin typeface="Times New Roman" panose="02020603050405020304"/>
                        <a:ea typeface="宋体" pitchFamily="2" charset="-122"/>
                        <a:cs typeface="Times New Roman" panose="02020603050405020304"/>
                      </a:endParaRPr>
                    </a:p>
                    <a:p>
                      <a:pPr algn="just">
                        <a:lnSpc>
                          <a:spcPct val="123000"/>
                        </a:lnSpc>
                        <a:spcAft>
                          <a:spcPts val="0"/>
                        </a:spcAft>
                      </a:pPr>
                      <a:r>
                        <a:rPr lang="zh-CN" sz="1350" kern="100">
                          <a:solidFill>
                            <a:schemeClr val="tx1"/>
                          </a:solidFill>
                          <a:latin typeface="Times New Roman" panose="02020603050405020304"/>
                          <a:ea typeface="宋体" pitchFamily="2" charset="-122"/>
                          <a:cs typeface="Times New Roman" panose="02020603050405020304"/>
                        </a:rPr>
                        <a:t>__</a:t>
                      </a:r>
                      <a:r>
                        <a:rPr lang="zh-CN" sz="1600" b="1" u="sng" kern="100">
                          <a:solidFill>
                            <a:srgbClr val="FF0000"/>
                          </a:solidFill>
                          <a:latin typeface="Times New Roman" panose="02020603050405020304"/>
                          <a:ea typeface="宋体" pitchFamily="2" charset="-122"/>
                          <a:cs typeface="Times New Roman" panose="02020603050405020304"/>
                        </a:rPr>
                        <a:t>五里店</a:t>
                      </a:r>
                      <a:r>
                        <a:rPr lang="zh-CN" sz="1600" b="1" kern="100">
                          <a:solidFill>
                            <a:srgbClr val="FF0000"/>
                          </a:solidFill>
                          <a:latin typeface="Times New Roman" panose="02020603050405020304"/>
                          <a:ea typeface="宋体" pitchFamily="2" charset="-122"/>
                          <a:cs typeface="Times New Roman" panose="02020603050405020304"/>
                        </a:rPr>
                        <a:t>_</a:t>
                      </a:r>
                      <a:r>
                        <a:rPr lang="zh-CN" sz="1350" kern="100">
                          <a:solidFill>
                            <a:schemeClr val="tx1"/>
                          </a:solidFill>
                          <a:latin typeface="Times New Roman" panose="02020603050405020304"/>
                          <a:ea typeface="宋体" pitchFamily="2" charset="-122"/>
                          <a:cs typeface="Times New Roman" panose="02020603050405020304"/>
                        </a:rPr>
                        <a:t>_</a:t>
                      </a:r>
                      <a:r>
                        <a:rPr lang="zh-CN" sz="1350" kern="100">
                          <a:latin typeface="Times New Roman" panose="02020603050405020304"/>
                          <a:ea typeface="宋体" pitchFamily="2" charset="-122"/>
                          <a:cs typeface="Times New Roman" panose="02020603050405020304"/>
                          <a:sym typeface="+mn-ea"/>
                        </a:rPr>
                        <a:t>_乡(镇、街道)___</a:t>
                      </a:r>
                      <a:r>
                        <a:rPr lang="zh-CN" sz="1600" b="1" u="sng" kern="100">
                          <a:solidFill>
                            <a:srgbClr val="FF0000"/>
                          </a:solidFill>
                          <a:latin typeface="Times New Roman" panose="02020603050405020304"/>
                          <a:ea typeface="宋体" pitchFamily="2" charset="-122"/>
                          <a:cs typeface="Times New Roman" panose="02020603050405020304"/>
                          <a:sym typeface="+mn-ea"/>
                        </a:rPr>
                        <a:t>和风四季</a:t>
                      </a:r>
                      <a:r>
                        <a:rPr lang="zh-CN" sz="1350" kern="100">
                          <a:latin typeface="Times New Roman" panose="02020603050405020304"/>
                          <a:ea typeface="宋体" pitchFamily="2" charset="-122"/>
                          <a:cs typeface="Times New Roman" panose="02020603050405020304"/>
                          <a:sym typeface="+mn-ea"/>
                        </a:rPr>
                        <a:t>___村（居）委会____</a:t>
                      </a:r>
                      <a:r>
                        <a:rPr lang="zh-CN" sz="1600" b="1" u="sng" kern="100">
                          <a:solidFill>
                            <a:srgbClr val="FF0000"/>
                          </a:solidFill>
                          <a:latin typeface="Times New Roman" panose="02020603050405020304"/>
                          <a:ea typeface="宋体" pitchFamily="2" charset="-122"/>
                          <a:cs typeface="Times New Roman" panose="02020603050405020304"/>
                          <a:sym typeface="+mn-ea"/>
                        </a:rPr>
                        <a:t>程庄路</a:t>
                      </a:r>
                      <a:r>
                        <a:rPr lang="en-US" altLang="zh-CN" sz="1600" b="1" u="sng" kern="100">
                          <a:solidFill>
                            <a:srgbClr val="FF0000"/>
                          </a:solidFill>
                          <a:latin typeface="Times New Roman" panose="02020603050405020304"/>
                          <a:ea typeface="宋体" pitchFamily="2" charset="-122"/>
                          <a:cs typeface="Times New Roman" panose="02020603050405020304"/>
                          <a:sym typeface="+mn-ea"/>
                        </a:rPr>
                        <a:t>67</a:t>
                      </a:r>
                      <a:r>
                        <a:rPr lang="zh-CN" altLang="en-US" sz="1600" b="1" u="sng" kern="100">
                          <a:solidFill>
                            <a:srgbClr val="FF0000"/>
                          </a:solidFill>
                          <a:latin typeface="Times New Roman" panose="02020603050405020304"/>
                          <a:ea typeface="宋体" pitchFamily="2" charset="-122"/>
                          <a:cs typeface="Times New Roman" panose="02020603050405020304"/>
                          <a:sym typeface="+mn-ea"/>
                        </a:rPr>
                        <a:t>号</a:t>
                      </a:r>
                      <a:r>
                        <a:rPr lang="zh-CN" sz="1350" kern="100">
                          <a:latin typeface="Times New Roman" panose="02020603050405020304"/>
                          <a:ea typeface="宋体" pitchFamily="2" charset="-122"/>
                          <a:cs typeface="Times New Roman" panose="02020603050405020304"/>
                          <a:sym typeface="+mn-ea"/>
                        </a:rPr>
                        <a:t>____街(路)、门牌号</a:t>
                      </a:r>
                      <a:endParaRPr lang="zh-CN" sz="1350" kern="100">
                        <a:solidFill>
                          <a:schemeClr val="tx1"/>
                        </a:solidFill>
                        <a:latin typeface="Times New Roman" panose="02020603050405020304"/>
                        <a:ea typeface="宋体" pitchFamily="2" charset="-122"/>
                        <a:cs typeface="Times New Roman" panose="02020603050405020304"/>
                      </a:endParaRPr>
                    </a:p>
                  </a:txBody>
                  <a:tcPr marL="40954" marR="40954"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advClick="false"/>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240030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04 项目开工时间</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sp>
        <p:nvSpPr>
          <p:cNvPr id="13" name="文本框 8"/>
          <p:cNvSpPr txBox="true"/>
          <p:nvPr/>
        </p:nvSpPr>
        <p:spPr>
          <a:xfrm>
            <a:off x="395605" y="558800"/>
            <a:ext cx="8414385" cy="2249170"/>
          </a:xfrm>
          <a:prstGeom prst="rect">
            <a:avLst/>
          </a:prstGeom>
          <a:noFill/>
          <a:ln w="9525">
            <a:noFill/>
          </a:ln>
        </p:spPr>
        <p:txBody>
          <a:bodyPr wrap="square">
            <a:spAutoFit/>
          </a:bodyPr>
          <a:lstStyle/>
          <a:p>
            <a:pPr marL="285750" indent="-285750">
              <a:lnSpc>
                <a:spcPct val="130000"/>
              </a:lnSpc>
              <a:buFont typeface="Wingdings" panose="05000000000000000000" charset="0"/>
              <a:buChar char="l"/>
            </a:pPr>
            <a:r>
              <a:rPr lang="zh-CN" altLang="en-US" sz="1800">
                <a:latin typeface="微软雅黑" panose="020B0604030504040204" pitchFamily="34" charset="-122"/>
                <a:ea typeface="微软雅黑" panose="020B0604030504040204" pitchFamily="34" charset="-122"/>
                <a:sym typeface="+mn-ea"/>
              </a:rPr>
              <a:t>代码6位，代码前4位为年份，后2位为月份，如</a:t>
            </a:r>
            <a:r>
              <a:rPr lang="en-US" altLang="zh-CN" sz="1800">
                <a:latin typeface="微软雅黑" panose="020B0604030504040204" pitchFamily="34" charset="-122"/>
                <a:ea typeface="微软雅黑" panose="020B0604030504040204" pitchFamily="34" charset="-122"/>
                <a:sym typeface="+mn-ea"/>
              </a:rPr>
              <a:t>2023</a:t>
            </a:r>
            <a:r>
              <a:rPr lang="zh-CN" altLang="en-US" sz="1800">
                <a:latin typeface="微软雅黑" panose="020B0604030504040204" pitchFamily="34" charset="-122"/>
                <a:ea typeface="微软雅黑" panose="020B0604030504040204" pitchFamily="34" charset="-122"/>
                <a:sym typeface="+mn-ea"/>
              </a:rPr>
              <a:t>年</a:t>
            </a:r>
            <a:r>
              <a:rPr lang="en-US" altLang="zh-CN" sz="1800">
                <a:latin typeface="微软雅黑" panose="020B0604030504040204" pitchFamily="34" charset="-122"/>
                <a:ea typeface="微软雅黑" panose="020B0604030504040204" pitchFamily="34" charset="-122"/>
                <a:sym typeface="+mn-ea"/>
              </a:rPr>
              <a:t>03</a:t>
            </a:r>
            <a:r>
              <a:rPr lang="zh-CN" altLang="en-US" sz="1800">
                <a:latin typeface="微软雅黑" panose="020B0604030504040204" pitchFamily="34" charset="-122"/>
                <a:ea typeface="微软雅黑" panose="020B0604030504040204" pitchFamily="34" charset="-122"/>
                <a:sym typeface="+mn-ea"/>
              </a:rPr>
              <a:t>月。</a:t>
            </a:r>
            <a:endParaRPr lang="zh-CN" altLang="en-US" sz="1800">
              <a:latin typeface="微软雅黑" panose="020B0604030504040204" pitchFamily="34" charset="-122"/>
              <a:ea typeface="微软雅黑" panose="020B0604030504040204" pitchFamily="34" charset="-122"/>
              <a:sym typeface="+mn-ea"/>
            </a:endParaRPr>
          </a:p>
          <a:p>
            <a:pPr marL="285750" indent="-285750">
              <a:lnSpc>
                <a:spcPct val="130000"/>
              </a:lnSpc>
              <a:buFont typeface="Wingdings" panose="05000000000000000000" charset="0"/>
              <a:buChar char="l"/>
            </a:pPr>
            <a:r>
              <a:rPr lang="zh-CN" altLang="en-US" sz="1800">
                <a:latin typeface="微软雅黑" panose="020B0604030504040204" pitchFamily="34" charset="-122"/>
                <a:ea typeface="微软雅黑" panose="020B0604030504040204" pitchFamily="34" charset="-122"/>
                <a:sym typeface="+mn-ea"/>
              </a:rPr>
              <a:t>按建设项目</a:t>
            </a:r>
            <a:r>
              <a:rPr lang="zh-CN" altLang="en-US" sz="1800">
                <a:solidFill>
                  <a:srgbClr val="FF0000"/>
                </a:solidFill>
                <a:latin typeface="微软雅黑" panose="020B0604030504040204" pitchFamily="34" charset="-122"/>
                <a:ea typeface="微软雅黑" panose="020B0604030504040204" pitchFamily="34" charset="-122"/>
                <a:sym typeface="+mn-ea"/>
              </a:rPr>
              <a:t>设计文件</a:t>
            </a:r>
            <a:r>
              <a:rPr lang="zh-CN" altLang="en-US" sz="1800">
                <a:latin typeface="微软雅黑" panose="020B0604030504040204" pitchFamily="34" charset="-122"/>
                <a:ea typeface="微软雅黑" panose="020B0604030504040204" pitchFamily="34" charset="-122"/>
                <a:sym typeface="+mn-ea"/>
              </a:rPr>
              <a:t>中规定的永久性工程第一次开始施工的年月填写。</a:t>
            </a:r>
            <a:endParaRPr lang="zh-CN" altLang="en-US" sz="1800">
              <a:latin typeface="微软雅黑" panose="020B0604030504040204" pitchFamily="34" charset="-122"/>
              <a:ea typeface="微软雅黑" panose="020B0604030504040204" pitchFamily="34" charset="-122"/>
              <a:sym typeface="+mn-ea"/>
            </a:endParaRPr>
          </a:p>
          <a:p>
            <a:pPr marL="285750" indent="-285750">
              <a:lnSpc>
                <a:spcPct val="130000"/>
              </a:lnSpc>
              <a:buFont typeface="Wingdings" panose="05000000000000000000" charset="0"/>
              <a:buChar char="l"/>
            </a:pPr>
            <a:r>
              <a:rPr lang="zh-CN" altLang="en-US" sz="1800">
                <a:latin typeface="微软雅黑" panose="020B0604030504040204" pitchFamily="34" charset="-122"/>
                <a:ea typeface="微软雅黑" panose="020B0604030504040204" pitchFamily="34" charset="-122"/>
                <a:sym typeface="+mn-ea"/>
              </a:rPr>
              <a:t>如果没有设计文件，就以</a:t>
            </a:r>
            <a:r>
              <a:rPr lang="zh-CN" altLang="en-US" sz="1800">
                <a:solidFill>
                  <a:srgbClr val="FF0000"/>
                </a:solidFill>
                <a:latin typeface="微软雅黑" panose="020B0604030504040204" pitchFamily="34" charset="-122"/>
                <a:ea typeface="微软雅黑" panose="020B0604030504040204" pitchFamily="34" charset="-122"/>
                <a:sym typeface="+mn-ea"/>
              </a:rPr>
              <a:t>计划方案</a:t>
            </a:r>
            <a:r>
              <a:rPr lang="zh-CN" altLang="en-US" sz="1800">
                <a:latin typeface="微软雅黑" panose="020B0604030504040204" pitchFamily="34" charset="-122"/>
                <a:ea typeface="微软雅黑" panose="020B0604030504040204" pitchFamily="34" charset="-122"/>
                <a:sym typeface="+mn-ea"/>
              </a:rPr>
              <a:t>规定的永久性工程实际开始施工的年月为准。</a:t>
            </a:r>
            <a:endParaRPr lang="zh-CN" altLang="en-US" sz="1800">
              <a:latin typeface="微软雅黑" panose="020B0604030504040204" pitchFamily="34" charset="-122"/>
              <a:ea typeface="微软雅黑" panose="020B0604030504040204" pitchFamily="34" charset="-122"/>
              <a:sym typeface="+mn-ea"/>
            </a:endParaRPr>
          </a:p>
          <a:p>
            <a:pPr marL="285750" indent="-285750">
              <a:lnSpc>
                <a:spcPct val="130000"/>
              </a:lnSpc>
              <a:buFont typeface="Wingdings" panose="05000000000000000000" charset="0"/>
              <a:buChar char="l"/>
            </a:pPr>
            <a:r>
              <a:rPr lang="zh-CN" altLang="en-US" sz="1800">
                <a:latin typeface="微软雅黑" panose="020B0604030504040204" pitchFamily="34" charset="-122"/>
                <a:ea typeface="微软雅黑" panose="020B0604030504040204" pitchFamily="34" charset="-122"/>
                <a:sym typeface="+mn-ea"/>
              </a:rPr>
              <a:t>如果既没有设计也没有计划方案，应以永久性工程正式破土开槽开始施工的时间为准。 </a:t>
            </a:r>
            <a:endParaRPr lang="zh-CN" altLang="en-US" sz="1800">
              <a:latin typeface="微软雅黑" panose="020B0604030504040204" pitchFamily="34" charset="-122"/>
              <a:ea typeface="微软雅黑" panose="020B0604030504040204" pitchFamily="34" charset="-122"/>
              <a:sym typeface="+mn-ea"/>
            </a:endParaRPr>
          </a:p>
          <a:p>
            <a:pPr marL="285750" indent="-285750">
              <a:lnSpc>
                <a:spcPct val="130000"/>
              </a:lnSpc>
              <a:buFont typeface="Wingdings" panose="05000000000000000000" charset="0"/>
              <a:buChar char="l"/>
            </a:pPr>
            <a:endParaRPr sz="1800" dirty="0">
              <a:solidFill>
                <a:srgbClr val="000000"/>
              </a:solidFill>
              <a:latin typeface="微软雅黑" panose="020B0604030504040204" pitchFamily="34" charset="-122"/>
              <a:ea typeface="微软雅黑" panose="020B0604030504040204" pitchFamily="34" charset="-122"/>
            </a:endParaRPr>
          </a:p>
        </p:txBody>
      </p:sp>
      <p:sp>
        <p:nvSpPr>
          <p:cNvPr id="8" name="Rectangle 1"/>
          <p:cNvSpPr>
            <a:spLocks noChangeArrowheads="true"/>
          </p:cNvSpPr>
          <p:nvPr/>
        </p:nvSpPr>
        <p:spPr bwMode="auto">
          <a:xfrm>
            <a:off x="396240" y="2614295"/>
            <a:ext cx="672465"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rPr>
              <a:t>历史</a:t>
            </a:r>
            <a:endParaRPr kumimoji="0" lang="zh-CN" altLang="en-US"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endParaRPr>
          </a:p>
        </p:txBody>
      </p:sp>
      <p:sp>
        <p:nvSpPr>
          <p:cNvPr id="9" name="Rectangle 1"/>
          <p:cNvSpPr>
            <a:spLocks noChangeArrowheads="true"/>
          </p:cNvSpPr>
          <p:nvPr/>
        </p:nvSpPr>
        <p:spPr bwMode="auto">
          <a:xfrm>
            <a:off x="506730" y="2724785"/>
            <a:ext cx="672465"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rPr>
              <a:t>现状</a:t>
            </a:r>
            <a:endParaRPr kumimoji="0" lang="zh-CN" altLang="en-US"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endParaRPr>
          </a:p>
        </p:txBody>
      </p:sp>
      <p:sp>
        <p:nvSpPr>
          <p:cNvPr id="11" name="任意多边形 10"/>
          <p:cNvSpPr/>
          <p:nvPr/>
        </p:nvSpPr>
        <p:spPr>
          <a:xfrm rot="5400000">
            <a:off x="212725" y="2470785"/>
            <a:ext cx="721995" cy="902335"/>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p:spPr>
        <p:style>
          <a:lnRef idx="3">
            <a:schemeClr val="lt1"/>
          </a:lnRef>
          <a:fillRef idx="1">
            <a:schemeClr val="accent2"/>
          </a:fillRef>
          <a:effectRef idx="1">
            <a:schemeClr val="accent2"/>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itchFamily="2" charset="-122"/>
              <a:cs typeface="+mn-cs"/>
            </a:endParaRPr>
          </a:p>
        </p:txBody>
      </p:sp>
      <p:sp>
        <p:nvSpPr>
          <p:cNvPr id="12" name="Rectangle 1"/>
          <p:cNvSpPr>
            <a:spLocks noChangeArrowheads="true"/>
          </p:cNvSpPr>
          <p:nvPr/>
        </p:nvSpPr>
        <p:spPr bwMode="auto">
          <a:xfrm>
            <a:off x="130810" y="2568893"/>
            <a:ext cx="937895"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rPr>
              <a:t>注意问题</a:t>
            </a:r>
            <a:endParaRPr kumimoji="0" lang="zh-CN" altLang="en-US"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endParaRPr>
          </a:p>
        </p:txBody>
      </p:sp>
      <p:sp>
        <p:nvSpPr>
          <p:cNvPr id="14" name="文本框 8"/>
          <p:cNvSpPr txBox="true"/>
          <p:nvPr/>
        </p:nvSpPr>
        <p:spPr>
          <a:xfrm>
            <a:off x="975360" y="2066925"/>
            <a:ext cx="7738110" cy="4048125"/>
          </a:xfrm>
          <a:prstGeom prst="rect">
            <a:avLst/>
          </a:prstGeom>
          <a:noFill/>
          <a:ln w="9525">
            <a:noFill/>
          </a:ln>
        </p:spPr>
        <p:txBody>
          <a:bodyPr wrap="square">
            <a:spAutoFit/>
          </a:bodyPr>
          <a:lstStyle/>
          <a:p>
            <a:pPr marL="285750" indent="-285750">
              <a:lnSpc>
                <a:spcPct val="130000"/>
              </a:lnSpc>
              <a:buFont typeface="Wingdings" panose="05000000000000000000" charset="0"/>
              <a:buChar char="l"/>
            </a:pPr>
            <a:endParaRPr lang="zh-CN" altLang="en-US" sz="1800">
              <a:latin typeface="+mn-ea"/>
              <a:ea typeface="+mn-ea"/>
              <a:sym typeface="+mn-ea"/>
            </a:endParaRPr>
          </a:p>
          <a:p>
            <a:pPr marL="285750" indent="-285750">
              <a:lnSpc>
                <a:spcPct val="130000"/>
              </a:lnSpc>
              <a:buFont typeface="Wingdings" panose="05000000000000000000" charset="0"/>
              <a:buChar char="l"/>
            </a:pPr>
            <a:r>
              <a:rPr lang="zh-CN" altLang="en-US" sz="1800" b="1">
                <a:latin typeface="+mn-ea"/>
                <a:ea typeface="+mn-ea"/>
                <a:sym typeface="+mn-ea"/>
              </a:rPr>
              <a:t>准备工作：</a:t>
            </a:r>
            <a:r>
              <a:rPr lang="zh-CN" altLang="en-US" sz="1800">
                <a:latin typeface="+mn-ea"/>
                <a:ea typeface="+mn-ea"/>
                <a:sym typeface="+mn-ea"/>
              </a:rPr>
              <a:t>工程地质勘察、平整场地、旧有建筑物的拆除、临时建筑、施工用临时道路、水、电等工程都</a:t>
            </a:r>
            <a:r>
              <a:rPr lang="zh-CN" altLang="en-US" sz="1800">
                <a:solidFill>
                  <a:srgbClr val="FF0000"/>
                </a:solidFill>
                <a:latin typeface="+mn-ea"/>
                <a:ea typeface="+mn-ea"/>
                <a:sym typeface="+mn-ea"/>
              </a:rPr>
              <a:t>不算</a:t>
            </a:r>
            <a:r>
              <a:rPr lang="zh-CN" altLang="en-US" sz="1800">
                <a:latin typeface="+mn-ea"/>
                <a:ea typeface="+mn-ea"/>
                <a:sym typeface="+mn-ea"/>
              </a:rPr>
              <a:t>正式开工。</a:t>
            </a:r>
            <a:endParaRPr lang="zh-CN" altLang="en-US" sz="1800">
              <a:latin typeface="+mn-ea"/>
              <a:ea typeface="+mn-ea"/>
              <a:sym typeface="+mn-ea"/>
            </a:endParaRPr>
          </a:p>
          <a:p>
            <a:pPr marL="285750" indent="-285750">
              <a:lnSpc>
                <a:spcPct val="130000"/>
              </a:lnSpc>
              <a:buFont typeface="Wingdings" panose="05000000000000000000" charset="0"/>
              <a:buChar char="l"/>
            </a:pPr>
            <a:r>
              <a:rPr lang="zh-CN" altLang="en-US" sz="1800">
                <a:latin typeface="+mn-ea"/>
                <a:ea typeface="+mn-ea"/>
                <a:sym typeface="+mn-ea"/>
              </a:rPr>
              <a:t>总体设计内的工程开工之前，用迁移补偿费先进行拆迁还建工程的项目</a:t>
            </a:r>
            <a:r>
              <a:rPr lang="zh-CN" altLang="en-US" sz="1800">
                <a:solidFill>
                  <a:srgbClr val="FF0000"/>
                </a:solidFill>
                <a:latin typeface="+mn-ea"/>
                <a:ea typeface="+mn-ea"/>
                <a:sym typeface="+mn-ea"/>
              </a:rPr>
              <a:t>不算</a:t>
            </a:r>
            <a:r>
              <a:rPr lang="zh-CN" altLang="en-US" sz="1800">
                <a:latin typeface="+mn-ea"/>
                <a:ea typeface="+mn-ea"/>
                <a:sym typeface="+mn-ea"/>
              </a:rPr>
              <a:t>正式开工。</a:t>
            </a:r>
            <a:endParaRPr lang="zh-CN" altLang="en-US" sz="1800">
              <a:latin typeface="+mn-ea"/>
              <a:ea typeface="+mn-ea"/>
              <a:sym typeface="+mn-ea"/>
            </a:endParaRPr>
          </a:p>
          <a:p>
            <a:pPr marL="285750" indent="-285750">
              <a:lnSpc>
                <a:spcPct val="130000"/>
              </a:lnSpc>
              <a:buFont typeface="Wingdings" panose="05000000000000000000" charset="0"/>
              <a:buChar char="l"/>
            </a:pPr>
            <a:r>
              <a:rPr lang="zh-CN" altLang="en-US" sz="1800" b="1">
                <a:latin typeface="+mn-ea"/>
                <a:ea typeface="+mn-ea"/>
                <a:sym typeface="+mn-ea"/>
              </a:rPr>
              <a:t>本年复工项目：</a:t>
            </a:r>
            <a:r>
              <a:rPr lang="zh-CN" altLang="en-US" sz="1800">
                <a:latin typeface="+mn-ea"/>
                <a:ea typeface="+mn-ea"/>
                <a:sym typeface="+mn-ea"/>
              </a:rPr>
              <a:t>仍按</a:t>
            </a:r>
            <a:r>
              <a:rPr lang="zh-CN" altLang="en-US" sz="1800">
                <a:solidFill>
                  <a:srgbClr val="FF0000"/>
                </a:solidFill>
                <a:latin typeface="+mn-ea"/>
                <a:ea typeface="+mn-ea"/>
                <a:sym typeface="+mn-ea"/>
              </a:rPr>
              <a:t>第一次</a:t>
            </a:r>
            <a:r>
              <a:rPr lang="zh-CN" altLang="en-US" sz="1800">
                <a:latin typeface="+mn-ea"/>
                <a:ea typeface="+mn-ea"/>
                <a:sym typeface="+mn-ea"/>
              </a:rPr>
              <a:t>正式开工时间填报，不按复工时间填报。</a:t>
            </a:r>
            <a:endParaRPr lang="zh-CN" altLang="en-US" sz="1800">
              <a:latin typeface="+mn-ea"/>
              <a:ea typeface="+mn-ea"/>
              <a:sym typeface="+mn-ea"/>
            </a:endParaRPr>
          </a:p>
          <a:p>
            <a:pPr marL="285750" indent="-285750">
              <a:lnSpc>
                <a:spcPct val="130000"/>
              </a:lnSpc>
              <a:buFont typeface="Wingdings" panose="05000000000000000000" charset="0"/>
              <a:buChar char="l"/>
            </a:pPr>
            <a:r>
              <a:rPr lang="zh-CN" altLang="en-US" sz="1800" b="1" dirty="0">
                <a:latin typeface="+mn-ea"/>
                <a:ea typeface="+mn-ea"/>
                <a:sym typeface="+mn-ea"/>
              </a:rPr>
              <a:t>建设临建售楼处：</a:t>
            </a:r>
            <a:r>
              <a:rPr lang="zh-CN" altLang="en-US" sz="1800" dirty="0">
                <a:latin typeface="+mn-ea"/>
                <a:ea typeface="+mn-ea"/>
                <a:sym typeface="+mn-ea"/>
              </a:rPr>
              <a:t>如果是临时建筑，即以后还会拆除，则不算开工；如果后另作它用，为永久性建筑，则算开工。</a:t>
            </a:r>
            <a:endParaRPr lang="en-US" altLang="zh-CN" sz="1800" dirty="0">
              <a:latin typeface="+mn-ea"/>
              <a:ea typeface="+mn-ea"/>
            </a:endParaRPr>
          </a:p>
          <a:p>
            <a:pPr marL="285750" indent="-285750">
              <a:lnSpc>
                <a:spcPct val="130000"/>
              </a:lnSpc>
              <a:buFont typeface="Wingdings" panose="05000000000000000000" charset="0"/>
              <a:buChar char="l"/>
            </a:pPr>
            <a:endParaRPr lang="zh-CN" altLang="en-US" sz="1800">
              <a:latin typeface="+mn-ea"/>
              <a:ea typeface="+mn-ea"/>
              <a:sym typeface="+mn-ea"/>
            </a:endParaRPr>
          </a:p>
          <a:p>
            <a:pPr marL="285750" indent="-285750">
              <a:lnSpc>
                <a:spcPct val="130000"/>
              </a:lnSpc>
              <a:buFont typeface="Wingdings" panose="05000000000000000000" charset="0"/>
              <a:buChar char="l"/>
            </a:pPr>
            <a:endParaRPr sz="1800" dirty="0">
              <a:solidFill>
                <a:srgbClr val="000000"/>
              </a:solidFill>
              <a:latin typeface="+mn-ea"/>
              <a:ea typeface="+mn-ea"/>
            </a:endParaRPr>
          </a:p>
          <a:p>
            <a:pPr marL="285750" indent="-285750">
              <a:lnSpc>
                <a:spcPct val="130000"/>
              </a:lnSpc>
              <a:buFont typeface="Wingdings" panose="05000000000000000000" charset="0"/>
              <a:buChar char="l"/>
            </a:pPr>
            <a:endParaRPr sz="1800" dirty="0">
              <a:solidFill>
                <a:srgbClr val="000000"/>
              </a:solidFill>
              <a:latin typeface="+mn-ea"/>
              <a:ea typeface="+mn-ea"/>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240030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0</a:t>
            </a:r>
            <a:r>
              <a:rPr kumimoji="1" lang="en-US"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5</a:t>
            </a:r>
            <a:r>
              <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 项目竣工时间</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sp>
        <p:nvSpPr>
          <p:cNvPr id="13" name="文本框 8"/>
          <p:cNvSpPr txBox="true"/>
          <p:nvPr/>
        </p:nvSpPr>
        <p:spPr>
          <a:xfrm>
            <a:off x="395605" y="630555"/>
            <a:ext cx="8414385" cy="810260"/>
          </a:xfrm>
          <a:prstGeom prst="rect">
            <a:avLst/>
          </a:prstGeom>
          <a:noFill/>
          <a:ln w="9525">
            <a:noFill/>
          </a:ln>
        </p:spPr>
        <p:txBody>
          <a:bodyPr wrap="square">
            <a:spAutoFit/>
          </a:bodyPr>
          <a:lstStyle/>
          <a:p>
            <a:pPr marL="285750" indent="-285750">
              <a:lnSpc>
                <a:spcPct val="130000"/>
              </a:lnSpc>
              <a:buFont typeface="Wingdings" panose="05000000000000000000" charset="0"/>
              <a:buChar char="l"/>
            </a:pPr>
            <a:r>
              <a:rPr sz="1800">
                <a:latin typeface="微软雅黑" panose="020B0604030504040204" pitchFamily="34" charset="-122"/>
                <a:ea typeface="微软雅黑" panose="020B0604030504040204" pitchFamily="34" charset="-122"/>
                <a:sym typeface="+mn-ea"/>
              </a:rPr>
              <a:t>指项目</a:t>
            </a:r>
            <a:r>
              <a:rPr sz="1800">
                <a:solidFill>
                  <a:srgbClr val="FF0000"/>
                </a:solidFill>
                <a:latin typeface="微软雅黑" panose="020B0604030504040204" pitchFamily="34" charset="-122"/>
                <a:ea typeface="微软雅黑" panose="020B0604030504040204" pitchFamily="34" charset="-122"/>
                <a:sym typeface="+mn-ea"/>
              </a:rPr>
              <a:t>所有</a:t>
            </a:r>
            <a:r>
              <a:rPr sz="1800">
                <a:latin typeface="微软雅黑" panose="020B0604030504040204" pitchFamily="34" charset="-122"/>
                <a:ea typeface="微软雅黑" panose="020B0604030504040204" pitchFamily="34" charset="-122"/>
                <a:sym typeface="+mn-ea"/>
              </a:rPr>
              <a:t>永久性建筑物</a:t>
            </a:r>
            <a:r>
              <a:rPr sz="1800">
                <a:solidFill>
                  <a:srgbClr val="FF0000"/>
                </a:solidFill>
                <a:effectLst/>
                <a:latin typeface="微软雅黑" panose="020B0604030504040204" pitchFamily="34" charset="-122"/>
                <a:ea typeface="微软雅黑" panose="020B0604030504040204" pitchFamily="34" charset="-122"/>
                <a:sym typeface="+mn-ea"/>
              </a:rPr>
              <a:t>均已</a:t>
            </a:r>
            <a:r>
              <a:rPr sz="1800">
                <a:latin typeface="微软雅黑" panose="020B0604030504040204" pitchFamily="34" charset="-122"/>
                <a:ea typeface="微软雅黑" panose="020B0604030504040204" pitchFamily="34" charset="-122"/>
                <a:sym typeface="+mn-ea"/>
              </a:rPr>
              <a:t>竣工验收（取得甲方、乙方、监理方、设计方</a:t>
            </a:r>
            <a:r>
              <a:rPr sz="1800" b="1">
                <a:solidFill>
                  <a:srgbClr val="FF0000"/>
                </a:solidFill>
                <a:latin typeface="微软雅黑" panose="020B0604030504040204" pitchFamily="34" charset="-122"/>
                <a:ea typeface="微软雅黑" panose="020B0604030504040204" pitchFamily="34" charset="-122"/>
                <a:sym typeface="+mn-ea"/>
              </a:rPr>
              <a:t>四方验收单</a:t>
            </a:r>
            <a:r>
              <a:rPr sz="1800">
                <a:latin typeface="微软雅黑" panose="020B0604030504040204" pitchFamily="34" charset="-122"/>
                <a:ea typeface="微软雅黑" panose="020B0604030504040204" pitchFamily="34" charset="-122"/>
                <a:sym typeface="+mn-ea"/>
              </a:rPr>
              <a:t>）的时间。以项目</a:t>
            </a:r>
            <a:r>
              <a:rPr sz="1800">
                <a:solidFill>
                  <a:srgbClr val="FF0000"/>
                </a:solidFill>
                <a:latin typeface="微软雅黑" panose="020B0604030504040204" pitchFamily="34" charset="-122"/>
                <a:ea typeface="微软雅黑" panose="020B0604030504040204" pitchFamily="34" charset="-122"/>
                <a:sym typeface="+mn-ea"/>
              </a:rPr>
              <a:t>最后的单体建筑竣工时间</a:t>
            </a:r>
            <a:r>
              <a:rPr sz="1800">
                <a:latin typeface="微软雅黑" panose="020B0604030504040204" pitchFamily="34" charset="-122"/>
                <a:ea typeface="微软雅黑" panose="020B0604030504040204" pitchFamily="34" charset="-122"/>
                <a:sym typeface="+mn-ea"/>
              </a:rPr>
              <a:t>为准。</a:t>
            </a:r>
            <a:endParaRPr sz="1800">
              <a:latin typeface="微软雅黑" panose="020B0604030504040204" pitchFamily="34" charset="-122"/>
              <a:ea typeface="微软雅黑" panose="020B0604030504040204" pitchFamily="34" charset="-122"/>
              <a:sym typeface="+mn-ea"/>
            </a:endParaRPr>
          </a:p>
        </p:txBody>
      </p:sp>
      <p:sp>
        <p:nvSpPr>
          <p:cNvPr id="14" name="文本框 8"/>
          <p:cNvSpPr txBox="true"/>
          <p:nvPr/>
        </p:nvSpPr>
        <p:spPr>
          <a:xfrm>
            <a:off x="467360" y="1564005"/>
            <a:ext cx="3037205" cy="2803525"/>
          </a:xfrm>
          <a:prstGeom prst="rect">
            <a:avLst/>
          </a:prstGeom>
          <a:noFill/>
          <a:ln w="9525">
            <a:noFill/>
          </a:ln>
        </p:spPr>
        <p:txBody>
          <a:bodyPr wrap="square">
            <a:spAutoFit/>
          </a:bodyPr>
          <a:lstStyle/>
          <a:p>
            <a:pPr marL="285750" indent="-285750">
              <a:lnSpc>
                <a:spcPct val="130000"/>
              </a:lnSpc>
              <a:buFont typeface="Wingdings" panose="05000000000000000000" charset="0"/>
              <a:buChar char="ü"/>
            </a:pPr>
            <a:endParaRPr lang="zh-CN" altLang="en-US" sz="1800">
              <a:latin typeface="+mn-ea"/>
              <a:ea typeface="+mn-ea"/>
              <a:sym typeface="+mn-ea"/>
            </a:endParaRPr>
          </a:p>
          <a:p>
            <a:pPr marL="285750" indent="-285750">
              <a:lnSpc>
                <a:spcPct val="120000"/>
              </a:lnSpc>
              <a:buFont typeface="Wingdings" panose="05000000000000000000" charset="0"/>
              <a:buChar char="ü"/>
            </a:pPr>
            <a:r>
              <a:rPr lang="zh-CN" altLang="en-US" sz="1800">
                <a:latin typeface="+mn-ea"/>
                <a:ea typeface="+mn-ea"/>
                <a:sym typeface="+mn-ea"/>
              </a:rPr>
              <a:t>取自企业工程部门掌握的《</a:t>
            </a:r>
            <a:r>
              <a:rPr lang="zh-CN" altLang="en-US" sz="1800" b="1">
                <a:latin typeface="+mn-ea"/>
                <a:ea typeface="+mn-ea"/>
                <a:sym typeface="+mn-ea"/>
              </a:rPr>
              <a:t>工程竣工验收备案表</a:t>
            </a:r>
            <a:r>
              <a:rPr lang="zh-CN" altLang="en-US" sz="1800">
                <a:latin typeface="+mn-ea"/>
                <a:ea typeface="+mn-ea"/>
                <a:sym typeface="+mn-ea"/>
              </a:rPr>
              <a:t>》。</a:t>
            </a:r>
            <a:endParaRPr lang="zh-CN" altLang="en-US" sz="1800">
              <a:latin typeface="+mn-ea"/>
              <a:ea typeface="+mn-ea"/>
            </a:endParaRPr>
          </a:p>
          <a:p>
            <a:pPr marL="285750" indent="-285750">
              <a:lnSpc>
                <a:spcPct val="120000"/>
              </a:lnSpc>
              <a:buFont typeface="Wingdings" panose="05000000000000000000" charset="0"/>
              <a:buChar char="ü"/>
            </a:pPr>
            <a:r>
              <a:rPr lang="zh-CN" altLang="en-US" sz="1800">
                <a:latin typeface="+mn-ea"/>
                <a:ea typeface="+mn-ea"/>
                <a:sym typeface="+mn-ea"/>
              </a:rPr>
              <a:t> 如果尚未取得备案表，可取自项目的甲方、乙方、监理、设计</a:t>
            </a:r>
            <a:r>
              <a:rPr lang="zh-CN" altLang="en-US" sz="1800" b="1">
                <a:latin typeface="+mn-ea"/>
                <a:ea typeface="+mn-ea"/>
                <a:sym typeface="+mn-ea"/>
              </a:rPr>
              <a:t>四方</a:t>
            </a:r>
            <a:r>
              <a:rPr lang="zh-CN" altLang="en-US" sz="1800">
                <a:latin typeface="+mn-ea"/>
                <a:ea typeface="+mn-ea"/>
                <a:sym typeface="+mn-ea"/>
              </a:rPr>
              <a:t>“</a:t>
            </a:r>
            <a:r>
              <a:rPr lang="zh-CN" altLang="en-US" sz="1800" b="1">
                <a:latin typeface="+mn-ea"/>
                <a:ea typeface="+mn-ea"/>
                <a:sym typeface="+mn-ea"/>
              </a:rPr>
              <a:t>工程竣工验收记录单</a:t>
            </a:r>
            <a:r>
              <a:rPr lang="zh-CN" altLang="en-US" sz="1800">
                <a:latin typeface="+mn-ea"/>
                <a:ea typeface="+mn-ea"/>
                <a:sym typeface="+mn-ea"/>
              </a:rPr>
              <a:t>”。</a:t>
            </a:r>
            <a:endParaRPr lang="zh-CN" altLang="en-US" sz="1800">
              <a:latin typeface="+mn-ea"/>
              <a:ea typeface="+mn-ea"/>
            </a:endParaRPr>
          </a:p>
          <a:p>
            <a:pPr marL="285750" indent="-285750">
              <a:lnSpc>
                <a:spcPct val="130000"/>
              </a:lnSpc>
              <a:buFont typeface="Wingdings" panose="05000000000000000000" charset="0"/>
              <a:buChar char="ü"/>
            </a:pPr>
            <a:endParaRPr lang="zh-CN" altLang="en-US" sz="1800">
              <a:latin typeface="+mn-ea"/>
              <a:ea typeface="+mn-ea"/>
            </a:endParaRPr>
          </a:p>
        </p:txBody>
      </p:sp>
      <p:pic>
        <p:nvPicPr>
          <p:cNvPr id="16" name="图片 15" descr="图片2"/>
          <p:cNvPicPr>
            <a:picLocks noChangeAspect="true"/>
          </p:cNvPicPr>
          <p:nvPr/>
        </p:nvPicPr>
        <p:blipFill>
          <a:blip r:embed="rId1"/>
          <a:stretch>
            <a:fillRect/>
          </a:stretch>
        </p:blipFill>
        <p:spPr>
          <a:xfrm>
            <a:off x="4890770" y="1069975"/>
            <a:ext cx="3845560" cy="4220845"/>
          </a:xfrm>
          <a:prstGeom prst="rect">
            <a:avLst/>
          </a:prstGeom>
        </p:spPr>
      </p:pic>
      <p:sp>
        <p:nvSpPr>
          <p:cNvPr id="3" name="矩形 2"/>
          <p:cNvSpPr/>
          <p:nvPr/>
        </p:nvSpPr>
        <p:spPr>
          <a:xfrm>
            <a:off x="7592695" y="2059940"/>
            <a:ext cx="890270" cy="175260"/>
          </a:xfrm>
          <a:prstGeom prst="rect">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defRPr/>
            </a:pPr>
            <a:endParaRPr lang="zh-CN" altLang="en-US" noProof="1"/>
          </a:p>
        </p:txBody>
      </p:sp>
    </p:spTree>
  </p:cSld>
  <p:clrMapOvr>
    <a:masterClrMapping/>
  </p:clrMapOvr>
  <p:transition/>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240030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0</a:t>
            </a:r>
            <a:r>
              <a:rPr kumimoji="1" lang="en-US"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5</a:t>
            </a:r>
            <a:r>
              <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 项目竣工时间</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sp>
        <p:nvSpPr>
          <p:cNvPr id="8" name="Rectangle 1"/>
          <p:cNvSpPr>
            <a:spLocks noChangeArrowheads="true"/>
          </p:cNvSpPr>
          <p:nvPr/>
        </p:nvSpPr>
        <p:spPr bwMode="auto">
          <a:xfrm>
            <a:off x="539750" y="1107440"/>
            <a:ext cx="672465"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rPr>
              <a:t>历史</a:t>
            </a:r>
            <a:endParaRPr kumimoji="0" lang="zh-CN" altLang="en-US"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endParaRPr>
          </a:p>
        </p:txBody>
      </p:sp>
      <p:sp>
        <p:nvSpPr>
          <p:cNvPr id="11" name="任意多边形 10"/>
          <p:cNvSpPr/>
          <p:nvPr/>
        </p:nvSpPr>
        <p:spPr>
          <a:xfrm rot="5400000">
            <a:off x="356235" y="963930"/>
            <a:ext cx="721995" cy="902335"/>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p:spPr>
        <p:style>
          <a:lnRef idx="3">
            <a:schemeClr val="lt1"/>
          </a:lnRef>
          <a:fillRef idx="1">
            <a:schemeClr val="accent2"/>
          </a:fillRef>
          <a:effectRef idx="1">
            <a:schemeClr val="accent2"/>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itchFamily="2" charset="-122"/>
              <a:cs typeface="+mn-cs"/>
            </a:endParaRPr>
          </a:p>
        </p:txBody>
      </p:sp>
      <p:sp>
        <p:nvSpPr>
          <p:cNvPr id="3" name="Rectangle 1"/>
          <p:cNvSpPr>
            <a:spLocks noChangeArrowheads="true"/>
          </p:cNvSpPr>
          <p:nvPr/>
        </p:nvSpPr>
        <p:spPr bwMode="auto">
          <a:xfrm>
            <a:off x="274320" y="1062038"/>
            <a:ext cx="937895"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rPr>
              <a:t>注意问题</a:t>
            </a:r>
            <a:endParaRPr kumimoji="0" lang="zh-CN" altLang="en-US"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endParaRPr>
          </a:p>
        </p:txBody>
      </p:sp>
      <p:sp>
        <p:nvSpPr>
          <p:cNvPr id="9" name="文本框 8"/>
          <p:cNvSpPr txBox="true"/>
          <p:nvPr/>
        </p:nvSpPr>
        <p:spPr>
          <a:xfrm>
            <a:off x="1118235" y="772795"/>
            <a:ext cx="7788910" cy="1630045"/>
          </a:xfrm>
          <a:prstGeom prst="rect">
            <a:avLst/>
          </a:prstGeom>
          <a:noFill/>
        </p:spPr>
        <p:txBody>
          <a:bodyPr wrap="square" rtlCol="0" anchor="t">
            <a:spAutoFit/>
          </a:bodyPr>
          <a:lstStyle/>
          <a:p>
            <a:pPr marL="285750" marR="0" lvl="0" algn="l" defTabSz="914400" rtl="0" fontAlgn="auto">
              <a:lnSpc>
                <a:spcPts val="3000"/>
              </a:lnSpc>
              <a:spcBef>
                <a:spcPct val="0"/>
              </a:spcBef>
              <a:spcAft>
                <a:spcPts val="0"/>
              </a:spcAft>
              <a:buClrTx/>
              <a:buSzTx/>
              <a:buFont typeface="Wingdings" panose="05000000000000000000" charset="0"/>
              <a:buChar char="l"/>
              <a:defRPr/>
            </a:pPr>
            <a:r>
              <a:rPr lang="zh-CN" altLang="en-US" noProof="0" dirty="0">
                <a:ln>
                  <a:noFill/>
                </a:ln>
                <a:effectLst/>
                <a:uLnTx/>
                <a:uFillTx/>
                <a:latin typeface="微软雅黑" panose="020B0604030504040204" pitchFamily="34" charset="-122"/>
                <a:ea typeface="微软雅黑" panose="020B0604030504040204" pitchFamily="34" charset="-122"/>
                <a:sym typeface="+mn-ea"/>
              </a:rPr>
              <a:t>由于取得竣工验收报告周期较长，</a:t>
            </a:r>
            <a:r>
              <a:rPr lang="zh-CN" altLang="zh-CN" noProof="0" dirty="0">
                <a:ln>
                  <a:noFill/>
                </a:ln>
                <a:effectLst/>
                <a:uLnTx/>
                <a:uFillTx/>
                <a:latin typeface="微软雅黑" panose="020B0604030504040204" pitchFamily="34" charset="-122"/>
                <a:ea typeface="微软雅黑" panose="020B0604030504040204" pitchFamily="34" charset="-122"/>
                <a:sym typeface="+mn-ea"/>
              </a:rPr>
              <a:t>房地产开发企业一定时期内未获得竣工验收报告，但房屋</a:t>
            </a:r>
            <a:r>
              <a:rPr lang="zh-CN" altLang="en-US" noProof="0" dirty="0">
                <a:ln>
                  <a:noFill/>
                </a:ln>
                <a:effectLst/>
                <a:uLnTx/>
                <a:uFillTx/>
                <a:latin typeface="微软雅黑" panose="020B0604030504040204" pitchFamily="34" charset="-122"/>
                <a:ea typeface="微软雅黑" panose="020B0604030504040204" pitchFamily="34" charset="-122"/>
                <a:sym typeface="+mn-ea"/>
              </a:rPr>
              <a:t>按照涉及要求已全部完工，达到</a:t>
            </a:r>
            <a:r>
              <a:rPr lang="zh-CN" altLang="en-US" noProof="0" dirty="0">
                <a:ln>
                  <a:noFill/>
                </a:ln>
                <a:solidFill>
                  <a:schemeClr val="tx1"/>
                </a:solidFill>
                <a:effectLst/>
                <a:uLnTx/>
                <a:uFillTx/>
                <a:latin typeface="微软雅黑" panose="020B0604030504040204" pitchFamily="34" charset="-122"/>
                <a:ea typeface="微软雅黑" panose="020B0604030504040204" pitchFamily="34" charset="-122"/>
                <a:sym typeface="+mn-ea"/>
              </a:rPr>
              <a:t>住人和使用条件，</a:t>
            </a:r>
            <a:r>
              <a:rPr lang="zh-CN" altLang="en-US" noProof="0" dirty="0">
                <a:ln>
                  <a:noFill/>
                </a:ln>
                <a:effectLst/>
                <a:uLnTx/>
                <a:uFillTx/>
                <a:latin typeface="微软雅黑" panose="020B0604030504040204" pitchFamily="34" charset="-122"/>
                <a:ea typeface="微软雅黑" panose="020B0604030504040204" pitchFamily="34" charset="-122"/>
                <a:sym typeface="+mn-ea"/>
              </a:rPr>
              <a:t>经验收鉴定合格或者达到竣工验收标准，即可算为竣工。</a:t>
            </a:r>
            <a:r>
              <a:rPr lang="zh-CN" altLang="en-US" noProof="0" dirty="0">
                <a:ln>
                  <a:noFill/>
                </a:ln>
                <a:solidFill>
                  <a:srgbClr val="FF0000"/>
                </a:solidFill>
                <a:effectLst/>
                <a:uLnTx/>
                <a:uFillTx/>
                <a:latin typeface="微软雅黑" panose="020B0604030504040204" pitchFamily="34" charset="-122"/>
                <a:ea typeface="微软雅黑" panose="020B0604030504040204" pitchFamily="34" charset="-122"/>
                <a:sym typeface="+mn-ea"/>
              </a:rPr>
              <a:t>为防止跨年后指标漏填，原则上年底已竣工且达到住人和使用条件，可在当年填报该指标。</a:t>
            </a:r>
            <a:endParaRPr lang="zh-CN" altLang="en-US">
              <a:latin typeface="微软雅黑" panose="020B0604030504040204" pitchFamily="34" charset="-122"/>
              <a:ea typeface="微软雅黑" panose="020B0604030504040204" pitchFamily="34" charset="-122"/>
            </a:endParaRPr>
          </a:p>
        </p:txBody>
      </p:sp>
      <p:sp>
        <p:nvSpPr>
          <p:cNvPr id="10" name="文本框 9"/>
          <p:cNvSpPr txBox="true"/>
          <p:nvPr/>
        </p:nvSpPr>
        <p:spPr>
          <a:xfrm>
            <a:off x="1189355" y="2643505"/>
            <a:ext cx="7924165" cy="2399665"/>
          </a:xfrm>
          <a:prstGeom prst="rect">
            <a:avLst/>
          </a:prstGeom>
          <a:noFill/>
        </p:spPr>
        <p:txBody>
          <a:bodyPr wrap="square" rtlCol="0" anchor="t">
            <a:spAutoFit/>
          </a:bodyPr>
          <a:lstStyle/>
          <a:p>
            <a:pPr marL="285750" marR="0" lvl="0" algn="l" defTabSz="914400" rtl="0" fontAlgn="auto">
              <a:lnSpc>
                <a:spcPts val="3000"/>
              </a:lnSpc>
              <a:spcBef>
                <a:spcPct val="0"/>
              </a:spcBef>
              <a:spcAft>
                <a:spcPts val="0"/>
              </a:spcAft>
              <a:buClrTx/>
              <a:buSzTx/>
              <a:buFont typeface="Wingdings" panose="05000000000000000000" charset="0"/>
              <a:buChar char="l"/>
              <a:defRPr/>
            </a:pPr>
            <a:r>
              <a:rPr lang="zh-CN" noProof="0" dirty="0">
                <a:ln>
                  <a:noFill/>
                </a:ln>
                <a:solidFill>
                  <a:srgbClr val="FF0000"/>
                </a:solidFill>
                <a:effectLst/>
                <a:uLnTx/>
                <a:uFillTx/>
                <a:latin typeface="微软雅黑" panose="020B0604030504040204" pitchFamily="34" charset="-122"/>
                <a:ea typeface="微软雅黑" panose="020B0604030504040204" pitchFamily="34" charset="-122"/>
                <a:sym typeface="+mn-ea"/>
              </a:rPr>
              <a:t>在项目竣工（或达到住人和使用条件）当年，结束上报投资，跨年不再上报投资。竣工结算后，不得将以前年度发生但未计入的投资额填入本年完成投资中。</a:t>
            </a:r>
            <a:endParaRPr lang="zh-CN" noProof="0" dirty="0">
              <a:ln>
                <a:noFill/>
              </a:ln>
              <a:effectLst/>
              <a:uLnTx/>
              <a:uFillTx/>
              <a:latin typeface="微软雅黑" panose="020B0604030504040204" pitchFamily="34" charset="-122"/>
              <a:ea typeface="微软雅黑" panose="020B0604030504040204" pitchFamily="34" charset="-122"/>
              <a:sym typeface="+mn-ea"/>
            </a:endParaRPr>
          </a:p>
          <a:p>
            <a:pPr marL="285750" marR="0" lvl="0" algn="l" defTabSz="914400" rtl="0" fontAlgn="auto">
              <a:lnSpc>
                <a:spcPts val="3000"/>
              </a:lnSpc>
              <a:spcBef>
                <a:spcPct val="0"/>
              </a:spcBef>
              <a:spcAft>
                <a:spcPts val="0"/>
              </a:spcAft>
              <a:buClrTx/>
              <a:buSzTx/>
              <a:buFont typeface="Wingdings" panose="05000000000000000000" charset="0"/>
              <a:buChar char="l"/>
              <a:defRPr/>
            </a:pPr>
            <a:r>
              <a:rPr lang="zh-CN" altLang="zh-CN" noProof="0" dirty="0">
                <a:ln>
                  <a:noFill/>
                </a:ln>
                <a:effectLst/>
                <a:uLnTx/>
                <a:uFillTx/>
                <a:latin typeface="微软雅黑" panose="020B0604030504040204" pitchFamily="34" charset="-122"/>
                <a:ea typeface="微软雅黑" panose="020B0604030504040204" pitchFamily="34" charset="-122"/>
                <a:sym typeface="+mn-ea"/>
              </a:rPr>
              <a:t>竣工后项目如有绿化、装修、日常维护、物业管理等费用，不应再纳入房地产开发投资。</a:t>
            </a:r>
            <a:endParaRPr lang="zh-CN" altLang="zh-CN" noProof="0" dirty="0">
              <a:ln>
                <a:noFill/>
              </a:ln>
              <a:effectLst/>
              <a:uLnTx/>
              <a:uFillTx/>
              <a:latin typeface="微软雅黑" panose="020B0604030504040204" pitchFamily="34" charset="-122"/>
              <a:ea typeface="微软雅黑" panose="020B0604030504040204" pitchFamily="34" charset="-122"/>
              <a:sym typeface="+mn-ea"/>
            </a:endParaRPr>
          </a:p>
          <a:p>
            <a:pPr marL="285750" marR="0" lvl="0" algn="l" defTabSz="914400" rtl="0" fontAlgn="auto">
              <a:lnSpc>
                <a:spcPts val="3000"/>
              </a:lnSpc>
              <a:spcBef>
                <a:spcPct val="0"/>
              </a:spcBef>
              <a:spcAft>
                <a:spcPts val="0"/>
              </a:spcAft>
              <a:buClrTx/>
              <a:buSzTx/>
              <a:buFont typeface="Wingdings" panose="05000000000000000000" charset="0"/>
              <a:buChar char="l"/>
              <a:defRPr/>
            </a:pPr>
            <a:r>
              <a:rPr lang="zh-CN" altLang="en-US" noProof="0" dirty="0">
                <a:ln>
                  <a:noFill/>
                </a:ln>
                <a:effectLst/>
                <a:uLnTx/>
                <a:uFillTx/>
                <a:latin typeface="微软雅黑" panose="020B0604030504040204" pitchFamily="34" charset="-122"/>
                <a:ea typeface="微软雅黑" panose="020B0604030504040204" pitchFamily="34" charset="-122"/>
                <a:sym typeface="+mn-ea"/>
              </a:rPr>
              <a:t>竣工项目后应</a:t>
            </a:r>
            <a:r>
              <a:rPr lang="zh-CN" altLang="zh-CN" noProof="0" dirty="0">
                <a:ln>
                  <a:noFill/>
                </a:ln>
                <a:effectLst/>
                <a:uLnTx/>
                <a:uFillTx/>
                <a:latin typeface="微软雅黑" panose="020B0604030504040204" pitchFamily="34" charset="-122"/>
                <a:ea typeface="微软雅黑" panose="020B0604030504040204" pitchFamily="34" charset="-122"/>
                <a:sym typeface="+mn-ea"/>
              </a:rPr>
              <a:t>填报竣工面积、价值</a:t>
            </a:r>
            <a:r>
              <a:rPr lang="zh-CN" altLang="en-US" noProof="0" dirty="0">
                <a:ln>
                  <a:noFill/>
                </a:ln>
                <a:effectLst/>
                <a:uLnTx/>
                <a:uFillTx/>
                <a:latin typeface="微软雅黑" panose="020B0604030504040204" pitchFamily="34" charset="-122"/>
                <a:ea typeface="微软雅黑" panose="020B0604030504040204" pitchFamily="34" charset="-122"/>
                <a:sym typeface="+mn-ea"/>
              </a:rPr>
              <a:t>。</a:t>
            </a:r>
            <a:endParaRPr lang="zh-CN" altLang="en-US"/>
          </a:p>
        </p:txBody>
      </p:sp>
      <p:sp>
        <p:nvSpPr>
          <p:cNvPr id="15" name="Rectangle 1"/>
          <p:cNvSpPr>
            <a:spLocks noChangeArrowheads="true"/>
          </p:cNvSpPr>
          <p:nvPr/>
        </p:nvSpPr>
        <p:spPr bwMode="auto">
          <a:xfrm>
            <a:off x="683260" y="2860040"/>
            <a:ext cx="672465"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rPr>
              <a:t>历史</a:t>
            </a:r>
            <a:endParaRPr kumimoji="0" lang="zh-CN" altLang="en-US"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endParaRPr>
          </a:p>
        </p:txBody>
      </p:sp>
      <p:sp>
        <p:nvSpPr>
          <p:cNvPr id="16" name="任意多边形 15"/>
          <p:cNvSpPr/>
          <p:nvPr/>
        </p:nvSpPr>
        <p:spPr>
          <a:xfrm rot="5400000">
            <a:off x="161925" y="2877185"/>
            <a:ext cx="1220470" cy="1080770"/>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itchFamily="2" charset="-122"/>
              <a:cs typeface="+mn-cs"/>
            </a:endParaRPr>
          </a:p>
        </p:txBody>
      </p:sp>
      <p:sp>
        <p:nvSpPr>
          <p:cNvPr id="17" name="Rectangle 1"/>
          <p:cNvSpPr>
            <a:spLocks noChangeArrowheads="true"/>
          </p:cNvSpPr>
          <p:nvPr/>
        </p:nvSpPr>
        <p:spPr bwMode="auto">
          <a:xfrm>
            <a:off x="243205" y="2931795"/>
            <a:ext cx="1112520" cy="1014730"/>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rPr>
              <a:t>竣工后如何报送</a:t>
            </a:r>
            <a:endParaRPr kumimoji="0" lang="zh-CN" altLang="en-US" sz="2000" b="1" i="0" u="none" strike="noStrike" kern="0" cap="none" spc="0" normalizeH="0" baseline="0" noProof="0" dirty="0">
              <a:ln>
                <a:noFill/>
              </a:ln>
              <a:solidFill>
                <a:sysClr val="window" lastClr="FFFFFF"/>
              </a:solidFill>
              <a:effectLst/>
              <a:uLnTx/>
              <a:uFillTx/>
              <a:latin typeface="微软雅黑" panose="020B0604030504040204" pitchFamily="34" charset="-122"/>
              <a:ea typeface="微软雅黑" panose="020B0604030504040204" pitchFamily="34" charset="-122"/>
              <a:cs typeface="+mn-cs"/>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išľïḋé"/>
          <p:cNvGrpSpPr/>
          <p:nvPr/>
        </p:nvGrpSpPr>
        <p:grpSpPr>
          <a:xfrm>
            <a:off x="2771775" y="1706880"/>
            <a:ext cx="2698115" cy="2461895"/>
            <a:chOff x="983432" y="1156712"/>
            <a:chExt cx="5186001" cy="4963002"/>
          </a:xfrm>
        </p:grpSpPr>
        <p:sp>
          <p:nvSpPr>
            <p:cNvPr id="2" name="îṩḻïḍé"/>
            <p:cNvSpPr/>
            <p:nvPr/>
          </p:nvSpPr>
          <p:spPr bwMode="auto">
            <a:xfrm rot="900000">
              <a:off x="1489772" y="1720932"/>
              <a:ext cx="4144434" cy="4144434"/>
            </a:xfrm>
            <a:prstGeom prst="ellipse">
              <a:avLst/>
            </a:prstGeom>
            <a:noFill/>
            <a:ln w="6350" cap="flat">
              <a:solidFill>
                <a:schemeClr val="tx2"/>
              </a:solidFill>
              <a:prstDash val="dash"/>
              <a:miter lim="800000"/>
            </a:ln>
            <a:effectLst/>
            <a:extLst>
              <a:ext uri="{909E8E84-426E-40DD-AFC4-6F175D3DCCD1}">
                <a14:hiddenFill xmlns:a14="http://schemas.microsoft.com/office/drawing/2010/main">
                  <a:solidFill>
                    <a:srgbClr val="FFFFFF"/>
                  </a:solidFill>
                </a14:hiddenFill>
              </a:ext>
            </a:extLst>
          </p:spPr>
          <p:txBody>
            <a:bodyPr anchor="ctr"/>
            <a:lstStyle/>
            <a:p>
              <a:pPr algn="ctr"/>
              <a:endParaRPr>
                <a:cs typeface="+mn-ea"/>
                <a:sym typeface="+mn-lt"/>
              </a:endParaRPr>
            </a:p>
          </p:txBody>
        </p:sp>
        <p:grpSp>
          <p:nvGrpSpPr>
            <p:cNvPr id="8" name="ïşļiḍê"/>
            <p:cNvGrpSpPr/>
            <p:nvPr/>
          </p:nvGrpSpPr>
          <p:grpSpPr>
            <a:xfrm>
              <a:off x="983432" y="1156712"/>
              <a:ext cx="5186001" cy="4963002"/>
              <a:chOff x="983432" y="1156712"/>
              <a:chExt cx="5186001" cy="4963002"/>
            </a:xfrm>
          </p:grpSpPr>
          <p:sp>
            <p:nvSpPr>
              <p:cNvPr id="42" name="i$ḷîďé"/>
              <p:cNvSpPr/>
              <p:nvPr/>
            </p:nvSpPr>
            <p:spPr bwMode="auto">
              <a:xfrm rot="900000">
                <a:off x="3816927" y="1800639"/>
                <a:ext cx="1092164" cy="2225915"/>
              </a:xfrm>
              <a:custGeom>
                <a:avLst/>
                <a:gdLst>
                  <a:gd name="T0" fmla="*/ 239 w 316"/>
                  <a:gd name="T1" fmla="*/ 120 h 644"/>
                  <a:gd name="T2" fmla="*/ 56 w 316"/>
                  <a:gd name="T3" fmla="*/ 16 h 644"/>
                  <a:gd name="T4" fmla="*/ 58 w 316"/>
                  <a:gd name="T5" fmla="*/ 0 h 644"/>
                  <a:gd name="T6" fmla="*/ 0 w 316"/>
                  <a:gd name="T7" fmla="*/ 27 h 644"/>
                  <a:gd name="T8" fmla="*/ 52 w 316"/>
                  <a:gd name="T9" fmla="*/ 64 h 644"/>
                  <a:gd name="T10" fmla="*/ 53 w 316"/>
                  <a:gd name="T11" fmla="*/ 48 h 644"/>
                  <a:gd name="T12" fmla="*/ 284 w 316"/>
                  <a:gd name="T13" fmla="*/ 328 h 644"/>
                  <a:gd name="T14" fmla="*/ 0 w 316"/>
                  <a:gd name="T15" fmla="*/ 612 h 644"/>
                  <a:gd name="T16" fmla="*/ 0 w 316"/>
                  <a:gd name="T17" fmla="*/ 644 h 644"/>
                  <a:gd name="T18" fmla="*/ 316 w 316"/>
                  <a:gd name="T19" fmla="*/ 328 h 644"/>
                  <a:gd name="T20" fmla="*/ 239 w 316"/>
                  <a:gd name="T21" fmla="*/ 12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6" h="644">
                    <a:moveTo>
                      <a:pt x="239" y="120"/>
                    </a:moveTo>
                    <a:cubicBezTo>
                      <a:pt x="192" y="66"/>
                      <a:pt x="127" y="29"/>
                      <a:pt x="56" y="16"/>
                    </a:cubicBezTo>
                    <a:cubicBezTo>
                      <a:pt x="58" y="0"/>
                      <a:pt x="58" y="0"/>
                      <a:pt x="58" y="0"/>
                    </a:cubicBezTo>
                    <a:cubicBezTo>
                      <a:pt x="0" y="27"/>
                      <a:pt x="0" y="27"/>
                      <a:pt x="0" y="27"/>
                    </a:cubicBezTo>
                    <a:cubicBezTo>
                      <a:pt x="52" y="64"/>
                      <a:pt x="52" y="64"/>
                      <a:pt x="52" y="64"/>
                    </a:cubicBezTo>
                    <a:cubicBezTo>
                      <a:pt x="53" y="48"/>
                      <a:pt x="53" y="48"/>
                      <a:pt x="53" y="48"/>
                    </a:cubicBezTo>
                    <a:cubicBezTo>
                      <a:pt x="186" y="73"/>
                      <a:pt x="284" y="192"/>
                      <a:pt x="284" y="328"/>
                    </a:cubicBezTo>
                    <a:cubicBezTo>
                      <a:pt x="284" y="485"/>
                      <a:pt x="157" y="612"/>
                      <a:pt x="0" y="612"/>
                    </a:cubicBezTo>
                    <a:cubicBezTo>
                      <a:pt x="0" y="644"/>
                      <a:pt x="0" y="644"/>
                      <a:pt x="0" y="644"/>
                    </a:cubicBezTo>
                    <a:cubicBezTo>
                      <a:pt x="174" y="644"/>
                      <a:pt x="316" y="502"/>
                      <a:pt x="316" y="328"/>
                    </a:cubicBezTo>
                    <a:cubicBezTo>
                      <a:pt x="316" y="251"/>
                      <a:pt x="289" y="178"/>
                      <a:pt x="239" y="120"/>
                    </a:cubicBezTo>
                    <a:close/>
                  </a:path>
                </a:pathLst>
              </a:custGeom>
              <a:solidFill>
                <a:schemeClr val="tx2">
                  <a:lumMod val="20000"/>
                  <a:lumOff val="80000"/>
                </a:schemeClr>
              </a:solidFill>
              <a:ln>
                <a:noFill/>
              </a:ln>
              <a:effectLst/>
            </p:spPr>
            <p:txBody>
              <a:bodyPr anchor="ctr"/>
              <a:lstStyle/>
              <a:p>
                <a:pPr algn="ctr"/>
                <a:endParaRPr>
                  <a:cs typeface="+mn-ea"/>
                  <a:sym typeface="+mn-lt"/>
                </a:endParaRPr>
              </a:p>
            </p:txBody>
          </p:sp>
          <p:sp>
            <p:nvSpPr>
              <p:cNvPr id="43" name="îsľíḓé"/>
              <p:cNvSpPr/>
              <p:nvPr/>
            </p:nvSpPr>
            <p:spPr bwMode="auto">
              <a:xfrm rot="900000">
                <a:off x="1776122" y="2135694"/>
                <a:ext cx="2144545" cy="1459232"/>
              </a:xfrm>
              <a:custGeom>
                <a:avLst/>
                <a:gdLst>
                  <a:gd name="T0" fmla="*/ 576 w 621"/>
                  <a:gd name="T1" fmla="*/ 181 h 422"/>
                  <a:gd name="T2" fmla="*/ 392 w 621"/>
                  <a:gd name="T3" fmla="*/ 23 h 422"/>
                  <a:gd name="T4" fmla="*/ 171 w 621"/>
                  <a:gd name="T5" fmla="*/ 33 h 422"/>
                  <a:gd name="T6" fmla="*/ 15 w 621"/>
                  <a:gd name="T7" fmla="*/ 174 h 422"/>
                  <a:gd name="T8" fmla="*/ 0 w 621"/>
                  <a:gd name="T9" fmla="*/ 168 h 422"/>
                  <a:gd name="T10" fmla="*/ 8 w 621"/>
                  <a:gd name="T11" fmla="*/ 231 h 422"/>
                  <a:gd name="T12" fmla="*/ 59 w 621"/>
                  <a:gd name="T13" fmla="*/ 193 h 422"/>
                  <a:gd name="T14" fmla="*/ 44 w 621"/>
                  <a:gd name="T15" fmla="*/ 187 h 422"/>
                  <a:gd name="T16" fmla="*/ 382 w 621"/>
                  <a:gd name="T17" fmla="*/ 54 h 422"/>
                  <a:gd name="T18" fmla="*/ 547 w 621"/>
                  <a:gd name="T19" fmla="*/ 195 h 422"/>
                  <a:gd name="T20" fmla="*/ 565 w 621"/>
                  <a:gd name="T21" fmla="*/ 412 h 422"/>
                  <a:gd name="T22" fmla="*/ 595 w 621"/>
                  <a:gd name="T23" fmla="*/ 422 h 422"/>
                  <a:gd name="T24" fmla="*/ 576 w 621"/>
                  <a:gd name="T25" fmla="*/ 181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1" h="422">
                    <a:moveTo>
                      <a:pt x="576" y="181"/>
                    </a:moveTo>
                    <a:cubicBezTo>
                      <a:pt x="538" y="105"/>
                      <a:pt x="472" y="49"/>
                      <a:pt x="392" y="23"/>
                    </a:cubicBezTo>
                    <a:cubicBezTo>
                      <a:pt x="319" y="0"/>
                      <a:pt x="241" y="3"/>
                      <a:pt x="171" y="33"/>
                    </a:cubicBezTo>
                    <a:cubicBezTo>
                      <a:pt x="104" y="61"/>
                      <a:pt x="49" y="111"/>
                      <a:pt x="15" y="174"/>
                    </a:cubicBezTo>
                    <a:cubicBezTo>
                      <a:pt x="0" y="168"/>
                      <a:pt x="0" y="168"/>
                      <a:pt x="0" y="168"/>
                    </a:cubicBezTo>
                    <a:cubicBezTo>
                      <a:pt x="8" y="231"/>
                      <a:pt x="8" y="231"/>
                      <a:pt x="8" y="231"/>
                    </a:cubicBezTo>
                    <a:cubicBezTo>
                      <a:pt x="59" y="193"/>
                      <a:pt x="59" y="193"/>
                      <a:pt x="59" y="193"/>
                    </a:cubicBezTo>
                    <a:cubicBezTo>
                      <a:pt x="44" y="187"/>
                      <a:pt x="44" y="187"/>
                      <a:pt x="44" y="187"/>
                    </a:cubicBezTo>
                    <a:cubicBezTo>
                      <a:pt x="109" y="69"/>
                      <a:pt x="252" y="12"/>
                      <a:pt x="382" y="54"/>
                    </a:cubicBezTo>
                    <a:cubicBezTo>
                      <a:pt x="454" y="77"/>
                      <a:pt x="513" y="127"/>
                      <a:pt x="547" y="195"/>
                    </a:cubicBezTo>
                    <a:cubicBezTo>
                      <a:pt x="582" y="263"/>
                      <a:pt x="588" y="340"/>
                      <a:pt x="565" y="412"/>
                    </a:cubicBezTo>
                    <a:cubicBezTo>
                      <a:pt x="595" y="422"/>
                      <a:pt x="595" y="422"/>
                      <a:pt x="595" y="422"/>
                    </a:cubicBezTo>
                    <a:cubicBezTo>
                      <a:pt x="621" y="342"/>
                      <a:pt x="614" y="256"/>
                      <a:pt x="576" y="181"/>
                    </a:cubicBezTo>
                    <a:close/>
                  </a:path>
                </a:pathLst>
              </a:custGeom>
              <a:solidFill>
                <a:schemeClr val="tx2">
                  <a:lumMod val="20000"/>
                  <a:lumOff val="80000"/>
                </a:schemeClr>
              </a:solidFill>
              <a:ln>
                <a:noFill/>
              </a:ln>
              <a:effectLst/>
            </p:spPr>
            <p:txBody>
              <a:bodyPr anchor="ctr"/>
              <a:lstStyle/>
              <a:p>
                <a:pPr algn="ctr"/>
                <a:endParaRPr>
                  <a:cs typeface="+mn-ea"/>
                  <a:sym typeface="+mn-lt"/>
                </a:endParaRPr>
              </a:p>
            </p:txBody>
          </p:sp>
          <p:sp>
            <p:nvSpPr>
              <p:cNvPr id="44" name="î$ľídé"/>
              <p:cNvSpPr/>
              <p:nvPr/>
            </p:nvSpPr>
            <p:spPr bwMode="auto">
              <a:xfrm rot="900000">
                <a:off x="1701220" y="3154414"/>
                <a:ext cx="1753971" cy="2081258"/>
              </a:xfrm>
              <a:custGeom>
                <a:avLst/>
                <a:gdLst>
                  <a:gd name="T0" fmla="*/ 66 w 508"/>
                  <a:gd name="T1" fmla="*/ 172 h 602"/>
                  <a:gd name="T2" fmla="*/ 6 w 508"/>
                  <a:gd name="T3" fmla="*/ 385 h 602"/>
                  <a:gd name="T4" fmla="*/ 93 w 508"/>
                  <a:gd name="T5" fmla="*/ 577 h 602"/>
                  <a:gd name="T6" fmla="*/ 83 w 508"/>
                  <a:gd name="T7" fmla="*/ 589 h 602"/>
                  <a:gd name="T8" fmla="*/ 145 w 508"/>
                  <a:gd name="T9" fmla="*/ 602 h 602"/>
                  <a:gd name="T10" fmla="*/ 125 w 508"/>
                  <a:gd name="T11" fmla="*/ 541 h 602"/>
                  <a:gd name="T12" fmla="*/ 114 w 508"/>
                  <a:gd name="T13" fmla="*/ 553 h 602"/>
                  <a:gd name="T14" fmla="*/ 92 w 508"/>
                  <a:gd name="T15" fmla="*/ 191 h 602"/>
                  <a:gd name="T16" fmla="*/ 277 w 508"/>
                  <a:gd name="T17" fmla="*/ 77 h 602"/>
                  <a:gd name="T18" fmla="*/ 489 w 508"/>
                  <a:gd name="T19" fmla="*/ 128 h 602"/>
                  <a:gd name="T20" fmla="*/ 508 w 508"/>
                  <a:gd name="T21" fmla="*/ 102 h 602"/>
                  <a:gd name="T22" fmla="*/ 66 w 508"/>
                  <a:gd name="T23" fmla="*/ 1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8" h="602">
                    <a:moveTo>
                      <a:pt x="66" y="172"/>
                    </a:moveTo>
                    <a:cubicBezTo>
                      <a:pt x="21" y="234"/>
                      <a:pt x="0" y="310"/>
                      <a:pt x="6" y="385"/>
                    </a:cubicBezTo>
                    <a:cubicBezTo>
                      <a:pt x="13" y="458"/>
                      <a:pt x="43" y="525"/>
                      <a:pt x="93" y="577"/>
                    </a:cubicBezTo>
                    <a:cubicBezTo>
                      <a:pt x="83" y="589"/>
                      <a:pt x="83" y="589"/>
                      <a:pt x="83" y="589"/>
                    </a:cubicBezTo>
                    <a:cubicBezTo>
                      <a:pt x="145" y="602"/>
                      <a:pt x="145" y="602"/>
                      <a:pt x="145" y="602"/>
                    </a:cubicBezTo>
                    <a:cubicBezTo>
                      <a:pt x="125" y="541"/>
                      <a:pt x="125" y="541"/>
                      <a:pt x="125" y="541"/>
                    </a:cubicBezTo>
                    <a:cubicBezTo>
                      <a:pt x="114" y="553"/>
                      <a:pt x="114" y="553"/>
                      <a:pt x="114" y="553"/>
                    </a:cubicBezTo>
                    <a:cubicBezTo>
                      <a:pt x="22" y="455"/>
                      <a:pt x="12" y="301"/>
                      <a:pt x="92" y="191"/>
                    </a:cubicBezTo>
                    <a:cubicBezTo>
                      <a:pt x="136" y="130"/>
                      <a:pt x="202" y="89"/>
                      <a:pt x="277" y="77"/>
                    </a:cubicBezTo>
                    <a:cubicBezTo>
                      <a:pt x="353" y="65"/>
                      <a:pt x="428" y="83"/>
                      <a:pt x="489" y="128"/>
                    </a:cubicBezTo>
                    <a:cubicBezTo>
                      <a:pt x="508" y="102"/>
                      <a:pt x="508" y="102"/>
                      <a:pt x="508" y="102"/>
                    </a:cubicBezTo>
                    <a:cubicBezTo>
                      <a:pt x="367" y="0"/>
                      <a:pt x="168" y="31"/>
                      <a:pt x="66" y="172"/>
                    </a:cubicBezTo>
                    <a:close/>
                  </a:path>
                </a:pathLst>
              </a:custGeom>
              <a:solidFill>
                <a:schemeClr val="tx2">
                  <a:lumMod val="20000"/>
                  <a:lumOff val="80000"/>
                </a:schemeClr>
              </a:solidFill>
              <a:ln>
                <a:noFill/>
              </a:ln>
              <a:effectLst/>
            </p:spPr>
            <p:txBody>
              <a:bodyPr anchor="ctr"/>
              <a:lstStyle/>
              <a:p>
                <a:pPr algn="ctr"/>
                <a:endParaRPr>
                  <a:cs typeface="+mn-ea"/>
                  <a:sym typeface="+mn-lt"/>
                </a:endParaRPr>
              </a:p>
            </p:txBody>
          </p:sp>
          <p:sp>
            <p:nvSpPr>
              <p:cNvPr id="45" name="î$ľîḍê"/>
              <p:cNvSpPr/>
              <p:nvPr/>
            </p:nvSpPr>
            <p:spPr bwMode="auto">
              <a:xfrm rot="900000">
                <a:off x="2679904" y="3792505"/>
                <a:ext cx="1847997" cy="1979998"/>
              </a:xfrm>
              <a:custGeom>
                <a:avLst/>
                <a:gdLst>
                  <a:gd name="T0" fmla="*/ 535 w 535"/>
                  <a:gd name="T1" fmla="*/ 500 h 573"/>
                  <a:gd name="T2" fmla="*/ 471 w 535"/>
                  <a:gd name="T3" fmla="*/ 501 h 573"/>
                  <a:gd name="T4" fmla="*/ 479 w 535"/>
                  <a:gd name="T5" fmla="*/ 514 h 573"/>
                  <a:gd name="T6" fmla="*/ 128 w 535"/>
                  <a:gd name="T7" fmla="*/ 424 h 573"/>
                  <a:gd name="T8" fmla="*/ 77 w 535"/>
                  <a:gd name="T9" fmla="*/ 212 h 573"/>
                  <a:gd name="T10" fmla="*/ 191 w 535"/>
                  <a:gd name="T11" fmla="*/ 26 h 573"/>
                  <a:gd name="T12" fmla="*/ 172 w 535"/>
                  <a:gd name="T13" fmla="*/ 0 h 573"/>
                  <a:gd name="T14" fmla="*/ 102 w 535"/>
                  <a:gd name="T15" fmla="*/ 443 h 573"/>
                  <a:gd name="T16" fmla="*/ 287 w 535"/>
                  <a:gd name="T17" fmla="*/ 565 h 573"/>
                  <a:gd name="T18" fmla="*/ 359 w 535"/>
                  <a:gd name="T19" fmla="*/ 573 h 573"/>
                  <a:gd name="T20" fmla="*/ 496 w 535"/>
                  <a:gd name="T21" fmla="*/ 542 h 573"/>
                  <a:gd name="T22" fmla="*/ 504 w 535"/>
                  <a:gd name="T23" fmla="*/ 555 h 573"/>
                  <a:gd name="T24" fmla="*/ 535 w 535"/>
                  <a:gd name="T25" fmla="*/ 50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5" h="573">
                    <a:moveTo>
                      <a:pt x="535" y="500"/>
                    </a:moveTo>
                    <a:cubicBezTo>
                      <a:pt x="471" y="501"/>
                      <a:pt x="471" y="501"/>
                      <a:pt x="471" y="501"/>
                    </a:cubicBezTo>
                    <a:cubicBezTo>
                      <a:pt x="479" y="514"/>
                      <a:pt x="479" y="514"/>
                      <a:pt x="479" y="514"/>
                    </a:cubicBezTo>
                    <a:cubicBezTo>
                      <a:pt x="357" y="572"/>
                      <a:pt x="208" y="534"/>
                      <a:pt x="128" y="424"/>
                    </a:cubicBezTo>
                    <a:cubicBezTo>
                      <a:pt x="83" y="362"/>
                      <a:pt x="65" y="287"/>
                      <a:pt x="77" y="212"/>
                    </a:cubicBezTo>
                    <a:cubicBezTo>
                      <a:pt x="89" y="137"/>
                      <a:pt x="130" y="71"/>
                      <a:pt x="191" y="26"/>
                    </a:cubicBezTo>
                    <a:cubicBezTo>
                      <a:pt x="172" y="0"/>
                      <a:pt x="172" y="0"/>
                      <a:pt x="172" y="0"/>
                    </a:cubicBezTo>
                    <a:cubicBezTo>
                      <a:pt x="31" y="103"/>
                      <a:pt x="0" y="301"/>
                      <a:pt x="102" y="443"/>
                    </a:cubicBezTo>
                    <a:cubicBezTo>
                      <a:pt x="147" y="504"/>
                      <a:pt x="212" y="548"/>
                      <a:pt x="287" y="565"/>
                    </a:cubicBezTo>
                    <a:cubicBezTo>
                      <a:pt x="310" y="570"/>
                      <a:pt x="335" y="573"/>
                      <a:pt x="359" y="573"/>
                    </a:cubicBezTo>
                    <a:cubicBezTo>
                      <a:pt x="406" y="573"/>
                      <a:pt x="453" y="563"/>
                      <a:pt x="496" y="542"/>
                    </a:cubicBezTo>
                    <a:cubicBezTo>
                      <a:pt x="504" y="555"/>
                      <a:pt x="504" y="555"/>
                      <a:pt x="504" y="555"/>
                    </a:cubicBezTo>
                    <a:lnTo>
                      <a:pt x="535" y="500"/>
                    </a:lnTo>
                    <a:close/>
                  </a:path>
                </a:pathLst>
              </a:custGeom>
              <a:solidFill>
                <a:schemeClr val="tx2">
                  <a:lumMod val="20000"/>
                  <a:lumOff val="80000"/>
                </a:schemeClr>
              </a:solidFill>
              <a:ln>
                <a:noFill/>
              </a:ln>
              <a:effectLst/>
            </p:spPr>
            <p:txBody>
              <a:bodyPr anchor="ctr"/>
              <a:lstStyle/>
              <a:p>
                <a:pPr algn="ctr"/>
                <a:endParaRPr>
                  <a:cs typeface="+mn-ea"/>
                  <a:sym typeface="+mn-lt"/>
                </a:endParaRPr>
              </a:p>
            </p:txBody>
          </p:sp>
          <p:sp>
            <p:nvSpPr>
              <p:cNvPr id="46" name="îŝľïḓe"/>
              <p:cNvSpPr/>
              <p:nvPr/>
            </p:nvSpPr>
            <p:spPr bwMode="auto">
              <a:xfrm rot="900000">
                <a:off x="3458941" y="3417383"/>
                <a:ext cx="2175286" cy="1415835"/>
              </a:xfrm>
              <a:custGeom>
                <a:avLst/>
                <a:gdLst>
                  <a:gd name="T0" fmla="*/ 630 w 630"/>
                  <a:gd name="T1" fmla="*/ 47 h 410"/>
                  <a:gd name="T2" fmla="*/ 587 w 630"/>
                  <a:gd name="T3" fmla="*/ 0 h 410"/>
                  <a:gd name="T4" fmla="*/ 568 w 630"/>
                  <a:gd name="T5" fmla="*/ 61 h 410"/>
                  <a:gd name="T6" fmla="*/ 583 w 630"/>
                  <a:gd name="T7" fmla="*/ 58 h 410"/>
                  <a:gd name="T8" fmla="*/ 389 w 630"/>
                  <a:gd name="T9" fmla="*/ 364 h 410"/>
                  <a:gd name="T10" fmla="*/ 171 w 630"/>
                  <a:gd name="T11" fmla="*/ 347 h 410"/>
                  <a:gd name="T12" fmla="*/ 30 w 630"/>
                  <a:gd name="T13" fmla="*/ 181 h 410"/>
                  <a:gd name="T14" fmla="*/ 0 w 630"/>
                  <a:gd name="T15" fmla="*/ 191 h 410"/>
                  <a:gd name="T16" fmla="*/ 157 w 630"/>
                  <a:gd name="T17" fmla="*/ 375 h 410"/>
                  <a:gd name="T18" fmla="*/ 300 w 630"/>
                  <a:gd name="T19" fmla="*/ 410 h 410"/>
                  <a:gd name="T20" fmla="*/ 399 w 630"/>
                  <a:gd name="T21" fmla="*/ 394 h 410"/>
                  <a:gd name="T22" fmla="*/ 572 w 630"/>
                  <a:gd name="T23" fmla="*/ 257 h 410"/>
                  <a:gd name="T24" fmla="*/ 614 w 630"/>
                  <a:gd name="T25" fmla="*/ 51 h 410"/>
                  <a:gd name="T26" fmla="*/ 630 w 630"/>
                  <a:gd name="T27" fmla="*/ 47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0" h="410">
                    <a:moveTo>
                      <a:pt x="630" y="47"/>
                    </a:moveTo>
                    <a:cubicBezTo>
                      <a:pt x="587" y="0"/>
                      <a:pt x="587" y="0"/>
                      <a:pt x="587" y="0"/>
                    </a:cubicBezTo>
                    <a:cubicBezTo>
                      <a:pt x="568" y="61"/>
                      <a:pt x="568" y="61"/>
                      <a:pt x="568" y="61"/>
                    </a:cubicBezTo>
                    <a:cubicBezTo>
                      <a:pt x="583" y="58"/>
                      <a:pt x="583" y="58"/>
                      <a:pt x="583" y="58"/>
                    </a:cubicBezTo>
                    <a:cubicBezTo>
                      <a:pt x="600" y="192"/>
                      <a:pt x="518" y="322"/>
                      <a:pt x="389" y="364"/>
                    </a:cubicBezTo>
                    <a:cubicBezTo>
                      <a:pt x="316" y="388"/>
                      <a:pt x="239" y="381"/>
                      <a:pt x="171" y="347"/>
                    </a:cubicBezTo>
                    <a:cubicBezTo>
                      <a:pt x="104" y="312"/>
                      <a:pt x="53" y="254"/>
                      <a:pt x="30" y="181"/>
                    </a:cubicBezTo>
                    <a:cubicBezTo>
                      <a:pt x="0" y="191"/>
                      <a:pt x="0" y="191"/>
                      <a:pt x="0" y="191"/>
                    </a:cubicBezTo>
                    <a:cubicBezTo>
                      <a:pt x="26" y="272"/>
                      <a:pt x="82" y="337"/>
                      <a:pt x="157" y="375"/>
                    </a:cubicBezTo>
                    <a:cubicBezTo>
                      <a:pt x="202" y="398"/>
                      <a:pt x="251" y="410"/>
                      <a:pt x="300" y="410"/>
                    </a:cubicBezTo>
                    <a:cubicBezTo>
                      <a:pt x="333" y="410"/>
                      <a:pt x="366" y="405"/>
                      <a:pt x="399" y="394"/>
                    </a:cubicBezTo>
                    <a:cubicBezTo>
                      <a:pt x="471" y="371"/>
                      <a:pt x="532" y="322"/>
                      <a:pt x="572" y="257"/>
                    </a:cubicBezTo>
                    <a:cubicBezTo>
                      <a:pt x="609" y="195"/>
                      <a:pt x="624" y="122"/>
                      <a:pt x="614" y="51"/>
                    </a:cubicBezTo>
                    <a:lnTo>
                      <a:pt x="630" y="47"/>
                    </a:lnTo>
                    <a:close/>
                  </a:path>
                </a:pathLst>
              </a:custGeom>
              <a:solidFill>
                <a:schemeClr val="tx2">
                  <a:lumMod val="20000"/>
                  <a:lumOff val="80000"/>
                </a:schemeClr>
              </a:solidFill>
              <a:ln>
                <a:noFill/>
              </a:ln>
              <a:effectLst/>
            </p:spPr>
            <p:txBody>
              <a:bodyPr anchor="ctr"/>
              <a:lstStyle/>
              <a:p>
                <a:pPr algn="ctr"/>
                <a:endParaRPr>
                  <a:cs typeface="+mn-ea"/>
                  <a:sym typeface="+mn-lt"/>
                </a:endParaRPr>
              </a:p>
            </p:txBody>
          </p:sp>
          <p:sp>
            <p:nvSpPr>
              <p:cNvPr id="47" name="i$ḻïḍe"/>
              <p:cNvSpPr/>
              <p:nvPr/>
            </p:nvSpPr>
            <p:spPr bwMode="auto">
              <a:xfrm rot="900000">
                <a:off x="2688355" y="2919986"/>
                <a:ext cx="1748546" cy="1748548"/>
              </a:xfrm>
              <a:prstGeom prst="ellipse">
                <a:avLst/>
              </a:prstGeom>
              <a:solidFill>
                <a:schemeClr val="bg1"/>
              </a:solidFill>
              <a:ln w="76200" cap="flat">
                <a:solidFill>
                  <a:schemeClr val="tx2">
                    <a:lumMod val="40000"/>
                    <a:lumOff val="60000"/>
                  </a:schemeClr>
                </a:solidFill>
                <a:prstDash val="solid"/>
                <a:miter lim="800000"/>
              </a:ln>
              <a:effectLst/>
            </p:spPr>
            <p:txBody>
              <a:bodyPr anchor="ctr"/>
              <a:lstStyle/>
              <a:p>
                <a:pPr algn="ctr"/>
                <a:endParaRPr>
                  <a:cs typeface="+mn-ea"/>
                  <a:sym typeface="+mn-lt"/>
                </a:endParaRPr>
              </a:p>
            </p:txBody>
          </p:sp>
          <p:sp>
            <p:nvSpPr>
              <p:cNvPr id="49" name="îŝḻíḋé"/>
              <p:cNvSpPr txBox="true"/>
              <p:nvPr/>
            </p:nvSpPr>
            <p:spPr>
              <a:xfrm>
                <a:off x="3060215" y="2993097"/>
                <a:ext cx="1025046" cy="433673"/>
              </a:xfrm>
              <a:prstGeom prst="rect">
                <a:avLst/>
              </a:prstGeom>
              <a:noFill/>
              <a:effectLst/>
            </p:spPr>
            <p:txBody>
              <a:bodyPr wrap="none">
                <a:noAutofit/>
              </a:bodyPr>
              <a:lstStyle/>
              <a:p>
                <a:pPr algn="ctr"/>
                <a:r>
                  <a:rPr lang="zh-CN" altLang="en-US" sz="2400" dirty="0">
                    <a:solidFill>
                      <a:schemeClr val="accent1"/>
                    </a:solidFill>
                    <a:effectLst>
                      <a:outerShdw blurRad="38100" dist="25400" dir="5400000" algn="ctr" rotWithShape="0">
                        <a:srgbClr val="6E747A">
                          <a:alpha val="43000"/>
                        </a:srgbClr>
                      </a:outerShdw>
                    </a:effectLst>
                    <a:latin typeface="华文琥珀" panose="02010800040101010101" charset="-122"/>
                    <a:ea typeface="华文琥珀" panose="02010800040101010101" charset="-122"/>
                    <a:cs typeface="+mn-ea"/>
                    <a:sym typeface="+mn-lt"/>
                  </a:rPr>
                  <a:t>建设</a:t>
                </a:r>
                <a:endParaRPr lang="zh-CN" altLang="en-US" sz="2400" dirty="0">
                  <a:solidFill>
                    <a:schemeClr val="accent1"/>
                  </a:solidFill>
                  <a:effectLst>
                    <a:outerShdw blurRad="38100" dist="25400" dir="5400000" algn="ctr" rotWithShape="0">
                      <a:srgbClr val="6E747A">
                        <a:alpha val="43000"/>
                      </a:srgbClr>
                    </a:outerShdw>
                  </a:effectLst>
                  <a:latin typeface="华文琥珀" panose="02010800040101010101" charset="-122"/>
                  <a:ea typeface="华文琥珀" panose="02010800040101010101" charset="-122"/>
                  <a:cs typeface="+mn-ea"/>
                  <a:sym typeface="+mn-lt"/>
                </a:endParaRPr>
              </a:p>
              <a:p>
                <a:pPr algn="ctr"/>
                <a:r>
                  <a:rPr lang="zh-CN" altLang="en-US" sz="2400" dirty="0">
                    <a:solidFill>
                      <a:schemeClr val="accent1"/>
                    </a:solidFill>
                    <a:effectLst>
                      <a:outerShdw blurRad="38100" dist="25400" dir="5400000" algn="ctr" rotWithShape="0">
                        <a:srgbClr val="6E747A">
                          <a:alpha val="43000"/>
                        </a:srgbClr>
                      </a:outerShdw>
                    </a:effectLst>
                    <a:latin typeface="华文琥珀" panose="02010800040101010101" charset="-122"/>
                    <a:ea typeface="华文琥珀" panose="02010800040101010101" charset="-122"/>
                    <a:cs typeface="+mn-ea"/>
                    <a:sym typeface="+mn-lt"/>
                  </a:rPr>
                  <a:t>状态</a:t>
                </a:r>
                <a:endParaRPr lang="zh-CN" altLang="en-US" sz="2400" dirty="0">
                  <a:solidFill>
                    <a:schemeClr val="accent1"/>
                  </a:solidFill>
                  <a:effectLst>
                    <a:outerShdw blurRad="38100" dist="25400" dir="5400000" algn="ctr" rotWithShape="0">
                      <a:srgbClr val="6E747A">
                        <a:alpha val="43000"/>
                      </a:srgbClr>
                    </a:outerShdw>
                  </a:effectLst>
                  <a:latin typeface="华文琥珀" panose="02010800040101010101" charset="-122"/>
                  <a:ea typeface="华文琥珀" panose="02010800040101010101" charset="-122"/>
                  <a:cs typeface="+mn-ea"/>
                  <a:sym typeface="+mn-lt"/>
                </a:endParaRPr>
              </a:p>
            </p:txBody>
          </p:sp>
          <p:sp>
            <p:nvSpPr>
              <p:cNvPr id="55" name="ïṩḻîďè"/>
              <p:cNvSpPr/>
              <p:nvPr/>
            </p:nvSpPr>
            <p:spPr bwMode="auto">
              <a:xfrm>
                <a:off x="3108300" y="1156712"/>
                <a:ext cx="1007178" cy="1008985"/>
              </a:xfrm>
              <a:prstGeom prst="ellipse">
                <a:avLst/>
              </a:prstGeom>
              <a:solidFill>
                <a:srgbClr val="536781"/>
              </a:solidFill>
              <a:ln>
                <a:noFill/>
              </a:ln>
              <a:effectLst/>
            </p:spPr>
            <p:txBody>
              <a:bodyPr vert="horz" wrap="none" lIns="0" tIns="0" rIns="0" bIns="0" anchor="ctr" anchorCtr="false" compatLnSpc="true">
                <a:normAutofit fontScale="77500" lnSpcReduction="10000"/>
              </a:bodyPr>
              <a:lstStyle/>
              <a:p>
                <a:pPr algn="ctr"/>
                <a:r>
                  <a:rPr lang="en-US" sz="3200">
                    <a:solidFill>
                      <a:schemeClr val="bg1"/>
                    </a:solidFill>
                    <a:cs typeface="+mn-ea"/>
                    <a:sym typeface="+mn-lt"/>
                  </a:rPr>
                  <a:t>01</a:t>
                </a:r>
                <a:endParaRPr lang="en-US" sz="3200">
                  <a:solidFill>
                    <a:schemeClr val="bg1"/>
                  </a:solidFill>
                  <a:cs typeface="+mn-ea"/>
                  <a:sym typeface="+mn-lt"/>
                </a:endParaRPr>
              </a:p>
            </p:txBody>
          </p:sp>
          <p:sp>
            <p:nvSpPr>
              <p:cNvPr id="56" name="íṩḷîḍé"/>
              <p:cNvSpPr/>
              <p:nvPr/>
            </p:nvSpPr>
            <p:spPr bwMode="auto">
              <a:xfrm>
                <a:off x="983432" y="2523136"/>
                <a:ext cx="1131943" cy="1130136"/>
              </a:xfrm>
              <a:custGeom>
                <a:avLst/>
                <a:gdLst>
                  <a:gd name="T0" fmla="*/ 209 w 328"/>
                  <a:gd name="T1" fmla="*/ 25 h 327"/>
                  <a:gd name="T2" fmla="*/ 25 w 328"/>
                  <a:gd name="T3" fmla="*/ 118 h 327"/>
                  <a:gd name="T4" fmla="*/ 119 w 328"/>
                  <a:gd name="T5" fmla="*/ 302 h 327"/>
                  <a:gd name="T6" fmla="*/ 303 w 328"/>
                  <a:gd name="T7" fmla="*/ 209 h 327"/>
                  <a:gd name="T8" fmla="*/ 209 w 328"/>
                  <a:gd name="T9" fmla="*/ 25 h 327"/>
                </a:gdLst>
                <a:ahLst/>
                <a:cxnLst>
                  <a:cxn ang="0">
                    <a:pos x="T0" y="T1"/>
                  </a:cxn>
                  <a:cxn ang="0">
                    <a:pos x="T2" y="T3"/>
                  </a:cxn>
                  <a:cxn ang="0">
                    <a:pos x="T4" y="T5"/>
                  </a:cxn>
                  <a:cxn ang="0">
                    <a:pos x="T6" y="T7"/>
                  </a:cxn>
                  <a:cxn ang="0">
                    <a:pos x="T8" y="T9"/>
                  </a:cxn>
                </a:cxnLst>
                <a:rect l="0" t="0" r="r" b="b"/>
                <a:pathLst>
                  <a:path w="328" h="327">
                    <a:moveTo>
                      <a:pt x="209" y="25"/>
                    </a:moveTo>
                    <a:cubicBezTo>
                      <a:pt x="132" y="0"/>
                      <a:pt x="50" y="42"/>
                      <a:pt x="25" y="118"/>
                    </a:cubicBezTo>
                    <a:cubicBezTo>
                      <a:pt x="0" y="195"/>
                      <a:pt x="42" y="277"/>
                      <a:pt x="119" y="302"/>
                    </a:cubicBezTo>
                    <a:cubicBezTo>
                      <a:pt x="196" y="327"/>
                      <a:pt x="278" y="285"/>
                      <a:pt x="303" y="209"/>
                    </a:cubicBezTo>
                    <a:cubicBezTo>
                      <a:pt x="328" y="132"/>
                      <a:pt x="286" y="50"/>
                      <a:pt x="209" y="25"/>
                    </a:cubicBezTo>
                    <a:close/>
                  </a:path>
                </a:pathLst>
              </a:custGeom>
              <a:solidFill>
                <a:schemeClr val="tx2">
                  <a:lumMod val="60000"/>
                  <a:lumOff val="40000"/>
                </a:schemeClr>
              </a:solidFill>
              <a:ln>
                <a:noFill/>
              </a:ln>
              <a:effectLst/>
            </p:spPr>
            <p:txBody>
              <a:bodyPr vert="horz" wrap="none" lIns="0" tIns="0" rIns="0" bIns="0" anchor="ctr" anchorCtr="false" compatLnSpc="true">
                <a:normAutofit/>
              </a:bodyPr>
              <a:lstStyle/>
              <a:p>
                <a:pPr algn="ctr">
                  <a:buClrTx/>
                  <a:buSzTx/>
                  <a:buFontTx/>
                </a:pPr>
                <a:r>
                  <a:rPr lang="en-US" sz="2200">
                    <a:solidFill>
                      <a:schemeClr val="bg1"/>
                    </a:solidFill>
                    <a:cs typeface="+mn-ea"/>
                    <a:sym typeface="+mn-lt"/>
                  </a:rPr>
                  <a:t>02</a:t>
                </a:r>
                <a:endParaRPr lang="en-US" sz="2200">
                  <a:solidFill>
                    <a:schemeClr val="bg1"/>
                  </a:solidFill>
                  <a:cs typeface="+mn-ea"/>
                  <a:sym typeface="+mn-lt"/>
                </a:endParaRPr>
              </a:p>
            </p:txBody>
          </p:sp>
          <p:sp>
            <p:nvSpPr>
              <p:cNvPr id="57" name="îš1îďê"/>
              <p:cNvSpPr/>
              <p:nvPr/>
            </p:nvSpPr>
            <p:spPr bwMode="auto">
              <a:xfrm>
                <a:off x="1697089" y="4919147"/>
                <a:ext cx="1140985" cy="1142794"/>
              </a:xfrm>
              <a:custGeom>
                <a:avLst/>
                <a:gdLst>
                  <a:gd name="T0" fmla="*/ 47 w 330"/>
                  <a:gd name="T1" fmla="*/ 80 h 331"/>
                  <a:gd name="T2" fmla="*/ 79 w 330"/>
                  <a:gd name="T3" fmla="*/ 283 h 331"/>
                  <a:gd name="T4" fmla="*/ 283 w 330"/>
                  <a:gd name="T5" fmla="*/ 251 h 331"/>
                  <a:gd name="T6" fmla="*/ 251 w 330"/>
                  <a:gd name="T7" fmla="*/ 47 h 331"/>
                  <a:gd name="T8" fmla="*/ 47 w 330"/>
                  <a:gd name="T9" fmla="*/ 80 h 331"/>
                </a:gdLst>
                <a:ahLst/>
                <a:cxnLst>
                  <a:cxn ang="0">
                    <a:pos x="T0" y="T1"/>
                  </a:cxn>
                  <a:cxn ang="0">
                    <a:pos x="T2" y="T3"/>
                  </a:cxn>
                  <a:cxn ang="0">
                    <a:pos x="T4" y="T5"/>
                  </a:cxn>
                  <a:cxn ang="0">
                    <a:pos x="T6" y="T7"/>
                  </a:cxn>
                  <a:cxn ang="0">
                    <a:pos x="T8" y="T9"/>
                  </a:cxn>
                </a:cxnLst>
                <a:rect l="0" t="0" r="r" b="b"/>
                <a:pathLst>
                  <a:path w="330" h="331">
                    <a:moveTo>
                      <a:pt x="47" y="80"/>
                    </a:moveTo>
                    <a:cubicBezTo>
                      <a:pt x="0" y="145"/>
                      <a:pt x="14" y="236"/>
                      <a:pt x="79" y="283"/>
                    </a:cubicBezTo>
                    <a:cubicBezTo>
                      <a:pt x="145" y="331"/>
                      <a:pt x="236" y="316"/>
                      <a:pt x="283" y="251"/>
                    </a:cubicBezTo>
                    <a:cubicBezTo>
                      <a:pt x="330" y="186"/>
                      <a:pt x="316" y="95"/>
                      <a:pt x="251" y="47"/>
                    </a:cubicBezTo>
                    <a:cubicBezTo>
                      <a:pt x="186" y="0"/>
                      <a:pt x="94" y="14"/>
                      <a:pt x="47" y="80"/>
                    </a:cubicBezTo>
                    <a:close/>
                  </a:path>
                </a:pathLst>
              </a:custGeom>
              <a:solidFill>
                <a:srgbClr val="536781"/>
              </a:solidFill>
              <a:ln>
                <a:noFill/>
              </a:ln>
              <a:effectLst/>
            </p:spPr>
            <p:txBody>
              <a:bodyPr vert="horz" wrap="none" lIns="0" tIns="0" rIns="0" bIns="0" anchor="ctr" anchorCtr="false" compatLnSpc="true">
                <a:normAutofit/>
              </a:bodyPr>
              <a:lstStyle/>
              <a:p>
                <a:pPr algn="ctr"/>
                <a:r>
                  <a:rPr lang="en-US" sz="2200">
                    <a:solidFill>
                      <a:schemeClr val="bg1"/>
                    </a:solidFill>
                    <a:cs typeface="+mn-ea"/>
                    <a:sym typeface="+mn-lt"/>
                  </a:rPr>
                  <a:t>03</a:t>
                </a:r>
                <a:endParaRPr lang="en-US" sz="2200">
                  <a:solidFill>
                    <a:schemeClr val="bg1"/>
                  </a:solidFill>
                  <a:cs typeface="+mn-ea"/>
                  <a:sym typeface="+mn-lt"/>
                </a:endParaRPr>
              </a:p>
            </p:txBody>
          </p:sp>
          <p:sp>
            <p:nvSpPr>
              <p:cNvPr id="58" name="íṩľîdè"/>
              <p:cNvSpPr/>
              <p:nvPr/>
            </p:nvSpPr>
            <p:spPr bwMode="auto">
              <a:xfrm>
                <a:off x="4203470" y="4975112"/>
                <a:ext cx="1142793" cy="1144602"/>
              </a:xfrm>
              <a:custGeom>
                <a:avLst/>
                <a:gdLst>
                  <a:gd name="T0" fmla="*/ 47 w 331"/>
                  <a:gd name="T1" fmla="*/ 252 h 331"/>
                  <a:gd name="T2" fmla="*/ 251 w 331"/>
                  <a:gd name="T3" fmla="*/ 284 h 331"/>
                  <a:gd name="T4" fmla="*/ 283 w 331"/>
                  <a:gd name="T5" fmla="*/ 80 h 331"/>
                  <a:gd name="T6" fmla="*/ 80 w 331"/>
                  <a:gd name="T7" fmla="*/ 48 h 331"/>
                  <a:gd name="T8" fmla="*/ 47 w 331"/>
                  <a:gd name="T9" fmla="*/ 252 h 331"/>
                </a:gdLst>
                <a:ahLst/>
                <a:cxnLst>
                  <a:cxn ang="0">
                    <a:pos x="T0" y="T1"/>
                  </a:cxn>
                  <a:cxn ang="0">
                    <a:pos x="T2" y="T3"/>
                  </a:cxn>
                  <a:cxn ang="0">
                    <a:pos x="T4" y="T5"/>
                  </a:cxn>
                  <a:cxn ang="0">
                    <a:pos x="T6" y="T7"/>
                  </a:cxn>
                  <a:cxn ang="0">
                    <a:pos x="T8" y="T9"/>
                  </a:cxn>
                </a:cxnLst>
                <a:rect l="0" t="0" r="r" b="b"/>
                <a:pathLst>
                  <a:path w="331" h="331">
                    <a:moveTo>
                      <a:pt x="47" y="252"/>
                    </a:moveTo>
                    <a:cubicBezTo>
                      <a:pt x="95" y="317"/>
                      <a:pt x="186" y="331"/>
                      <a:pt x="251" y="284"/>
                    </a:cubicBezTo>
                    <a:cubicBezTo>
                      <a:pt x="316" y="237"/>
                      <a:pt x="331" y="145"/>
                      <a:pt x="283" y="80"/>
                    </a:cubicBezTo>
                    <a:cubicBezTo>
                      <a:pt x="236" y="15"/>
                      <a:pt x="145" y="0"/>
                      <a:pt x="80" y="48"/>
                    </a:cubicBezTo>
                    <a:cubicBezTo>
                      <a:pt x="15" y="95"/>
                      <a:pt x="0" y="186"/>
                      <a:pt x="47" y="252"/>
                    </a:cubicBezTo>
                    <a:close/>
                  </a:path>
                </a:pathLst>
              </a:custGeom>
              <a:solidFill>
                <a:srgbClr val="536781"/>
              </a:solidFill>
              <a:ln>
                <a:noFill/>
              </a:ln>
              <a:effectLst/>
            </p:spPr>
            <p:txBody>
              <a:bodyPr vert="horz" wrap="none" lIns="0" tIns="0" rIns="0" bIns="0" anchor="ctr" anchorCtr="false" compatLnSpc="true">
                <a:normAutofit/>
              </a:bodyPr>
              <a:lstStyle/>
              <a:p>
                <a:pPr algn="ctr"/>
                <a:r>
                  <a:rPr lang="en-US" sz="2200">
                    <a:solidFill>
                      <a:schemeClr val="bg1"/>
                    </a:solidFill>
                    <a:cs typeface="+mn-ea"/>
                    <a:sym typeface="+mn-lt"/>
                  </a:rPr>
                  <a:t>04</a:t>
                </a:r>
                <a:endParaRPr lang="en-US" sz="2200">
                  <a:solidFill>
                    <a:schemeClr val="bg1"/>
                  </a:solidFill>
                  <a:cs typeface="+mn-ea"/>
                  <a:sym typeface="+mn-lt"/>
                </a:endParaRPr>
              </a:p>
            </p:txBody>
          </p:sp>
          <p:sp>
            <p:nvSpPr>
              <p:cNvPr id="59" name="îsḻïḍe"/>
              <p:cNvSpPr/>
              <p:nvPr/>
            </p:nvSpPr>
            <p:spPr bwMode="auto">
              <a:xfrm>
                <a:off x="5041106" y="2615903"/>
                <a:ext cx="1128327" cy="1131944"/>
              </a:xfrm>
              <a:custGeom>
                <a:avLst/>
                <a:gdLst>
                  <a:gd name="T0" fmla="*/ 208 w 327"/>
                  <a:gd name="T1" fmla="*/ 303 h 328"/>
                  <a:gd name="T2" fmla="*/ 302 w 327"/>
                  <a:gd name="T3" fmla="*/ 119 h 328"/>
                  <a:gd name="T4" fmla="*/ 118 w 327"/>
                  <a:gd name="T5" fmla="*/ 25 h 328"/>
                  <a:gd name="T6" fmla="*/ 25 w 327"/>
                  <a:gd name="T7" fmla="*/ 209 h 328"/>
                  <a:gd name="T8" fmla="*/ 208 w 327"/>
                  <a:gd name="T9" fmla="*/ 303 h 328"/>
                </a:gdLst>
                <a:ahLst/>
                <a:cxnLst>
                  <a:cxn ang="0">
                    <a:pos x="T0" y="T1"/>
                  </a:cxn>
                  <a:cxn ang="0">
                    <a:pos x="T2" y="T3"/>
                  </a:cxn>
                  <a:cxn ang="0">
                    <a:pos x="T4" y="T5"/>
                  </a:cxn>
                  <a:cxn ang="0">
                    <a:pos x="T6" y="T7"/>
                  </a:cxn>
                  <a:cxn ang="0">
                    <a:pos x="T8" y="T9"/>
                  </a:cxn>
                </a:cxnLst>
                <a:rect l="0" t="0" r="r" b="b"/>
                <a:pathLst>
                  <a:path w="327" h="328">
                    <a:moveTo>
                      <a:pt x="208" y="303"/>
                    </a:moveTo>
                    <a:cubicBezTo>
                      <a:pt x="285" y="278"/>
                      <a:pt x="327" y="196"/>
                      <a:pt x="302" y="119"/>
                    </a:cubicBezTo>
                    <a:cubicBezTo>
                      <a:pt x="277" y="42"/>
                      <a:pt x="195" y="0"/>
                      <a:pt x="118" y="25"/>
                    </a:cubicBezTo>
                    <a:cubicBezTo>
                      <a:pt x="42" y="50"/>
                      <a:pt x="0" y="133"/>
                      <a:pt x="25" y="209"/>
                    </a:cubicBezTo>
                    <a:cubicBezTo>
                      <a:pt x="49" y="286"/>
                      <a:pt x="132" y="328"/>
                      <a:pt x="208" y="303"/>
                    </a:cubicBezTo>
                    <a:close/>
                  </a:path>
                </a:pathLst>
              </a:custGeom>
              <a:solidFill>
                <a:schemeClr val="tx2">
                  <a:lumMod val="60000"/>
                  <a:lumOff val="40000"/>
                </a:schemeClr>
              </a:solidFill>
              <a:ln>
                <a:noFill/>
              </a:ln>
              <a:effectLst/>
            </p:spPr>
            <p:txBody>
              <a:bodyPr vert="horz" wrap="none" lIns="0" tIns="0" rIns="0" bIns="0" anchor="ctr" anchorCtr="false" compatLnSpc="true">
                <a:normAutofit/>
              </a:bodyPr>
              <a:lstStyle/>
              <a:p>
                <a:pPr algn="ctr"/>
                <a:r>
                  <a:rPr lang="en-US" sz="2200">
                    <a:solidFill>
                      <a:schemeClr val="bg1"/>
                    </a:solidFill>
                    <a:cs typeface="+mn-ea"/>
                    <a:sym typeface="+mn-lt"/>
                  </a:rPr>
                  <a:t>05</a:t>
                </a:r>
                <a:endParaRPr lang="en-US" sz="2200">
                  <a:solidFill>
                    <a:schemeClr val="bg1"/>
                  </a:solidFill>
                  <a:cs typeface="+mn-ea"/>
                  <a:sym typeface="+mn-lt"/>
                </a:endParaRPr>
              </a:p>
            </p:txBody>
          </p:sp>
        </p:grpSp>
      </p:grpSp>
      <p:grpSp>
        <p:nvGrpSpPr>
          <p:cNvPr id="60" name="组合 59"/>
          <p:cNvGrpSpPr/>
          <p:nvPr userDrawn="true"/>
        </p:nvGrpSpPr>
        <p:grpSpPr>
          <a:xfrm>
            <a:off x="0" y="226496"/>
            <a:ext cx="377191" cy="216304"/>
            <a:chOff x="0" y="210766"/>
            <a:chExt cx="502921" cy="288405"/>
          </a:xfrm>
        </p:grpSpPr>
        <p:sp>
          <p:nvSpPr>
            <p:cNvPr id="61" name="矩形 60"/>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2" name="矩形 61"/>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3" name="矩形 6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64" name="矩形 5"/>
          <p:cNvSpPr>
            <a:spLocks noChangeArrowheads="true"/>
          </p:cNvSpPr>
          <p:nvPr/>
        </p:nvSpPr>
        <p:spPr bwMode="auto">
          <a:xfrm>
            <a:off x="467678" y="123508"/>
            <a:ext cx="3012440" cy="82994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09 </a:t>
            </a: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期末项目建设状态</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endParaRPr>
          </a:p>
        </p:txBody>
      </p:sp>
      <p:sp>
        <p:nvSpPr>
          <p:cNvPr id="65" name="文本框 64"/>
          <p:cNvSpPr txBox="true"/>
          <p:nvPr/>
        </p:nvSpPr>
        <p:spPr>
          <a:xfrm>
            <a:off x="2989580" y="699135"/>
            <a:ext cx="2531745" cy="583565"/>
          </a:xfrm>
          <a:prstGeom prst="rect">
            <a:avLst/>
          </a:prstGeom>
          <a:noFill/>
        </p:spPr>
        <p:txBody>
          <a:bodyPr wrap="square" rtlCol="0" anchor="t">
            <a:spAutoFit/>
          </a:bodyPr>
          <a:lstStyle/>
          <a:p>
            <a:pPr algn="l">
              <a:lnSpc>
                <a:spcPct val="100000"/>
              </a:lnSpc>
              <a:buFont typeface="Wingdings" panose="05000000000000000000" charset="0"/>
            </a:pPr>
            <a:r>
              <a:rPr lang="zh-CN" altLang="en-US" sz="1600" dirty="0">
                <a:latin typeface="微软雅黑" panose="020B0604030504040204" pitchFamily="34" charset="-122"/>
                <a:ea typeface="微软雅黑" panose="020B0604030504040204" pitchFamily="34" charset="-122"/>
                <a:sym typeface="+mn-ea"/>
              </a:rPr>
              <a:t>正在进行施工活动，施工进程基本正常，尚未竣工</a:t>
            </a:r>
            <a:endParaRPr lang="zh-CN" altLang="en-US" sz="1600" dirty="0">
              <a:latin typeface="微软雅黑" panose="020B0604030504040204" pitchFamily="34" charset="-122"/>
              <a:ea typeface="微软雅黑" panose="020B0604030504040204" pitchFamily="34" charset="-122"/>
              <a:sym typeface="+mn-ea"/>
            </a:endParaRPr>
          </a:p>
        </p:txBody>
      </p:sp>
      <p:sp>
        <p:nvSpPr>
          <p:cNvPr id="66" name="文本框 65"/>
          <p:cNvSpPr txBox="true"/>
          <p:nvPr/>
        </p:nvSpPr>
        <p:spPr>
          <a:xfrm>
            <a:off x="3743325" y="1204595"/>
            <a:ext cx="792480" cy="460375"/>
          </a:xfrm>
          <a:prstGeom prst="rect">
            <a:avLst/>
          </a:prstGeom>
          <a:noFill/>
        </p:spPr>
        <p:txBody>
          <a:bodyPr wrap="none" rtlCol="0" anchor="t">
            <a:spAutoFit/>
          </a:bodyPr>
          <a:lstStyle/>
          <a:p>
            <a:pPr algn="ctr">
              <a:lnSpc>
                <a:spcPct val="100000"/>
              </a:lnSpc>
              <a:buFont typeface="Wingdings" panose="05000000000000000000" charset="0"/>
            </a:pPr>
            <a:r>
              <a:rPr lang="zh-CN" altLang="en-US" sz="2400" b="1" dirty="0">
                <a:solidFill>
                  <a:schemeClr val="tx2"/>
                </a:solidFill>
                <a:latin typeface="微软雅黑" panose="020B0604030504040204" pitchFamily="34" charset="-122"/>
                <a:ea typeface="微软雅黑" panose="020B0604030504040204" pitchFamily="34" charset="-122"/>
                <a:sym typeface="+mn-ea"/>
              </a:rPr>
              <a:t>在建</a:t>
            </a:r>
            <a:endParaRPr lang="zh-CN" altLang="en-US" sz="2400" b="1" dirty="0">
              <a:solidFill>
                <a:schemeClr val="tx2"/>
              </a:solidFill>
              <a:latin typeface="微软雅黑" panose="020B0604030504040204" pitchFamily="34" charset="-122"/>
              <a:ea typeface="微软雅黑" panose="020B0604030504040204" pitchFamily="34" charset="-122"/>
              <a:sym typeface="+mn-ea"/>
            </a:endParaRPr>
          </a:p>
        </p:txBody>
      </p:sp>
      <p:sp>
        <p:nvSpPr>
          <p:cNvPr id="67" name="文本框 66"/>
          <p:cNvSpPr txBox="true"/>
          <p:nvPr/>
        </p:nvSpPr>
        <p:spPr>
          <a:xfrm>
            <a:off x="1907540" y="2428240"/>
            <a:ext cx="792480" cy="460375"/>
          </a:xfrm>
          <a:prstGeom prst="rect">
            <a:avLst/>
          </a:prstGeom>
          <a:noFill/>
        </p:spPr>
        <p:txBody>
          <a:bodyPr wrap="none" rtlCol="0" anchor="t">
            <a:spAutoFit/>
          </a:bodyPr>
          <a:lstStyle/>
          <a:p>
            <a:pPr algn="ctr">
              <a:lnSpc>
                <a:spcPct val="100000"/>
              </a:lnSpc>
              <a:buFont typeface="Wingdings" panose="05000000000000000000" charset="0"/>
            </a:pPr>
            <a:r>
              <a:rPr lang="zh-CN" altLang="en-US" sz="2400" b="1" dirty="0">
                <a:solidFill>
                  <a:schemeClr val="tx2"/>
                </a:solidFill>
                <a:latin typeface="微软雅黑" panose="020B0604030504040204" pitchFamily="34" charset="-122"/>
                <a:ea typeface="微软雅黑" panose="020B0604030504040204" pitchFamily="34" charset="-122"/>
                <a:sym typeface="+mn-ea"/>
              </a:rPr>
              <a:t>缓建</a:t>
            </a:r>
            <a:endParaRPr lang="zh-CN" altLang="en-US" sz="2400" b="1" dirty="0">
              <a:latin typeface="微软雅黑" panose="020B0604030504040204" pitchFamily="34" charset="-122"/>
              <a:ea typeface="微软雅黑" panose="020B0604030504040204" pitchFamily="34" charset="-122"/>
              <a:sym typeface="+mn-ea"/>
            </a:endParaRPr>
          </a:p>
        </p:txBody>
      </p:sp>
      <p:sp>
        <p:nvSpPr>
          <p:cNvPr id="68" name="文本框 67"/>
          <p:cNvSpPr txBox="true"/>
          <p:nvPr/>
        </p:nvSpPr>
        <p:spPr>
          <a:xfrm>
            <a:off x="156845" y="2108835"/>
            <a:ext cx="1862455" cy="1076325"/>
          </a:xfrm>
          <a:prstGeom prst="rect">
            <a:avLst/>
          </a:prstGeom>
          <a:noFill/>
        </p:spPr>
        <p:txBody>
          <a:bodyPr wrap="square" rtlCol="0" anchor="t">
            <a:spAutoFit/>
          </a:bodyPr>
          <a:lstStyle/>
          <a:p>
            <a:r>
              <a:rPr lang="zh-CN" altLang="en-US" sz="1600" dirty="0">
                <a:latin typeface="微软雅黑" panose="020B0604030504040204" pitchFamily="34" charset="-122"/>
                <a:ea typeface="微软雅黑" panose="020B0604030504040204" pitchFamily="34" charset="-122"/>
                <a:sym typeface="+mn-ea"/>
              </a:rPr>
              <a:t>仍处于建设阶段，但施工进程缓慢，无法按照原计划竣工时间交付使用。</a:t>
            </a:r>
            <a:endParaRPr lang="zh-CN" altLang="en-US"/>
          </a:p>
        </p:txBody>
      </p:sp>
      <p:sp>
        <p:nvSpPr>
          <p:cNvPr id="69" name="文本框 68"/>
          <p:cNvSpPr txBox="true"/>
          <p:nvPr/>
        </p:nvSpPr>
        <p:spPr>
          <a:xfrm>
            <a:off x="393065" y="3723640"/>
            <a:ext cx="2118360" cy="1322070"/>
          </a:xfrm>
          <a:prstGeom prst="rect">
            <a:avLst/>
          </a:prstGeom>
          <a:noFill/>
        </p:spPr>
        <p:txBody>
          <a:bodyPr wrap="square" rtlCol="0" anchor="t">
            <a:spAutoFit/>
          </a:bodyPr>
          <a:lstStyle/>
          <a:p>
            <a:r>
              <a:rPr lang="zh-CN" altLang="en-US" sz="1600" dirty="0">
                <a:latin typeface="微软雅黑" panose="020B0604030504040204" pitchFamily="34" charset="-122"/>
                <a:ea typeface="微软雅黑" panose="020B0604030504040204" pitchFamily="34" charset="-122"/>
                <a:sym typeface="+mn-ea"/>
              </a:rPr>
              <a:t>项目正处于停工状态。</a:t>
            </a:r>
            <a:endParaRPr lang="zh-CN" altLang="en-US" sz="1600" dirty="0">
              <a:latin typeface="微软雅黑" panose="020B0604030504040204" pitchFamily="34" charset="-122"/>
              <a:ea typeface="微软雅黑" panose="020B0604030504040204" pitchFamily="34" charset="-122"/>
              <a:sym typeface="+mn-ea"/>
            </a:endParaRPr>
          </a:p>
          <a:p>
            <a:r>
              <a:rPr lang="zh-CN" altLang="en-US" sz="1600" b="1" dirty="0">
                <a:solidFill>
                  <a:srgbClr val="FF0000"/>
                </a:solidFill>
                <a:latin typeface="微软雅黑" panose="020B0604030504040204" pitchFamily="34" charset="-122"/>
                <a:ea typeface="微软雅黑" panose="020B0604030504040204" pitchFamily="34" charset="-122"/>
                <a:sym typeface="+mn-ea"/>
              </a:rPr>
              <a:t>不包含</a:t>
            </a:r>
            <a:r>
              <a:rPr lang="zh-CN" altLang="en-US" sz="1600" dirty="0">
                <a:latin typeface="微软雅黑" panose="020B0604030504040204" pitchFamily="34" charset="-122"/>
                <a:ea typeface="微软雅黑" panose="020B0604030504040204" pitchFamily="34" charset="-122"/>
                <a:sym typeface="+mn-ea"/>
              </a:rPr>
              <a:t>已竣工项目、已复工项目、分期开发项目当期竣工后在筹备下期的项目</a:t>
            </a:r>
            <a:endParaRPr lang="zh-CN" altLang="en-US" sz="1600" dirty="0">
              <a:latin typeface="微软雅黑" panose="020B0604030504040204" pitchFamily="34" charset="-122"/>
              <a:ea typeface="微软雅黑" panose="020B0604030504040204" pitchFamily="34" charset="-122"/>
            </a:endParaRPr>
          </a:p>
        </p:txBody>
      </p:sp>
      <p:sp>
        <p:nvSpPr>
          <p:cNvPr id="70" name="文本框 69"/>
          <p:cNvSpPr txBox="true"/>
          <p:nvPr/>
        </p:nvSpPr>
        <p:spPr>
          <a:xfrm>
            <a:off x="2411730" y="4011930"/>
            <a:ext cx="792480" cy="460375"/>
          </a:xfrm>
          <a:prstGeom prst="rect">
            <a:avLst/>
          </a:prstGeom>
          <a:noFill/>
        </p:spPr>
        <p:txBody>
          <a:bodyPr wrap="none" rtlCol="0" anchor="t">
            <a:spAutoFit/>
          </a:bodyPr>
          <a:lstStyle/>
          <a:p>
            <a:pPr algn="ctr">
              <a:lnSpc>
                <a:spcPct val="100000"/>
              </a:lnSpc>
              <a:buFont typeface="Wingdings" panose="05000000000000000000" charset="0"/>
            </a:pPr>
            <a:r>
              <a:rPr lang="zh-CN" altLang="en-US" sz="2400" b="1" dirty="0">
                <a:solidFill>
                  <a:srgbClr val="FF0000"/>
                </a:solidFill>
                <a:latin typeface="微软雅黑" panose="020B0604030504040204" pitchFamily="34" charset="-122"/>
                <a:ea typeface="微软雅黑" panose="020B0604030504040204" pitchFamily="34" charset="-122"/>
                <a:sym typeface="+mn-ea"/>
              </a:rPr>
              <a:t>停工</a:t>
            </a:r>
            <a:endParaRPr lang="zh-CN" altLang="en-US" sz="2400" b="1" dirty="0">
              <a:solidFill>
                <a:srgbClr val="FF0000"/>
              </a:solidFill>
              <a:latin typeface="微软雅黑" panose="020B0604030504040204" pitchFamily="34" charset="-122"/>
              <a:ea typeface="微软雅黑" panose="020B0604030504040204" pitchFamily="34" charset="-122"/>
              <a:sym typeface="+mn-ea"/>
            </a:endParaRPr>
          </a:p>
        </p:txBody>
      </p:sp>
      <p:sp>
        <p:nvSpPr>
          <p:cNvPr id="71" name="文本框 70"/>
          <p:cNvSpPr txBox="true"/>
          <p:nvPr/>
        </p:nvSpPr>
        <p:spPr>
          <a:xfrm>
            <a:off x="5147945" y="3792855"/>
            <a:ext cx="792480" cy="829945"/>
          </a:xfrm>
          <a:prstGeom prst="rect">
            <a:avLst/>
          </a:prstGeom>
          <a:noFill/>
        </p:spPr>
        <p:txBody>
          <a:bodyPr wrap="none" rtlCol="0" anchor="t">
            <a:spAutoFit/>
          </a:bodyPr>
          <a:lstStyle/>
          <a:p>
            <a:pPr algn="ctr">
              <a:lnSpc>
                <a:spcPct val="100000"/>
              </a:lnSpc>
              <a:buFont typeface="Wingdings" panose="05000000000000000000" charset="0"/>
            </a:pPr>
            <a:r>
              <a:rPr lang="zh-CN" altLang="en-US" sz="2400" b="1" dirty="0">
                <a:solidFill>
                  <a:schemeClr val="tx2"/>
                </a:solidFill>
                <a:latin typeface="微软雅黑" panose="020B0604030504040204" pitchFamily="34" charset="-122"/>
                <a:ea typeface="微软雅黑" panose="020B0604030504040204" pitchFamily="34" charset="-122"/>
                <a:sym typeface="+mn-ea"/>
              </a:rPr>
              <a:t>竣工</a:t>
            </a:r>
            <a:endParaRPr lang="zh-CN" altLang="en-US" sz="2400" b="1" dirty="0">
              <a:solidFill>
                <a:schemeClr val="tx2"/>
              </a:solidFill>
              <a:latin typeface="微软雅黑" panose="020B0604030504040204" pitchFamily="34" charset="-122"/>
              <a:ea typeface="微软雅黑" panose="020B0604030504040204" pitchFamily="34" charset="-122"/>
              <a:sym typeface="+mn-ea"/>
            </a:endParaRPr>
          </a:p>
          <a:p>
            <a:pPr algn="ctr">
              <a:lnSpc>
                <a:spcPct val="100000"/>
              </a:lnSpc>
              <a:buFont typeface="Wingdings" panose="05000000000000000000" charset="0"/>
            </a:pPr>
            <a:r>
              <a:rPr lang="zh-CN" altLang="en-US" sz="2400" b="1" dirty="0">
                <a:solidFill>
                  <a:schemeClr val="tx2"/>
                </a:solidFill>
                <a:latin typeface="微软雅黑" panose="020B0604030504040204" pitchFamily="34" charset="-122"/>
                <a:ea typeface="微软雅黑" panose="020B0604030504040204" pitchFamily="34" charset="-122"/>
                <a:sym typeface="+mn-ea"/>
              </a:rPr>
              <a:t>在售</a:t>
            </a:r>
            <a:endParaRPr lang="zh-CN" altLang="en-US" sz="2400" b="1" dirty="0">
              <a:latin typeface="微软雅黑" panose="020B0604030504040204" pitchFamily="34" charset="-122"/>
              <a:ea typeface="微软雅黑" panose="020B0604030504040204" pitchFamily="34" charset="-122"/>
              <a:sym typeface="+mn-ea"/>
            </a:endParaRPr>
          </a:p>
        </p:txBody>
      </p:sp>
      <p:sp>
        <p:nvSpPr>
          <p:cNvPr id="72" name="文本框 71"/>
          <p:cNvSpPr txBox="true"/>
          <p:nvPr/>
        </p:nvSpPr>
        <p:spPr>
          <a:xfrm>
            <a:off x="5391785" y="2212340"/>
            <a:ext cx="1097280" cy="829945"/>
          </a:xfrm>
          <a:prstGeom prst="rect">
            <a:avLst/>
          </a:prstGeom>
          <a:noFill/>
        </p:spPr>
        <p:txBody>
          <a:bodyPr wrap="none" rtlCol="0" anchor="t">
            <a:spAutoFit/>
          </a:bodyPr>
          <a:lstStyle/>
          <a:p>
            <a:pPr algn="ctr">
              <a:lnSpc>
                <a:spcPct val="100000"/>
              </a:lnSpc>
              <a:buFont typeface="Wingdings" panose="05000000000000000000" charset="0"/>
            </a:pPr>
            <a:r>
              <a:rPr lang="zh-CN" altLang="en-US" sz="2400" b="1" dirty="0">
                <a:solidFill>
                  <a:schemeClr val="tx2"/>
                </a:solidFill>
                <a:latin typeface="微软雅黑" panose="020B0604030504040204" pitchFamily="34" charset="-122"/>
                <a:ea typeface="微软雅黑" panose="020B0604030504040204" pitchFamily="34" charset="-122"/>
                <a:sym typeface="+mn-ea"/>
              </a:rPr>
              <a:t>竣工</a:t>
            </a:r>
            <a:endParaRPr lang="zh-CN" altLang="en-US" sz="2400" b="1" dirty="0">
              <a:solidFill>
                <a:schemeClr val="tx2"/>
              </a:solidFill>
              <a:latin typeface="微软雅黑" panose="020B0604030504040204" pitchFamily="34" charset="-122"/>
              <a:ea typeface="微软雅黑" panose="020B0604030504040204" pitchFamily="34" charset="-122"/>
              <a:sym typeface="+mn-ea"/>
            </a:endParaRPr>
          </a:p>
          <a:p>
            <a:pPr algn="ctr">
              <a:lnSpc>
                <a:spcPct val="100000"/>
              </a:lnSpc>
              <a:buFont typeface="Wingdings" panose="05000000000000000000" charset="0"/>
            </a:pPr>
            <a:r>
              <a:rPr lang="zh-CN" altLang="en-US" sz="2400" b="1" dirty="0">
                <a:solidFill>
                  <a:schemeClr val="tx2"/>
                </a:solidFill>
                <a:latin typeface="微软雅黑" panose="020B0604030504040204" pitchFamily="34" charset="-122"/>
                <a:ea typeface="微软雅黑" panose="020B0604030504040204" pitchFamily="34" charset="-122"/>
                <a:sym typeface="+mn-ea"/>
              </a:rPr>
              <a:t>已售罄</a:t>
            </a:r>
            <a:endParaRPr lang="zh-CN" altLang="en-US" sz="2400" b="1" dirty="0">
              <a:solidFill>
                <a:schemeClr val="tx2"/>
              </a:solidFill>
              <a:latin typeface="微软雅黑" panose="020B0604030504040204" pitchFamily="34" charset="-122"/>
              <a:ea typeface="微软雅黑" panose="020B0604030504040204" pitchFamily="34" charset="-122"/>
              <a:sym typeface="+mn-ea"/>
            </a:endParaRPr>
          </a:p>
        </p:txBody>
      </p:sp>
      <p:sp>
        <p:nvSpPr>
          <p:cNvPr id="73" name="文本框 72"/>
          <p:cNvSpPr txBox="true"/>
          <p:nvPr/>
        </p:nvSpPr>
        <p:spPr>
          <a:xfrm>
            <a:off x="6046470" y="3665220"/>
            <a:ext cx="2138680" cy="1322070"/>
          </a:xfrm>
          <a:prstGeom prst="rect">
            <a:avLst/>
          </a:prstGeom>
          <a:noFill/>
        </p:spPr>
        <p:txBody>
          <a:bodyPr wrap="square" rtlCol="0" anchor="t">
            <a:spAutoFit/>
          </a:bodyPr>
          <a:lstStyle/>
          <a:p>
            <a:r>
              <a:rPr lang="zh-CN" altLang="en-US" sz="1600" dirty="0">
                <a:latin typeface="微软雅黑" panose="020B0604030504040204" pitchFamily="34" charset="-122"/>
                <a:ea typeface="微软雅黑" panose="020B0604030504040204" pitchFamily="34" charset="-122"/>
                <a:sym typeface="+mn-ea"/>
              </a:rPr>
              <a:t>按照设计要求已全部完工，达到住人和使用条件，经验收合格或达到竣工验收标准，但仍有房屋正在出售。</a:t>
            </a:r>
            <a:endParaRPr lang="zh-CN" altLang="en-US"/>
          </a:p>
        </p:txBody>
      </p:sp>
      <p:sp>
        <p:nvSpPr>
          <p:cNvPr id="74" name="文本框 73"/>
          <p:cNvSpPr txBox="true"/>
          <p:nvPr/>
        </p:nvSpPr>
        <p:spPr>
          <a:xfrm>
            <a:off x="6516370" y="2004060"/>
            <a:ext cx="2489200" cy="1322070"/>
          </a:xfrm>
          <a:prstGeom prst="rect">
            <a:avLst/>
          </a:prstGeom>
          <a:noFill/>
        </p:spPr>
        <p:txBody>
          <a:bodyPr wrap="square" rtlCol="0" anchor="t">
            <a:spAutoFit/>
          </a:bodyPr>
          <a:lstStyle/>
          <a:p>
            <a:r>
              <a:rPr lang="zh-CN" altLang="en-US" sz="1600" dirty="0">
                <a:latin typeface="微软雅黑" panose="020B0604030504040204" pitchFamily="34" charset="-122"/>
                <a:ea typeface="微软雅黑" panose="020B0604030504040204" pitchFamily="34" charset="-122"/>
                <a:sym typeface="+mn-ea"/>
              </a:rPr>
              <a:t>按照设计要求已全部完工，达到住人和使用条件，经验收合格或达到竣工验收标准，且所有房屋均已销售完毕。</a:t>
            </a:r>
            <a:endParaRPr lang="zh-CN" altLang="en-US"/>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userDrawn="true"/>
        </p:nvGrpSpPr>
        <p:grpSpPr>
          <a:xfrm>
            <a:off x="0" y="226496"/>
            <a:ext cx="377191" cy="216304"/>
            <a:chOff x="0" y="210766"/>
            <a:chExt cx="502921" cy="288405"/>
          </a:xfrm>
        </p:grpSpPr>
        <p:sp>
          <p:nvSpPr>
            <p:cNvPr id="61" name="矩形 60"/>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2" name="矩形 61"/>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3" name="矩形 6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64" name="矩形 5"/>
          <p:cNvSpPr>
            <a:spLocks noChangeArrowheads="true"/>
          </p:cNvSpPr>
          <p:nvPr/>
        </p:nvSpPr>
        <p:spPr bwMode="auto">
          <a:xfrm>
            <a:off x="467678" y="123508"/>
            <a:ext cx="301244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09 </a:t>
            </a: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期末项目建设状态</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sp>
        <p:nvSpPr>
          <p:cNvPr id="9" name="文本框 8"/>
          <p:cNvSpPr txBox="true"/>
          <p:nvPr/>
        </p:nvSpPr>
        <p:spPr>
          <a:xfrm>
            <a:off x="185420" y="1131570"/>
            <a:ext cx="8990965" cy="2491740"/>
          </a:xfrm>
          <a:prstGeom prst="rect">
            <a:avLst/>
          </a:prstGeom>
          <a:noFill/>
        </p:spPr>
        <p:txBody>
          <a:bodyPr wrap="square" rtlCol="0" anchor="t">
            <a:spAutoFit/>
          </a:bodyPr>
          <a:lstStyle/>
          <a:p>
            <a:pPr marR="0" lvl="0" algn="l" defTabSz="914400" rtl="0" fontAlgn="auto">
              <a:lnSpc>
                <a:spcPct val="150000"/>
              </a:lnSpc>
              <a:spcBef>
                <a:spcPct val="0"/>
              </a:spcBef>
              <a:spcAft>
                <a:spcPts val="0"/>
              </a:spcAft>
              <a:buClrTx/>
              <a:buSzTx/>
              <a:buFont typeface="Wingdings" panose="05000000000000000000" charset="0"/>
              <a:defRPr/>
            </a:pPr>
            <a:r>
              <a:rPr lang="zh-CN" sz="2400">
                <a:effectLst>
                  <a:outerShdw blurRad="38100" dist="38100" dir="2700000" algn="tl">
                    <a:srgbClr val="000000">
                      <a:alpha val="43137"/>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rPr>
              <a:t>注意事项</a:t>
            </a:r>
            <a:endParaRPr lang="en-US" altLang="zh-CN" sz="2000" dirty="0">
              <a:latin typeface="微软雅黑" panose="020B0604030504040204" pitchFamily="34" charset="-122"/>
              <a:ea typeface="微软雅黑" panose="020B0604030504040204" pitchFamily="34" charset="-122"/>
              <a:sym typeface="+mn-ea"/>
            </a:endParaRPr>
          </a:p>
          <a:p>
            <a:pPr marR="0" lvl="0" algn="l" defTabSz="914400" rtl="0" fontAlgn="auto">
              <a:lnSpc>
                <a:spcPct val="150000"/>
              </a:lnSpc>
              <a:spcBef>
                <a:spcPct val="0"/>
              </a:spcBef>
              <a:spcAft>
                <a:spcPts val="0"/>
              </a:spcAft>
              <a:buClrTx/>
              <a:buSzTx/>
              <a:buFont typeface="Wingdings" panose="05000000000000000000" charset="0"/>
              <a:buChar char="l"/>
              <a:defRPr/>
            </a:pPr>
            <a:r>
              <a:rPr lang="en-US" altLang="zh-CN" sz="2000" dirty="0">
                <a:latin typeface="微软雅黑" panose="020B0604030504040204" pitchFamily="34" charset="-122"/>
                <a:ea typeface="微软雅黑" panose="020B0604030504040204" pitchFamily="34" charset="-122"/>
                <a:sym typeface="+mn-ea"/>
              </a:rPr>
              <a:t> </a:t>
            </a:r>
            <a:r>
              <a:rPr lang="zh-CN" altLang="en-US" sz="2000" dirty="0">
                <a:latin typeface="微软雅黑" panose="020B0604030504040204" pitchFamily="34" charset="-122"/>
                <a:ea typeface="微软雅黑" panose="020B0604030504040204" pitchFamily="34" charset="-122"/>
                <a:sym typeface="+mn-ea"/>
              </a:rPr>
              <a:t>已竣工项目，不属于“停工”，应填报“竣工在售”或“竣工已售罄”。</a:t>
            </a:r>
            <a:endParaRPr lang="zh-CN" altLang="en-US" sz="2000" dirty="0">
              <a:latin typeface="微软雅黑" panose="020B0604030504040204" pitchFamily="34" charset="-122"/>
              <a:ea typeface="微软雅黑" panose="020B0604030504040204" pitchFamily="34" charset="-122"/>
              <a:sym typeface="+mn-ea"/>
            </a:endParaRPr>
          </a:p>
          <a:p>
            <a:pPr marR="0" lvl="0" algn="l" defTabSz="914400" rtl="0" fontAlgn="auto">
              <a:lnSpc>
                <a:spcPct val="150000"/>
              </a:lnSpc>
              <a:spcBef>
                <a:spcPct val="0"/>
              </a:spcBef>
              <a:spcAft>
                <a:spcPts val="0"/>
              </a:spcAft>
              <a:buClrTx/>
              <a:buSzTx/>
              <a:buFont typeface="Wingdings" panose="05000000000000000000" charset="0"/>
              <a:buChar char="l"/>
              <a:defRPr/>
            </a:pPr>
            <a:r>
              <a:rPr lang="en-US" altLang="zh-CN" sz="2000" dirty="0">
                <a:latin typeface="微软雅黑" panose="020B0604030504040204" pitchFamily="34" charset="-122"/>
                <a:ea typeface="微软雅黑" panose="020B0604030504040204" pitchFamily="34" charset="-122"/>
                <a:sym typeface="+mn-ea"/>
              </a:rPr>
              <a:t> </a:t>
            </a:r>
            <a:r>
              <a:rPr lang="zh-CN" altLang="en-US" sz="2000" dirty="0">
                <a:latin typeface="微软雅黑" panose="020B0604030504040204" pitchFamily="34" charset="-122"/>
                <a:ea typeface="微软雅黑" panose="020B0604030504040204" pitchFamily="34" charset="-122"/>
                <a:sym typeface="+mn-ea"/>
              </a:rPr>
              <a:t>停建项目</a:t>
            </a:r>
            <a:r>
              <a:rPr lang="zh-CN" altLang="en-US" sz="2000" dirty="0">
                <a:solidFill>
                  <a:srgbClr val="FF0000"/>
                </a:solidFill>
                <a:latin typeface="微软雅黑" panose="020B0604030504040204" pitchFamily="34" charset="-122"/>
                <a:ea typeface="微软雅黑" panose="020B0604030504040204" pitchFamily="34" charset="-122"/>
                <a:sym typeface="+mn-ea"/>
              </a:rPr>
              <a:t>复工后，一般应填报“缓建”，</a:t>
            </a:r>
            <a:r>
              <a:rPr lang="zh-CN" altLang="en-US" sz="2000" dirty="0">
                <a:latin typeface="微软雅黑" panose="020B0604030504040204" pitchFamily="34" charset="-122"/>
                <a:ea typeface="微软雅黑" panose="020B0604030504040204" pitchFamily="34" charset="-122"/>
                <a:sym typeface="+mn-ea"/>
              </a:rPr>
              <a:t>如可以</a:t>
            </a:r>
            <a:r>
              <a:rPr lang="zh-CN" altLang="en-US" sz="2000" dirty="0">
                <a:solidFill>
                  <a:srgbClr val="FF0000"/>
                </a:solidFill>
                <a:latin typeface="微软雅黑" panose="020B0604030504040204" pitchFamily="34" charset="-122"/>
                <a:ea typeface="微软雅黑" panose="020B0604030504040204" pitchFamily="34" charset="-122"/>
                <a:sym typeface="+mn-ea"/>
              </a:rPr>
              <a:t>按期完工可填“在建”。</a:t>
            </a:r>
            <a:endParaRPr lang="zh-CN" altLang="en-US" sz="2000" dirty="0">
              <a:latin typeface="微软雅黑" panose="020B0604030504040204" pitchFamily="34" charset="-122"/>
              <a:ea typeface="微软雅黑" panose="020B0604030504040204" pitchFamily="34" charset="-122"/>
              <a:sym typeface="+mn-ea"/>
            </a:endParaRPr>
          </a:p>
          <a:p>
            <a:pPr marR="0" lvl="0" algn="l" defTabSz="914400" rtl="0" fontAlgn="auto">
              <a:lnSpc>
                <a:spcPct val="150000"/>
              </a:lnSpc>
              <a:spcBef>
                <a:spcPct val="0"/>
              </a:spcBef>
              <a:spcAft>
                <a:spcPts val="0"/>
              </a:spcAft>
              <a:buClrTx/>
              <a:buSzTx/>
              <a:buFont typeface="Wingdings" panose="05000000000000000000" charset="0"/>
              <a:buChar char="l"/>
              <a:defRPr/>
            </a:pPr>
            <a:r>
              <a:rPr lang="en-US" altLang="zh-CN" sz="2000" dirty="0">
                <a:latin typeface="微软雅黑" panose="020B0604030504040204" pitchFamily="34" charset="-122"/>
                <a:ea typeface="微软雅黑" panose="020B0604030504040204" pitchFamily="34" charset="-122"/>
                <a:sym typeface="+mn-ea"/>
              </a:rPr>
              <a:t> </a:t>
            </a:r>
            <a:r>
              <a:rPr lang="zh-CN" altLang="en-US" sz="2000" dirty="0">
                <a:latin typeface="微软雅黑" panose="020B0604030504040204" pitchFamily="34" charset="-122"/>
                <a:ea typeface="微软雅黑" panose="020B0604030504040204" pitchFamily="34" charset="-122"/>
                <a:sym typeface="+mn-ea"/>
              </a:rPr>
              <a:t>分期开发的项目，当期竣工后在筹备下期时，填报“竣工在售”或“竣工已售罄”。</a:t>
            </a:r>
            <a:endParaRPr lang="zh-CN" altLang="en-US" sz="2000" dirty="0">
              <a:latin typeface="微软雅黑" panose="020B0604030504040204" pitchFamily="34" charset="-122"/>
              <a:ea typeface="微软雅黑" panose="020B0604030504040204" pitchFamily="34" charset="-122"/>
              <a:sym typeface="+mn-ea"/>
            </a:endParaRPr>
          </a:p>
          <a:p>
            <a:pPr marR="0" lvl="0" algn="l" defTabSz="914400" rtl="0" fontAlgn="auto">
              <a:lnSpc>
                <a:spcPct val="150000"/>
              </a:lnSpc>
              <a:spcBef>
                <a:spcPct val="0"/>
              </a:spcBef>
              <a:spcAft>
                <a:spcPts val="0"/>
              </a:spcAft>
              <a:buClrTx/>
              <a:buSzTx/>
              <a:buFont typeface="Wingdings" panose="05000000000000000000" charset="0"/>
              <a:buChar char="l"/>
              <a:defRPr/>
            </a:pPr>
            <a:endParaRPr lang="zh-CN" altLang="en-US" sz="2000" dirty="0">
              <a:latin typeface="微软雅黑" panose="020B0604030504040204" pitchFamily="34" charset="-122"/>
              <a:ea typeface="微软雅黑" panose="020B0604030504040204" pitchFamily="34" charset="-122"/>
              <a:sym typeface="+mn-ea"/>
            </a:endParaRP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3" name="矩形 5"/>
          <p:cNvSpPr>
            <a:spLocks noChangeArrowheads="true"/>
          </p:cNvSpPr>
          <p:nvPr/>
        </p:nvSpPr>
        <p:spPr bwMode="auto">
          <a:xfrm>
            <a:off x="467678" y="123508"/>
            <a:ext cx="5824855" cy="82994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10</a:t>
            </a: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保障性住房情况  11配建项目中所占比重</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endParaRPr>
          </a:p>
        </p:txBody>
      </p:sp>
      <p:sp>
        <p:nvSpPr>
          <p:cNvPr id="327" name="文本框 326"/>
          <p:cNvSpPr txBox="true"/>
          <p:nvPr/>
        </p:nvSpPr>
        <p:spPr>
          <a:xfrm>
            <a:off x="1099820" y="1898015"/>
            <a:ext cx="1991360" cy="368300"/>
          </a:xfrm>
          <a:prstGeom prst="rect">
            <a:avLst/>
          </a:prstGeom>
          <a:noFill/>
        </p:spPr>
        <p:txBody>
          <a:bodyPr vert="horz" wrap="square" rtlCol="0">
            <a:spAutoFit/>
          </a:bodyPr>
          <a:lstStyle/>
          <a:p>
            <a:r>
              <a:rPr lang="zh-CN" altLang="en-US" b="1" dirty="0">
                <a:solidFill>
                  <a:schemeClr val="tx2"/>
                </a:solidFill>
                <a:latin typeface="微软雅黑" panose="020B0604030504040204" pitchFamily="34" charset="-122"/>
                <a:ea typeface="微软雅黑" panose="020B0604030504040204" pitchFamily="34" charset="-122"/>
                <a:sym typeface="+mn-ea"/>
              </a:rPr>
              <a:t>保障性租赁住房</a:t>
            </a:r>
            <a:endParaRPr lang="zh-CN" altLang="en-US" b="1" dirty="0">
              <a:solidFill>
                <a:schemeClr val="tx2"/>
              </a:solidFill>
              <a:latin typeface="微软雅黑" panose="020B0604030504040204" pitchFamily="34" charset="-122"/>
              <a:ea typeface="微软雅黑" panose="020B0604030504040204" pitchFamily="34" charset="-122"/>
            </a:endParaRPr>
          </a:p>
        </p:txBody>
      </p:sp>
      <p:sp>
        <p:nvSpPr>
          <p:cNvPr id="328" name="文本框 327"/>
          <p:cNvSpPr txBox="true"/>
          <p:nvPr/>
        </p:nvSpPr>
        <p:spPr>
          <a:xfrm>
            <a:off x="2842657" y="3048477"/>
            <a:ext cx="1283494" cy="368300"/>
          </a:xfrm>
          <a:prstGeom prst="rect">
            <a:avLst/>
          </a:prstGeom>
          <a:noFill/>
        </p:spPr>
        <p:txBody>
          <a:bodyPr vert="horz" wrap="square" rtlCol="0">
            <a:spAutoFit/>
          </a:bodyPr>
          <a:lstStyle/>
          <a:p>
            <a:r>
              <a:rPr lang="en-US" altLang="zh-CN" b="1" dirty="0">
                <a:solidFill>
                  <a:schemeClr val="tx2"/>
                </a:solidFill>
                <a:latin typeface="微软雅黑" panose="020B0604030504040204" pitchFamily="34" charset="-122"/>
                <a:ea typeface="微软雅黑" panose="020B0604030504040204" pitchFamily="34" charset="-122"/>
              </a:rPr>
              <a:t> </a:t>
            </a:r>
            <a:r>
              <a:rPr lang="zh-CN" altLang="en-US" b="1" dirty="0">
                <a:solidFill>
                  <a:schemeClr val="tx2"/>
                </a:solidFill>
                <a:latin typeface="微软雅黑" panose="020B0604030504040204" pitchFamily="34" charset="-122"/>
                <a:ea typeface="微软雅黑" panose="020B0604030504040204" pitchFamily="34" charset="-122"/>
                <a:sym typeface="+mn-ea"/>
              </a:rPr>
              <a:t>其他</a:t>
            </a:r>
            <a:endParaRPr lang="zh-CN" altLang="en-US" b="1" dirty="0">
              <a:solidFill>
                <a:schemeClr val="tx2"/>
              </a:solidFill>
              <a:latin typeface="微软雅黑" panose="020B0604030504040204" pitchFamily="34" charset="-122"/>
              <a:ea typeface="微软雅黑" panose="020B0604030504040204" pitchFamily="34" charset="-122"/>
            </a:endParaRPr>
          </a:p>
        </p:txBody>
      </p:sp>
      <p:sp>
        <p:nvSpPr>
          <p:cNvPr id="329" name="文本框 328"/>
          <p:cNvSpPr txBox="true"/>
          <p:nvPr/>
        </p:nvSpPr>
        <p:spPr>
          <a:xfrm>
            <a:off x="1278255" y="4211955"/>
            <a:ext cx="1564640" cy="368300"/>
          </a:xfrm>
          <a:prstGeom prst="rect">
            <a:avLst/>
          </a:prstGeom>
          <a:noFill/>
        </p:spPr>
        <p:txBody>
          <a:bodyPr vert="horz" wrap="square" rtlCol="0">
            <a:spAutoFit/>
          </a:bodyPr>
          <a:lstStyle/>
          <a:p>
            <a:r>
              <a:rPr lang="en-US" altLang="zh-CN" b="1" dirty="0">
                <a:solidFill>
                  <a:schemeClr val="tx2"/>
                </a:solidFill>
                <a:latin typeface="微软雅黑" panose="020B0604030504040204" pitchFamily="34" charset="-122"/>
                <a:ea typeface="微软雅黑" panose="020B0604030504040204" pitchFamily="34" charset="-122"/>
              </a:rPr>
              <a:t> </a:t>
            </a:r>
            <a:r>
              <a:rPr lang="zh-CN" altLang="en-US" b="1" dirty="0">
                <a:solidFill>
                  <a:schemeClr val="tx2"/>
                </a:solidFill>
                <a:latin typeface="微软雅黑" panose="020B0604030504040204" pitchFamily="34" charset="-122"/>
                <a:ea typeface="微软雅黑" panose="020B0604030504040204" pitchFamily="34" charset="-122"/>
                <a:sym typeface="+mn-ea"/>
              </a:rPr>
              <a:t>共有产权房</a:t>
            </a:r>
            <a:endParaRPr lang="zh-CN" altLang="en-US" b="1" dirty="0">
              <a:solidFill>
                <a:schemeClr val="tx2"/>
              </a:solidFill>
              <a:latin typeface="微软雅黑" panose="020B0604030504040204" pitchFamily="34" charset="-122"/>
              <a:ea typeface="微软雅黑" panose="020B0604030504040204" pitchFamily="34" charset="-122"/>
            </a:endParaRPr>
          </a:p>
        </p:txBody>
      </p:sp>
      <p:sp>
        <p:nvSpPr>
          <p:cNvPr id="330" name="文本框 329"/>
          <p:cNvSpPr txBox="true"/>
          <p:nvPr/>
        </p:nvSpPr>
        <p:spPr>
          <a:xfrm>
            <a:off x="198835" y="3051247"/>
            <a:ext cx="1283494" cy="368300"/>
          </a:xfrm>
          <a:prstGeom prst="rect">
            <a:avLst/>
          </a:prstGeom>
          <a:noFill/>
        </p:spPr>
        <p:txBody>
          <a:bodyPr vert="horz" wrap="square" rtlCol="0">
            <a:spAutoFit/>
          </a:bodyPr>
          <a:lstStyle/>
          <a:p>
            <a:r>
              <a:rPr lang="zh-CN" altLang="en-US" b="1" dirty="0">
                <a:solidFill>
                  <a:schemeClr val="tx2"/>
                </a:solidFill>
                <a:latin typeface="微软雅黑" panose="020B0604030504040204" pitchFamily="34" charset="-122"/>
                <a:ea typeface="微软雅黑" panose="020B0604030504040204" pitchFamily="34" charset="-122"/>
                <a:sym typeface="+mn-ea"/>
              </a:rPr>
              <a:t>公租房</a:t>
            </a:r>
            <a:endParaRPr lang="zh-CN" altLang="en-US" b="1" dirty="0">
              <a:solidFill>
                <a:schemeClr val="tx2"/>
              </a:solidFill>
              <a:latin typeface="微软雅黑" panose="020B0604030504040204" pitchFamily="34" charset="-122"/>
              <a:ea typeface="微软雅黑" panose="020B0604030504040204" pitchFamily="34" charset="-122"/>
            </a:endParaRPr>
          </a:p>
        </p:txBody>
      </p:sp>
      <p:grpSp>
        <p:nvGrpSpPr>
          <p:cNvPr id="2" name="组合 1"/>
          <p:cNvGrpSpPr/>
          <p:nvPr/>
        </p:nvGrpSpPr>
        <p:grpSpPr>
          <a:xfrm>
            <a:off x="1142365" y="2431415"/>
            <a:ext cx="1647825" cy="1626870"/>
            <a:chOff x="2328" y="2160"/>
            <a:chExt cx="4296" cy="4303"/>
          </a:xfrm>
        </p:grpSpPr>
        <p:sp>
          <p:nvSpPr>
            <p:cNvPr id="176" name="Freeform 54"/>
            <p:cNvSpPr/>
            <p:nvPr/>
          </p:nvSpPr>
          <p:spPr bwMode="auto">
            <a:xfrm>
              <a:off x="2328" y="3026"/>
              <a:ext cx="1264" cy="2552"/>
            </a:xfrm>
            <a:custGeom>
              <a:avLst/>
              <a:gdLst>
                <a:gd name="T0" fmla="*/ 15 w 60"/>
                <a:gd name="T1" fmla="*/ 51 h 121"/>
                <a:gd name="T2" fmla="*/ 0 w 60"/>
                <a:gd name="T3" fmla="*/ 62 h 121"/>
                <a:gd name="T4" fmla="*/ 15 w 60"/>
                <a:gd name="T5" fmla="*/ 72 h 121"/>
                <a:gd name="T6" fmla="*/ 37 w 60"/>
                <a:gd name="T7" fmla="*/ 121 h 121"/>
                <a:gd name="T8" fmla="*/ 58 w 60"/>
                <a:gd name="T9" fmla="*/ 100 h 121"/>
                <a:gd name="T10" fmla="*/ 44 w 60"/>
                <a:gd name="T11" fmla="*/ 62 h 121"/>
                <a:gd name="T12" fmla="*/ 60 w 60"/>
                <a:gd name="T13" fmla="*/ 22 h 121"/>
                <a:gd name="T14" fmla="*/ 38 w 60"/>
                <a:gd name="T15" fmla="*/ 0 h 121"/>
                <a:gd name="T16" fmla="*/ 15 w 60"/>
                <a:gd name="T17" fmla="*/ 5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21">
                  <a:moveTo>
                    <a:pt x="15" y="51"/>
                  </a:moveTo>
                  <a:cubicBezTo>
                    <a:pt x="0" y="62"/>
                    <a:pt x="0" y="62"/>
                    <a:pt x="0" y="62"/>
                  </a:cubicBezTo>
                  <a:cubicBezTo>
                    <a:pt x="15" y="72"/>
                    <a:pt x="15" y="72"/>
                    <a:pt x="15" y="72"/>
                  </a:cubicBezTo>
                  <a:cubicBezTo>
                    <a:pt x="17" y="91"/>
                    <a:pt x="25" y="108"/>
                    <a:pt x="37" y="121"/>
                  </a:cubicBezTo>
                  <a:cubicBezTo>
                    <a:pt x="58" y="100"/>
                    <a:pt x="58" y="100"/>
                    <a:pt x="58" y="100"/>
                  </a:cubicBezTo>
                  <a:cubicBezTo>
                    <a:pt x="50" y="90"/>
                    <a:pt x="44" y="76"/>
                    <a:pt x="44" y="62"/>
                  </a:cubicBezTo>
                  <a:cubicBezTo>
                    <a:pt x="44" y="46"/>
                    <a:pt x="50" y="32"/>
                    <a:pt x="60" y="22"/>
                  </a:cubicBezTo>
                  <a:cubicBezTo>
                    <a:pt x="38" y="0"/>
                    <a:pt x="38" y="0"/>
                    <a:pt x="38" y="0"/>
                  </a:cubicBezTo>
                  <a:cubicBezTo>
                    <a:pt x="26" y="14"/>
                    <a:pt x="17" y="32"/>
                    <a:pt x="15" y="51"/>
                  </a:cubicBezTo>
                  <a:close/>
                </a:path>
              </a:pathLst>
            </a:custGeom>
            <a:solidFill>
              <a:schemeClr val="accent1"/>
            </a:solidFill>
            <a:ln>
              <a:noFill/>
            </a:ln>
          </p:spPr>
          <p:txBody>
            <a:bodyPr vert="horz" wrap="square" lIns="68580" tIns="34290" rIns="68580" bIns="34290" numCol="1" anchor="t" anchorCtr="false" compatLnSpc="true"/>
            <a:lstStyle/>
            <a:p>
              <a:endParaRPr lang="zh-CN" altLang="en-US" sz="1350">
                <a:solidFill>
                  <a:schemeClr val="tx2"/>
                </a:solidFill>
              </a:endParaRPr>
            </a:p>
          </p:txBody>
        </p:sp>
        <p:sp>
          <p:nvSpPr>
            <p:cNvPr id="177" name="Freeform 55"/>
            <p:cNvSpPr/>
            <p:nvPr/>
          </p:nvSpPr>
          <p:spPr bwMode="auto">
            <a:xfrm>
              <a:off x="3170" y="5198"/>
              <a:ext cx="2633" cy="1266"/>
            </a:xfrm>
            <a:custGeom>
              <a:avLst/>
              <a:gdLst>
                <a:gd name="T0" fmla="*/ 21 w 125"/>
                <a:gd name="T1" fmla="*/ 0 h 60"/>
                <a:gd name="T2" fmla="*/ 0 w 125"/>
                <a:gd name="T3" fmla="*/ 22 h 60"/>
                <a:gd name="T4" fmla="*/ 53 w 125"/>
                <a:gd name="T5" fmla="*/ 48 h 60"/>
                <a:gd name="T6" fmla="*/ 62 w 125"/>
                <a:gd name="T7" fmla="*/ 60 h 60"/>
                <a:gd name="T8" fmla="*/ 71 w 125"/>
                <a:gd name="T9" fmla="*/ 48 h 60"/>
                <a:gd name="T10" fmla="*/ 125 w 125"/>
                <a:gd name="T11" fmla="*/ 24 h 60"/>
                <a:gd name="T12" fmla="*/ 103 w 125"/>
                <a:gd name="T13" fmla="*/ 2 h 60"/>
                <a:gd name="T14" fmla="*/ 63 w 125"/>
                <a:gd name="T15" fmla="*/ 18 h 60"/>
                <a:gd name="T16" fmla="*/ 21 w 125"/>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60">
                  <a:moveTo>
                    <a:pt x="21" y="0"/>
                  </a:moveTo>
                  <a:cubicBezTo>
                    <a:pt x="0" y="22"/>
                    <a:pt x="0" y="22"/>
                    <a:pt x="0" y="22"/>
                  </a:cubicBezTo>
                  <a:cubicBezTo>
                    <a:pt x="14" y="36"/>
                    <a:pt x="32" y="45"/>
                    <a:pt x="53" y="48"/>
                  </a:cubicBezTo>
                  <a:cubicBezTo>
                    <a:pt x="62" y="60"/>
                    <a:pt x="62" y="60"/>
                    <a:pt x="62" y="60"/>
                  </a:cubicBezTo>
                  <a:cubicBezTo>
                    <a:pt x="71" y="48"/>
                    <a:pt x="71" y="48"/>
                    <a:pt x="71" y="48"/>
                  </a:cubicBezTo>
                  <a:cubicBezTo>
                    <a:pt x="92" y="46"/>
                    <a:pt x="110" y="37"/>
                    <a:pt x="125" y="24"/>
                  </a:cubicBezTo>
                  <a:cubicBezTo>
                    <a:pt x="103" y="2"/>
                    <a:pt x="103" y="2"/>
                    <a:pt x="103" y="2"/>
                  </a:cubicBezTo>
                  <a:cubicBezTo>
                    <a:pt x="93" y="12"/>
                    <a:pt x="79" y="18"/>
                    <a:pt x="63" y="18"/>
                  </a:cubicBezTo>
                  <a:cubicBezTo>
                    <a:pt x="47" y="18"/>
                    <a:pt x="32" y="11"/>
                    <a:pt x="21" y="0"/>
                  </a:cubicBezTo>
                  <a:close/>
                </a:path>
              </a:pathLst>
            </a:custGeom>
            <a:solidFill>
              <a:schemeClr val="accent1"/>
            </a:solidFill>
            <a:ln>
              <a:noFill/>
            </a:ln>
          </p:spPr>
          <p:txBody>
            <a:bodyPr vert="horz" wrap="square" lIns="68580" tIns="34290" rIns="68580" bIns="34290" numCol="1" anchor="t" anchorCtr="false" compatLnSpc="true"/>
            <a:lstStyle/>
            <a:p>
              <a:endParaRPr lang="zh-CN" altLang="en-US" sz="1350">
                <a:solidFill>
                  <a:schemeClr val="tx2"/>
                </a:solidFill>
              </a:endParaRPr>
            </a:p>
          </p:txBody>
        </p:sp>
        <p:sp>
          <p:nvSpPr>
            <p:cNvPr id="178" name="Freeform 56"/>
            <p:cNvSpPr/>
            <p:nvPr/>
          </p:nvSpPr>
          <p:spPr bwMode="auto">
            <a:xfrm>
              <a:off x="3213" y="2160"/>
              <a:ext cx="2546" cy="1266"/>
            </a:xfrm>
            <a:custGeom>
              <a:avLst/>
              <a:gdLst>
                <a:gd name="T0" fmla="*/ 60 w 121"/>
                <a:gd name="T1" fmla="*/ 0 h 60"/>
                <a:gd name="T2" fmla="*/ 49 w 121"/>
                <a:gd name="T3" fmla="*/ 14 h 60"/>
                <a:gd name="T4" fmla="*/ 0 w 121"/>
                <a:gd name="T5" fmla="*/ 38 h 60"/>
                <a:gd name="T6" fmla="*/ 21 w 121"/>
                <a:gd name="T7" fmla="*/ 60 h 60"/>
                <a:gd name="T8" fmla="*/ 61 w 121"/>
                <a:gd name="T9" fmla="*/ 44 h 60"/>
                <a:gd name="T10" fmla="*/ 100 w 121"/>
                <a:gd name="T11" fmla="*/ 58 h 60"/>
                <a:gd name="T12" fmla="*/ 121 w 121"/>
                <a:gd name="T13" fmla="*/ 36 h 60"/>
                <a:gd name="T14" fmla="*/ 71 w 121"/>
                <a:gd name="T15" fmla="*/ 14 h 60"/>
                <a:gd name="T16" fmla="*/ 60 w 121"/>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60">
                  <a:moveTo>
                    <a:pt x="60" y="0"/>
                  </a:moveTo>
                  <a:cubicBezTo>
                    <a:pt x="49" y="14"/>
                    <a:pt x="49" y="14"/>
                    <a:pt x="49" y="14"/>
                  </a:cubicBezTo>
                  <a:cubicBezTo>
                    <a:pt x="30" y="17"/>
                    <a:pt x="13" y="25"/>
                    <a:pt x="0" y="38"/>
                  </a:cubicBezTo>
                  <a:cubicBezTo>
                    <a:pt x="21" y="60"/>
                    <a:pt x="21" y="60"/>
                    <a:pt x="21" y="60"/>
                  </a:cubicBezTo>
                  <a:cubicBezTo>
                    <a:pt x="32" y="50"/>
                    <a:pt x="46" y="44"/>
                    <a:pt x="61" y="44"/>
                  </a:cubicBezTo>
                  <a:cubicBezTo>
                    <a:pt x="76" y="44"/>
                    <a:pt x="89" y="49"/>
                    <a:pt x="100" y="58"/>
                  </a:cubicBezTo>
                  <a:cubicBezTo>
                    <a:pt x="121" y="36"/>
                    <a:pt x="121" y="36"/>
                    <a:pt x="121" y="36"/>
                  </a:cubicBezTo>
                  <a:cubicBezTo>
                    <a:pt x="107" y="24"/>
                    <a:pt x="90" y="16"/>
                    <a:pt x="71" y="14"/>
                  </a:cubicBezTo>
                  <a:lnTo>
                    <a:pt x="60" y="0"/>
                  </a:lnTo>
                  <a:close/>
                </a:path>
              </a:pathLst>
            </a:custGeom>
            <a:solidFill>
              <a:schemeClr val="accent1"/>
            </a:solidFill>
            <a:ln>
              <a:noFill/>
            </a:ln>
          </p:spPr>
          <p:txBody>
            <a:bodyPr vert="horz" wrap="square" lIns="68580" tIns="34290" rIns="68580" bIns="34290" numCol="1" anchor="t" anchorCtr="false" compatLnSpc="true"/>
            <a:lstStyle/>
            <a:p>
              <a:endParaRPr lang="zh-CN" altLang="en-US" sz="1350">
                <a:solidFill>
                  <a:schemeClr val="tx2"/>
                </a:solidFill>
              </a:endParaRPr>
            </a:p>
          </p:txBody>
        </p:sp>
        <p:sp>
          <p:nvSpPr>
            <p:cNvPr id="179" name="Freeform 57"/>
            <p:cNvSpPr/>
            <p:nvPr/>
          </p:nvSpPr>
          <p:spPr bwMode="auto">
            <a:xfrm>
              <a:off x="5381" y="2983"/>
              <a:ext cx="1243" cy="2657"/>
            </a:xfrm>
            <a:custGeom>
              <a:avLst/>
              <a:gdLst>
                <a:gd name="T0" fmla="*/ 47 w 59"/>
                <a:gd name="T1" fmla="*/ 55 h 126"/>
                <a:gd name="T2" fmla="*/ 21 w 59"/>
                <a:gd name="T3" fmla="*/ 0 h 126"/>
                <a:gd name="T4" fmla="*/ 0 w 59"/>
                <a:gd name="T5" fmla="*/ 22 h 126"/>
                <a:gd name="T6" fmla="*/ 17 w 59"/>
                <a:gd name="T7" fmla="*/ 64 h 126"/>
                <a:gd name="T8" fmla="*/ 1 w 59"/>
                <a:gd name="T9" fmla="*/ 104 h 126"/>
                <a:gd name="T10" fmla="*/ 23 w 59"/>
                <a:gd name="T11" fmla="*/ 126 h 126"/>
                <a:gd name="T12" fmla="*/ 47 w 59"/>
                <a:gd name="T13" fmla="*/ 73 h 126"/>
                <a:gd name="T14" fmla="*/ 59 w 59"/>
                <a:gd name="T15" fmla="*/ 64 h 126"/>
                <a:gd name="T16" fmla="*/ 47 w 59"/>
                <a:gd name="T17" fmla="*/ 5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47" y="55"/>
                  </a:moveTo>
                  <a:cubicBezTo>
                    <a:pt x="45" y="33"/>
                    <a:pt x="36" y="14"/>
                    <a:pt x="21" y="0"/>
                  </a:cubicBezTo>
                  <a:cubicBezTo>
                    <a:pt x="0" y="22"/>
                    <a:pt x="0" y="22"/>
                    <a:pt x="0" y="22"/>
                  </a:cubicBezTo>
                  <a:cubicBezTo>
                    <a:pt x="11" y="32"/>
                    <a:pt x="17" y="47"/>
                    <a:pt x="17" y="64"/>
                  </a:cubicBezTo>
                  <a:cubicBezTo>
                    <a:pt x="17" y="79"/>
                    <a:pt x="11" y="94"/>
                    <a:pt x="1" y="104"/>
                  </a:cubicBezTo>
                  <a:cubicBezTo>
                    <a:pt x="23" y="126"/>
                    <a:pt x="23" y="126"/>
                    <a:pt x="23" y="126"/>
                  </a:cubicBezTo>
                  <a:cubicBezTo>
                    <a:pt x="36" y="112"/>
                    <a:pt x="45" y="93"/>
                    <a:pt x="47" y="73"/>
                  </a:cubicBezTo>
                  <a:cubicBezTo>
                    <a:pt x="59" y="64"/>
                    <a:pt x="59" y="64"/>
                    <a:pt x="59" y="64"/>
                  </a:cubicBezTo>
                  <a:lnTo>
                    <a:pt x="47" y="55"/>
                  </a:lnTo>
                  <a:close/>
                </a:path>
              </a:pathLst>
            </a:custGeom>
            <a:solidFill>
              <a:schemeClr val="accent1"/>
            </a:solidFill>
            <a:ln>
              <a:noFill/>
            </a:ln>
          </p:spPr>
          <p:txBody>
            <a:bodyPr vert="horz" wrap="square" lIns="68580" tIns="34290" rIns="68580" bIns="34290" numCol="1" anchor="t" anchorCtr="false" compatLnSpc="true"/>
            <a:lstStyle/>
            <a:p>
              <a:endParaRPr lang="zh-CN" altLang="en-US" sz="1350">
                <a:solidFill>
                  <a:schemeClr val="tx2"/>
                </a:solidFill>
              </a:endParaRPr>
            </a:p>
          </p:txBody>
        </p:sp>
        <p:sp>
          <p:nvSpPr>
            <p:cNvPr id="331" name="文本框 330"/>
            <p:cNvSpPr txBox="true"/>
            <p:nvPr/>
          </p:nvSpPr>
          <p:spPr>
            <a:xfrm>
              <a:off x="3476" y="3585"/>
              <a:ext cx="2021" cy="1077"/>
            </a:xfrm>
            <a:prstGeom prst="rect">
              <a:avLst/>
            </a:prstGeom>
            <a:noFill/>
          </p:spPr>
          <p:txBody>
            <a:bodyPr vert="horz" wrap="square" rtlCol="0">
              <a:spAutoFit/>
            </a:bodyPr>
            <a:lstStyle/>
            <a:p>
              <a:pPr algn="ctr"/>
              <a:endParaRPr lang="zh-CN" altLang="en-US" sz="2700" b="1" dirty="0">
                <a:solidFill>
                  <a:schemeClr val="tx2"/>
                </a:solidFill>
                <a:latin typeface="微软雅黑" panose="020B0604030504040204" pitchFamily="34" charset="-122"/>
                <a:ea typeface="微软雅黑" panose="020B0604030504040204" pitchFamily="34" charset="-122"/>
              </a:endParaRPr>
            </a:p>
          </p:txBody>
        </p:sp>
      </p:grpSp>
      <p:grpSp>
        <p:nvGrpSpPr>
          <p:cNvPr id="10" name="组合 9"/>
          <p:cNvGrpSpPr/>
          <p:nvPr/>
        </p:nvGrpSpPr>
        <p:grpSpPr>
          <a:xfrm>
            <a:off x="1769110" y="3027680"/>
            <a:ext cx="401320" cy="347345"/>
            <a:chOff x="7031" y="4039"/>
            <a:chExt cx="632" cy="547"/>
          </a:xfrm>
        </p:grpSpPr>
        <p:sp>
          <p:nvSpPr>
            <p:cNvPr id="8" name="Freeform 58"/>
            <p:cNvSpPr/>
            <p:nvPr/>
          </p:nvSpPr>
          <p:spPr bwMode="auto">
            <a:xfrm>
              <a:off x="7116" y="4144"/>
              <a:ext cx="463" cy="443"/>
            </a:xfrm>
            <a:custGeom>
              <a:avLst/>
              <a:gdLst>
                <a:gd name="T0" fmla="*/ 124 w 247"/>
                <a:gd name="T1" fmla="*/ 0 h 236"/>
                <a:gd name="T2" fmla="*/ 67 w 247"/>
                <a:gd name="T3" fmla="*/ 56 h 236"/>
                <a:gd name="T4" fmla="*/ 0 w 247"/>
                <a:gd name="T5" fmla="*/ 101 h 236"/>
                <a:gd name="T6" fmla="*/ 0 w 247"/>
                <a:gd name="T7" fmla="*/ 236 h 236"/>
                <a:gd name="T8" fmla="*/ 90 w 247"/>
                <a:gd name="T9" fmla="*/ 236 h 236"/>
                <a:gd name="T10" fmla="*/ 90 w 247"/>
                <a:gd name="T11" fmla="*/ 124 h 236"/>
                <a:gd name="T12" fmla="*/ 157 w 247"/>
                <a:gd name="T13" fmla="*/ 124 h 236"/>
                <a:gd name="T14" fmla="*/ 157 w 247"/>
                <a:gd name="T15" fmla="*/ 236 h 236"/>
                <a:gd name="T16" fmla="*/ 247 w 247"/>
                <a:gd name="T17" fmla="*/ 236 h 236"/>
                <a:gd name="T18" fmla="*/ 247 w 247"/>
                <a:gd name="T19" fmla="*/ 101 h 236"/>
                <a:gd name="T20" fmla="*/ 191 w 247"/>
                <a:gd name="T21" fmla="*/ 56 h 236"/>
                <a:gd name="T22" fmla="*/ 124 w 247"/>
                <a:gd name="T23"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7" h="236">
                  <a:moveTo>
                    <a:pt x="124" y="0"/>
                  </a:moveTo>
                  <a:lnTo>
                    <a:pt x="67" y="56"/>
                  </a:lnTo>
                  <a:lnTo>
                    <a:pt x="0" y="101"/>
                  </a:lnTo>
                  <a:lnTo>
                    <a:pt x="0" y="236"/>
                  </a:lnTo>
                  <a:lnTo>
                    <a:pt x="90" y="236"/>
                  </a:lnTo>
                  <a:lnTo>
                    <a:pt x="90" y="124"/>
                  </a:lnTo>
                  <a:lnTo>
                    <a:pt x="157" y="124"/>
                  </a:lnTo>
                  <a:lnTo>
                    <a:pt x="157" y="236"/>
                  </a:lnTo>
                  <a:lnTo>
                    <a:pt x="247" y="236"/>
                  </a:lnTo>
                  <a:lnTo>
                    <a:pt x="247" y="101"/>
                  </a:lnTo>
                  <a:lnTo>
                    <a:pt x="191" y="56"/>
                  </a:lnTo>
                  <a:lnTo>
                    <a:pt x="124" y="0"/>
                  </a:lnTo>
                  <a:close/>
                </a:path>
              </a:pathLst>
            </a:custGeom>
            <a:solidFill>
              <a:schemeClr val="accent1"/>
            </a:solidFill>
            <a:ln>
              <a:noFill/>
            </a:ln>
          </p:spPr>
          <p:txBody>
            <a:bodyPr vert="horz" wrap="square" lIns="68580" tIns="34290" rIns="68580" bIns="34290" numCol="1" anchor="t" anchorCtr="false" compatLnSpc="true"/>
            <a:lstStyle/>
            <a:p>
              <a:endParaRPr lang="zh-CN" altLang="en-US" sz="1350">
                <a:solidFill>
                  <a:schemeClr val="tx2"/>
                </a:solidFill>
              </a:endParaRPr>
            </a:p>
          </p:txBody>
        </p:sp>
        <p:sp>
          <p:nvSpPr>
            <p:cNvPr id="9" name="Freeform 59"/>
            <p:cNvSpPr/>
            <p:nvPr/>
          </p:nvSpPr>
          <p:spPr bwMode="auto">
            <a:xfrm>
              <a:off x="7031" y="4039"/>
              <a:ext cx="632" cy="294"/>
            </a:xfrm>
            <a:custGeom>
              <a:avLst/>
              <a:gdLst>
                <a:gd name="T0" fmla="*/ 270 w 337"/>
                <a:gd name="T1" fmla="*/ 90 h 157"/>
                <a:gd name="T2" fmla="*/ 270 w 337"/>
                <a:gd name="T3" fmla="*/ 22 h 157"/>
                <a:gd name="T4" fmla="*/ 225 w 337"/>
                <a:gd name="T5" fmla="*/ 22 h 157"/>
                <a:gd name="T6" fmla="*/ 225 w 337"/>
                <a:gd name="T7" fmla="*/ 45 h 157"/>
                <a:gd name="T8" fmla="*/ 191 w 337"/>
                <a:gd name="T9" fmla="*/ 22 h 157"/>
                <a:gd name="T10" fmla="*/ 169 w 337"/>
                <a:gd name="T11" fmla="*/ 0 h 157"/>
                <a:gd name="T12" fmla="*/ 146 w 337"/>
                <a:gd name="T13" fmla="*/ 22 h 157"/>
                <a:gd name="T14" fmla="*/ 0 w 337"/>
                <a:gd name="T15" fmla="*/ 135 h 157"/>
                <a:gd name="T16" fmla="*/ 23 w 337"/>
                <a:gd name="T17" fmla="*/ 157 h 157"/>
                <a:gd name="T18" fmla="*/ 169 w 337"/>
                <a:gd name="T19" fmla="*/ 33 h 157"/>
                <a:gd name="T20" fmla="*/ 326 w 337"/>
                <a:gd name="T21" fmla="*/ 157 h 157"/>
                <a:gd name="T22" fmla="*/ 337 w 337"/>
                <a:gd name="T23" fmla="*/ 135 h 157"/>
                <a:gd name="T24" fmla="*/ 270 w 337"/>
                <a:gd name="T25" fmla="*/ 9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7" h="157">
                  <a:moveTo>
                    <a:pt x="270" y="90"/>
                  </a:moveTo>
                  <a:lnTo>
                    <a:pt x="270" y="22"/>
                  </a:lnTo>
                  <a:lnTo>
                    <a:pt x="225" y="22"/>
                  </a:lnTo>
                  <a:lnTo>
                    <a:pt x="225" y="45"/>
                  </a:lnTo>
                  <a:lnTo>
                    <a:pt x="191" y="22"/>
                  </a:lnTo>
                  <a:lnTo>
                    <a:pt x="169" y="0"/>
                  </a:lnTo>
                  <a:lnTo>
                    <a:pt x="146" y="22"/>
                  </a:lnTo>
                  <a:lnTo>
                    <a:pt x="0" y="135"/>
                  </a:lnTo>
                  <a:lnTo>
                    <a:pt x="23" y="157"/>
                  </a:lnTo>
                  <a:lnTo>
                    <a:pt x="169" y="33"/>
                  </a:lnTo>
                  <a:lnTo>
                    <a:pt x="326" y="157"/>
                  </a:lnTo>
                  <a:lnTo>
                    <a:pt x="337" y="135"/>
                  </a:lnTo>
                  <a:lnTo>
                    <a:pt x="270" y="90"/>
                  </a:lnTo>
                  <a:close/>
                </a:path>
              </a:pathLst>
            </a:custGeom>
            <a:solidFill>
              <a:srgbClr val="A2B932"/>
            </a:solidFill>
            <a:ln>
              <a:noFill/>
            </a:ln>
          </p:spPr>
          <p:txBody>
            <a:bodyPr vert="horz" wrap="square" lIns="68580" tIns="34290" rIns="68580" bIns="34290" numCol="1" anchor="t" anchorCtr="false" compatLnSpc="true"/>
            <a:lstStyle/>
            <a:p>
              <a:endParaRPr lang="zh-CN" altLang="en-US" sz="1350">
                <a:solidFill>
                  <a:schemeClr val="tx2"/>
                </a:solidFill>
              </a:endParaRPr>
            </a:p>
          </p:txBody>
        </p:sp>
      </p:grpSp>
      <p:sp>
        <p:nvSpPr>
          <p:cNvPr id="11" name="文本框 10"/>
          <p:cNvSpPr txBox="true"/>
          <p:nvPr/>
        </p:nvSpPr>
        <p:spPr>
          <a:xfrm>
            <a:off x="3516630" y="2893695"/>
            <a:ext cx="2192020" cy="583565"/>
          </a:xfrm>
          <a:prstGeom prst="rect">
            <a:avLst/>
          </a:prstGeom>
          <a:noFill/>
        </p:spPr>
        <p:txBody>
          <a:bodyPr wrap="square" rtlCol="0" anchor="t">
            <a:spAutoFit/>
          </a:bodyPr>
          <a:lstStyle/>
          <a:p>
            <a:r>
              <a:rPr lang="zh-CN" altLang="en-US" sz="1600" dirty="0">
                <a:latin typeface="微软雅黑" panose="020B0604030504040204" pitchFamily="34" charset="-122"/>
                <a:ea typeface="微软雅黑" panose="020B0604030504040204" pitchFamily="34" charset="-122"/>
                <a:sym typeface="+mn-ea"/>
              </a:rPr>
              <a:t>如回迁安置房、经济适用房、两限房等。</a:t>
            </a:r>
            <a:endParaRPr lang="zh-CN" altLang="en-US" sz="1600" dirty="0">
              <a:latin typeface="微软雅黑" panose="020B0604030504040204" pitchFamily="34" charset="-122"/>
              <a:ea typeface="微软雅黑" panose="020B0604030504040204" pitchFamily="34" charset="-122"/>
              <a:sym typeface="+mn-ea"/>
            </a:endParaRPr>
          </a:p>
        </p:txBody>
      </p:sp>
      <p:sp>
        <p:nvSpPr>
          <p:cNvPr id="16" name="文本框 15"/>
          <p:cNvSpPr txBox="true"/>
          <p:nvPr/>
        </p:nvSpPr>
        <p:spPr>
          <a:xfrm>
            <a:off x="203200" y="737235"/>
            <a:ext cx="4661535" cy="810260"/>
          </a:xfrm>
          <a:prstGeom prst="rect">
            <a:avLst/>
          </a:prstGeom>
          <a:noFill/>
        </p:spPr>
        <p:txBody>
          <a:bodyPr wrap="square" rtlCol="0" anchor="t">
            <a:spAutoFit/>
          </a:bodyPr>
          <a:lstStyle/>
          <a:p>
            <a:pPr marL="285750" indent="-285750">
              <a:lnSpc>
                <a:spcPct val="130000"/>
              </a:lnSpc>
              <a:buFont typeface="Wingdings" panose="05000000000000000000" charset="0"/>
              <a:buChar char="l"/>
            </a:pPr>
            <a:r>
              <a:rPr kumimoji="1" b="1" noProof="0" dirty="0">
                <a:ln>
                  <a:noFill/>
                </a:ln>
                <a:solidFill>
                  <a:schemeClr val="tx1"/>
                </a:solidFill>
                <a:effectLst/>
                <a:uLnTx/>
                <a:uFillTx/>
                <a:latin typeface="微软雅黑" panose="020B0604030504040204" pitchFamily="34" charset="-122"/>
                <a:ea typeface="微软雅黑" panose="020B0604030504040204" pitchFamily="34" charset="-122"/>
                <a:sym typeface="+mn-ea"/>
              </a:rPr>
              <a:t>保障性住房</a:t>
            </a:r>
            <a:r>
              <a:rPr kumimoji="1" lang="zh-CN" b="1" noProof="0" dirty="0">
                <a:ln>
                  <a:noFill/>
                </a:ln>
                <a:solidFill>
                  <a:schemeClr val="tx1"/>
                </a:solidFill>
                <a:effectLst/>
                <a:uLnTx/>
                <a:uFillTx/>
                <a:latin typeface="微软雅黑" panose="020B0604030504040204" pitchFamily="34" charset="-122"/>
                <a:ea typeface="微软雅黑" panose="020B0604030504040204" pitchFamily="34" charset="-122"/>
                <a:sym typeface="+mn-ea"/>
              </a:rPr>
              <a:t>：</a:t>
            </a:r>
            <a:r>
              <a:rPr dirty="0">
                <a:solidFill>
                  <a:schemeClr val="tx1"/>
                </a:solidFill>
                <a:latin typeface="微软雅黑" panose="020B0604030504040204" pitchFamily="34" charset="-122"/>
                <a:ea typeface="微软雅黑" panose="020B0604030504040204" pitchFamily="34" charset="-122"/>
                <a:sym typeface="+mn-ea"/>
              </a:rPr>
              <a:t>指政府主导，为特定对象提供的限定标准、限定价格或租金的住房。</a:t>
            </a:r>
            <a:endParaRPr lang="zh-CN" altLang="en-US" dirty="0">
              <a:solidFill>
                <a:schemeClr val="tx1"/>
              </a:solidFill>
              <a:latin typeface="微软雅黑" panose="020B0604030504040204" pitchFamily="34" charset="-122"/>
              <a:ea typeface="微软雅黑" panose="020B0604030504040204" pitchFamily="34" charset="-122"/>
              <a:sym typeface="+mn-ea"/>
            </a:endParaRPr>
          </a:p>
        </p:txBody>
      </p:sp>
      <p:sp>
        <p:nvSpPr>
          <p:cNvPr id="17" name="文本框 16"/>
          <p:cNvSpPr txBox="true"/>
          <p:nvPr/>
        </p:nvSpPr>
        <p:spPr>
          <a:xfrm>
            <a:off x="5242560" y="737235"/>
            <a:ext cx="3695700" cy="810260"/>
          </a:xfrm>
          <a:prstGeom prst="rect">
            <a:avLst/>
          </a:prstGeom>
          <a:noFill/>
        </p:spPr>
        <p:txBody>
          <a:bodyPr wrap="square" rtlCol="0" anchor="t">
            <a:spAutoFit/>
          </a:bodyPr>
          <a:lstStyle/>
          <a:p>
            <a:pPr marL="285750" indent="-285750">
              <a:lnSpc>
                <a:spcPct val="130000"/>
              </a:lnSpc>
              <a:buFont typeface="Wingdings" panose="05000000000000000000" charset="0"/>
              <a:buChar char="l"/>
            </a:pPr>
            <a:r>
              <a:rPr b="1" dirty="0">
                <a:latin typeface="微软雅黑" panose="020B0604030504040204" pitchFamily="34" charset="-122"/>
                <a:ea typeface="微软雅黑" panose="020B0604030504040204" pitchFamily="34" charset="-122"/>
                <a:sym typeface="+mn-ea"/>
              </a:rPr>
              <a:t>配建项目中所占比重</a:t>
            </a:r>
            <a:r>
              <a:rPr lang="zh-CN" b="1" dirty="0">
                <a:latin typeface="微软雅黑" panose="020B0604030504040204" pitchFamily="34" charset="-122"/>
                <a:ea typeface="微软雅黑" panose="020B0604030504040204" pitchFamily="34" charset="-122"/>
                <a:sym typeface="+mn-ea"/>
              </a:rPr>
              <a:t>：</a:t>
            </a:r>
            <a:r>
              <a:rPr dirty="0">
                <a:latin typeface="微软雅黑" panose="020B0604030504040204" pitchFamily="34" charset="-122"/>
                <a:ea typeface="微软雅黑" panose="020B0604030504040204" pitchFamily="34" charset="-122"/>
                <a:sym typeface="+mn-ea"/>
              </a:rPr>
              <a:t>指配建项目中保障性住房所占的比重。</a:t>
            </a:r>
            <a:endParaRPr lang="zh-CN" altLang="en-US"/>
          </a:p>
        </p:txBody>
      </p:sp>
      <p:sp>
        <p:nvSpPr>
          <p:cNvPr id="12" name="文本框 11"/>
          <p:cNvSpPr txBox="true"/>
          <p:nvPr/>
        </p:nvSpPr>
        <p:spPr>
          <a:xfrm>
            <a:off x="3491865" y="3477260"/>
            <a:ext cx="2697480" cy="368300"/>
          </a:xfrm>
          <a:prstGeom prst="rect">
            <a:avLst/>
          </a:prstGeom>
          <a:noFill/>
        </p:spPr>
        <p:txBody>
          <a:bodyPr wrap="none" rtlCol="0" anchor="t">
            <a:spAutoFit/>
          </a:bodyPr>
          <a:lstStyle/>
          <a:p>
            <a:r>
              <a:rPr lang="zh-CN" altLang="en-US">
                <a:solidFill>
                  <a:srgbClr val="FF0000"/>
                </a:solidFill>
                <a:latin typeface="方正楷体_GBK" panose="02000000000000000000" charset="-122"/>
                <a:ea typeface="方正楷体_GBK" panose="02000000000000000000" charset="-122"/>
                <a:sym typeface="+mn-ea"/>
              </a:rPr>
              <a:t>选择其他需填写具体类型</a:t>
            </a:r>
            <a:endParaRPr lang="zh-CN" altLang="en-US"/>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13" name="文本框 8"/>
          <p:cNvSpPr txBox="true"/>
          <p:nvPr/>
        </p:nvSpPr>
        <p:spPr>
          <a:xfrm>
            <a:off x="395605" y="1061085"/>
            <a:ext cx="8449945" cy="1291590"/>
          </a:xfrm>
          <a:prstGeom prst="rect">
            <a:avLst/>
          </a:prstGeom>
          <a:noFill/>
          <a:ln w="9525">
            <a:noFill/>
          </a:ln>
        </p:spPr>
        <p:txBody>
          <a:bodyPr wrap="square">
            <a:spAutoFit/>
          </a:bodyPr>
          <a:lstStyle/>
          <a:p>
            <a:pPr marL="285750" indent="-285750">
              <a:lnSpc>
                <a:spcPct val="130000"/>
              </a:lnSpc>
              <a:buFont typeface="Wingdings" panose="05000000000000000000" charset="0"/>
              <a:buChar char="l"/>
            </a:pPr>
            <a:r>
              <a:rPr sz="2000" dirty="0">
                <a:solidFill>
                  <a:srgbClr val="000000"/>
                </a:solidFill>
                <a:latin typeface="微软雅黑" panose="020B0604030504040204" pitchFamily="34" charset="-122"/>
                <a:ea typeface="微软雅黑" panose="020B0604030504040204" pitchFamily="34" charset="-122"/>
              </a:rPr>
              <a:t>单独开发项目         所属房地产集团企业名称</a:t>
            </a:r>
            <a:endParaRPr sz="2000" dirty="0">
              <a:solidFill>
                <a:srgbClr val="000000"/>
              </a:solidFill>
              <a:latin typeface="微软雅黑" panose="020B0604030504040204" pitchFamily="34" charset="-122"/>
              <a:ea typeface="微软雅黑" panose="020B0604030504040204" pitchFamily="34" charset="-122"/>
            </a:endParaRPr>
          </a:p>
          <a:p>
            <a:pPr marL="285750" indent="-285750">
              <a:lnSpc>
                <a:spcPct val="130000"/>
              </a:lnSpc>
              <a:buFont typeface="Wingdings" panose="05000000000000000000" charset="0"/>
              <a:buChar char="l"/>
            </a:pPr>
            <a:endParaRPr sz="2000" dirty="0">
              <a:solidFill>
                <a:srgbClr val="000000"/>
              </a:solidFill>
              <a:latin typeface="微软雅黑" panose="020B0604030504040204" pitchFamily="34" charset="-122"/>
              <a:ea typeface="微软雅黑" panose="020B0604030504040204" pitchFamily="34" charset="-122"/>
            </a:endParaRPr>
          </a:p>
          <a:p>
            <a:pPr marL="285750" indent="-285750">
              <a:lnSpc>
                <a:spcPct val="130000"/>
              </a:lnSpc>
              <a:buFont typeface="Wingdings" panose="05000000000000000000" charset="0"/>
              <a:buChar char="l"/>
            </a:pPr>
            <a:r>
              <a:rPr sz="2000" dirty="0">
                <a:solidFill>
                  <a:srgbClr val="000000"/>
                </a:solidFill>
                <a:latin typeface="微软雅黑" panose="020B0604030504040204" pitchFamily="34" charset="-122"/>
                <a:ea typeface="微软雅黑" panose="020B0604030504040204" pitchFamily="34" charset="-122"/>
              </a:rPr>
              <a:t>联合开发项目         股权比重最高的房地产集团企业名称</a:t>
            </a:r>
            <a:endParaRPr sz="2000" dirty="0">
              <a:solidFill>
                <a:srgbClr val="000000"/>
              </a:solidFill>
              <a:latin typeface="微软雅黑" panose="020B0604030504040204" pitchFamily="34" charset="-122"/>
              <a:ea typeface="微软雅黑" panose="020B0604030504040204" pitchFamily="34" charset="-122"/>
            </a:endParaRPr>
          </a:p>
        </p:txBody>
      </p:sp>
      <p:sp>
        <p:nvSpPr>
          <p:cNvPr id="8" name="矩形 5"/>
          <p:cNvSpPr>
            <a:spLocks noChangeArrowheads="true"/>
          </p:cNvSpPr>
          <p:nvPr/>
        </p:nvSpPr>
        <p:spPr bwMode="auto">
          <a:xfrm>
            <a:off x="467678" y="123508"/>
            <a:ext cx="3318510" cy="82994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12 </a:t>
            </a: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房地产集团企业目录</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endParaRPr>
          </a:p>
        </p:txBody>
      </p:sp>
      <p:sp>
        <p:nvSpPr>
          <p:cNvPr id="37" name="Freeform 499"/>
          <p:cNvSpPr/>
          <p:nvPr/>
        </p:nvSpPr>
        <p:spPr bwMode="auto">
          <a:xfrm rot="16200000">
            <a:off x="2533561" y="1079527"/>
            <a:ext cx="239083" cy="625835"/>
          </a:xfrm>
          <a:custGeom>
            <a:avLst/>
            <a:gdLst>
              <a:gd name="T0" fmla="*/ 83 w 102"/>
              <a:gd name="T1" fmla="*/ 0 h 267"/>
              <a:gd name="T2" fmla="*/ 83 w 102"/>
              <a:gd name="T3" fmla="*/ 192 h 267"/>
              <a:gd name="T4" fmla="*/ 102 w 102"/>
              <a:gd name="T5" fmla="*/ 192 h 267"/>
              <a:gd name="T6" fmla="*/ 50 w 102"/>
              <a:gd name="T7" fmla="*/ 267 h 267"/>
              <a:gd name="T8" fmla="*/ 0 w 102"/>
              <a:gd name="T9" fmla="*/ 192 h 267"/>
              <a:gd name="T10" fmla="*/ 19 w 102"/>
              <a:gd name="T11" fmla="*/ 192 h 267"/>
              <a:gd name="T12" fmla="*/ 19 w 102"/>
              <a:gd name="T13" fmla="*/ 0 h 267"/>
              <a:gd name="T14" fmla="*/ 40 w 102"/>
              <a:gd name="T15" fmla="*/ 0 h 267"/>
              <a:gd name="T16" fmla="*/ 40 w 102"/>
              <a:gd name="T17" fmla="*/ 192 h 267"/>
              <a:gd name="T18" fmla="*/ 62 w 102"/>
              <a:gd name="T19" fmla="*/ 192 h 267"/>
              <a:gd name="T20" fmla="*/ 62 w 102"/>
              <a:gd name="T21" fmla="*/ 0 h 267"/>
              <a:gd name="T22" fmla="*/ 83 w 102"/>
              <a:gd name="T23" fmla="*/ 0 h 267"/>
              <a:gd name="T24" fmla="*/ 83 w 102"/>
              <a:gd name="T25"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267">
                <a:moveTo>
                  <a:pt x="83" y="0"/>
                </a:moveTo>
                <a:lnTo>
                  <a:pt x="83" y="192"/>
                </a:lnTo>
                <a:lnTo>
                  <a:pt x="102" y="192"/>
                </a:lnTo>
                <a:lnTo>
                  <a:pt x="50" y="267"/>
                </a:lnTo>
                <a:lnTo>
                  <a:pt x="0" y="192"/>
                </a:lnTo>
                <a:lnTo>
                  <a:pt x="19" y="192"/>
                </a:lnTo>
                <a:lnTo>
                  <a:pt x="19" y="0"/>
                </a:lnTo>
                <a:lnTo>
                  <a:pt x="40" y="0"/>
                </a:lnTo>
                <a:lnTo>
                  <a:pt x="40" y="192"/>
                </a:lnTo>
                <a:lnTo>
                  <a:pt x="62" y="192"/>
                </a:lnTo>
                <a:lnTo>
                  <a:pt x="62" y="0"/>
                </a:lnTo>
                <a:lnTo>
                  <a:pt x="83" y="0"/>
                </a:lnTo>
                <a:lnTo>
                  <a:pt x="83" y="0"/>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false" compatLnSpc="true"/>
          <a:lstStyle/>
          <a:p>
            <a:endParaRPr lang="zh-CN" altLang="en-US" sz="1350">
              <a:solidFill>
                <a:schemeClr val="bg2"/>
              </a:solidFill>
            </a:endParaRPr>
          </a:p>
        </p:txBody>
      </p:sp>
      <p:sp>
        <p:nvSpPr>
          <p:cNvPr id="9" name="文本框 8"/>
          <p:cNvSpPr txBox="true"/>
          <p:nvPr/>
        </p:nvSpPr>
        <p:spPr>
          <a:xfrm>
            <a:off x="2339975" y="904875"/>
            <a:ext cx="640080" cy="368300"/>
          </a:xfrm>
          <a:prstGeom prst="rect">
            <a:avLst/>
          </a:prstGeom>
          <a:noFill/>
        </p:spPr>
        <p:txBody>
          <a:bodyPr wrap="none" rtlCol="0" anchor="t">
            <a:spAutoFit/>
          </a:bodyPr>
          <a:lstStyle/>
          <a:p>
            <a:r>
              <a:rPr dirty="0">
                <a:solidFill>
                  <a:srgbClr val="000000"/>
                </a:solidFill>
                <a:latin typeface="微软雅黑" panose="020B0604030504040204" pitchFamily="34" charset="-122"/>
                <a:ea typeface="微软雅黑" panose="020B0604030504040204" pitchFamily="34" charset="-122"/>
                <a:sym typeface="+mn-ea"/>
              </a:rPr>
              <a:t>填写</a:t>
            </a:r>
            <a:endParaRPr lang="zh-CN" altLang="en-US"/>
          </a:p>
        </p:txBody>
      </p:sp>
      <p:sp>
        <p:nvSpPr>
          <p:cNvPr id="10" name="Freeform 499"/>
          <p:cNvSpPr/>
          <p:nvPr/>
        </p:nvSpPr>
        <p:spPr bwMode="auto">
          <a:xfrm rot="16200000">
            <a:off x="2533561" y="1874547"/>
            <a:ext cx="239083" cy="625835"/>
          </a:xfrm>
          <a:custGeom>
            <a:avLst/>
            <a:gdLst>
              <a:gd name="T0" fmla="*/ 83 w 102"/>
              <a:gd name="T1" fmla="*/ 0 h 267"/>
              <a:gd name="T2" fmla="*/ 83 w 102"/>
              <a:gd name="T3" fmla="*/ 192 h 267"/>
              <a:gd name="T4" fmla="*/ 102 w 102"/>
              <a:gd name="T5" fmla="*/ 192 h 267"/>
              <a:gd name="T6" fmla="*/ 50 w 102"/>
              <a:gd name="T7" fmla="*/ 267 h 267"/>
              <a:gd name="T8" fmla="*/ 0 w 102"/>
              <a:gd name="T9" fmla="*/ 192 h 267"/>
              <a:gd name="T10" fmla="*/ 19 w 102"/>
              <a:gd name="T11" fmla="*/ 192 h 267"/>
              <a:gd name="T12" fmla="*/ 19 w 102"/>
              <a:gd name="T13" fmla="*/ 0 h 267"/>
              <a:gd name="T14" fmla="*/ 40 w 102"/>
              <a:gd name="T15" fmla="*/ 0 h 267"/>
              <a:gd name="T16" fmla="*/ 40 w 102"/>
              <a:gd name="T17" fmla="*/ 192 h 267"/>
              <a:gd name="T18" fmla="*/ 62 w 102"/>
              <a:gd name="T19" fmla="*/ 192 h 267"/>
              <a:gd name="T20" fmla="*/ 62 w 102"/>
              <a:gd name="T21" fmla="*/ 0 h 267"/>
              <a:gd name="T22" fmla="*/ 83 w 102"/>
              <a:gd name="T23" fmla="*/ 0 h 267"/>
              <a:gd name="T24" fmla="*/ 83 w 102"/>
              <a:gd name="T25"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267">
                <a:moveTo>
                  <a:pt x="83" y="0"/>
                </a:moveTo>
                <a:lnTo>
                  <a:pt x="83" y="192"/>
                </a:lnTo>
                <a:lnTo>
                  <a:pt x="102" y="192"/>
                </a:lnTo>
                <a:lnTo>
                  <a:pt x="50" y="267"/>
                </a:lnTo>
                <a:lnTo>
                  <a:pt x="0" y="192"/>
                </a:lnTo>
                <a:lnTo>
                  <a:pt x="19" y="192"/>
                </a:lnTo>
                <a:lnTo>
                  <a:pt x="19" y="0"/>
                </a:lnTo>
                <a:lnTo>
                  <a:pt x="40" y="0"/>
                </a:lnTo>
                <a:lnTo>
                  <a:pt x="40" y="192"/>
                </a:lnTo>
                <a:lnTo>
                  <a:pt x="62" y="192"/>
                </a:lnTo>
                <a:lnTo>
                  <a:pt x="62" y="0"/>
                </a:lnTo>
                <a:lnTo>
                  <a:pt x="83" y="0"/>
                </a:lnTo>
                <a:lnTo>
                  <a:pt x="83" y="0"/>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false" compatLnSpc="true"/>
          <a:lstStyle/>
          <a:p>
            <a:r>
              <a:rPr lang="en-US" altLang="zh-CN" sz="1350">
                <a:solidFill>
                  <a:schemeClr val="bg2"/>
                </a:solidFill>
              </a:rPr>
              <a:t> </a:t>
            </a:r>
            <a:endParaRPr lang="en-US" altLang="zh-CN" sz="1350">
              <a:solidFill>
                <a:schemeClr val="bg2"/>
              </a:solidFill>
            </a:endParaRPr>
          </a:p>
        </p:txBody>
      </p:sp>
      <p:sp>
        <p:nvSpPr>
          <p:cNvPr id="11" name="文本框 10"/>
          <p:cNvSpPr txBox="true"/>
          <p:nvPr/>
        </p:nvSpPr>
        <p:spPr>
          <a:xfrm>
            <a:off x="2339340" y="1708150"/>
            <a:ext cx="640080" cy="368300"/>
          </a:xfrm>
          <a:prstGeom prst="rect">
            <a:avLst/>
          </a:prstGeom>
          <a:noFill/>
        </p:spPr>
        <p:txBody>
          <a:bodyPr wrap="none" rtlCol="0" anchor="t">
            <a:spAutoFit/>
          </a:bodyPr>
          <a:lstStyle/>
          <a:p>
            <a:r>
              <a:rPr dirty="0">
                <a:solidFill>
                  <a:srgbClr val="000000"/>
                </a:solidFill>
                <a:latin typeface="微软雅黑" panose="020B0604030504040204" pitchFamily="34" charset="-122"/>
                <a:ea typeface="微软雅黑" panose="020B0604030504040204" pitchFamily="34" charset="-122"/>
                <a:sym typeface="+mn-ea"/>
              </a:rPr>
              <a:t>填写</a:t>
            </a:r>
            <a:endParaRPr lang="zh-CN" altLang="en-US"/>
          </a:p>
        </p:txBody>
      </p:sp>
      <p:sp>
        <p:nvSpPr>
          <p:cNvPr id="2" name="文本框 1"/>
          <p:cNvSpPr txBox="true"/>
          <p:nvPr/>
        </p:nvSpPr>
        <p:spPr>
          <a:xfrm>
            <a:off x="376555" y="2459990"/>
            <a:ext cx="8344535" cy="860425"/>
          </a:xfrm>
          <a:prstGeom prst="rect">
            <a:avLst/>
          </a:prstGeom>
          <a:noFill/>
        </p:spPr>
        <p:txBody>
          <a:bodyPr wrap="square" rtlCol="0" anchor="t">
            <a:spAutoFit/>
          </a:bodyPr>
          <a:lstStyle/>
          <a:p>
            <a:pPr marL="628650" marR="0" lvl="0" indent="-342900" algn="l" defTabSz="914400" rtl="0" fontAlgn="auto">
              <a:lnSpc>
                <a:spcPts val="3000"/>
              </a:lnSpc>
              <a:spcBef>
                <a:spcPct val="0"/>
              </a:spcBef>
              <a:spcAft>
                <a:spcPts val="0"/>
              </a:spcAft>
              <a:buClrTx/>
              <a:buSzTx/>
              <a:buFont typeface="Wingdings" panose="05000000000000000000" charset="0"/>
              <a:buChar char="Ø"/>
              <a:defRPr/>
            </a:pPr>
            <a:r>
              <a:rPr lang="zh-CN" altLang="en-US" sz="1800" noProof="0" dirty="0">
                <a:ln>
                  <a:noFill/>
                </a:ln>
                <a:effectLst/>
                <a:uLnTx/>
                <a:uFillTx/>
                <a:latin typeface="微软雅黑" panose="020B0604030504040204" pitchFamily="34" charset="-122"/>
                <a:ea typeface="微软雅黑" panose="020B0604030504040204" pitchFamily="34" charset="-122"/>
                <a:sym typeface="+mn-ea"/>
              </a:rPr>
              <a:t>对于联合开发项目，如果</a:t>
            </a:r>
            <a:r>
              <a:rPr sz="1800" dirty="0">
                <a:solidFill>
                  <a:srgbClr val="000000"/>
                </a:solidFill>
                <a:latin typeface="微软雅黑" panose="020B0604030504040204" pitchFamily="34" charset="-122"/>
                <a:ea typeface="微软雅黑" panose="020B0604030504040204" pitchFamily="34" charset="-122"/>
                <a:sym typeface="+mn-ea"/>
              </a:rPr>
              <a:t>集团企业</a:t>
            </a:r>
            <a:r>
              <a:rPr lang="zh-CN" altLang="en-US" sz="1800" noProof="0" dirty="0">
                <a:ln>
                  <a:noFill/>
                </a:ln>
                <a:effectLst/>
                <a:uLnTx/>
                <a:uFillTx/>
                <a:latin typeface="微软雅黑" panose="020B0604030504040204" pitchFamily="34" charset="-122"/>
                <a:ea typeface="微软雅黑" panose="020B0604030504040204" pitchFamily="34" charset="-122"/>
                <a:sym typeface="+mn-ea"/>
              </a:rPr>
              <a:t>股权占比相同，则填写目录中排名最靠前的企业。（目录为</a:t>
            </a:r>
            <a:r>
              <a:rPr lang="en-US" altLang="zh-CN" sz="1800" noProof="0" dirty="0">
                <a:ln>
                  <a:noFill/>
                </a:ln>
                <a:effectLst/>
                <a:uLnTx/>
                <a:uFillTx/>
                <a:latin typeface="微软雅黑" panose="020B0604030504040204" pitchFamily="34" charset="-122"/>
                <a:ea typeface="微软雅黑" panose="020B0604030504040204" pitchFamily="34" charset="-122"/>
                <a:sym typeface="+mn-ea"/>
              </a:rPr>
              <a:t>TOP100</a:t>
            </a:r>
            <a:r>
              <a:rPr lang="zh-CN" altLang="zh-CN" sz="1800" noProof="0" dirty="0">
                <a:ln>
                  <a:noFill/>
                </a:ln>
                <a:effectLst/>
                <a:uLnTx/>
                <a:uFillTx/>
                <a:latin typeface="微软雅黑" panose="020B0604030504040204" pitchFamily="34" charset="-122"/>
                <a:ea typeface="微软雅黑" panose="020B0604030504040204" pitchFamily="34" charset="-122"/>
                <a:sym typeface="+mn-ea"/>
              </a:rPr>
              <a:t>房企</a:t>
            </a:r>
            <a:r>
              <a:rPr lang="zh-CN" altLang="en-US" sz="1800" noProof="0" dirty="0">
                <a:ln>
                  <a:noFill/>
                </a:ln>
                <a:effectLst/>
                <a:uLnTx/>
                <a:uFillTx/>
                <a:latin typeface="微软雅黑" panose="020B0604030504040204" pitchFamily="34" charset="-122"/>
                <a:ea typeface="微软雅黑" panose="020B0604030504040204" pitchFamily="34" charset="-122"/>
                <a:sym typeface="+mn-ea"/>
              </a:rPr>
              <a:t>正序排列）</a:t>
            </a:r>
            <a:endParaRPr lang="zh-CN" altLang="en-US" sz="1800" noProof="0" dirty="0">
              <a:ln>
                <a:noFill/>
              </a:ln>
              <a:solidFill>
                <a:srgbClr val="FF0000"/>
              </a:solidFill>
              <a:effectLst/>
              <a:uLnTx/>
              <a:uFillTx/>
              <a:latin typeface="微软雅黑" panose="020B0604030504040204" pitchFamily="34" charset="-122"/>
              <a:ea typeface="微软雅黑" panose="020B0604030504040204" pitchFamily="34" charset="-122"/>
              <a:sym typeface="+mn-ea"/>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201168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400" b="1" dirty="0">
                <a:solidFill>
                  <a:srgbClr val="536781"/>
                </a:solidFill>
                <a:latin typeface="微软雅黑" panose="020B0604030504040204" pitchFamily="34" charset="-122"/>
                <a:ea typeface="微软雅黑" panose="020B0604030504040204" pitchFamily="34" charset="-122"/>
                <a:cs typeface="+mn-ea"/>
                <a:sym typeface="+mn-ea"/>
              </a:rPr>
              <a:t>项目规划情况</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8" name="矩形 7"/>
          <p:cNvSpPr/>
          <p:nvPr userDrawn="true"/>
        </p:nvSpPr>
        <p:spPr>
          <a:xfrm>
            <a:off x="2660015" y="194945"/>
            <a:ext cx="6483985" cy="287020"/>
          </a:xfrm>
          <a:prstGeom prst="rect">
            <a:avLst/>
          </a:prstGeom>
          <a:solidFill>
            <a:srgbClr val="151F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3" name="表格 2"/>
          <p:cNvGraphicFramePr/>
          <p:nvPr>
            <p:custDataLst>
              <p:tags r:id="rId1"/>
            </p:custDataLst>
          </p:nvPr>
        </p:nvGraphicFramePr>
        <p:xfrm>
          <a:off x="520065" y="1389380"/>
          <a:ext cx="8104505" cy="3411855"/>
        </p:xfrm>
        <a:graphic>
          <a:graphicData uri="http://schemas.openxmlformats.org/drawingml/2006/table">
            <a:tbl>
              <a:tblPr firstRow="true" bandRow="true">
                <a:tableStyleId>{5940675A-B579-460E-94D1-54222C63F5DA}</a:tableStyleId>
              </a:tblPr>
              <a:tblGrid>
                <a:gridCol w="2087245"/>
                <a:gridCol w="885825"/>
                <a:gridCol w="477520"/>
                <a:gridCol w="626110"/>
                <a:gridCol w="1966595"/>
                <a:gridCol w="725170"/>
                <a:gridCol w="512445"/>
                <a:gridCol w="823595"/>
              </a:tblGrid>
              <a:tr h="363220">
                <a:tc gridSpan="8">
                  <a:txBody>
                    <a:bodyPr/>
                    <a:p>
                      <a:pPr indent="0" algn="ctr">
                        <a:buNone/>
                      </a:pPr>
                      <a:r>
                        <a:rPr lang="en-US" sz="1400" b="1">
                          <a:solidFill>
                            <a:srgbClr val="000000"/>
                          </a:solidFill>
                          <a:latin typeface="宋体" pitchFamily="2" charset="-122"/>
                          <a:ea typeface="宋体" pitchFamily="2" charset="-122"/>
                          <a:cs typeface="宋体" pitchFamily="2" charset="-122"/>
                        </a:rPr>
                        <a:t>项目规划情况</a:t>
                      </a:r>
                      <a:endParaRPr lang="en-US" altLang="en-US" sz="1400" b="1">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725805">
                <a:tc>
                  <a:txBody>
                    <a:bodyPr/>
                    <a:p>
                      <a:pPr indent="0" algn="ctr">
                        <a:buNone/>
                      </a:pPr>
                      <a:r>
                        <a:rPr lang="en-US" sz="1400" b="0">
                          <a:solidFill>
                            <a:srgbClr val="000000"/>
                          </a:solidFill>
                          <a:latin typeface="宋体" pitchFamily="2" charset="-122"/>
                          <a:ea typeface="宋体" pitchFamily="2" charset="-122"/>
                          <a:cs typeface="宋体" pitchFamily="2" charset="-122"/>
                        </a:rPr>
                        <a:t>指标名称</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计量单位</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代码</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数量</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指标名称</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计量单位</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代码</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数量</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715">
                <a:tc>
                  <a:txBody>
                    <a:bodyPr/>
                    <a:p>
                      <a:pPr indent="0" algn="ctr">
                        <a:buNone/>
                      </a:pPr>
                      <a:r>
                        <a:rPr lang="en-US" sz="1400" b="0">
                          <a:solidFill>
                            <a:srgbClr val="000000"/>
                          </a:solidFill>
                          <a:latin typeface="宋体" pitchFamily="2" charset="-122"/>
                          <a:ea typeface="宋体" pitchFamily="2" charset="-122"/>
                          <a:cs typeface="宋体" pitchFamily="2" charset="-122"/>
                        </a:rPr>
                        <a:t>甲</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乙</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丙</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甲</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乙</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丙</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7350">
                <a:tc>
                  <a:txBody>
                    <a:bodyPr/>
                    <a:p>
                      <a:pPr indent="0">
                        <a:buNone/>
                      </a:pPr>
                      <a:r>
                        <a:rPr lang="en-US" sz="1400" b="0">
                          <a:solidFill>
                            <a:srgbClr val="000000"/>
                          </a:solidFill>
                          <a:latin typeface="宋体" pitchFamily="2" charset="-122"/>
                          <a:ea typeface="宋体" pitchFamily="2" charset="-122"/>
                          <a:cs typeface="宋体" pitchFamily="2" charset="-122"/>
                        </a:rPr>
                        <a:t>项目规划占地面积</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平方米</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06</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办公楼</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平方米</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073</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cap="flat">
                      <a:noFill/>
                    </a:lnB>
                    <a:lnTlToBr>
                      <a:noFill/>
                    </a:lnTlToBr>
                    <a:lnBlToTr>
                      <a:noFill/>
                    </a:lnBlToTr>
                    <a:noFill/>
                  </a:tcPr>
                </a:tc>
              </a:tr>
              <a:tr h="387350">
                <a:tc>
                  <a:txBody>
                    <a:bodyPr/>
                    <a:p>
                      <a:pPr indent="0">
                        <a:buNone/>
                      </a:pPr>
                      <a:r>
                        <a:rPr lang="en-US" sz="1400" b="0">
                          <a:solidFill>
                            <a:srgbClr val="000000"/>
                          </a:solidFill>
                          <a:latin typeface="宋体" pitchFamily="2" charset="-122"/>
                          <a:ea typeface="宋体" pitchFamily="2" charset="-122"/>
                          <a:cs typeface="宋体" pitchFamily="2" charset="-122"/>
                        </a:rPr>
                        <a:t>容积率</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061</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其他</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平方米</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074</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386715">
                <a:tc>
                  <a:txBody>
                    <a:bodyPr/>
                    <a:p>
                      <a:pPr indent="0">
                        <a:buNone/>
                      </a:pPr>
                      <a:r>
                        <a:rPr lang="en-US" sz="1400" b="0">
                          <a:solidFill>
                            <a:srgbClr val="000000"/>
                          </a:solidFill>
                          <a:latin typeface="宋体" pitchFamily="2" charset="-122"/>
                          <a:ea typeface="宋体" pitchFamily="2" charset="-122"/>
                          <a:cs typeface="宋体" pitchFamily="2" charset="-122"/>
                        </a:rPr>
                        <a:t>项目规划建筑面积</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平方米</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07</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规划住宅套数</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套</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08</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387985">
                <a:tc>
                  <a:txBody>
                    <a:bodyPr/>
                    <a:p>
                      <a:pPr indent="0">
                        <a:buNone/>
                      </a:pPr>
                      <a:r>
                        <a:rPr lang="en-US" sz="1400" b="0">
                          <a:solidFill>
                            <a:srgbClr val="000000"/>
                          </a:solidFill>
                          <a:latin typeface="宋体" pitchFamily="2" charset="-122"/>
                          <a:ea typeface="宋体" pitchFamily="2" charset="-122"/>
                          <a:cs typeface="宋体" pitchFamily="2" charset="-122"/>
                        </a:rPr>
                        <a:t>住宅</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平方米</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071</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其中：90平方米及以下</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套</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081</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386715">
                <a:tc>
                  <a:txBody>
                    <a:bodyPr/>
                    <a:p>
                      <a:pPr indent="0">
                        <a:buNone/>
                      </a:pPr>
                      <a:r>
                        <a:rPr lang="en-US" sz="1400" b="0">
                          <a:solidFill>
                            <a:srgbClr val="000000"/>
                          </a:solidFill>
                          <a:latin typeface="宋体" pitchFamily="2" charset="-122"/>
                          <a:ea typeface="宋体" pitchFamily="2" charset="-122"/>
                          <a:cs typeface="宋体" pitchFamily="2" charset="-122"/>
                        </a:rPr>
                        <a:t>商业营业用房</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平方米</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072</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144平方米以上</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套</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083</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bl>
          </a:graphicData>
        </a:graphic>
      </p:graphicFrame>
      <p:sp>
        <p:nvSpPr>
          <p:cNvPr id="100" name="文本框 99"/>
          <p:cNvSpPr txBox="true"/>
          <p:nvPr/>
        </p:nvSpPr>
        <p:spPr>
          <a:xfrm>
            <a:off x="1187450" y="664210"/>
            <a:ext cx="6372225" cy="645160"/>
          </a:xfrm>
          <a:prstGeom prst="rect">
            <a:avLst/>
          </a:prstGeom>
          <a:noFill/>
          <a:ln w="9525">
            <a:noFill/>
          </a:ln>
        </p:spPr>
        <p:txBody>
          <a:bodyPr wrap="square">
            <a:spAutoFit/>
          </a:bodyPr>
          <a:p>
            <a:pPr marL="0" indent="0" algn="l"/>
            <a:r>
              <a:rPr lang="zh-CN" sz="1800" b="0">
                <a:cs typeface="宋体" charset="0"/>
              </a:rPr>
              <a:t>数据取自</a:t>
            </a:r>
            <a:r>
              <a:rPr lang="zh-CN" sz="1800">
                <a:solidFill>
                  <a:schemeClr val="tx1"/>
                </a:solidFill>
                <a:cs typeface="宋体" charset="0"/>
              </a:rPr>
              <a:t>《建设</a:t>
            </a:r>
            <a:r>
              <a:rPr lang="zh-CN" sz="1800" b="1">
                <a:solidFill>
                  <a:schemeClr val="tx1"/>
                </a:solidFill>
                <a:cs typeface="宋体" charset="0"/>
              </a:rPr>
              <a:t>用地</a:t>
            </a:r>
            <a:r>
              <a:rPr lang="zh-CN" sz="1800">
                <a:solidFill>
                  <a:schemeClr val="tx1"/>
                </a:solidFill>
                <a:cs typeface="宋体" charset="0"/>
              </a:rPr>
              <a:t>规划许可证》《建设</a:t>
            </a:r>
            <a:r>
              <a:rPr lang="zh-CN" sz="1800" b="1">
                <a:solidFill>
                  <a:schemeClr val="tx1"/>
                </a:solidFill>
                <a:cs typeface="宋体" charset="0"/>
              </a:rPr>
              <a:t>工程</a:t>
            </a:r>
            <a:r>
              <a:rPr lang="zh-CN" sz="1800">
                <a:solidFill>
                  <a:schemeClr val="tx1"/>
                </a:solidFill>
                <a:cs typeface="宋体" charset="0"/>
              </a:rPr>
              <a:t>规划许可证》</a:t>
            </a:r>
            <a:r>
              <a:rPr lang="zh-CN" sz="1800" b="0">
                <a:cs typeface="宋体" charset="0"/>
              </a:rPr>
              <a:t>及《建设工程规划许可证附件》等</a:t>
            </a:r>
            <a:endParaRPr lang="zh-CN" altLang="en-US" sz="180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8" name="矩形 5"/>
          <p:cNvSpPr>
            <a:spLocks noChangeArrowheads="true"/>
          </p:cNvSpPr>
          <p:nvPr/>
        </p:nvSpPr>
        <p:spPr bwMode="auto">
          <a:xfrm>
            <a:off x="467678" y="123508"/>
            <a:ext cx="4617720" cy="82994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061容积率</a:t>
            </a:r>
            <a:r>
              <a:rPr kumimoji="1" 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a:t>
            </a: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07项目规划建筑面积</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endParaRPr>
          </a:p>
        </p:txBody>
      </p:sp>
      <p:sp>
        <p:nvSpPr>
          <p:cNvPr id="2" name="文本框 1"/>
          <p:cNvSpPr txBox="true"/>
          <p:nvPr/>
        </p:nvSpPr>
        <p:spPr>
          <a:xfrm>
            <a:off x="-180340" y="953770"/>
            <a:ext cx="8344535" cy="3169285"/>
          </a:xfrm>
          <a:prstGeom prst="rect">
            <a:avLst/>
          </a:prstGeom>
          <a:noFill/>
        </p:spPr>
        <p:txBody>
          <a:bodyPr wrap="square" rtlCol="0" anchor="t">
            <a:spAutoFit/>
          </a:bodyPr>
          <a:lstStyle/>
          <a:p>
            <a:pPr marL="628650" marR="0" lvl="0" indent="-342900" algn="l" defTabSz="914400" rtl="0" fontAlgn="auto">
              <a:lnSpc>
                <a:spcPts val="3000"/>
              </a:lnSpc>
              <a:spcBef>
                <a:spcPct val="0"/>
              </a:spcBef>
              <a:spcAft>
                <a:spcPts val="0"/>
              </a:spcAft>
              <a:buClrTx/>
              <a:buSzTx/>
              <a:buFont typeface="Wingdings" panose="05000000000000000000" charset="0"/>
              <a:buChar char="Ø"/>
              <a:defRPr/>
            </a:pPr>
            <a:r>
              <a:rPr sz="1800" dirty="0">
                <a:latin typeface="微软雅黑" panose="020B0604030504040204" pitchFamily="34" charset="-122"/>
                <a:ea typeface="微软雅黑" panose="020B0604030504040204" pitchFamily="34" charset="-122"/>
                <a:sym typeface="+mn-ea"/>
              </a:rPr>
              <a:t>容积率（061）  指一定地块内，</a:t>
            </a:r>
            <a:r>
              <a:rPr sz="1800" dirty="0">
                <a:solidFill>
                  <a:srgbClr val="FF0000"/>
                </a:solidFill>
                <a:latin typeface="微软雅黑" panose="020B0604030504040204" pitchFamily="34" charset="-122"/>
                <a:ea typeface="微软雅黑" panose="020B0604030504040204" pitchFamily="34" charset="-122"/>
                <a:sym typeface="+mn-ea"/>
              </a:rPr>
              <a:t>地上总建筑面积计算值</a:t>
            </a:r>
            <a:r>
              <a:rPr sz="1800" dirty="0">
                <a:latin typeface="微软雅黑" panose="020B0604030504040204" pitchFamily="34" charset="-122"/>
                <a:ea typeface="微软雅黑" panose="020B0604030504040204" pitchFamily="34" charset="-122"/>
                <a:sym typeface="+mn-ea"/>
              </a:rPr>
              <a:t>与</a:t>
            </a:r>
            <a:r>
              <a:rPr sz="1800" dirty="0">
                <a:solidFill>
                  <a:srgbClr val="FF0000"/>
                </a:solidFill>
                <a:latin typeface="微软雅黑" panose="020B0604030504040204" pitchFamily="34" charset="-122"/>
                <a:ea typeface="微软雅黑" panose="020B0604030504040204" pitchFamily="34" charset="-122"/>
                <a:sym typeface="+mn-ea"/>
              </a:rPr>
              <a:t>总建设用地面积之比</a:t>
            </a:r>
            <a:r>
              <a:rPr sz="1800" dirty="0">
                <a:latin typeface="微软雅黑" panose="020B0604030504040204" pitchFamily="34" charset="-122"/>
                <a:ea typeface="微软雅黑" panose="020B0604030504040204" pitchFamily="34" charset="-122"/>
                <a:sym typeface="+mn-ea"/>
              </a:rPr>
              <a:t>。地上总建筑面积计算值为建设用地内各栋建筑物地上建筑面积计算值之和；地下有经营性面积的，其经营面积不纳入计算容积率的建筑面积。一般情况下，建筑面积计算值按照《建筑工程建筑面积计算规范》（GB/T50353-2005）的规定执行。</a:t>
            </a:r>
            <a:endParaRPr sz="1800" dirty="0">
              <a:latin typeface="微软雅黑" panose="020B0604030504040204" pitchFamily="34" charset="-122"/>
              <a:ea typeface="微软雅黑" panose="020B0604030504040204" pitchFamily="34" charset="-122"/>
              <a:sym typeface="+mn-ea"/>
            </a:endParaRPr>
          </a:p>
          <a:p>
            <a:pPr marL="628650" marR="0" lvl="0" indent="-342900" algn="l" defTabSz="914400" rtl="0" fontAlgn="auto">
              <a:lnSpc>
                <a:spcPts val="3000"/>
              </a:lnSpc>
              <a:spcBef>
                <a:spcPct val="0"/>
              </a:spcBef>
              <a:spcAft>
                <a:spcPts val="0"/>
              </a:spcAft>
              <a:buClrTx/>
              <a:buSzTx/>
              <a:buFont typeface="Wingdings" panose="05000000000000000000" charset="0"/>
              <a:buChar char="Ø"/>
              <a:defRPr/>
            </a:pPr>
            <a:endParaRPr sz="1800" dirty="0">
              <a:latin typeface="微软雅黑" panose="020B0604030504040204" pitchFamily="34" charset="-122"/>
              <a:ea typeface="微软雅黑" panose="020B0604030504040204" pitchFamily="34" charset="-122"/>
              <a:sym typeface="+mn-ea"/>
            </a:endParaRPr>
          </a:p>
          <a:p>
            <a:pPr marL="628650" marR="0" lvl="0" indent="-342900" algn="l" defTabSz="914400" rtl="0" fontAlgn="auto">
              <a:lnSpc>
                <a:spcPts val="3000"/>
              </a:lnSpc>
              <a:spcBef>
                <a:spcPct val="0"/>
              </a:spcBef>
              <a:spcAft>
                <a:spcPts val="0"/>
              </a:spcAft>
              <a:buClrTx/>
              <a:buSzTx/>
              <a:buFont typeface="Wingdings" panose="05000000000000000000" charset="0"/>
              <a:buChar char="Ø"/>
              <a:defRPr/>
            </a:pPr>
            <a:r>
              <a:rPr sz="1800" dirty="0">
                <a:latin typeface="微软雅黑" panose="020B0604030504040204" pitchFamily="34" charset="-122"/>
                <a:ea typeface="微软雅黑" panose="020B0604030504040204" pitchFamily="34" charset="-122"/>
                <a:sym typeface="+mn-ea"/>
              </a:rPr>
              <a:t>项目规划建筑面积（07）  指房地产开发项目</a:t>
            </a:r>
            <a:r>
              <a:rPr sz="1800" dirty="0">
                <a:solidFill>
                  <a:srgbClr val="FF0000"/>
                </a:solidFill>
                <a:latin typeface="微软雅黑" panose="020B0604030504040204" pitchFamily="34" charset="-122"/>
                <a:ea typeface="微软雅黑" panose="020B0604030504040204" pitchFamily="34" charset="-122"/>
                <a:sym typeface="+mn-ea"/>
              </a:rPr>
              <a:t>总的建筑面积</a:t>
            </a:r>
            <a:r>
              <a:rPr sz="1800" dirty="0">
                <a:latin typeface="微软雅黑" panose="020B0604030504040204" pitchFamily="34" charset="-122"/>
                <a:ea typeface="微软雅黑" panose="020B0604030504040204" pitchFamily="34" charset="-122"/>
                <a:sym typeface="+mn-ea"/>
              </a:rPr>
              <a:t>。项目尚未开工或正在建设时，以规划建筑面积为准。</a:t>
            </a:r>
            <a:endParaRPr sz="1800" dirty="0">
              <a:latin typeface="微软雅黑" panose="020B0604030504040204" pitchFamily="34" charset="-122"/>
              <a:ea typeface="微软雅黑" panose="020B0604030504040204" pitchFamily="34" charset="-122"/>
              <a:sym typeface="+mn-ea"/>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图片 10"/>
          <p:cNvPicPr>
            <a:picLocks noChangeAspect="true"/>
          </p:cNvPicPr>
          <p:nvPr/>
        </p:nvPicPr>
        <p:blipFill>
          <a:blip r:embed="rId1"/>
          <a:stretch>
            <a:fillRect/>
          </a:stretch>
        </p:blipFill>
        <p:spPr>
          <a:xfrm>
            <a:off x="0" y="0"/>
            <a:ext cx="5909072" cy="1662113"/>
          </a:xfrm>
          <a:prstGeom prst="rect">
            <a:avLst/>
          </a:prstGeom>
          <a:noFill/>
          <a:ln w="9525">
            <a:noFill/>
          </a:ln>
        </p:spPr>
      </p:pic>
      <p:sp>
        <p:nvSpPr>
          <p:cNvPr id="5" name="灯片编号占位符 4"/>
          <p:cNvSpPr>
            <a:spLocks noGrp="true"/>
          </p:cNvSpPr>
          <p:nvPr>
            <p:ph type="sldNum" sz="quarter" idx="12"/>
          </p:nvPr>
        </p:nvSpPr>
        <p:spPr/>
        <p:txBody>
          <a:bodyPr vert="horz" lIns="68580" tIns="34290" rIns="68580" bIns="3429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9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3" name="Rectangle 17"/>
          <p:cNvSpPr>
            <a:spLocks noChangeArrowheads="true"/>
          </p:cNvSpPr>
          <p:nvPr/>
        </p:nvSpPr>
        <p:spPr bwMode="gray">
          <a:xfrm>
            <a:off x="0" y="3810"/>
            <a:ext cx="9144000" cy="2020570"/>
          </a:xfrm>
          <a:prstGeom prst="rect">
            <a:avLst/>
          </a:prstGeom>
          <a:gradFill>
            <a:gsLst>
              <a:gs pos="0">
                <a:schemeClr val="accent1">
                  <a:lumMod val="5000"/>
                  <a:lumOff val="95000"/>
                </a:schemeClr>
              </a:gs>
              <a:gs pos="0">
                <a:srgbClr val="D3E0EF">
                  <a:alpha val="100000"/>
                </a:srgbClr>
              </a:gs>
              <a:gs pos="0">
                <a:schemeClr val="accent1">
                  <a:lumMod val="45000"/>
                  <a:lumOff val="55000"/>
                </a:schemeClr>
              </a:gs>
              <a:gs pos="0">
                <a:schemeClr val="accent1">
                  <a:lumMod val="45000"/>
                  <a:lumOff val="55000"/>
                </a:schemeClr>
              </a:gs>
              <a:gs pos="90000">
                <a:schemeClr val="accent1">
                  <a:lumMod val="0"/>
                  <a:alpha val="0"/>
                  <a:lumOff val="100000"/>
                </a:schemeClr>
              </a:gs>
            </a:gsLst>
            <a:lin ang="5400000" scaled="false"/>
          </a:gradFill>
          <a:ln w="9525">
            <a:noFill/>
            <a:miter lim="800000"/>
          </a:ln>
        </p:spPr>
        <p:txBody>
          <a:bodyPr wrap="none" anchor="ctr"/>
          <a:p>
            <a:pPr>
              <a:defRPr/>
            </a:pPr>
            <a:endParaRPr lang="zh-CN" altLang="en-US" kern="0" dirty="0">
              <a:solidFill>
                <a:srgbClr val="005397"/>
              </a:solidFill>
              <a:latin typeface="Arial" panose="020B0604020202020204"/>
              <a:ea typeface="微软雅黑" panose="020B0604030504040204" pitchFamily="34" charset="-122"/>
            </a:endParaRPr>
          </a:p>
        </p:txBody>
      </p:sp>
      <p:grpSp>
        <p:nvGrpSpPr>
          <p:cNvPr id="40" name="组合 39"/>
          <p:cNvGrpSpPr/>
          <p:nvPr/>
        </p:nvGrpSpPr>
        <p:grpSpPr>
          <a:xfrm>
            <a:off x="1212850" y="219075"/>
            <a:ext cx="6114415" cy="1805305"/>
            <a:chOff x="1830" y="1038"/>
            <a:chExt cx="14866" cy="4397"/>
          </a:xfrm>
        </p:grpSpPr>
        <p:sp>
          <p:nvSpPr>
            <p:cNvPr id="6" name="任意多边形 5"/>
            <p:cNvSpPr/>
            <p:nvPr/>
          </p:nvSpPr>
          <p:spPr>
            <a:xfrm flipV="true">
              <a:off x="8752" y="4579"/>
              <a:ext cx="1369" cy="856"/>
            </a:xfrm>
            <a:custGeom>
              <a:avLst/>
              <a:gdLst>
                <a:gd name="connsiteX0" fmla="*/ 0 w 2179051"/>
                <a:gd name="connsiteY0" fmla="*/ 1485181 h 1485181"/>
                <a:gd name="connsiteX1" fmla="*/ 2179051 w 2179051"/>
                <a:gd name="connsiteY1" fmla="*/ 1485181 h 1485181"/>
                <a:gd name="connsiteX2" fmla="*/ 1089525 w 2179051"/>
                <a:gd name="connsiteY2" fmla="*/ 0 h 1485181"/>
                <a:gd name="connsiteX3" fmla="*/ 0 w 2179051"/>
                <a:gd name="connsiteY3" fmla="*/ 1485181 h 1485181"/>
                <a:gd name="connsiteX0-1" fmla="*/ 0 w 2179051"/>
                <a:gd name="connsiteY0-2" fmla="*/ 1485181 h 1519291"/>
                <a:gd name="connsiteX1-3" fmla="*/ 1016771 w 2179051"/>
                <a:gd name="connsiteY1-4" fmla="*/ 1519291 h 1519291"/>
                <a:gd name="connsiteX2-5" fmla="*/ 2179051 w 2179051"/>
                <a:gd name="connsiteY2-6" fmla="*/ 1485181 h 1519291"/>
                <a:gd name="connsiteX3-7" fmla="*/ 1089525 w 2179051"/>
                <a:gd name="connsiteY3-8" fmla="*/ 0 h 1519291"/>
                <a:gd name="connsiteX4" fmla="*/ 0 w 2179051"/>
                <a:gd name="connsiteY4" fmla="*/ 1485181 h 1519291"/>
                <a:gd name="connsiteX0-9" fmla="*/ 1016771 w 2179051"/>
                <a:gd name="connsiteY0-10" fmla="*/ 1519291 h 1610731"/>
                <a:gd name="connsiteX1-11" fmla="*/ 2179051 w 2179051"/>
                <a:gd name="connsiteY1-12" fmla="*/ 1485181 h 1610731"/>
                <a:gd name="connsiteX2-13" fmla="*/ 1089525 w 2179051"/>
                <a:gd name="connsiteY2-14" fmla="*/ 0 h 1610731"/>
                <a:gd name="connsiteX3-15" fmla="*/ 0 w 2179051"/>
                <a:gd name="connsiteY3-16" fmla="*/ 1485181 h 1610731"/>
                <a:gd name="connsiteX4-17" fmla="*/ 1108211 w 2179051"/>
                <a:gd name="connsiteY4-18" fmla="*/ 1610731 h 1610731"/>
                <a:gd name="connsiteX0-19" fmla="*/ 1016771 w 2179051"/>
                <a:gd name="connsiteY0-20" fmla="*/ 1519291 h 1519291"/>
                <a:gd name="connsiteX1-21" fmla="*/ 2179051 w 2179051"/>
                <a:gd name="connsiteY1-22" fmla="*/ 1485181 h 1519291"/>
                <a:gd name="connsiteX2-23" fmla="*/ 1089525 w 2179051"/>
                <a:gd name="connsiteY2-24" fmla="*/ 0 h 1519291"/>
                <a:gd name="connsiteX3-25" fmla="*/ 0 w 2179051"/>
                <a:gd name="connsiteY3-26" fmla="*/ 1485181 h 1519291"/>
                <a:gd name="connsiteX0-27" fmla="*/ 2179051 w 2179051"/>
                <a:gd name="connsiteY0-28" fmla="*/ 1485181 h 1485181"/>
                <a:gd name="connsiteX1-29" fmla="*/ 1089525 w 2179051"/>
                <a:gd name="connsiteY1-30" fmla="*/ 0 h 1485181"/>
                <a:gd name="connsiteX2-31" fmla="*/ 0 w 2179051"/>
                <a:gd name="connsiteY2-32" fmla="*/ 1485181 h 1485181"/>
              </a:gdLst>
              <a:ahLst/>
              <a:cxnLst>
                <a:cxn ang="0">
                  <a:pos x="connsiteX0-1" y="connsiteY0-2"/>
                </a:cxn>
                <a:cxn ang="0">
                  <a:pos x="connsiteX1-3" y="connsiteY1-4"/>
                </a:cxn>
                <a:cxn ang="0">
                  <a:pos x="connsiteX2-5" y="connsiteY2-6"/>
                </a:cxn>
              </a:cxnLst>
              <a:rect l="l" t="t" r="r" b="b"/>
              <a:pathLst>
                <a:path w="2179051" h="1485181">
                  <a:moveTo>
                    <a:pt x="2179051" y="1485181"/>
                  </a:moveTo>
                  <a:lnTo>
                    <a:pt x="1089525" y="0"/>
                  </a:lnTo>
                  <a:lnTo>
                    <a:pt x="0" y="1485181"/>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sp>
          <p:nvSpPr>
            <p:cNvPr id="66" name="文本框 15"/>
            <p:cNvSpPr txBox="true"/>
            <p:nvPr/>
          </p:nvSpPr>
          <p:spPr>
            <a:xfrm>
              <a:off x="1830" y="1038"/>
              <a:ext cx="14866" cy="3441"/>
            </a:xfrm>
            <a:prstGeom prst="rect">
              <a:avLst/>
            </a:prstGeom>
            <a:noFill/>
            <a:ln>
              <a:noFill/>
            </a:ln>
          </p:spPr>
          <p:txBody>
            <a:bodyPr wrap="square" lIns="121908" tIns="60954" rIns="121908" bIns="60954" rtlCol="0">
              <a:spAutoFit/>
            </a:bodyPr>
            <a:lstStyle/>
            <a:p>
              <a:pPr algn="ctr"/>
              <a:r>
                <a:rPr lang="zh-CN" altLang="en-US" sz="4800" b="1" dirty="0">
                  <a:ln w="12700">
                    <a:noFill/>
                    <a:prstDash val="solid"/>
                  </a:ln>
                  <a:solidFill>
                    <a:schemeClr val="tx2"/>
                  </a:solidFill>
                  <a:cs typeface="+mn-ea"/>
                  <a:sym typeface="+mn-lt"/>
                </a:rPr>
                <a:t>目录</a:t>
              </a:r>
              <a:endParaRPr lang="zh-CN" altLang="en-US" sz="4800" b="1" dirty="0">
                <a:ln w="12700">
                  <a:noFill/>
                  <a:prstDash val="solid"/>
                </a:ln>
                <a:solidFill>
                  <a:schemeClr val="tx2"/>
                </a:solidFill>
                <a:cs typeface="+mn-ea"/>
                <a:sym typeface="+mn-lt"/>
              </a:endParaRPr>
            </a:p>
            <a:p>
              <a:pPr algn="ctr"/>
              <a:r>
                <a:rPr lang="en-US" altLang="zh-CN" sz="3600" b="1" dirty="0">
                  <a:ln>
                    <a:noFill/>
                  </a:ln>
                  <a:solidFill>
                    <a:schemeClr val="tx2"/>
                  </a:solidFill>
                  <a:cs typeface="+mn-ea"/>
                  <a:sym typeface="+mn-lt"/>
                </a:rPr>
                <a:t>Contents</a:t>
              </a:r>
              <a:endParaRPr lang="en-US" altLang="zh-CN" sz="3600" b="1" dirty="0">
                <a:ln>
                  <a:noFill/>
                </a:ln>
                <a:solidFill>
                  <a:schemeClr val="tx2"/>
                </a:solidFill>
                <a:cs typeface="+mn-ea"/>
                <a:sym typeface="+mn-lt"/>
              </a:endParaRPr>
            </a:p>
          </p:txBody>
        </p:sp>
        <p:sp>
          <p:nvSpPr>
            <p:cNvPr id="8" name="任意多边形 7"/>
            <p:cNvSpPr/>
            <p:nvPr/>
          </p:nvSpPr>
          <p:spPr>
            <a:xfrm flipV="true">
              <a:off x="6071" y="1892"/>
              <a:ext cx="1926" cy="1204"/>
            </a:xfrm>
            <a:custGeom>
              <a:avLst/>
              <a:gdLst>
                <a:gd name="connsiteX0" fmla="*/ 0 w 3066930"/>
                <a:gd name="connsiteY0" fmla="*/ 2090334 h 2090334"/>
                <a:gd name="connsiteX1" fmla="*/ 3066930 w 3066930"/>
                <a:gd name="connsiteY1" fmla="*/ 2090334 h 2090334"/>
                <a:gd name="connsiteX2" fmla="*/ 1533465 w 3066930"/>
                <a:gd name="connsiteY2" fmla="*/ 0 h 2090334"/>
                <a:gd name="connsiteX3" fmla="*/ 0 w 3066930"/>
                <a:gd name="connsiteY3" fmla="*/ 2090334 h 2090334"/>
                <a:gd name="connsiteX0-1" fmla="*/ 0 w 3066930"/>
                <a:gd name="connsiteY0-2" fmla="*/ 2090334 h 2090334"/>
                <a:gd name="connsiteX1-3" fmla="*/ 3066930 w 3066930"/>
                <a:gd name="connsiteY1-4" fmla="*/ 2090334 h 2090334"/>
                <a:gd name="connsiteX2-5" fmla="*/ 2385790 w 3066930"/>
                <a:gd name="connsiteY2-6" fmla="*/ 1251380 h 2090334"/>
                <a:gd name="connsiteX3-7" fmla="*/ 1533465 w 3066930"/>
                <a:gd name="connsiteY3-8" fmla="*/ 0 h 2090334"/>
                <a:gd name="connsiteX4" fmla="*/ 0 w 3066930"/>
                <a:gd name="connsiteY4" fmla="*/ 2090334 h 2090334"/>
                <a:gd name="connsiteX0-9" fmla="*/ 2385790 w 3066930"/>
                <a:gd name="connsiteY0-10" fmla="*/ 1251380 h 2090334"/>
                <a:gd name="connsiteX1-11" fmla="*/ 1533465 w 3066930"/>
                <a:gd name="connsiteY1-12" fmla="*/ 0 h 2090334"/>
                <a:gd name="connsiteX2-13" fmla="*/ 0 w 3066930"/>
                <a:gd name="connsiteY2-14" fmla="*/ 2090334 h 2090334"/>
                <a:gd name="connsiteX3-15" fmla="*/ 3066930 w 3066930"/>
                <a:gd name="connsiteY3-16" fmla="*/ 2090334 h 2090334"/>
                <a:gd name="connsiteX4-17" fmla="*/ 2477230 w 3066930"/>
                <a:gd name="connsiteY4-18" fmla="*/ 1342820 h 2090334"/>
                <a:gd name="connsiteX0-19" fmla="*/ 1533465 w 3066930"/>
                <a:gd name="connsiteY0-20" fmla="*/ 0 h 2090334"/>
                <a:gd name="connsiteX1-21" fmla="*/ 0 w 3066930"/>
                <a:gd name="connsiteY1-22" fmla="*/ 2090334 h 2090334"/>
                <a:gd name="connsiteX2-23" fmla="*/ 3066930 w 3066930"/>
                <a:gd name="connsiteY2-24" fmla="*/ 2090334 h 2090334"/>
                <a:gd name="connsiteX3-25" fmla="*/ 2477230 w 3066930"/>
                <a:gd name="connsiteY3-26" fmla="*/ 1342820 h 2090334"/>
                <a:gd name="connsiteX0-27" fmla="*/ 1533465 w 3066930"/>
                <a:gd name="connsiteY0-28" fmla="*/ 0 h 2090334"/>
                <a:gd name="connsiteX1-29" fmla="*/ 0 w 3066930"/>
                <a:gd name="connsiteY1-30" fmla="*/ 2090334 h 2090334"/>
                <a:gd name="connsiteX2-31" fmla="*/ 3066930 w 3066930"/>
                <a:gd name="connsiteY2-32" fmla="*/ 2090334 h 2090334"/>
              </a:gdLst>
              <a:ahLst/>
              <a:cxnLst>
                <a:cxn ang="0">
                  <a:pos x="connsiteX0-1" y="connsiteY0-2"/>
                </a:cxn>
                <a:cxn ang="0">
                  <a:pos x="connsiteX1-3" y="connsiteY1-4"/>
                </a:cxn>
                <a:cxn ang="0">
                  <a:pos x="connsiteX2-5" y="connsiteY2-6"/>
                </a:cxn>
              </a:cxnLst>
              <a:rect l="l" t="t" r="r" b="b"/>
              <a:pathLst>
                <a:path w="3066930" h="2090334">
                  <a:moveTo>
                    <a:pt x="1533465" y="0"/>
                  </a:moveTo>
                  <a:lnTo>
                    <a:pt x="0" y="2090334"/>
                  </a:lnTo>
                  <a:lnTo>
                    <a:pt x="3066930" y="2090334"/>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sp>
          <p:nvSpPr>
            <p:cNvPr id="9" name="任意多边形 8"/>
            <p:cNvSpPr/>
            <p:nvPr/>
          </p:nvSpPr>
          <p:spPr>
            <a:xfrm flipV="true">
              <a:off x="10874" y="1875"/>
              <a:ext cx="1982" cy="1238"/>
            </a:xfrm>
            <a:custGeom>
              <a:avLst/>
              <a:gdLst>
                <a:gd name="connsiteX0" fmla="*/ 0 w 3154533"/>
                <a:gd name="connsiteY0" fmla="*/ 2150043 h 2150043"/>
                <a:gd name="connsiteX1" fmla="*/ 3154533 w 3154533"/>
                <a:gd name="connsiteY1" fmla="*/ 2150043 h 2150043"/>
                <a:gd name="connsiteX2" fmla="*/ 1577266 w 3154533"/>
                <a:gd name="connsiteY2" fmla="*/ 0 h 2150043"/>
                <a:gd name="connsiteX3" fmla="*/ 0 w 3154533"/>
                <a:gd name="connsiteY3" fmla="*/ 2150043 h 2150043"/>
                <a:gd name="connsiteX0-1" fmla="*/ 0 w 3154533"/>
                <a:gd name="connsiteY0-2" fmla="*/ 2150043 h 2150043"/>
                <a:gd name="connsiteX1-3" fmla="*/ 3154533 w 3154533"/>
                <a:gd name="connsiteY1-4" fmla="*/ 2150043 h 2150043"/>
                <a:gd name="connsiteX2-5" fmla="*/ 1577266 w 3154533"/>
                <a:gd name="connsiteY2-6" fmla="*/ 0 h 2150043"/>
                <a:gd name="connsiteX3-7" fmla="*/ 710322 w 3154533"/>
                <a:gd name="connsiteY3-8" fmla="*/ 1165947 h 2150043"/>
                <a:gd name="connsiteX4" fmla="*/ 0 w 3154533"/>
                <a:gd name="connsiteY4" fmla="*/ 2150043 h 2150043"/>
                <a:gd name="connsiteX0-9" fmla="*/ 710322 w 3154533"/>
                <a:gd name="connsiteY0-10" fmla="*/ 1165947 h 2150043"/>
                <a:gd name="connsiteX1-11" fmla="*/ 0 w 3154533"/>
                <a:gd name="connsiteY1-12" fmla="*/ 2150043 h 2150043"/>
                <a:gd name="connsiteX2-13" fmla="*/ 3154533 w 3154533"/>
                <a:gd name="connsiteY2-14" fmla="*/ 2150043 h 2150043"/>
                <a:gd name="connsiteX3-15" fmla="*/ 1577266 w 3154533"/>
                <a:gd name="connsiteY3-16" fmla="*/ 0 h 2150043"/>
                <a:gd name="connsiteX4-17" fmla="*/ 801762 w 3154533"/>
                <a:gd name="connsiteY4-18" fmla="*/ 1257387 h 2150043"/>
                <a:gd name="connsiteX0-19" fmla="*/ 710322 w 3154533"/>
                <a:gd name="connsiteY0-20" fmla="*/ 1165947 h 2150043"/>
                <a:gd name="connsiteX1-21" fmla="*/ 0 w 3154533"/>
                <a:gd name="connsiteY1-22" fmla="*/ 2150043 h 2150043"/>
                <a:gd name="connsiteX2-23" fmla="*/ 3154533 w 3154533"/>
                <a:gd name="connsiteY2-24" fmla="*/ 2150043 h 2150043"/>
                <a:gd name="connsiteX3-25" fmla="*/ 1577266 w 3154533"/>
                <a:gd name="connsiteY3-26" fmla="*/ 0 h 2150043"/>
                <a:gd name="connsiteX0-27" fmla="*/ 0 w 3154533"/>
                <a:gd name="connsiteY0-28" fmla="*/ 2150043 h 2150043"/>
                <a:gd name="connsiteX1-29" fmla="*/ 3154533 w 3154533"/>
                <a:gd name="connsiteY1-30" fmla="*/ 2150043 h 2150043"/>
                <a:gd name="connsiteX2-31" fmla="*/ 1577266 w 3154533"/>
                <a:gd name="connsiteY2-32" fmla="*/ 0 h 2150043"/>
              </a:gdLst>
              <a:ahLst/>
              <a:cxnLst>
                <a:cxn ang="0">
                  <a:pos x="connsiteX0-1" y="connsiteY0-2"/>
                </a:cxn>
                <a:cxn ang="0">
                  <a:pos x="connsiteX1-3" y="connsiteY1-4"/>
                </a:cxn>
                <a:cxn ang="0">
                  <a:pos x="connsiteX2-5" y="connsiteY2-6"/>
                </a:cxn>
              </a:cxnLst>
              <a:rect l="l" t="t" r="r" b="b"/>
              <a:pathLst>
                <a:path w="3154533" h="2150043">
                  <a:moveTo>
                    <a:pt x="0" y="2150043"/>
                  </a:moveTo>
                  <a:lnTo>
                    <a:pt x="3154533" y="2150043"/>
                  </a:lnTo>
                  <a:lnTo>
                    <a:pt x="1577266" y="0"/>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grpSp>
      <p:grpSp>
        <p:nvGrpSpPr>
          <p:cNvPr id="50" name="组合 49"/>
          <p:cNvGrpSpPr/>
          <p:nvPr/>
        </p:nvGrpSpPr>
        <p:grpSpPr>
          <a:xfrm>
            <a:off x="899795" y="2568049"/>
            <a:ext cx="4622800" cy="587901"/>
            <a:chOff x="1891" y="4159"/>
            <a:chExt cx="5575" cy="653"/>
          </a:xfrm>
        </p:grpSpPr>
        <p:sp>
          <p:nvSpPr>
            <p:cNvPr id="11" name="椭圆 1"/>
            <p:cNvSpPr>
              <a:spLocks noChangeArrowheads="true"/>
            </p:cNvSpPr>
            <p:nvPr/>
          </p:nvSpPr>
          <p:spPr bwMode="auto">
            <a:xfrm>
              <a:off x="1891" y="4159"/>
              <a:ext cx="725" cy="653"/>
            </a:xfrm>
            <a:prstGeom prst="roundRect">
              <a:avLst/>
            </a:prstGeom>
            <a:noFill/>
            <a:ln>
              <a:solidFill>
                <a:schemeClr val="tx2"/>
              </a:solidFill>
            </a:ln>
          </p:spPr>
          <p:style>
            <a:lnRef idx="3">
              <a:schemeClr val="lt1"/>
            </a:lnRef>
            <a:fillRef idx="1">
              <a:schemeClr val="accent3"/>
            </a:fillRef>
            <a:effectRef idx="1">
              <a:schemeClr val="accent3"/>
            </a:effectRef>
            <a:fontRef idx="minor">
              <a:schemeClr val="lt1"/>
            </a:fontRef>
          </p:style>
          <p:txBody>
            <a:bodyPr anchor="ctr"/>
            <a:lstStyle>
              <a:lvl1pPr eaLnBrk="0" hangingPunct="0">
                <a:defRPr>
                  <a:solidFill>
                    <a:schemeClr val="tx1"/>
                  </a:solidFill>
                  <a:latin typeface="Calibri" panose="020F0502020204030204" charset="0"/>
                  <a:ea typeface="宋体" pitchFamily="2" charset="-122"/>
                </a:defRPr>
              </a:lvl1pPr>
              <a:lvl2pPr marL="742950" indent="-285750" eaLnBrk="0" hangingPunct="0">
                <a:defRPr>
                  <a:solidFill>
                    <a:schemeClr val="tx1"/>
                  </a:solidFill>
                  <a:latin typeface="Calibri" panose="020F0502020204030204" charset="0"/>
                  <a:ea typeface="宋体" pitchFamily="2" charset="-122"/>
                </a:defRPr>
              </a:lvl2pPr>
              <a:lvl3pPr marL="1143000" indent="-228600" eaLnBrk="0" hangingPunct="0">
                <a:defRPr>
                  <a:solidFill>
                    <a:schemeClr val="tx1"/>
                  </a:solidFill>
                  <a:latin typeface="Calibri" panose="020F0502020204030204" charset="0"/>
                  <a:ea typeface="宋体" pitchFamily="2" charset="-122"/>
                </a:defRPr>
              </a:lvl3pPr>
              <a:lvl4pPr marL="1600200" indent="-228600" eaLnBrk="0" hangingPunct="0">
                <a:defRPr>
                  <a:solidFill>
                    <a:schemeClr val="tx1"/>
                  </a:solidFill>
                  <a:latin typeface="Calibri" panose="020F0502020204030204" charset="0"/>
                  <a:ea typeface="宋体" pitchFamily="2" charset="-122"/>
                </a:defRPr>
              </a:lvl4pPr>
              <a:lvl5pPr marL="2057400" indent="-228600" eaLnBrk="0" hangingPunct="0">
                <a:defRPr>
                  <a:solidFill>
                    <a:schemeClr val="tx1"/>
                  </a:solidFill>
                  <a:latin typeface="Calibri" panose="020F050202020403020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9pPr>
            </a:lstStyle>
            <a:p>
              <a:pPr algn="ctr" eaLnBrk="1" hangingPunct="1"/>
              <a:endParaRPr lang="zh-CN" altLang="en-US" sz="2000">
                <a:solidFill>
                  <a:schemeClr val="tx2"/>
                </a:solidFill>
                <a:latin typeface="+mn-lt"/>
                <a:ea typeface="+mn-ea"/>
                <a:cs typeface="+mn-ea"/>
                <a:sym typeface="+mn-lt"/>
              </a:endParaRPr>
            </a:p>
          </p:txBody>
        </p:sp>
        <p:sp>
          <p:nvSpPr>
            <p:cNvPr id="25" name="TextBox 32"/>
            <p:cNvSpPr txBox="true">
              <a:spLocks noChangeArrowheads="true"/>
            </p:cNvSpPr>
            <p:nvPr/>
          </p:nvSpPr>
          <p:spPr bwMode="auto">
            <a:xfrm>
              <a:off x="1891" y="4163"/>
              <a:ext cx="748" cy="58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Calibri" panose="020F0502020204030204" charset="0"/>
                  <a:ea typeface="宋体" pitchFamily="2" charset="-122"/>
                </a:defRPr>
              </a:lvl1pPr>
              <a:lvl2pPr marL="742950" indent="-285750" eaLnBrk="0" hangingPunct="0">
                <a:defRPr>
                  <a:solidFill>
                    <a:schemeClr val="tx1"/>
                  </a:solidFill>
                  <a:latin typeface="Calibri" panose="020F0502020204030204" charset="0"/>
                  <a:ea typeface="宋体" pitchFamily="2" charset="-122"/>
                </a:defRPr>
              </a:lvl2pPr>
              <a:lvl3pPr marL="1143000" indent="-228600" eaLnBrk="0" hangingPunct="0">
                <a:defRPr>
                  <a:solidFill>
                    <a:schemeClr val="tx1"/>
                  </a:solidFill>
                  <a:latin typeface="Calibri" panose="020F0502020204030204" charset="0"/>
                  <a:ea typeface="宋体" pitchFamily="2" charset="-122"/>
                </a:defRPr>
              </a:lvl3pPr>
              <a:lvl4pPr marL="1600200" indent="-228600" eaLnBrk="0" hangingPunct="0">
                <a:defRPr>
                  <a:solidFill>
                    <a:schemeClr val="tx1"/>
                  </a:solidFill>
                  <a:latin typeface="Calibri" panose="020F0502020204030204" charset="0"/>
                  <a:ea typeface="宋体" pitchFamily="2" charset="-122"/>
                </a:defRPr>
              </a:lvl4pPr>
              <a:lvl5pPr marL="2057400" indent="-228600" eaLnBrk="0" hangingPunct="0">
                <a:defRPr>
                  <a:solidFill>
                    <a:schemeClr val="tx1"/>
                  </a:solidFill>
                  <a:latin typeface="Calibri" panose="020F050202020403020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9pPr>
            </a:lstStyle>
            <a:p>
              <a:pPr eaLnBrk="1" hangingPunct="1"/>
              <a:r>
                <a:rPr lang="en-US" altLang="zh-CN" sz="2800" b="1" dirty="0">
                  <a:solidFill>
                    <a:schemeClr val="tx2"/>
                  </a:solidFill>
                  <a:latin typeface="+mn-lt"/>
                  <a:ea typeface="+mn-ea"/>
                  <a:cs typeface="+mn-ea"/>
                  <a:sym typeface="+mn-lt"/>
                </a:rPr>
                <a:t>01</a:t>
              </a:r>
              <a:endParaRPr lang="en-US" altLang="zh-CN" sz="2800" b="1" dirty="0">
                <a:solidFill>
                  <a:schemeClr val="tx2"/>
                </a:solidFill>
                <a:latin typeface="+mn-lt"/>
                <a:ea typeface="+mn-ea"/>
                <a:cs typeface="+mn-ea"/>
                <a:sym typeface="+mn-lt"/>
              </a:endParaRPr>
            </a:p>
          </p:txBody>
        </p:sp>
        <p:sp>
          <p:nvSpPr>
            <p:cNvPr id="27" name="TextBox 76"/>
            <p:cNvSpPr txBox="true"/>
            <p:nvPr/>
          </p:nvSpPr>
          <p:spPr>
            <a:xfrm>
              <a:off x="3013" y="4162"/>
              <a:ext cx="4453" cy="648"/>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r>
                <a:rPr lang="zh-CN" altLang="da-DK" sz="3200" b="1" dirty="0">
                  <a:solidFill>
                    <a:schemeClr val="tx2"/>
                  </a:solidFill>
                  <a:latin typeface="微软雅黑" panose="020B0604030504040204" pitchFamily="34" charset="-122"/>
                  <a:ea typeface="微软雅黑" panose="020B0604030504040204" pitchFamily="34" charset="-122"/>
                  <a:cs typeface="+mn-ea"/>
                  <a:sym typeface="+mn-lt"/>
                </a:rPr>
                <a:t>总体说明</a:t>
              </a:r>
              <a:endParaRPr lang="zh-CN" altLang="da-DK" sz="3200" b="1" dirty="0">
                <a:solidFill>
                  <a:schemeClr val="tx2"/>
                </a:solidFill>
                <a:latin typeface="微软雅黑" panose="020B0604030504040204" pitchFamily="34" charset="-122"/>
                <a:ea typeface="微软雅黑" panose="020B0604030504040204" pitchFamily="34" charset="-122"/>
                <a:cs typeface="+mn-ea"/>
                <a:sym typeface="+mn-lt"/>
              </a:endParaRPr>
            </a:p>
          </p:txBody>
        </p:sp>
      </p:grpSp>
      <p:grpSp>
        <p:nvGrpSpPr>
          <p:cNvPr id="51" name="组合 50"/>
          <p:cNvGrpSpPr/>
          <p:nvPr/>
        </p:nvGrpSpPr>
        <p:grpSpPr>
          <a:xfrm>
            <a:off x="899795" y="3615164"/>
            <a:ext cx="5228947" cy="587901"/>
            <a:chOff x="1891" y="4159"/>
            <a:chExt cx="6306" cy="653"/>
          </a:xfrm>
        </p:grpSpPr>
        <p:sp>
          <p:nvSpPr>
            <p:cNvPr id="52" name="椭圆 1"/>
            <p:cNvSpPr>
              <a:spLocks noChangeArrowheads="true"/>
            </p:cNvSpPr>
            <p:nvPr/>
          </p:nvSpPr>
          <p:spPr bwMode="auto">
            <a:xfrm>
              <a:off x="1891" y="4159"/>
              <a:ext cx="725" cy="653"/>
            </a:xfrm>
            <a:prstGeom prst="roundRect">
              <a:avLst/>
            </a:prstGeom>
            <a:noFill/>
            <a:ln>
              <a:solidFill>
                <a:schemeClr val="tx2"/>
              </a:solidFill>
            </a:ln>
          </p:spPr>
          <p:style>
            <a:lnRef idx="3">
              <a:schemeClr val="lt1"/>
            </a:lnRef>
            <a:fillRef idx="1">
              <a:schemeClr val="accent3"/>
            </a:fillRef>
            <a:effectRef idx="1">
              <a:schemeClr val="accent3"/>
            </a:effectRef>
            <a:fontRef idx="minor">
              <a:schemeClr val="lt1"/>
            </a:fontRef>
          </p:style>
          <p:txBody>
            <a:bodyPr anchor="ctr"/>
            <a:lstStyle>
              <a:lvl1pPr eaLnBrk="0" hangingPunct="0">
                <a:defRPr>
                  <a:solidFill>
                    <a:schemeClr val="tx1"/>
                  </a:solidFill>
                  <a:latin typeface="Calibri" panose="020F0502020204030204" charset="0"/>
                  <a:ea typeface="宋体" pitchFamily="2" charset="-122"/>
                </a:defRPr>
              </a:lvl1pPr>
              <a:lvl2pPr marL="742950" indent="-285750" eaLnBrk="0" hangingPunct="0">
                <a:defRPr>
                  <a:solidFill>
                    <a:schemeClr val="tx1"/>
                  </a:solidFill>
                  <a:latin typeface="Calibri" panose="020F0502020204030204" charset="0"/>
                  <a:ea typeface="宋体" pitchFamily="2" charset="-122"/>
                </a:defRPr>
              </a:lvl2pPr>
              <a:lvl3pPr marL="1143000" indent="-228600" eaLnBrk="0" hangingPunct="0">
                <a:defRPr>
                  <a:solidFill>
                    <a:schemeClr val="tx1"/>
                  </a:solidFill>
                  <a:latin typeface="Calibri" panose="020F0502020204030204" charset="0"/>
                  <a:ea typeface="宋体" pitchFamily="2" charset="-122"/>
                </a:defRPr>
              </a:lvl3pPr>
              <a:lvl4pPr marL="1600200" indent="-228600" eaLnBrk="0" hangingPunct="0">
                <a:defRPr>
                  <a:solidFill>
                    <a:schemeClr val="tx1"/>
                  </a:solidFill>
                  <a:latin typeface="Calibri" panose="020F0502020204030204" charset="0"/>
                  <a:ea typeface="宋体" pitchFamily="2" charset="-122"/>
                </a:defRPr>
              </a:lvl4pPr>
              <a:lvl5pPr marL="2057400" indent="-228600" eaLnBrk="0" hangingPunct="0">
                <a:defRPr>
                  <a:solidFill>
                    <a:schemeClr val="tx1"/>
                  </a:solidFill>
                  <a:latin typeface="Calibri" panose="020F050202020403020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9pPr>
            </a:lstStyle>
            <a:p>
              <a:pPr algn="ctr" eaLnBrk="1" hangingPunct="1"/>
              <a:endParaRPr lang="zh-CN" altLang="en-US" sz="2000">
                <a:solidFill>
                  <a:schemeClr val="tx2"/>
                </a:solidFill>
                <a:latin typeface="+mn-lt"/>
                <a:ea typeface="+mn-ea"/>
                <a:cs typeface="+mn-ea"/>
                <a:sym typeface="+mn-lt"/>
              </a:endParaRPr>
            </a:p>
          </p:txBody>
        </p:sp>
        <p:sp>
          <p:nvSpPr>
            <p:cNvPr id="53" name="TextBox 32"/>
            <p:cNvSpPr txBox="true">
              <a:spLocks noChangeArrowheads="true"/>
            </p:cNvSpPr>
            <p:nvPr/>
          </p:nvSpPr>
          <p:spPr bwMode="auto">
            <a:xfrm>
              <a:off x="1891" y="4163"/>
              <a:ext cx="748" cy="58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Calibri" panose="020F0502020204030204" charset="0"/>
                  <a:ea typeface="宋体" pitchFamily="2" charset="-122"/>
                </a:defRPr>
              </a:lvl1pPr>
              <a:lvl2pPr marL="742950" indent="-285750" eaLnBrk="0" hangingPunct="0">
                <a:defRPr>
                  <a:solidFill>
                    <a:schemeClr val="tx1"/>
                  </a:solidFill>
                  <a:latin typeface="Calibri" panose="020F0502020204030204" charset="0"/>
                  <a:ea typeface="宋体" pitchFamily="2" charset="-122"/>
                </a:defRPr>
              </a:lvl2pPr>
              <a:lvl3pPr marL="1143000" indent="-228600" eaLnBrk="0" hangingPunct="0">
                <a:defRPr>
                  <a:solidFill>
                    <a:schemeClr val="tx1"/>
                  </a:solidFill>
                  <a:latin typeface="Calibri" panose="020F0502020204030204" charset="0"/>
                  <a:ea typeface="宋体" pitchFamily="2" charset="-122"/>
                </a:defRPr>
              </a:lvl3pPr>
              <a:lvl4pPr marL="1600200" indent="-228600" eaLnBrk="0" hangingPunct="0">
                <a:defRPr>
                  <a:solidFill>
                    <a:schemeClr val="tx1"/>
                  </a:solidFill>
                  <a:latin typeface="Calibri" panose="020F0502020204030204" charset="0"/>
                  <a:ea typeface="宋体" pitchFamily="2" charset="-122"/>
                </a:defRPr>
              </a:lvl4pPr>
              <a:lvl5pPr marL="2057400" indent="-228600" eaLnBrk="0" hangingPunct="0">
                <a:defRPr>
                  <a:solidFill>
                    <a:schemeClr val="tx1"/>
                  </a:solidFill>
                  <a:latin typeface="Calibri" panose="020F050202020403020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9pPr>
            </a:lstStyle>
            <a:p>
              <a:pPr eaLnBrk="1" hangingPunct="1"/>
              <a:r>
                <a:rPr lang="en-US" altLang="zh-CN" sz="2800" b="1" dirty="0">
                  <a:solidFill>
                    <a:schemeClr val="tx2"/>
                  </a:solidFill>
                  <a:latin typeface="+mn-lt"/>
                  <a:ea typeface="+mn-ea"/>
                  <a:cs typeface="+mn-ea"/>
                  <a:sym typeface="+mn-lt"/>
                </a:rPr>
                <a:t>03</a:t>
              </a:r>
              <a:endParaRPr lang="en-US" altLang="zh-CN" sz="2800" b="1" dirty="0">
                <a:solidFill>
                  <a:schemeClr val="tx2"/>
                </a:solidFill>
                <a:latin typeface="+mn-lt"/>
                <a:ea typeface="+mn-ea"/>
                <a:cs typeface="+mn-ea"/>
                <a:sym typeface="+mn-lt"/>
              </a:endParaRPr>
            </a:p>
          </p:txBody>
        </p:sp>
        <p:sp>
          <p:nvSpPr>
            <p:cNvPr id="54" name="TextBox 76"/>
            <p:cNvSpPr txBox="true"/>
            <p:nvPr/>
          </p:nvSpPr>
          <p:spPr>
            <a:xfrm>
              <a:off x="3013" y="4162"/>
              <a:ext cx="5184" cy="648"/>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r>
                <a:rPr lang="zh-CN" altLang="da-DK" sz="3200" b="1" dirty="0">
                  <a:solidFill>
                    <a:schemeClr val="tx2"/>
                  </a:solidFill>
                  <a:latin typeface="微软雅黑" panose="020B0604030504040204" pitchFamily="34" charset="-122"/>
                  <a:ea typeface="微软雅黑" panose="020B0604030504040204" pitchFamily="34" charset="-122"/>
                  <a:cs typeface="+mn-ea"/>
                  <a:sym typeface="+mn-lt"/>
                </a:rPr>
                <a:t>存在问题</a:t>
              </a:r>
              <a:endParaRPr lang="zh-CN" altLang="da-DK" sz="3200" b="1" dirty="0">
                <a:solidFill>
                  <a:schemeClr val="tx2"/>
                </a:solidFill>
                <a:latin typeface="微软雅黑" panose="020B0604030504040204" pitchFamily="34" charset="-122"/>
                <a:ea typeface="微软雅黑" panose="020B0604030504040204" pitchFamily="34" charset="-122"/>
                <a:cs typeface="+mn-ea"/>
                <a:sym typeface="+mn-lt"/>
              </a:endParaRPr>
            </a:p>
          </p:txBody>
        </p:sp>
      </p:grpSp>
      <p:grpSp>
        <p:nvGrpSpPr>
          <p:cNvPr id="55" name="组合 54"/>
          <p:cNvGrpSpPr/>
          <p:nvPr/>
        </p:nvGrpSpPr>
        <p:grpSpPr>
          <a:xfrm>
            <a:off x="4932680" y="2553444"/>
            <a:ext cx="4622800" cy="587901"/>
            <a:chOff x="1891" y="4159"/>
            <a:chExt cx="5575" cy="653"/>
          </a:xfrm>
        </p:grpSpPr>
        <p:sp>
          <p:nvSpPr>
            <p:cNvPr id="56" name="椭圆 1"/>
            <p:cNvSpPr>
              <a:spLocks noChangeArrowheads="true"/>
            </p:cNvSpPr>
            <p:nvPr/>
          </p:nvSpPr>
          <p:spPr bwMode="auto">
            <a:xfrm>
              <a:off x="1891" y="4159"/>
              <a:ext cx="725" cy="653"/>
            </a:xfrm>
            <a:prstGeom prst="roundRect">
              <a:avLst/>
            </a:prstGeom>
            <a:noFill/>
            <a:ln>
              <a:solidFill>
                <a:schemeClr val="tx2"/>
              </a:solidFill>
            </a:ln>
          </p:spPr>
          <p:style>
            <a:lnRef idx="3">
              <a:schemeClr val="lt1"/>
            </a:lnRef>
            <a:fillRef idx="1">
              <a:schemeClr val="accent3"/>
            </a:fillRef>
            <a:effectRef idx="1">
              <a:schemeClr val="accent3"/>
            </a:effectRef>
            <a:fontRef idx="minor">
              <a:schemeClr val="lt1"/>
            </a:fontRef>
          </p:style>
          <p:txBody>
            <a:bodyPr anchor="ctr"/>
            <a:lstStyle>
              <a:lvl1pPr eaLnBrk="0" hangingPunct="0">
                <a:defRPr>
                  <a:solidFill>
                    <a:schemeClr val="tx1"/>
                  </a:solidFill>
                  <a:latin typeface="Calibri" panose="020F0502020204030204" charset="0"/>
                  <a:ea typeface="宋体" pitchFamily="2" charset="-122"/>
                </a:defRPr>
              </a:lvl1pPr>
              <a:lvl2pPr marL="742950" indent="-285750" eaLnBrk="0" hangingPunct="0">
                <a:defRPr>
                  <a:solidFill>
                    <a:schemeClr val="tx1"/>
                  </a:solidFill>
                  <a:latin typeface="Calibri" panose="020F0502020204030204" charset="0"/>
                  <a:ea typeface="宋体" pitchFamily="2" charset="-122"/>
                </a:defRPr>
              </a:lvl2pPr>
              <a:lvl3pPr marL="1143000" indent="-228600" eaLnBrk="0" hangingPunct="0">
                <a:defRPr>
                  <a:solidFill>
                    <a:schemeClr val="tx1"/>
                  </a:solidFill>
                  <a:latin typeface="Calibri" panose="020F0502020204030204" charset="0"/>
                  <a:ea typeface="宋体" pitchFamily="2" charset="-122"/>
                </a:defRPr>
              </a:lvl3pPr>
              <a:lvl4pPr marL="1600200" indent="-228600" eaLnBrk="0" hangingPunct="0">
                <a:defRPr>
                  <a:solidFill>
                    <a:schemeClr val="tx1"/>
                  </a:solidFill>
                  <a:latin typeface="Calibri" panose="020F0502020204030204" charset="0"/>
                  <a:ea typeface="宋体" pitchFamily="2" charset="-122"/>
                </a:defRPr>
              </a:lvl4pPr>
              <a:lvl5pPr marL="2057400" indent="-228600" eaLnBrk="0" hangingPunct="0">
                <a:defRPr>
                  <a:solidFill>
                    <a:schemeClr val="tx1"/>
                  </a:solidFill>
                  <a:latin typeface="Calibri" panose="020F050202020403020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9pPr>
            </a:lstStyle>
            <a:p>
              <a:pPr algn="ctr" eaLnBrk="1" hangingPunct="1"/>
              <a:endParaRPr lang="zh-CN" altLang="en-US" sz="2000">
                <a:solidFill>
                  <a:schemeClr val="tx2"/>
                </a:solidFill>
                <a:latin typeface="+mn-lt"/>
                <a:ea typeface="+mn-ea"/>
                <a:cs typeface="+mn-ea"/>
                <a:sym typeface="+mn-lt"/>
              </a:endParaRPr>
            </a:p>
          </p:txBody>
        </p:sp>
        <p:sp>
          <p:nvSpPr>
            <p:cNvPr id="57" name="TextBox 32"/>
            <p:cNvSpPr txBox="true">
              <a:spLocks noChangeArrowheads="true"/>
            </p:cNvSpPr>
            <p:nvPr/>
          </p:nvSpPr>
          <p:spPr bwMode="auto">
            <a:xfrm>
              <a:off x="1891" y="4163"/>
              <a:ext cx="748" cy="58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Calibri" panose="020F0502020204030204" charset="0"/>
                  <a:ea typeface="宋体" pitchFamily="2" charset="-122"/>
                </a:defRPr>
              </a:lvl1pPr>
              <a:lvl2pPr marL="742950" indent="-285750" eaLnBrk="0" hangingPunct="0">
                <a:defRPr>
                  <a:solidFill>
                    <a:schemeClr val="tx1"/>
                  </a:solidFill>
                  <a:latin typeface="Calibri" panose="020F0502020204030204" charset="0"/>
                  <a:ea typeface="宋体" pitchFamily="2" charset="-122"/>
                </a:defRPr>
              </a:lvl2pPr>
              <a:lvl3pPr marL="1143000" indent="-228600" eaLnBrk="0" hangingPunct="0">
                <a:defRPr>
                  <a:solidFill>
                    <a:schemeClr val="tx1"/>
                  </a:solidFill>
                  <a:latin typeface="Calibri" panose="020F0502020204030204" charset="0"/>
                  <a:ea typeface="宋体" pitchFamily="2" charset="-122"/>
                </a:defRPr>
              </a:lvl3pPr>
              <a:lvl4pPr marL="1600200" indent="-228600" eaLnBrk="0" hangingPunct="0">
                <a:defRPr>
                  <a:solidFill>
                    <a:schemeClr val="tx1"/>
                  </a:solidFill>
                  <a:latin typeface="Calibri" panose="020F0502020204030204" charset="0"/>
                  <a:ea typeface="宋体" pitchFamily="2" charset="-122"/>
                </a:defRPr>
              </a:lvl4pPr>
              <a:lvl5pPr marL="2057400" indent="-228600" eaLnBrk="0" hangingPunct="0">
                <a:defRPr>
                  <a:solidFill>
                    <a:schemeClr val="tx1"/>
                  </a:solidFill>
                  <a:latin typeface="Calibri" panose="020F050202020403020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9pPr>
            </a:lstStyle>
            <a:p>
              <a:pPr eaLnBrk="1" hangingPunct="1"/>
              <a:r>
                <a:rPr lang="en-US" altLang="zh-CN" sz="2800" b="1" dirty="0">
                  <a:solidFill>
                    <a:schemeClr val="tx2"/>
                  </a:solidFill>
                  <a:latin typeface="+mn-lt"/>
                  <a:ea typeface="+mn-ea"/>
                  <a:cs typeface="+mn-ea"/>
                  <a:sym typeface="+mn-lt"/>
                </a:rPr>
                <a:t>02</a:t>
              </a:r>
              <a:endParaRPr lang="en-US" altLang="zh-CN" sz="2800" b="1" dirty="0">
                <a:solidFill>
                  <a:schemeClr val="tx2"/>
                </a:solidFill>
                <a:latin typeface="+mn-lt"/>
                <a:ea typeface="+mn-ea"/>
                <a:cs typeface="+mn-ea"/>
                <a:sym typeface="+mn-lt"/>
              </a:endParaRPr>
            </a:p>
          </p:txBody>
        </p:sp>
        <p:sp>
          <p:nvSpPr>
            <p:cNvPr id="58" name="TextBox 76"/>
            <p:cNvSpPr txBox="true"/>
            <p:nvPr/>
          </p:nvSpPr>
          <p:spPr>
            <a:xfrm>
              <a:off x="3013" y="4162"/>
              <a:ext cx="4453" cy="648"/>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r>
                <a:rPr lang="zh-CN" altLang="da-DK" sz="3200" b="1" dirty="0">
                  <a:solidFill>
                    <a:schemeClr val="tx2"/>
                  </a:solidFill>
                  <a:latin typeface="微软雅黑" panose="020B0604030504040204" pitchFamily="34" charset="-122"/>
                  <a:ea typeface="微软雅黑" panose="020B0604030504040204" pitchFamily="34" charset="-122"/>
                  <a:cs typeface="+mn-ea"/>
                  <a:sym typeface="+mn-lt"/>
                </a:rPr>
                <a:t>报表讲解</a:t>
              </a:r>
              <a:endParaRPr lang="zh-CN" altLang="da-DK" sz="3200" b="1" dirty="0">
                <a:solidFill>
                  <a:schemeClr val="tx2"/>
                </a:solidFill>
                <a:latin typeface="微软雅黑" panose="020B0604030504040204" pitchFamily="34" charset="-122"/>
                <a:ea typeface="微软雅黑" panose="020B0604030504040204" pitchFamily="34" charset="-122"/>
                <a:cs typeface="+mn-ea"/>
                <a:sym typeface="+mn-lt"/>
              </a:endParaRPr>
            </a:p>
          </p:txBody>
        </p:sp>
      </p:grpSp>
      <p:sp>
        <p:nvSpPr>
          <p:cNvPr id="3" name="灯片编号占位符 4"/>
          <p:cNvSpPr>
            <a:spLocks noGrp="true"/>
          </p:cNvSpPr>
          <p:nvPr/>
        </p:nvSpPr>
        <p:spPr>
          <a:xfrm>
            <a:off x="6553835" y="5815013"/>
            <a:ext cx="2133600" cy="274638"/>
          </a:xfrm>
          <a:prstGeom prst="rect">
            <a:avLst/>
          </a:prstGeom>
        </p:spPr>
        <p:txBody>
          <a:bodyPr vert="horz" lIns="68580" tIns="34290" rIns="68580" bIns="34290" rtlCol="0" anchor="ctr"/>
          <a:lstStyle>
            <a:defPPr>
              <a:defRPr lang="zh-CN"/>
            </a:defPPr>
            <a:lvl1pPr marL="0" algn="r" defTabSz="914400" rtl="0" eaLnBrk="1" latinLnBrk="0" hangingPunct="1">
              <a:defRPr sz="1200" kern="1200">
                <a:solidFill>
                  <a:srgbClr val="898989"/>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9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1">
              <a:ln>
                <a:noFill/>
              </a:ln>
              <a:solidFill>
                <a:schemeClr val="tx1">
                  <a:tint val="75000"/>
                </a:schemeClr>
              </a:solidFill>
              <a:effectLst/>
              <a:uLnTx/>
              <a:uFillTx/>
              <a:latin typeface="+mn-lt"/>
              <a:ea typeface="+mn-ea"/>
              <a:cs typeface="+mn-cs"/>
            </a:endParaRPr>
          </a:p>
        </p:txBody>
      </p:sp>
      <p:grpSp>
        <p:nvGrpSpPr>
          <p:cNvPr id="4" name="组合 3"/>
          <p:cNvGrpSpPr/>
          <p:nvPr/>
        </p:nvGrpSpPr>
        <p:grpSpPr>
          <a:xfrm>
            <a:off x="4932680" y="3590399"/>
            <a:ext cx="5228947" cy="587901"/>
            <a:chOff x="1891" y="4159"/>
            <a:chExt cx="6306" cy="653"/>
          </a:xfrm>
        </p:grpSpPr>
        <p:sp>
          <p:nvSpPr>
            <p:cNvPr id="7" name="椭圆 1"/>
            <p:cNvSpPr>
              <a:spLocks noChangeArrowheads="true"/>
            </p:cNvSpPr>
            <p:nvPr/>
          </p:nvSpPr>
          <p:spPr bwMode="auto">
            <a:xfrm>
              <a:off x="1891" y="4159"/>
              <a:ext cx="725" cy="653"/>
            </a:xfrm>
            <a:prstGeom prst="roundRect">
              <a:avLst/>
            </a:prstGeom>
            <a:noFill/>
            <a:ln>
              <a:solidFill>
                <a:schemeClr val="tx2"/>
              </a:solidFill>
            </a:ln>
          </p:spPr>
          <p:style>
            <a:lnRef idx="3">
              <a:schemeClr val="lt1"/>
            </a:lnRef>
            <a:fillRef idx="1">
              <a:schemeClr val="accent3"/>
            </a:fillRef>
            <a:effectRef idx="1">
              <a:schemeClr val="accent3"/>
            </a:effectRef>
            <a:fontRef idx="minor">
              <a:schemeClr val="lt1"/>
            </a:fontRef>
          </p:style>
          <p:txBody>
            <a:bodyPr anchor="ctr"/>
            <a:lstStyle>
              <a:lvl1pPr eaLnBrk="0" hangingPunct="0">
                <a:defRPr>
                  <a:solidFill>
                    <a:schemeClr val="tx1"/>
                  </a:solidFill>
                  <a:latin typeface="Calibri" panose="020F0502020204030204" charset="0"/>
                  <a:ea typeface="宋体" pitchFamily="2" charset="-122"/>
                </a:defRPr>
              </a:lvl1pPr>
              <a:lvl2pPr marL="742950" indent="-285750" eaLnBrk="0" hangingPunct="0">
                <a:defRPr>
                  <a:solidFill>
                    <a:schemeClr val="tx1"/>
                  </a:solidFill>
                  <a:latin typeface="Calibri" panose="020F0502020204030204" charset="0"/>
                  <a:ea typeface="宋体" pitchFamily="2" charset="-122"/>
                </a:defRPr>
              </a:lvl2pPr>
              <a:lvl3pPr marL="1143000" indent="-228600" eaLnBrk="0" hangingPunct="0">
                <a:defRPr>
                  <a:solidFill>
                    <a:schemeClr val="tx1"/>
                  </a:solidFill>
                  <a:latin typeface="Calibri" panose="020F0502020204030204" charset="0"/>
                  <a:ea typeface="宋体" pitchFamily="2" charset="-122"/>
                </a:defRPr>
              </a:lvl3pPr>
              <a:lvl4pPr marL="1600200" indent="-228600" eaLnBrk="0" hangingPunct="0">
                <a:defRPr>
                  <a:solidFill>
                    <a:schemeClr val="tx1"/>
                  </a:solidFill>
                  <a:latin typeface="Calibri" panose="020F0502020204030204" charset="0"/>
                  <a:ea typeface="宋体" pitchFamily="2" charset="-122"/>
                </a:defRPr>
              </a:lvl4pPr>
              <a:lvl5pPr marL="2057400" indent="-228600" eaLnBrk="0" hangingPunct="0">
                <a:defRPr>
                  <a:solidFill>
                    <a:schemeClr val="tx1"/>
                  </a:solidFill>
                  <a:latin typeface="Calibri" panose="020F050202020403020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9pPr>
            </a:lstStyle>
            <a:p>
              <a:pPr algn="ctr" eaLnBrk="1" hangingPunct="1"/>
              <a:endParaRPr lang="zh-CN" altLang="en-US" sz="2000">
                <a:solidFill>
                  <a:schemeClr val="tx2"/>
                </a:solidFill>
                <a:latin typeface="+mn-lt"/>
                <a:ea typeface="+mn-ea"/>
                <a:cs typeface="+mn-ea"/>
                <a:sym typeface="+mn-lt"/>
              </a:endParaRPr>
            </a:p>
          </p:txBody>
        </p:sp>
        <p:sp>
          <p:nvSpPr>
            <p:cNvPr id="10" name="TextBox 32"/>
            <p:cNvSpPr txBox="true">
              <a:spLocks noChangeArrowheads="true"/>
            </p:cNvSpPr>
            <p:nvPr/>
          </p:nvSpPr>
          <p:spPr bwMode="auto">
            <a:xfrm>
              <a:off x="1891" y="4163"/>
              <a:ext cx="748" cy="58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Calibri" panose="020F0502020204030204" charset="0"/>
                  <a:ea typeface="宋体" pitchFamily="2" charset="-122"/>
                </a:defRPr>
              </a:lvl1pPr>
              <a:lvl2pPr marL="742950" indent="-285750" eaLnBrk="0" hangingPunct="0">
                <a:defRPr>
                  <a:solidFill>
                    <a:schemeClr val="tx1"/>
                  </a:solidFill>
                  <a:latin typeface="Calibri" panose="020F0502020204030204" charset="0"/>
                  <a:ea typeface="宋体" pitchFamily="2" charset="-122"/>
                </a:defRPr>
              </a:lvl2pPr>
              <a:lvl3pPr marL="1143000" indent="-228600" eaLnBrk="0" hangingPunct="0">
                <a:defRPr>
                  <a:solidFill>
                    <a:schemeClr val="tx1"/>
                  </a:solidFill>
                  <a:latin typeface="Calibri" panose="020F0502020204030204" charset="0"/>
                  <a:ea typeface="宋体" pitchFamily="2" charset="-122"/>
                </a:defRPr>
              </a:lvl3pPr>
              <a:lvl4pPr marL="1600200" indent="-228600" eaLnBrk="0" hangingPunct="0">
                <a:defRPr>
                  <a:solidFill>
                    <a:schemeClr val="tx1"/>
                  </a:solidFill>
                  <a:latin typeface="Calibri" panose="020F0502020204030204" charset="0"/>
                  <a:ea typeface="宋体" pitchFamily="2" charset="-122"/>
                </a:defRPr>
              </a:lvl4pPr>
              <a:lvl5pPr marL="2057400" indent="-228600" eaLnBrk="0" hangingPunct="0">
                <a:defRPr>
                  <a:solidFill>
                    <a:schemeClr val="tx1"/>
                  </a:solidFill>
                  <a:latin typeface="Calibri" panose="020F050202020403020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9pPr>
            </a:lstStyle>
            <a:p>
              <a:pPr eaLnBrk="1" hangingPunct="1"/>
              <a:r>
                <a:rPr lang="en-US" altLang="zh-CN" sz="2800" b="1" dirty="0">
                  <a:solidFill>
                    <a:schemeClr val="tx2"/>
                  </a:solidFill>
                  <a:latin typeface="+mn-lt"/>
                  <a:ea typeface="+mn-ea"/>
                  <a:cs typeface="+mn-ea"/>
                  <a:sym typeface="+mn-lt"/>
                </a:rPr>
                <a:t>04</a:t>
              </a:r>
              <a:endParaRPr lang="en-US" altLang="zh-CN" sz="2800" b="1" dirty="0">
                <a:solidFill>
                  <a:schemeClr val="tx2"/>
                </a:solidFill>
                <a:latin typeface="+mn-lt"/>
                <a:ea typeface="+mn-ea"/>
                <a:cs typeface="+mn-ea"/>
                <a:sym typeface="+mn-lt"/>
              </a:endParaRPr>
            </a:p>
          </p:txBody>
        </p:sp>
        <p:sp>
          <p:nvSpPr>
            <p:cNvPr id="12" name="TextBox 76"/>
            <p:cNvSpPr txBox="true"/>
            <p:nvPr/>
          </p:nvSpPr>
          <p:spPr>
            <a:xfrm>
              <a:off x="3013" y="4162"/>
              <a:ext cx="5184" cy="648"/>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r>
                <a:rPr lang="zh-CN" altLang="da-DK" sz="3200" b="1" dirty="0">
                  <a:solidFill>
                    <a:schemeClr val="tx2"/>
                  </a:solidFill>
                  <a:latin typeface="微软雅黑" panose="020B0604030504040204" pitchFamily="34" charset="-122"/>
                  <a:ea typeface="微软雅黑" panose="020B0604030504040204" pitchFamily="34" charset="-122"/>
                  <a:cs typeface="+mn-ea"/>
                  <a:sym typeface="+mn-lt"/>
                </a:rPr>
                <a:t>工作要求</a:t>
              </a:r>
              <a:endParaRPr lang="zh-CN" altLang="da-DK" sz="3200" b="1" dirty="0">
                <a:solidFill>
                  <a:schemeClr val="tx2"/>
                </a:solidFill>
                <a:latin typeface="微软雅黑" panose="020B0604030504040204" pitchFamily="34" charset="-122"/>
                <a:ea typeface="微软雅黑" panose="020B0604030504040204" pitchFamily="34" charset="-122"/>
                <a:cs typeface="+mn-ea"/>
                <a:sym typeface="+mn-lt"/>
              </a:endParaRPr>
            </a:p>
          </p:txBody>
        </p:sp>
      </p:grpSp>
    </p:spTree>
  </p:cSld>
  <p:clrMapOvr>
    <a:masterClrMapping/>
  </p:clrMapOvr>
  <p:transition spd="slow" advClick="false"/>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262128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400" b="1" dirty="0">
                <a:solidFill>
                  <a:srgbClr val="536781"/>
                </a:solidFill>
                <a:latin typeface="微软雅黑" panose="020B0604030504040204" pitchFamily="34" charset="-122"/>
                <a:ea typeface="微软雅黑" panose="020B0604030504040204" pitchFamily="34" charset="-122"/>
                <a:cs typeface="+mn-ea"/>
                <a:sym typeface="+mn-ea"/>
              </a:rPr>
              <a:t>项目投资完成情况</a:t>
            </a:r>
            <a:endParaRPr lang="zh-CN" altLang="en-US" sz="2400" b="1" dirty="0">
              <a:solidFill>
                <a:srgbClr val="536781"/>
              </a:solidFill>
              <a:latin typeface="微软雅黑" panose="020B0604030504040204" pitchFamily="34" charset="-122"/>
              <a:ea typeface="微软雅黑" panose="020B0604030504040204" pitchFamily="34" charset="-122"/>
              <a:cs typeface="+mn-ea"/>
              <a:sym typeface="+mn-ea"/>
            </a:endParaRPr>
          </a:p>
        </p:txBody>
      </p:sp>
      <p:sp>
        <p:nvSpPr>
          <p:cNvPr id="8" name="矩形 7"/>
          <p:cNvSpPr/>
          <p:nvPr userDrawn="true"/>
        </p:nvSpPr>
        <p:spPr>
          <a:xfrm>
            <a:off x="3144520" y="194945"/>
            <a:ext cx="5999480" cy="287020"/>
          </a:xfrm>
          <a:prstGeom prst="rect">
            <a:avLst/>
          </a:prstGeom>
          <a:solidFill>
            <a:srgbClr val="151F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9" name="表格 8"/>
          <p:cNvGraphicFramePr/>
          <p:nvPr>
            <p:custDataLst>
              <p:tags r:id="rId1"/>
            </p:custDataLst>
          </p:nvPr>
        </p:nvGraphicFramePr>
        <p:xfrm>
          <a:off x="303530" y="662305"/>
          <a:ext cx="8628380" cy="4361180"/>
        </p:xfrm>
        <a:graphic>
          <a:graphicData uri="http://schemas.openxmlformats.org/drawingml/2006/table">
            <a:tbl>
              <a:tblPr firstRow="true" bandRow="true">
                <a:tableStyleId>{5940675A-B579-460E-94D1-54222C63F5DA}</a:tableStyleId>
              </a:tblPr>
              <a:tblGrid>
                <a:gridCol w="2475865"/>
                <a:gridCol w="689610"/>
                <a:gridCol w="507365"/>
                <a:gridCol w="667385"/>
                <a:gridCol w="2093595"/>
                <a:gridCol w="772160"/>
                <a:gridCol w="545465"/>
                <a:gridCol w="876935"/>
              </a:tblGrid>
              <a:tr h="295910">
                <a:tc gridSpan="8">
                  <a:txBody>
                    <a:bodyPr/>
                    <a:p>
                      <a:pPr indent="0" algn="ctr">
                        <a:buNone/>
                      </a:pPr>
                      <a:r>
                        <a:rPr lang="en-US" sz="1400" b="1">
                          <a:solidFill>
                            <a:srgbClr val="000000"/>
                          </a:solidFill>
                          <a:latin typeface="宋体" pitchFamily="2" charset="-122"/>
                          <a:ea typeface="宋体" pitchFamily="2" charset="-122"/>
                          <a:cs typeface="宋体" pitchFamily="2" charset="-122"/>
                        </a:rPr>
                        <a:t>项目投资完成情况</a:t>
                      </a:r>
                      <a:endParaRPr lang="en-US" altLang="en-US" sz="1400" b="1">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513080">
                <a:tc>
                  <a:txBody>
                    <a:bodyPr/>
                    <a:p>
                      <a:pPr indent="0" algn="ctr">
                        <a:buNone/>
                      </a:pPr>
                      <a:r>
                        <a:rPr lang="en-US" sz="1400" b="0">
                          <a:solidFill>
                            <a:srgbClr val="000000"/>
                          </a:solidFill>
                          <a:latin typeface="宋体" pitchFamily="2" charset="-122"/>
                          <a:ea typeface="宋体" pitchFamily="2" charset="-122"/>
                          <a:cs typeface="宋体" pitchFamily="2" charset="-122"/>
                        </a:rPr>
                        <a:t>指标名称</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计量单位</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代码</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1-本月</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指标名称</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计量单位</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代码</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1-本月</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5910">
                <a:tc>
                  <a:txBody>
                    <a:bodyPr/>
                    <a:p>
                      <a:pPr indent="0" algn="ctr">
                        <a:buNone/>
                      </a:pPr>
                      <a:r>
                        <a:rPr lang="en-US" sz="1400" b="0">
                          <a:solidFill>
                            <a:srgbClr val="000000"/>
                          </a:solidFill>
                          <a:latin typeface="宋体" pitchFamily="2" charset="-122"/>
                          <a:ea typeface="宋体" pitchFamily="2" charset="-122"/>
                          <a:cs typeface="宋体" pitchFamily="2" charset="-122"/>
                        </a:rPr>
                        <a:t>甲</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乙</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丙</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甲</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乙</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丙</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5910">
                <a:tc>
                  <a:txBody>
                    <a:bodyPr/>
                    <a:p>
                      <a:pPr indent="0">
                        <a:buNone/>
                      </a:pPr>
                      <a:r>
                        <a:rPr lang="en-US" sz="1400" b="0">
                          <a:solidFill>
                            <a:srgbClr val="000000"/>
                          </a:solidFill>
                          <a:latin typeface="宋体" pitchFamily="2" charset="-122"/>
                          <a:ea typeface="宋体" pitchFamily="2" charset="-122"/>
                          <a:cs typeface="宋体" pitchFamily="2" charset="-122"/>
                        </a:rPr>
                        <a:t>计划总投资</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万元</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101</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其他费用</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万元</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112</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5910">
                <a:tc>
                  <a:txBody>
                    <a:bodyPr/>
                    <a:p>
                      <a:pPr indent="0">
                        <a:buNone/>
                      </a:pPr>
                      <a:r>
                        <a:rPr lang="en-US" sz="1400" b="0">
                          <a:solidFill>
                            <a:srgbClr val="FF0000"/>
                          </a:solidFill>
                          <a:latin typeface="宋体" pitchFamily="2" charset="-122"/>
                          <a:ea typeface="宋体" pitchFamily="2" charset="-122"/>
                          <a:cs typeface="宋体" pitchFamily="2" charset="-122"/>
                        </a:rPr>
                        <a:t>已签订合同总额▲</a:t>
                      </a:r>
                      <a:endParaRPr lang="en-US" altLang="en-US" sz="1400" b="0">
                        <a:solidFill>
                          <a:srgbClr val="FF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万元</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141</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其中：*旧建筑物购置费</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万元</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113</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cap="flat">
                      <a:noFill/>
                    </a:lnB>
                    <a:lnTlToBr>
                      <a:noFill/>
                    </a:lnTlToBr>
                    <a:lnBlToTr>
                      <a:noFill/>
                    </a:lnBlToTr>
                    <a:noFill/>
                  </a:tcPr>
                </a:tc>
              </a:tr>
              <a:tr h="295910">
                <a:tc>
                  <a:txBody>
                    <a:bodyPr/>
                    <a:p>
                      <a:pPr indent="0">
                        <a:buNone/>
                      </a:pPr>
                      <a:r>
                        <a:rPr lang="en-US" sz="1400" b="0">
                          <a:solidFill>
                            <a:srgbClr val="000000"/>
                          </a:solidFill>
                          <a:latin typeface="宋体" pitchFamily="2" charset="-122"/>
                          <a:ea typeface="宋体" pitchFamily="2" charset="-122"/>
                          <a:cs typeface="宋体" pitchFamily="2" charset="-122"/>
                        </a:rPr>
                        <a:t>自开始建设累计完成投资</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万元</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103</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土地购置费</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万元</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114</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p>
                      <a:pPr indent="0">
                        <a:buNone/>
                      </a:pPr>
                      <a:r>
                        <a:rPr lang="en-US" sz="1400" b="0">
                          <a:latin typeface="宋体" pitchFamily="2" charset="-122"/>
                          <a:ea typeface="宋体" pitchFamily="2" charset="-122"/>
                          <a:cs typeface="宋体" pitchFamily="2" charset="-122"/>
                        </a:rPr>
                        <a:t>本年计划投资●</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万元</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BJ16</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按工程用途分：</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6545">
                <a:tc>
                  <a:txBody>
                    <a:bodyPr/>
                    <a:p>
                      <a:pPr indent="0">
                        <a:buNone/>
                      </a:pPr>
                      <a:r>
                        <a:rPr lang="en-US" sz="1400" b="0">
                          <a:latin typeface="宋体" pitchFamily="2" charset="-122"/>
                          <a:ea typeface="宋体" pitchFamily="2" charset="-122"/>
                          <a:cs typeface="宋体" pitchFamily="2" charset="-122"/>
                        </a:rPr>
                        <a:t>其中：本年计划建安投资●</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万元</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BJ17</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住宅</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万元</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118</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6545">
                <a:tc>
                  <a:txBody>
                    <a:bodyPr/>
                    <a:p>
                      <a:pPr indent="0">
                        <a:buNone/>
                      </a:pPr>
                      <a:r>
                        <a:rPr lang="en-US" sz="1400" b="0">
                          <a:solidFill>
                            <a:srgbClr val="000000"/>
                          </a:solidFill>
                          <a:latin typeface="宋体" pitchFamily="2" charset="-122"/>
                          <a:ea typeface="宋体" pitchFamily="2" charset="-122"/>
                          <a:cs typeface="宋体" pitchFamily="2" charset="-122"/>
                        </a:rPr>
                        <a:t>本年完成投资</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万元</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107</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办公楼</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万元</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121</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p>
                      <a:pPr indent="0">
                        <a:buNone/>
                      </a:pPr>
                      <a:r>
                        <a:rPr lang="en-US" sz="1400" b="0">
                          <a:solidFill>
                            <a:srgbClr val="000000"/>
                          </a:solidFill>
                          <a:latin typeface="宋体" pitchFamily="2" charset="-122"/>
                          <a:ea typeface="宋体" pitchFamily="2" charset="-122"/>
                          <a:cs typeface="宋体" pitchFamily="2" charset="-122"/>
                        </a:rPr>
                        <a:t>其中：本月完成投资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万元</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140</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商业营业用房</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万元</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122</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p>
                      <a:pPr indent="0">
                        <a:buNone/>
                      </a:pPr>
                      <a:r>
                        <a:rPr lang="en-US" sz="1400" b="0">
                          <a:solidFill>
                            <a:srgbClr val="000000"/>
                          </a:solidFill>
                          <a:latin typeface="宋体" pitchFamily="2" charset="-122"/>
                          <a:ea typeface="宋体" pitchFamily="2" charset="-122"/>
                          <a:cs typeface="宋体" pitchFamily="2" charset="-122"/>
                        </a:rPr>
                        <a:t>按构成分：</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其他</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万元</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123</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p>
                      <a:pPr indent="0">
                        <a:buNone/>
                      </a:pPr>
                      <a:r>
                        <a:rPr lang="en-US" sz="1400" b="0">
                          <a:solidFill>
                            <a:srgbClr val="000000"/>
                          </a:solidFill>
                          <a:latin typeface="宋体" pitchFamily="2" charset="-122"/>
                          <a:ea typeface="宋体" pitchFamily="2" charset="-122"/>
                          <a:cs typeface="宋体" pitchFamily="2" charset="-122"/>
                        </a:rPr>
                        <a:t>建筑工程</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万元</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108</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宋体" pitchFamily="2" charset="-122"/>
                          <a:ea typeface="宋体" pitchFamily="2" charset="-122"/>
                          <a:cs typeface="宋体" pitchFamily="2" charset="-122"/>
                        </a:rPr>
                        <a:t>*</a:t>
                      </a:r>
                      <a:r>
                        <a:rPr lang="en-US" sz="1400" b="0">
                          <a:solidFill>
                            <a:srgbClr val="000000"/>
                          </a:solidFill>
                          <a:latin typeface="宋体" pitchFamily="2" charset="-122"/>
                          <a:ea typeface="宋体" pitchFamily="2" charset="-122"/>
                          <a:cs typeface="宋体" pitchFamily="2" charset="-122"/>
                        </a:rPr>
                        <a:t>本年新增固定资产</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万元</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128</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p>
                      <a:pPr indent="0">
                        <a:buNone/>
                      </a:pPr>
                      <a:r>
                        <a:rPr lang="en-US" sz="1400" b="0">
                          <a:solidFill>
                            <a:srgbClr val="000000"/>
                          </a:solidFill>
                          <a:latin typeface="宋体" pitchFamily="2" charset="-122"/>
                          <a:ea typeface="宋体" pitchFamily="2" charset="-122"/>
                          <a:cs typeface="宋体" pitchFamily="2" charset="-122"/>
                        </a:rPr>
                        <a:t>安装工程</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万元</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109</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p>
                      <a:pPr indent="0">
                        <a:buNone/>
                      </a:pPr>
                      <a:r>
                        <a:rPr lang="en-US" sz="1400" b="0">
                          <a:solidFill>
                            <a:srgbClr val="000000"/>
                          </a:solidFill>
                          <a:latin typeface="宋体" pitchFamily="2" charset="-122"/>
                          <a:ea typeface="宋体" pitchFamily="2" charset="-122"/>
                          <a:cs typeface="宋体" pitchFamily="2" charset="-122"/>
                        </a:rPr>
                        <a:t>设备工器具购置</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万元</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110</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3"/>
          <p:cNvSpPr txBox="true"/>
          <p:nvPr/>
        </p:nvSpPr>
        <p:spPr>
          <a:xfrm>
            <a:off x="1660525" y="541338"/>
            <a:ext cx="184150" cy="369887"/>
          </a:xfrm>
          <a:prstGeom prst="rect">
            <a:avLst/>
          </a:prstGeom>
          <a:noFill/>
          <a:ln w="9525">
            <a:noFill/>
          </a:ln>
        </p:spPr>
        <p:txBody>
          <a:bodyPr wrap="none">
            <a:spAutoFit/>
          </a:bodyPr>
          <a:lstStyle/>
          <a:p>
            <a:endParaRPr lang="zh-CN" altLang="zh-CN" dirty="0">
              <a:latin typeface="Arial" panose="020B0604020202020204" pitchFamily="34" charset="0"/>
            </a:endParaRPr>
          </a:p>
        </p:txBody>
      </p:sp>
      <p:sp>
        <p:nvSpPr>
          <p:cNvPr id="52227" name="Text Box 4"/>
          <p:cNvSpPr txBox="true"/>
          <p:nvPr/>
        </p:nvSpPr>
        <p:spPr>
          <a:xfrm>
            <a:off x="179388" y="-68262"/>
            <a:ext cx="8786812" cy="368300"/>
          </a:xfrm>
          <a:prstGeom prst="rect">
            <a:avLst/>
          </a:prstGeom>
          <a:noFill/>
          <a:ln w="9525">
            <a:noFill/>
          </a:ln>
        </p:spPr>
        <p:txBody>
          <a:bodyPr>
            <a:spAutoFit/>
          </a:bodyPr>
          <a:lstStyle/>
          <a:p>
            <a:endParaRPr lang="zh-CN" altLang="zh-CN" dirty="0">
              <a:latin typeface="Arial" panose="020B0604020202020204" pitchFamily="34" charset="0"/>
            </a:endParaRPr>
          </a:p>
        </p:txBody>
      </p:sp>
      <p:sp>
        <p:nvSpPr>
          <p:cNvPr id="52229" name="矩形 8"/>
          <p:cNvSpPr/>
          <p:nvPr/>
        </p:nvSpPr>
        <p:spPr>
          <a:xfrm>
            <a:off x="642938" y="714375"/>
            <a:ext cx="7715250" cy="3692525"/>
          </a:xfrm>
          <a:prstGeom prst="rect">
            <a:avLst/>
          </a:prstGeom>
          <a:noFill/>
          <a:ln w="9525">
            <a:noFill/>
          </a:ln>
        </p:spPr>
        <p:txBody>
          <a:bodyPr>
            <a:spAutoFit/>
          </a:bodyPr>
          <a:lstStyle/>
          <a:p>
            <a:pPr marL="342900" indent="-342900">
              <a:lnSpc>
                <a:spcPct val="130000"/>
              </a:lnSpc>
              <a:buFont typeface="Wingdings" panose="05000000000000000000" charset="0"/>
              <a:buChar char="Ø"/>
            </a:pPr>
            <a:r>
              <a:rPr lang="zh-CN" altLang="en-US" sz="2000">
                <a:latin typeface="微软雅黑" panose="020B0604030504040204" pitchFamily="34" charset="-122"/>
                <a:ea typeface="微软雅黑" panose="020B0604030504040204" pitchFamily="34" charset="-122"/>
                <a:sym typeface="+mn-ea"/>
              </a:rPr>
              <a:t>指项目投资主体签订的与项目建设相关的各种</a:t>
            </a:r>
            <a:r>
              <a:rPr lang="zh-CN" altLang="en-US" sz="2000">
                <a:solidFill>
                  <a:srgbClr val="FF0000"/>
                </a:solidFill>
                <a:latin typeface="微软雅黑" panose="020B0604030504040204" pitchFamily="34" charset="-122"/>
                <a:ea typeface="微软雅黑" panose="020B0604030504040204" pitchFamily="34" charset="-122"/>
                <a:sym typeface="+mn-ea"/>
              </a:rPr>
              <a:t>施工、咨询、监理、设备购置安装</a:t>
            </a:r>
            <a:r>
              <a:rPr lang="zh-CN" altLang="en-US" sz="2000">
                <a:latin typeface="微软雅黑" panose="020B0604030504040204" pitchFamily="34" charset="-122"/>
                <a:ea typeface="微软雅黑" panose="020B0604030504040204" pitchFamily="34" charset="-122"/>
                <a:sym typeface="+mn-ea"/>
              </a:rPr>
              <a:t>等合同的总价款。</a:t>
            </a:r>
            <a:endParaRPr lang="zh-CN" altLang="en-US" sz="2000">
              <a:latin typeface="微软雅黑" panose="020B0604030504040204" pitchFamily="34" charset="-122"/>
              <a:ea typeface="微软雅黑" panose="020B0604030504040204" pitchFamily="34" charset="-122"/>
              <a:sym typeface="+mn-ea"/>
            </a:endParaRPr>
          </a:p>
          <a:p>
            <a:pPr marL="285750" indent="-285750">
              <a:lnSpc>
                <a:spcPct val="130000"/>
              </a:lnSpc>
              <a:buFont typeface="Wingdings" panose="05000000000000000000" charset="0"/>
              <a:buChar char="l"/>
            </a:pPr>
            <a:endParaRPr lang="zh-CN" altLang="en-US" sz="2000">
              <a:latin typeface="微软雅黑" panose="020B0604030504040204" pitchFamily="34" charset="-122"/>
              <a:ea typeface="微软雅黑" panose="020B0604030504040204" pitchFamily="34" charset="-122"/>
              <a:sym typeface="+mn-ea"/>
            </a:endParaRPr>
          </a:p>
          <a:p>
            <a:pPr marL="342900" indent="-342900">
              <a:lnSpc>
                <a:spcPct val="130000"/>
              </a:lnSpc>
              <a:buFont typeface="Wingdings" panose="05000000000000000000" charset="0"/>
              <a:buChar char="Ø"/>
            </a:pPr>
            <a:r>
              <a:rPr lang="zh-CN" altLang="en-US" sz="2000">
                <a:latin typeface="微软雅黑" panose="020B0604030504040204" pitchFamily="34" charset="-122"/>
                <a:ea typeface="微软雅黑" panose="020B0604030504040204" pitchFamily="34" charset="-122"/>
                <a:sym typeface="+mn-ea"/>
              </a:rPr>
              <a:t>包括</a:t>
            </a:r>
            <a:r>
              <a:rPr lang="zh-CN" altLang="en-US" sz="2000">
                <a:solidFill>
                  <a:srgbClr val="FF0000"/>
                </a:solidFill>
                <a:latin typeface="微软雅黑" panose="020B0604030504040204" pitchFamily="34" charset="-122"/>
                <a:ea typeface="微软雅黑" panose="020B0604030504040204" pitchFamily="34" charset="-122"/>
                <a:sym typeface="+mn-ea"/>
              </a:rPr>
              <a:t>本年新签订</a:t>
            </a:r>
            <a:r>
              <a:rPr lang="zh-CN" altLang="en-US" sz="2000">
                <a:latin typeface="微软雅黑" panose="020B0604030504040204" pitchFamily="34" charset="-122"/>
                <a:ea typeface="微软雅黑" panose="020B0604030504040204" pitchFamily="34" charset="-122"/>
                <a:sym typeface="+mn-ea"/>
              </a:rPr>
              <a:t>的和以前年度签订但</a:t>
            </a:r>
            <a:r>
              <a:rPr lang="zh-CN" altLang="en-US" sz="2000">
                <a:solidFill>
                  <a:srgbClr val="FF0000"/>
                </a:solidFill>
                <a:latin typeface="微软雅黑" panose="020B0604030504040204" pitchFamily="34" charset="-122"/>
                <a:ea typeface="微软雅黑" panose="020B0604030504040204" pitchFamily="34" charset="-122"/>
                <a:sym typeface="+mn-ea"/>
              </a:rPr>
              <a:t>工程未完工转入本年度继续施工</a:t>
            </a:r>
            <a:r>
              <a:rPr lang="zh-CN" altLang="en-US" sz="2000">
                <a:latin typeface="微软雅黑" panose="020B0604030504040204" pitchFamily="34" charset="-122"/>
                <a:ea typeface="微软雅黑" panose="020B0604030504040204" pitchFamily="34" charset="-122"/>
                <a:sym typeface="+mn-ea"/>
              </a:rPr>
              <a:t>的工程合同总价款</a:t>
            </a:r>
            <a:r>
              <a:rPr lang="zh-CN" altLang="en-US" sz="2000">
                <a:solidFill>
                  <a:srgbClr val="FF0000"/>
                </a:solidFill>
                <a:latin typeface="微软雅黑" panose="020B0604030504040204" pitchFamily="34" charset="-122"/>
                <a:ea typeface="微软雅黑" panose="020B0604030504040204" pitchFamily="34" charset="-122"/>
                <a:sym typeface="+mn-ea"/>
              </a:rPr>
              <a:t>余额</a:t>
            </a:r>
            <a:r>
              <a:rPr lang="zh-CN" altLang="en-US" sz="2000">
                <a:latin typeface="微软雅黑" panose="020B0604030504040204" pitchFamily="34" charset="-122"/>
                <a:ea typeface="微软雅黑" panose="020B0604030504040204" pitchFamily="34" charset="-122"/>
                <a:sym typeface="+mn-ea"/>
              </a:rPr>
              <a:t>。</a:t>
            </a:r>
            <a:endParaRPr lang="zh-CN" altLang="en-US" sz="2000">
              <a:latin typeface="微软雅黑" panose="020B0604030504040204" pitchFamily="34" charset="-122"/>
              <a:ea typeface="微软雅黑" panose="020B0604030504040204" pitchFamily="34" charset="-122"/>
              <a:sym typeface="+mn-ea"/>
            </a:endParaRPr>
          </a:p>
          <a:p>
            <a:pPr marL="342900" indent="-342900">
              <a:lnSpc>
                <a:spcPct val="130000"/>
              </a:lnSpc>
              <a:buFont typeface="Wingdings" panose="05000000000000000000" charset="0"/>
              <a:buChar char="Ø"/>
            </a:pPr>
            <a:endParaRPr lang="zh-CN" altLang="en-US" sz="2000">
              <a:solidFill>
                <a:srgbClr val="FF0000"/>
              </a:solidFill>
              <a:latin typeface="微软雅黑" panose="020B0604030504040204" pitchFamily="34" charset="-122"/>
              <a:ea typeface="微软雅黑" panose="020B0604030504040204" pitchFamily="34" charset="-122"/>
              <a:sym typeface="+mn-ea"/>
            </a:endParaRPr>
          </a:p>
          <a:p>
            <a:pPr marL="342900" indent="-342900">
              <a:lnSpc>
                <a:spcPct val="130000"/>
              </a:lnSpc>
              <a:buFont typeface="Wingdings" panose="05000000000000000000" charset="0"/>
              <a:buChar char="Ø"/>
            </a:pPr>
            <a:r>
              <a:rPr lang="zh-CN" altLang="en-US" sz="2000">
                <a:solidFill>
                  <a:srgbClr val="FF0000"/>
                </a:solidFill>
                <a:latin typeface="微软雅黑" panose="020B0604030504040204" pitchFamily="34" charset="-122"/>
                <a:ea typeface="微软雅黑" panose="020B0604030504040204" pitchFamily="34" charset="-122"/>
                <a:sym typeface="+mn-ea"/>
              </a:rPr>
              <a:t>不包括销售合同。</a:t>
            </a:r>
            <a:endParaRPr lang="zh-CN" altLang="en-US" sz="2000">
              <a:solidFill>
                <a:srgbClr val="FF0000"/>
              </a:solidFill>
              <a:latin typeface="微软雅黑" panose="020B0604030504040204" pitchFamily="34" charset="-122"/>
              <a:ea typeface="微软雅黑" panose="020B0604030504040204" pitchFamily="34" charset="-122"/>
              <a:sym typeface="+mn-ea"/>
            </a:endParaRPr>
          </a:p>
          <a:p>
            <a:pPr marL="342900" indent="-342900">
              <a:lnSpc>
                <a:spcPct val="130000"/>
              </a:lnSpc>
              <a:buFont typeface="Wingdings" panose="05000000000000000000" charset="0"/>
              <a:buChar char="Ø"/>
            </a:pPr>
            <a:endParaRPr sz="2000" dirty="0">
              <a:solidFill>
                <a:srgbClr val="000000"/>
              </a:solidFill>
              <a:latin typeface="微软雅黑" panose="020B0604030504040204" pitchFamily="34" charset="-122"/>
              <a:ea typeface="微软雅黑" panose="020B0604030504040204" pitchFamily="34" charset="-122"/>
            </a:endParaRPr>
          </a:p>
          <a:p>
            <a:pPr marL="342900" indent="-342900">
              <a:lnSpc>
                <a:spcPct val="130000"/>
              </a:lnSpc>
              <a:buFont typeface="Wingdings" panose="05000000000000000000" charset="0"/>
              <a:buChar char="Ø"/>
            </a:pPr>
            <a:r>
              <a:rPr lang="zh-CN" altLang="en-US" sz="2000" dirty="0">
                <a:solidFill>
                  <a:srgbClr val="000000"/>
                </a:solidFill>
                <a:latin typeface="微软雅黑" panose="020B0604030504040204" pitchFamily="34" charset="-122"/>
                <a:ea typeface="微软雅黑" panose="020B0604030504040204" pitchFamily="34" charset="-122"/>
                <a:sym typeface="+mn-ea"/>
              </a:rPr>
              <a:t>需扣除</a:t>
            </a:r>
            <a:r>
              <a:rPr lang="zh-CN" altLang="en-US" sz="2000" dirty="0">
                <a:solidFill>
                  <a:srgbClr val="FF0000"/>
                </a:solidFill>
                <a:latin typeface="微软雅黑" panose="020B0604030504040204" pitchFamily="34" charset="-122"/>
                <a:ea typeface="微软雅黑" panose="020B0604030504040204" pitchFamily="34" charset="-122"/>
                <a:sym typeface="+mn-ea"/>
              </a:rPr>
              <a:t>往年已纳入投资</a:t>
            </a:r>
            <a:r>
              <a:rPr lang="zh-CN" altLang="en-US" sz="2000" dirty="0">
                <a:solidFill>
                  <a:srgbClr val="000000"/>
                </a:solidFill>
                <a:latin typeface="微软雅黑" panose="020B0604030504040204" pitchFamily="34" charset="-122"/>
                <a:ea typeface="微软雅黑" panose="020B0604030504040204" pitchFamily="34" charset="-122"/>
                <a:sym typeface="+mn-ea"/>
              </a:rPr>
              <a:t>的价款。</a:t>
            </a:r>
            <a:endParaRPr lang="zh-CN" altLang="en-US" sz="2400" dirty="0">
              <a:latin typeface="微软雅黑" panose="020B0604030504040204" pitchFamily="34" charset="-122"/>
              <a:ea typeface="微软雅黑" panose="020B0604030504040204" pitchFamily="34" charset="-122"/>
            </a:endParaRPr>
          </a:p>
        </p:txBody>
      </p:sp>
      <p:grpSp>
        <p:nvGrpSpPr>
          <p:cNvPr id="2" name="组合 1"/>
          <p:cNvGrpSpPr/>
          <p:nvPr/>
        </p:nvGrpSpPr>
        <p:grpSpPr>
          <a:xfrm>
            <a:off x="0" y="-107950"/>
            <a:ext cx="3887470" cy="688975"/>
            <a:chOff x="0" y="-170"/>
            <a:chExt cx="6122" cy="1085"/>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7" name="矩形 5"/>
            <p:cNvSpPr>
              <a:spLocks noChangeArrowheads="true"/>
            </p:cNvSpPr>
            <p:nvPr/>
          </p:nvSpPr>
          <p:spPr bwMode="auto">
            <a:xfrm>
              <a:off x="900" y="190"/>
              <a:ext cx="5222" cy="72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sz="2400" b="1" noProof="0" dirty="0">
                  <a:ln>
                    <a:noFill/>
                  </a:ln>
                  <a:solidFill>
                    <a:srgbClr val="FF0000"/>
                  </a:solidFill>
                  <a:effectLst/>
                  <a:uLnTx/>
                  <a:uFillTx/>
                  <a:latin typeface="Times New Roman" panose="02020603050405020304" pitchFamily="18" charset="0"/>
                  <a:ea typeface="黑体" panose="02010609060101010101" charset="-122"/>
                  <a:sym typeface="+mn-ea"/>
                </a:rPr>
                <a:t>141</a:t>
              </a:r>
              <a:r>
                <a:rPr kumimoji="1" sz="2400" b="1" noProof="0" dirty="0">
                  <a:ln>
                    <a:noFill/>
                  </a:ln>
                  <a:solidFill>
                    <a:srgbClr val="FF0000"/>
                  </a:solidFill>
                  <a:effectLst/>
                  <a:uLnTx/>
                  <a:uFillTx/>
                  <a:latin typeface="Times New Roman" panose="02020603050405020304" pitchFamily="18" charset="0"/>
                  <a:ea typeface="黑体" panose="02010609060101010101" charset="-122"/>
                  <a:sym typeface="+mn-ea"/>
                </a:rPr>
                <a:t> 已签订合同总额 </a:t>
              </a:r>
              <a:r>
                <a:rPr lang="en-US" sz="2400">
                  <a:solidFill>
                    <a:srgbClr val="FF0000"/>
                  </a:solidFill>
                  <a:latin typeface="宋体" pitchFamily="2" charset="-122"/>
                  <a:cs typeface="宋体" pitchFamily="2" charset="-122"/>
                  <a:sym typeface="+mn-ea"/>
                </a:rPr>
                <a:t>▲</a:t>
              </a:r>
              <a:r>
                <a:rPr kumimoji="1" sz="2400" b="1" noProof="0" dirty="0">
                  <a:ln>
                    <a:noFill/>
                  </a:ln>
                  <a:solidFill>
                    <a:srgbClr val="FF0000"/>
                  </a:solidFill>
                  <a:effectLst/>
                  <a:uLnTx/>
                  <a:uFillTx/>
                  <a:latin typeface="Times New Roman" panose="02020603050405020304" pitchFamily="18" charset="0"/>
                  <a:ea typeface="黑体" panose="02010609060101010101" charset="-122"/>
                  <a:sym typeface="+mn-ea"/>
                </a:rPr>
                <a:t> </a:t>
              </a:r>
              <a:endParaRPr kumimoji="1" lang="zh-CN" altLang="en-US"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sym typeface="+mn-ea"/>
              </a:endParaRPr>
            </a:p>
          </p:txBody>
        </p:sp>
      </p:gr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3"/>
          <p:cNvSpPr txBox="true"/>
          <p:nvPr/>
        </p:nvSpPr>
        <p:spPr>
          <a:xfrm>
            <a:off x="1660525" y="541338"/>
            <a:ext cx="184150" cy="369887"/>
          </a:xfrm>
          <a:prstGeom prst="rect">
            <a:avLst/>
          </a:prstGeom>
          <a:noFill/>
          <a:ln w="9525">
            <a:noFill/>
          </a:ln>
        </p:spPr>
        <p:txBody>
          <a:bodyPr wrap="none">
            <a:spAutoFit/>
          </a:bodyPr>
          <a:lstStyle/>
          <a:p>
            <a:endParaRPr lang="zh-CN" altLang="zh-CN" dirty="0">
              <a:latin typeface="Arial" panose="020B0604020202020204" pitchFamily="34" charset="0"/>
            </a:endParaRPr>
          </a:p>
        </p:txBody>
      </p:sp>
      <p:sp>
        <p:nvSpPr>
          <p:cNvPr id="51204" name="矩形 8"/>
          <p:cNvSpPr/>
          <p:nvPr/>
        </p:nvSpPr>
        <p:spPr>
          <a:xfrm>
            <a:off x="251460" y="771525"/>
            <a:ext cx="4081145" cy="4092575"/>
          </a:xfrm>
          <a:prstGeom prst="rect">
            <a:avLst/>
          </a:prstGeom>
          <a:noFill/>
          <a:ln w="9525">
            <a:noFill/>
          </a:ln>
        </p:spPr>
        <p:txBody>
          <a:bodyPr wrap="square">
            <a:spAutoFit/>
          </a:bodyPr>
          <a:lstStyle/>
          <a:p>
            <a:pPr>
              <a:buClr>
                <a:schemeClr val="tx1"/>
              </a:buClr>
            </a:pPr>
            <a:r>
              <a:rPr lang="zh-CN" altLang="en-US" sz="2000" dirty="0">
                <a:latin typeface="微软雅黑" panose="020B0604030504040204" pitchFamily="34" charset="-122"/>
                <a:ea typeface="微软雅黑" panose="020B0604030504040204" pitchFamily="34" charset="-122"/>
              </a:rPr>
              <a:t>指</a:t>
            </a:r>
            <a:r>
              <a:rPr lang="zh-CN" altLang="en-US" sz="2000" dirty="0">
                <a:solidFill>
                  <a:srgbClr val="FF0000"/>
                </a:solidFill>
                <a:latin typeface="微软雅黑" panose="020B0604030504040204" pitchFamily="34" charset="-122"/>
                <a:ea typeface="微软雅黑" panose="020B0604030504040204" pitchFamily="34" charset="-122"/>
              </a:rPr>
              <a:t>在建</a:t>
            </a:r>
            <a:r>
              <a:rPr lang="zh-CN" altLang="en-US" sz="2000" dirty="0">
                <a:latin typeface="微软雅黑" panose="020B0604030504040204" pitchFamily="34" charset="-122"/>
                <a:ea typeface="微软雅黑" panose="020B0604030504040204" pitchFamily="34" charset="-122"/>
              </a:rPr>
              <a:t>的建设工程按照总体设计（或按设计概算或预算）规定的内容全部建成计划需要的总投资。</a:t>
            </a:r>
            <a:endParaRPr lang="en-US" altLang="zh-CN" sz="2000" dirty="0">
              <a:latin typeface="微软雅黑" panose="020B0604030504040204" pitchFamily="34" charset="-122"/>
              <a:ea typeface="微软雅黑" panose="020B0604030504040204" pitchFamily="34" charset="-122"/>
            </a:endParaRPr>
          </a:p>
          <a:p>
            <a:pPr>
              <a:buClr>
                <a:schemeClr val="tx1"/>
              </a:buClr>
            </a:pPr>
            <a:endParaRPr lang="zh-CN" altLang="en-US" sz="2000" dirty="0">
              <a:latin typeface="微软雅黑" panose="020B0604030504040204" pitchFamily="34" charset="-122"/>
              <a:ea typeface="微软雅黑" panose="020B0604030504040204" pitchFamily="34" charset="-122"/>
            </a:endParaRPr>
          </a:p>
          <a:p>
            <a:pPr>
              <a:buClr>
                <a:schemeClr val="tx1"/>
              </a:buClr>
            </a:pPr>
            <a:r>
              <a:rPr lang="zh-CN" altLang="en-US" sz="2000" dirty="0">
                <a:solidFill>
                  <a:schemeClr val="tx1"/>
                </a:solidFill>
                <a:latin typeface="微软雅黑" panose="020B0604030504040204" pitchFamily="34" charset="-122"/>
                <a:ea typeface="微软雅黑" panose="020B0604030504040204" pitchFamily="34" charset="-122"/>
              </a:rPr>
              <a:t>计划总投资是反映房地产开发投资</a:t>
            </a:r>
            <a:r>
              <a:rPr lang="zh-CN" altLang="en-US" sz="2000" dirty="0">
                <a:solidFill>
                  <a:srgbClr val="FF0000"/>
                </a:solidFill>
                <a:latin typeface="微软雅黑" panose="020B0604030504040204" pitchFamily="34" charset="-122"/>
                <a:ea typeface="微软雅黑" panose="020B0604030504040204" pitchFamily="34" charset="-122"/>
              </a:rPr>
              <a:t>在建总规模</a:t>
            </a:r>
            <a:r>
              <a:rPr lang="zh-CN" altLang="en-US" sz="2000" dirty="0">
                <a:solidFill>
                  <a:schemeClr val="tx1"/>
                </a:solidFill>
                <a:latin typeface="微软雅黑" panose="020B0604030504040204" pitchFamily="34" charset="-122"/>
                <a:ea typeface="微软雅黑" panose="020B0604030504040204" pitchFamily="34" charset="-122"/>
              </a:rPr>
              <a:t>的重要指标，也是检查工程进度，计算建设周期的依据之一。</a:t>
            </a:r>
            <a:endParaRPr lang="zh-CN" altLang="en-US" sz="2000" dirty="0">
              <a:solidFill>
                <a:schemeClr val="tx1"/>
              </a:solidFill>
              <a:latin typeface="微软雅黑" panose="020B0604030504040204" pitchFamily="34" charset="-122"/>
              <a:ea typeface="微软雅黑" panose="020B0604030504040204" pitchFamily="34" charset="-122"/>
            </a:endParaRPr>
          </a:p>
          <a:p>
            <a:pPr>
              <a:buClr>
                <a:schemeClr val="tx1"/>
              </a:buClr>
            </a:pPr>
            <a:endParaRPr lang="en-US" altLang="zh-CN" sz="2000" dirty="0">
              <a:solidFill>
                <a:schemeClr val="tx1"/>
              </a:solidFill>
              <a:latin typeface="微软雅黑" panose="020B0604030504040204" pitchFamily="34" charset="-122"/>
              <a:ea typeface="微软雅黑" panose="020B0604030504040204" pitchFamily="34" charset="-122"/>
            </a:endParaRPr>
          </a:p>
          <a:p>
            <a:pPr>
              <a:buClr>
                <a:schemeClr val="tx1"/>
              </a:buClr>
            </a:pPr>
            <a:r>
              <a:rPr lang="zh-CN" altLang="en-US" sz="2000" dirty="0">
                <a:solidFill>
                  <a:schemeClr val="tx1"/>
                </a:solidFill>
                <a:latin typeface="微软雅黑" panose="020B0604030504040204" pitchFamily="34" charset="-122"/>
                <a:ea typeface="微软雅黑" panose="020B0604030504040204" pitchFamily="34" charset="-122"/>
              </a:rPr>
              <a:t>填报计划总投资应</a:t>
            </a:r>
            <a:r>
              <a:rPr lang="zh-CN" altLang="en-US" sz="2000" b="1" dirty="0">
                <a:solidFill>
                  <a:srgbClr val="FF0000"/>
                </a:solidFill>
                <a:latin typeface="微软雅黑" panose="020B0604030504040204" pitchFamily="34" charset="-122"/>
                <a:ea typeface="微软雅黑" panose="020B0604030504040204" pitchFamily="34" charset="-122"/>
              </a:rPr>
              <a:t>扣除铺底流动资金</a:t>
            </a:r>
            <a:r>
              <a:rPr lang="zh-CN" altLang="en-US" sz="2000" dirty="0">
                <a:solidFill>
                  <a:schemeClr val="tx1"/>
                </a:solidFill>
                <a:latin typeface="微软雅黑" panose="020B0604030504040204" pitchFamily="34" charset="-122"/>
                <a:ea typeface="微软雅黑" panose="020B0604030504040204" pitchFamily="34" charset="-122"/>
              </a:rPr>
              <a:t>。若项目审批、备案、立项文件中没有包括土地购置费，应该计入的要予以计入。</a:t>
            </a:r>
            <a:r>
              <a:rPr lang="zh-CN" altLang="en-US" sz="2000" dirty="0">
                <a:solidFill>
                  <a:schemeClr val="tx1"/>
                </a:solidFill>
                <a:latin typeface="Arial" panose="020B0604020202020204" pitchFamily="34" charset="0"/>
              </a:rPr>
              <a:t> </a:t>
            </a:r>
            <a:endParaRPr lang="zh-CN" altLang="en-US" sz="2000" dirty="0">
              <a:solidFill>
                <a:schemeClr val="tx1"/>
              </a:solidFill>
              <a:latin typeface="Arial" panose="020B0604020202020204" pitchFamily="34" charset="0"/>
            </a:endParaRPr>
          </a:p>
        </p:txBody>
      </p:sp>
      <p:sp>
        <p:nvSpPr>
          <p:cNvPr id="51205" name="矩形 9"/>
          <p:cNvSpPr/>
          <p:nvPr/>
        </p:nvSpPr>
        <p:spPr>
          <a:xfrm>
            <a:off x="5214938" y="914400"/>
            <a:ext cx="3786187" cy="923925"/>
          </a:xfrm>
          <a:prstGeom prst="rect">
            <a:avLst/>
          </a:prstGeom>
          <a:noFill/>
          <a:ln w="9525">
            <a:noFill/>
          </a:ln>
        </p:spPr>
        <p:txBody>
          <a:bodyPr>
            <a:spAutoFit/>
          </a:bodyPr>
          <a:lstStyle/>
          <a:p>
            <a:pPr>
              <a:buClr>
                <a:schemeClr val="tx1"/>
              </a:buClr>
            </a:pPr>
            <a:r>
              <a:rPr lang="zh-CN" altLang="en-US" dirty="0">
                <a:latin typeface="微软雅黑" panose="020B0604030504040204" pitchFamily="34" charset="-122"/>
                <a:ea typeface="微软雅黑" panose="020B0604030504040204" pitchFamily="34" charset="-122"/>
              </a:rPr>
              <a:t>本指标应按照各级发改部门或其他主管部门审批、备案、立项上的计划总投资填写。</a:t>
            </a:r>
            <a:endParaRPr lang="zh-CN" altLang="en-US" dirty="0">
              <a:latin typeface="Arial" panose="020B0604020202020204" pitchFamily="34" charset="0"/>
            </a:endParaRPr>
          </a:p>
        </p:txBody>
      </p:sp>
      <p:sp>
        <p:nvSpPr>
          <p:cNvPr id="51206" name="Freeform 12"/>
          <p:cNvSpPr/>
          <p:nvPr/>
        </p:nvSpPr>
        <p:spPr>
          <a:xfrm flipH="true">
            <a:off x="4746625" y="969963"/>
            <a:ext cx="325438" cy="427037"/>
          </a:xfrm>
          <a:custGeom>
            <a:avLst/>
            <a:gdLst>
              <a:gd name="txL" fmla="*/ 0 w 9"/>
              <a:gd name="txT" fmla="*/ 0 h 16"/>
              <a:gd name="txR" fmla="*/ 9 w 9"/>
              <a:gd name="txB" fmla="*/ 16 h 16"/>
            </a:gdLst>
            <a:ahLst/>
            <a:cxnLst>
              <a:cxn ang="0">
                <a:pos x="2147483647" y="2147483647"/>
              </a:cxn>
              <a:cxn ang="0">
                <a:pos x="2147483647" y="2147483647"/>
              </a:cxn>
              <a:cxn ang="0">
                <a:pos x="0" y="2147483647"/>
              </a:cxn>
              <a:cxn ang="0">
                <a:pos x="2147483647" y="0"/>
              </a:cxn>
              <a:cxn ang="0">
                <a:pos x="2147483647" y="2147483647"/>
              </a:cxn>
            </a:cxnLst>
            <a:rect l="txL" t="txT" r="txR" b="txB"/>
            <a:pathLst>
              <a:path w="9" h="16">
                <a:moveTo>
                  <a:pt x="9" y="11"/>
                </a:moveTo>
                <a:cubicBezTo>
                  <a:pt x="9" y="14"/>
                  <a:pt x="7" y="16"/>
                  <a:pt x="4" y="16"/>
                </a:cubicBezTo>
                <a:cubicBezTo>
                  <a:pt x="1" y="16"/>
                  <a:pt x="0" y="14"/>
                  <a:pt x="0" y="11"/>
                </a:cubicBezTo>
                <a:cubicBezTo>
                  <a:pt x="0" y="8"/>
                  <a:pt x="4" y="5"/>
                  <a:pt x="4" y="0"/>
                </a:cubicBezTo>
                <a:cubicBezTo>
                  <a:pt x="5" y="4"/>
                  <a:pt x="9" y="8"/>
                  <a:pt x="9" y="11"/>
                </a:cubicBezTo>
                <a:close/>
              </a:path>
            </a:pathLst>
          </a:custGeom>
          <a:solidFill>
            <a:srgbClr val="DD1C3E"/>
          </a:solidFill>
          <a:ln w="9525">
            <a:noFill/>
          </a:ln>
        </p:spPr>
        <p:txBody>
          <a:bodyPr anchor="b" anchorCtr="false"/>
          <a:lstStyle/>
          <a:p>
            <a:pPr algn="ctr"/>
            <a:r>
              <a:rPr lang="en-US" altLang="zh-CN" dirty="0">
                <a:solidFill>
                  <a:schemeClr val="bg1"/>
                </a:solidFill>
                <a:latin typeface="Arial" panose="020B0604020202020204" pitchFamily="34" charset="0"/>
              </a:rPr>
              <a:t>1</a:t>
            </a:r>
            <a:endParaRPr lang="zh-CN" altLang="en-US" dirty="0">
              <a:solidFill>
                <a:schemeClr val="bg1"/>
              </a:solidFill>
              <a:latin typeface="Arial" panose="020B0604020202020204" pitchFamily="34" charset="0"/>
            </a:endParaRPr>
          </a:p>
        </p:txBody>
      </p:sp>
      <p:sp>
        <p:nvSpPr>
          <p:cNvPr id="51207" name="Freeform 12"/>
          <p:cNvSpPr/>
          <p:nvPr/>
        </p:nvSpPr>
        <p:spPr>
          <a:xfrm flipH="true">
            <a:off x="4746625" y="1717675"/>
            <a:ext cx="325438" cy="425450"/>
          </a:xfrm>
          <a:custGeom>
            <a:avLst/>
            <a:gdLst>
              <a:gd name="txL" fmla="*/ 0 w 9"/>
              <a:gd name="txT" fmla="*/ 0 h 16"/>
              <a:gd name="txR" fmla="*/ 9 w 9"/>
              <a:gd name="txB" fmla="*/ 16 h 16"/>
            </a:gdLst>
            <a:ahLst/>
            <a:cxnLst>
              <a:cxn ang="0">
                <a:pos x="2147483647" y="2147483647"/>
              </a:cxn>
              <a:cxn ang="0">
                <a:pos x="2147483647" y="2147483647"/>
              </a:cxn>
              <a:cxn ang="0">
                <a:pos x="0" y="2147483647"/>
              </a:cxn>
              <a:cxn ang="0">
                <a:pos x="2147483647" y="0"/>
              </a:cxn>
              <a:cxn ang="0">
                <a:pos x="2147483647" y="2147483647"/>
              </a:cxn>
            </a:cxnLst>
            <a:rect l="txL" t="txT" r="txR" b="txB"/>
            <a:pathLst>
              <a:path w="9" h="16">
                <a:moveTo>
                  <a:pt x="9" y="11"/>
                </a:moveTo>
                <a:cubicBezTo>
                  <a:pt x="9" y="14"/>
                  <a:pt x="7" y="16"/>
                  <a:pt x="4" y="16"/>
                </a:cubicBezTo>
                <a:cubicBezTo>
                  <a:pt x="1" y="16"/>
                  <a:pt x="0" y="14"/>
                  <a:pt x="0" y="11"/>
                </a:cubicBezTo>
                <a:cubicBezTo>
                  <a:pt x="0" y="8"/>
                  <a:pt x="4" y="5"/>
                  <a:pt x="4" y="0"/>
                </a:cubicBezTo>
                <a:cubicBezTo>
                  <a:pt x="5" y="4"/>
                  <a:pt x="9" y="8"/>
                  <a:pt x="9" y="11"/>
                </a:cubicBezTo>
                <a:close/>
              </a:path>
            </a:pathLst>
          </a:custGeom>
          <a:solidFill>
            <a:srgbClr val="707B87"/>
          </a:solidFill>
          <a:ln w="9525">
            <a:noFill/>
          </a:ln>
        </p:spPr>
        <p:txBody>
          <a:bodyPr anchor="b" anchorCtr="false"/>
          <a:lstStyle/>
          <a:p>
            <a:pPr algn="ctr"/>
            <a:r>
              <a:rPr lang="en-US" altLang="zh-CN" dirty="0">
                <a:solidFill>
                  <a:schemeClr val="bg1"/>
                </a:solidFill>
                <a:latin typeface="Arial" panose="020B0604020202020204" pitchFamily="34" charset="0"/>
              </a:rPr>
              <a:t>2</a:t>
            </a:r>
            <a:endParaRPr lang="zh-CN" altLang="en-US" dirty="0">
              <a:solidFill>
                <a:schemeClr val="bg1"/>
              </a:solidFill>
              <a:latin typeface="Arial" panose="020B0604020202020204" pitchFamily="34" charset="0"/>
            </a:endParaRPr>
          </a:p>
        </p:txBody>
      </p:sp>
      <p:sp>
        <p:nvSpPr>
          <p:cNvPr id="51208" name="Freeform 12"/>
          <p:cNvSpPr/>
          <p:nvPr/>
        </p:nvSpPr>
        <p:spPr>
          <a:xfrm flipH="true">
            <a:off x="4746625" y="2411413"/>
            <a:ext cx="325438" cy="425450"/>
          </a:xfrm>
          <a:custGeom>
            <a:avLst/>
            <a:gdLst>
              <a:gd name="txL" fmla="*/ 0 w 9"/>
              <a:gd name="txT" fmla="*/ 0 h 16"/>
              <a:gd name="txR" fmla="*/ 9 w 9"/>
              <a:gd name="txB" fmla="*/ 16 h 16"/>
            </a:gdLst>
            <a:ahLst/>
            <a:cxnLst>
              <a:cxn ang="0">
                <a:pos x="2147483647" y="2147483647"/>
              </a:cxn>
              <a:cxn ang="0">
                <a:pos x="2147483647" y="2147483647"/>
              </a:cxn>
              <a:cxn ang="0">
                <a:pos x="0" y="2147483647"/>
              </a:cxn>
              <a:cxn ang="0">
                <a:pos x="2147483647" y="0"/>
              </a:cxn>
              <a:cxn ang="0">
                <a:pos x="2147483647" y="2147483647"/>
              </a:cxn>
            </a:cxnLst>
            <a:rect l="txL" t="txT" r="txR" b="txB"/>
            <a:pathLst>
              <a:path w="9" h="16">
                <a:moveTo>
                  <a:pt x="9" y="11"/>
                </a:moveTo>
                <a:cubicBezTo>
                  <a:pt x="9" y="14"/>
                  <a:pt x="7" y="16"/>
                  <a:pt x="4" y="16"/>
                </a:cubicBezTo>
                <a:cubicBezTo>
                  <a:pt x="1" y="16"/>
                  <a:pt x="0" y="14"/>
                  <a:pt x="0" y="11"/>
                </a:cubicBezTo>
                <a:cubicBezTo>
                  <a:pt x="0" y="8"/>
                  <a:pt x="4" y="5"/>
                  <a:pt x="4" y="0"/>
                </a:cubicBezTo>
                <a:cubicBezTo>
                  <a:pt x="5" y="4"/>
                  <a:pt x="9" y="8"/>
                  <a:pt x="9" y="11"/>
                </a:cubicBezTo>
                <a:close/>
              </a:path>
            </a:pathLst>
          </a:custGeom>
          <a:solidFill>
            <a:srgbClr val="DD1C3E"/>
          </a:solidFill>
          <a:ln w="9525">
            <a:noFill/>
          </a:ln>
        </p:spPr>
        <p:txBody>
          <a:bodyPr anchor="b" anchorCtr="false"/>
          <a:lstStyle/>
          <a:p>
            <a:pPr algn="ctr"/>
            <a:r>
              <a:rPr lang="en-US" altLang="zh-CN" dirty="0">
                <a:solidFill>
                  <a:schemeClr val="bg1"/>
                </a:solidFill>
                <a:latin typeface="Arial" panose="020B0604020202020204" pitchFamily="34" charset="0"/>
              </a:rPr>
              <a:t>3</a:t>
            </a:r>
            <a:endParaRPr lang="zh-CN" altLang="en-US" dirty="0">
              <a:solidFill>
                <a:schemeClr val="bg1"/>
              </a:solidFill>
              <a:latin typeface="Arial" panose="020B0604020202020204" pitchFamily="34" charset="0"/>
            </a:endParaRPr>
          </a:p>
        </p:txBody>
      </p:sp>
      <p:sp>
        <p:nvSpPr>
          <p:cNvPr id="51209" name="Freeform 12"/>
          <p:cNvSpPr/>
          <p:nvPr/>
        </p:nvSpPr>
        <p:spPr>
          <a:xfrm flipH="true">
            <a:off x="4786313" y="3163888"/>
            <a:ext cx="325437" cy="425450"/>
          </a:xfrm>
          <a:custGeom>
            <a:avLst/>
            <a:gdLst>
              <a:gd name="txL" fmla="*/ 0 w 9"/>
              <a:gd name="txT" fmla="*/ 0 h 16"/>
              <a:gd name="txR" fmla="*/ 9 w 9"/>
              <a:gd name="txB" fmla="*/ 16 h 16"/>
            </a:gdLst>
            <a:ahLst/>
            <a:cxnLst>
              <a:cxn ang="0">
                <a:pos x="2147483647" y="2147483647"/>
              </a:cxn>
              <a:cxn ang="0">
                <a:pos x="2147483647" y="2147483647"/>
              </a:cxn>
              <a:cxn ang="0">
                <a:pos x="0" y="2147483647"/>
              </a:cxn>
              <a:cxn ang="0">
                <a:pos x="2147483647" y="0"/>
              </a:cxn>
              <a:cxn ang="0">
                <a:pos x="2147483647" y="2147483647"/>
              </a:cxn>
            </a:cxnLst>
            <a:rect l="txL" t="txT" r="txR" b="txB"/>
            <a:pathLst>
              <a:path w="9" h="16">
                <a:moveTo>
                  <a:pt x="9" y="11"/>
                </a:moveTo>
                <a:cubicBezTo>
                  <a:pt x="9" y="14"/>
                  <a:pt x="7" y="16"/>
                  <a:pt x="4" y="16"/>
                </a:cubicBezTo>
                <a:cubicBezTo>
                  <a:pt x="1" y="16"/>
                  <a:pt x="0" y="14"/>
                  <a:pt x="0" y="11"/>
                </a:cubicBezTo>
                <a:cubicBezTo>
                  <a:pt x="0" y="8"/>
                  <a:pt x="4" y="5"/>
                  <a:pt x="4" y="0"/>
                </a:cubicBezTo>
                <a:cubicBezTo>
                  <a:pt x="5" y="4"/>
                  <a:pt x="9" y="8"/>
                  <a:pt x="9" y="11"/>
                </a:cubicBezTo>
                <a:close/>
              </a:path>
            </a:pathLst>
          </a:custGeom>
          <a:solidFill>
            <a:srgbClr val="707B87"/>
          </a:solidFill>
          <a:ln w="9525">
            <a:noFill/>
          </a:ln>
        </p:spPr>
        <p:txBody>
          <a:bodyPr anchor="b" anchorCtr="false"/>
          <a:lstStyle/>
          <a:p>
            <a:pPr algn="ctr"/>
            <a:r>
              <a:rPr lang="en-US" altLang="zh-CN" dirty="0">
                <a:solidFill>
                  <a:schemeClr val="bg1"/>
                </a:solidFill>
                <a:latin typeface="Arial" panose="020B0604020202020204" pitchFamily="34" charset="0"/>
              </a:rPr>
              <a:t>4</a:t>
            </a:r>
            <a:endParaRPr lang="zh-CN" altLang="en-US" dirty="0">
              <a:solidFill>
                <a:schemeClr val="bg1"/>
              </a:solidFill>
              <a:latin typeface="Arial" panose="020B0604020202020204" pitchFamily="34" charset="0"/>
            </a:endParaRPr>
          </a:p>
        </p:txBody>
      </p:sp>
      <p:sp>
        <p:nvSpPr>
          <p:cNvPr id="51210" name="矩形 15"/>
          <p:cNvSpPr/>
          <p:nvPr/>
        </p:nvSpPr>
        <p:spPr>
          <a:xfrm>
            <a:off x="5214938" y="2411413"/>
            <a:ext cx="3643312" cy="645160"/>
          </a:xfrm>
          <a:prstGeom prst="rect">
            <a:avLst/>
          </a:prstGeom>
          <a:noFill/>
          <a:ln w="9525">
            <a:noFill/>
          </a:ln>
        </p:spPr>
        <p:txBody>
          <a:bodyPr>
            <a:spAutoFit/>
          </a:bodyPr>
          <a:lstStyle/>
          <a:p>
            <a:pPr>
              <a:buClr>
                <a:srgbClr val="0000FF"/>
              </a:buClr>
            </a:pPr>
            <a:r>
              <a:rPr lang="zh-CN" altLang="en-US" dirty="0">
                <a:latin typeface="微软雅黑" panose="020B0604030504040204" pitchFamily="34" charset="-122"/>
                <a:ea typeface="微软雅黑" panose="020B0604030504040204" pitchFamily="34" charset="-122"/>
              </a:rPr>
              <a:t>计划总投资指标</a:t>
            </a:r>
            <a:r>
              <a:rPr lang="zh-CN" altLang="en-US" b="1" dirty="0">
                <a:latin typeface="微软雅黑" panose="020B0604030504040204" pitchFamily="34" charset="-122"/>
                <a:ea typeface="微软雅黑" panose="020B0604030504040204" pitchFamily="34" charset="-122"/>
              </a:rPr>
              <a:t>不得随意调整</a:t>
            </a:r>
            <a:r>
              <a:rPr lang="zh-CN" altLang="en-US" dirty="0">
                <a:latin typeface="微软雅黑" panose="020B0604030504040204" pitchFamily="34" charset="-122"/>
                <a:ea typeface="微软雅黑" panose="020B0604030504040204" pitchFamily="34" charset="-122"/>
              </a:rPr>
              <a:t>，调整必须要有充足的依据。</a:t>
            </a:r>
            <a:endParaRPr lang="zh-CN" altLang="en-US" dirty="0">
              <a:latin typeface="微软雅黑" panose="020B0604030504040204" pitchFamily="34" charset="-122"/>
              <a:ea typeface="微软雅黑" panose="020B0604030504040204" pitchFamily="34" charset="-122"/>
            </a:endParaRPr>
          </a:p>
        </p:txBody>
      </p:sp>
      <p:sp>
        <p:nvSpPr>
          <p:cNvPr id="51211" name="矩形 16"/>
          <p:cNvSpPr/>
          <p:nvPr/>
        </p:nvSpPr>
        <p:spPr>
          <a:xfrm>
            <a:off x="5260975" y="1820863"/>
            <a:ext cx="2954338" cy="369887"/>
          </a:xfrm>
          <a:prstGeom prst="rect">
            <a:avLst/>
          </a:prstGeom>
          <a:noFill/>
          <a:ln w="9525">
            <a:noFill/>
          </a:ln>
        </p:spPr>
        <p:txBody>
          <a:bodyPr wrap="none">
            <a:spAutoFit/>
          </a:bodyPr>
          <a:lstStyle/>
          <a:p>
            <a:pPr>
              <a:buClr>
                <a:srgbClr val="0000FF"/>
              </a:buClr>
            </a:pPr>
            <a:r>
              <a:rPr lang="zh-CN" altLang="en-US" dirty="0">
                <a:latin typeface="微软雅黑" panose="020B0604030504040204" pitchFamily="34" charset="-122"/>
                <a:ea typeface="微软雅黑" panose="020B0604030504040204" pitchFamily="34" charset="-122"/>
              </a:rPr>
              <a:t>计划总投资为跨年度指标。</a:t>
            </a:r>
            <a:endParaRPr lang="zh-CN" altLang="en-US" dirty="0">
              <a:latin typeface="微软雅黑" panose="020B0604030504040204" pitchFamily="34" charset="-122"/>
              <a:ea typeface="微软雅黑" panose="020B0604030504040204" pitchFamily="34" charset="-122"/>
            </a:endParaRPr>
          </a:p>
        </p:txBody>
      </p:sp>
      <p:sp>
        <p:nvSpPr>
          <p:cNvPr id="51212" name="矩形 17"/>
          <p:cNvSpPr/>
          <p:nvPr/>
        </p:nvSpPr>
        <p:spPr>
          <a:xfrm>
            <a:off x="5214938" y="4068763"/>
            <a:ext cx="3714750" cy="645160"/>
          </a:xfrm>
          <a:prstGeom prst="rect">
            <a:avLst/>
          </a:prstGeom>
          <a:noFill/>
          <a:ln w="9525">
            <a:noFill/>
          </a:ln>
        </p:spPr>
        <p:txBody>
          <a:bodyPr>
            <a:spAutoFit/>
          </a:bodyPr>
          <a:lstStyle/>
          <a:p>
            <a:pPr>
              <a:buClr>
                <a:srgbClr val="0000FF"/>
              </a:buClr>
            </a:pPr>
            <a:r>
              <a:rPr lang="zh-CN" altLang="en-US" dirty="0">
                <a:latin typeface="微软雅黑" panose="020B0604030504040204" pitchFamily="34" charset="-122"/>
                <a:ea typeface="微软雅黑" panose="020B0604030504040204" pitchFamily="34" charset="-122"/>
              </a:rPr>
              <a:t>往年已经竣工的项目，只剩销售待售，不再填报计划总投资。</a:t>
            </a:r>
            <a:endParaRPr lang="zh-CN" altLang="en-US" dirty="0">
              <a:latin typeface="微软雅黑" panose="020B0604030504040204" pitchFamily="34" charset="-122"/>
              <a:ea typeface="微软雅黑" panose="020B0604030504040204" pitchFamily="34" charset="-122"/>
            </a:endParaRPr>
          </a:p>
        </p:txBody>
      </p:sp>
      <p:sp>
        <p:nvSpPr>
          <p:cNvPr id="51213" name="Freeform 12"/>
          <p:cNvSpPr/>
          <p:nvPr/>
        </p:nvSpPr>
        <p:spPr>
          <a:xfrm flipH="true">
            <a:off x="4786313" y="3962400"/>
            <a:ext cx="325437" cy="427038"/>
          </a:xfrm>
          <a:custGeom>
            <a:avLst/>
            <a:gdLst>
              <a:gd name="txL" fmla="*/ 0 w 9"/>
              <a:gd name="txT" fmla="*/ 0 h 16"/>
              <a:gd name="txR" fmla="*/ 9 w 9"/>
              <a:gd name="txB" fmla="*/ 16 h 16"/>
            </a:gdLst>
            <a:ahLst/>
            <a:cxnLst>
              <a:cxn ang="0">
                <a:pos x="2147483647" y="2147483647"/>
              </a:cxn>
              <a:cxn ang="0">
                <a:pos x="2147483647" y="2147483647"/>
              </a:cxn>
              <a:cxn ang="0">
                <a:pos x="0" y="2147483647"/>
              </a:cxn>
              <a:cxn ang="0">
                <a:pos x="2147483647" y="0"/>
              </a:cxn>
              <a:cxn ang="0">
                <a:pos x="2147483647" y="2147483647"/>
              </a:cxn>
            </a:cxnLst>
            <a:rect l="txL" t="txT" r="txR" b="txB"/>
            <a:pathLst>
              <a:path w="9" h="16">
                <a:moveTo>
                  <a:pt x="9" y="11"/>
                </a:moveTo>
                <a:cubicBezTo>
                  <a:pt x="9" y="14"/>
                  <a:pt x="7" y="16"/>
                  <a:pt x="4" y="16"/>
                </a:cubicBezTo>
                <a:cubicBezTo>
                  <a:pt x="1" y="16"/>
                  <a:pt x="0" y="14"/>
                  <a:pt x="0" y="11"/>
                </a:cubicBezTo>
                <a:cubicBezTo>
                  <a:pt x="0" y="8"/>
                  <a:pt x="4" y="5"/>
                  <a:pt x="4" y="0"/>
                </a:cubicBezTo>
                <a:cubicBezTo>
                  <a:pt x="5" y="4"/>
                  <a:pt x="9" y="8"/>
                  <a:pt x="9" y="11"/>
                </a:cubicBezTo>
                <a:close/>
              </a:path>
            </a:pathLst>
          </a:custGeom>
          <a:solidFill>
            <a:srgbClr val="DD1C3E"/>
          </a:solidFill>
          <a:ln w="9525">
            <a:noFill/>
          </a:ln>
        </p:spPr>
        <p:txBody>
          <a:bodyPr anchor="b" anchorCtr="false"/>
          <a:lstStyle/>
          <a:p>
            <a:pPr algn="ctr"/>
            <a:r>
              <a:rPr lang="en-US" altLang="zh-CN" dirty="0">
                <a:solidFill>
                  <a:schemeClr val="bg1"/>
                </a:solidFill>
                <a:latin typeface="Arial" panose="020B0604020202020204" pitchFamily="34" charset="0"/>
              </a:rPr>
              <a:t>5</a:t>
            </a:r>
            <a:endParaRPr lang="zh-CN" altLang="en-US" dirty="0">
              <a:solidFill>
                <a:schemeClr val="bg1"/>
              </a:solidFill>
              <a:latin typeface="Arial" panose="020B0604020202020204" pitchFamily="34" charset="0"/>
            </a:endParaRPr>
          </a:p>
        </p:txBody>
      </p:sp>
      <p:sp>
        <p:nvSpPr>
          <p:cNvPr id="51214" name="矩形 14"/>
          <p:cNvSpPr/>
          <p:nvPr/>
        </p:nvSpPr>
        <p:spPr>
          <a:xfrm>
            <a:off x="5214938" y="3160713"/>
            <a:ext cx="3500437" cy="923925"/>
          </a:xfrm>
          <a:prstGeom prst="rect">
            <a:avLst/>
          </a:prstGeom>
          <a:noFill/>
          <a:ln w="9525">
            <a:noFill/>
          </a:ln>
        </p:spPr>
        <p:txBody>
          <a:bodyPr>
            <a:spAutoFit/>
          </a:bodyPr>
          <a:lstStyle/>
          <a:p>
            <a:pPr>
              <a:buClr>
                <a:srgbClr val="0000FF"/>
              </a:buClr>
            </a:pPr>
            <a:r>
              <a:rPr lang="zh-CN" altLang="en-US" dirty="0">
                <a:latin typeface="微软雅黑" panose="020B0604030504040204" pitchFamily="34" charset="-122"/>
                <a:ea typeface="微软雅黑" panose="020B0604030504040204" pitchFamily="34" charset="-122"/>
              </a:rPr>
              <a:t>注意审核“计划总投资</a:t>
            </a:r>
            <a:r>
              <a:rPr lang="en-US" altLang="zh-CN" dirty="0">
                <a:latin typeface="微软雅黑" panose="020B0604030504040204" pitchFamily="34" charset="-122"/>
                <a:ea typeface="微软雅黑" panose="020B0604030504040204" pitchFamily="34" charset="-122"/>
              </a:rPr>
              <a:t>&lt;</a:t>
            </a:r>
            <a:r>
              <a:rPr lang="zh-CN" altLang="en-US" dirty="0">
                <a:latin typeface="微软雅黑" panose="020B0604030504040204" pitchFamily="34" charset="-122"/>
                <a:ea typeface="微软雅黑" panose="020B0604030504040204" pitchFamily="34" charset="-122"/>
              </a:rPr>
              <a:t>本年完成投资”时，需要联系企业上报调整计划总投资。</a:t>
            </a:r>
            <a:endParaRPr lang="en-US" altLang="zh-CN" dirty="0">
              <a:latin typeface="微软雅黑" panose="020B0604030504040204" pitchFamily="34" charset="-122"/>
              <a:ea typeface="微软雅黑" panose="020B0604030504040204" pitchFamily="34" charset="-122"/>
            </a:endParaRPr>
          </a:p>
        </p:txBody>
      </p:sp>
      <p:grpSp>
        <p:nvGrpSpPr>
          <p:cNvPr id="8" name="组合 7"/>
          <p:cNvGrpSpPr/>
          <p:nvPr/>
        </p:nvGrpSpPr>
        <p:grpSpPr>
          <a:xfrm>
            <a:off x="0" y="-107950"/>
            <a:ext cx="2818130" cy="688340"/>
            <a:chOff x="0" y="-170"/>
            <a:chExt cx="4438" cy="1084"/>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3" name="矩形 5"/>
            <p:cNvSpPr>
              <a:spLocks noChangeArrowheads="true"/>
            </p:cNvSpPr>
            <p:nvPr/>
          </p:nvSpPr>
          <p:spPr bwMode="auto">
            <a:xfrm>
              <a:off x="900" y="190"/>
              <a:ext cx="3538" cy="72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101 计划总投资</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3"/>
          <p:cNvSpPr txBox="true"/>
          <p:nvPr/>
        </p:nvSpPr>
        <p:spPr>
          <a:xfrm>
            <a:off x="1660525" y="541338"/>
            <a:ext cx="184150" cy="369887"/>
          </a:xfrm>
          <a:prstGeom prst="rect">
            <a:avLst/>
          </a:prstGeom>
          <a:noFill/>
          <a:ln w="9525">
            <a:noFill/>
          </a:ln>
        </p:spPr>
        <p:txBody>
          <a:bodyPr wrap="none">
            <a:spAutoFit/>
          </a:bodyPr>
          <a:lstStyle/>
          <a:p>
            <a:endParaRPr lang="zh-CN" altLang="zh-CN" dirty="0">
              <a:latin typeface="Arial" panose="020B0604020202020204" pitchFamily="34" charset="0"/>
            </a:endParaRPr>
          </a:p>
        </p:txBody>
      </p:sp>
      <p:sp>
        <p:nvSpPr>
          <p:cNvPr id="52227" name="Text Box 4"/>
          <p:cNvSpPr txBox="true"/>
          <p:nvPr/>
        </p:nvSpPr>
        <p:spPr>
          <a:xfrm>
            <a:off x="179388" y="-68262"/>
            <a:ext cx="8786812" cy="368300"/>
          </a:xfrm>
          <a:prstGeom prst="rect">
            <a:avLst/>
          </a:prstGeom>
          <a:noFill/>
          <a:ln w="9525">
            <a:noFill/>
          </a:ln>
        </p:spPr>
        <p:txBody>
          <a:bodyPr>
            <a:spAutoFit/>
          </a:bodyPr>
          <a:lstStyle/>
          <a:p>
            <a:endParaRPr lang="zh-CN" altLang="zh-CN" dirty="0">
              <a:latin typeface="Arial" panose="020B0604020202020204" pitchFamily="34" charset="0"/>
            </a:endParaRPr>
          </a:p>
        </p:txBody>
      </p:sp>
      <p:sp>
        <p:nvSpPr>
          <p:cNvPr id="52229" name="矩形 8"/>
          <p:cNvSpPr/>
          <p:nvPr/>
        </p:nvSpPr>
        <p:spPr>
          <a:xfrm>
            <a:off x="642938" y="714375"/>
            <a:ext cx="7715250" cy="984250"/>
          </a:xfrm>
          <a:prstGeom prst="rect">
            <a:avLst/>
          </a:prstGeom>
          <a:noFill/>
          <a:ln w="9525">
            <a:noFill/>
          </a:ln>
        </p:spPr>
        <p:txBody>
          <a:bodyPr>
            <a:spAutoFit/>
          </a:bodyPr>
          <a:lstStyle/>
          <a:p>
            <a:pPr algn="just"/>
            <a:r>
              <a:rPr lang="zh-CN" altLang="en-US" sz="2000" dirty="0">
                <a:latin typeface="微软雅黑" panose="020B0604030504040204" pitchFamily="34" charset="-122"/>
                <a:ea typeface="微软雅黑" panose="020B0604030504040204" pitchFamily="34" charset="-122"/>
              </a:rPr>
              <a:t>从开始建设到本期止累计完成的全部投资。其计算范围原则上应与“计划总投资”指标包括的工程内容相一致。</a:t>
            </a:r>
            <a:endParaRPr lang="zh-CN" altLang="en-US" sz="2000" dirty="0">
              <a:latin typeface="微软雅黑" panose="020B0604030504040204" pitchFamily="34" charset="-122"/>
              <a:ea typeface="微软雅黑" panose="020B0604030504040204" pitchFamily="34" charset="-122"/>
            </a:endParaRPr>
          </a:p>
          <a:p>
            <a:pPr algn="just"/>
            <a:endParaRPr lang="zh-CN" altLang="en-US" dirty="0">
              <a:latin typeface="微软雅黑" panose="020B0604030504040204" pitchFamily="34" charset="-122"/>
              <a:ea typeface="微软雅黑" panose="020B0604030504040204" pitchFamily="34" charset="-122"/>
            </a:endParaRPr>
          </a:p>
        </p:txBody>
      </p:sp>
      <p:sp>
        <p:nvSpPr>
          <p:cNvPr id="52230" name="矩形 9"/>
          <p:cNvSpPr/>
          <p:nvPr/>
        </p:nvSpPr>
        <p:spPr>
          <a:xfrm>
            <a:off x="643255" y="3312160"/>
            <a:ext cx="8041005" cy="1753235"/>
          </a:xfrm>
          <a:prstGeom prst="rect">
            <a:avLst/>
          </a:prstGeom>
          <a:noFill/>
          <a:ln w="9525">
            <a:noFill/>
          </a:ln>
        </p:spPr>
        <p:txBody>
          <a:bodyPr wrap="square">
            <a:spAutoFit/>
          </a:bodyPr>
          <a:lstStyle/>
          <a:p>
            <a:pPr>
              <a:lnSpc>
                <a:spcPct val="150000"/>
              </a:lnSpc>
              <a:buFont typeface="Wingdings" panose="05000000000000000000" pitchFamily="2" charset="2"/>
              <a:buChar char="Ø"/>
            </a:pPr>
            <a:r>
              <a:rPr lang="zh-CN" altLang="en-US" dirty="0">
                <a:latin typeface="楷体_GB2312" panose="02010609030101010101" pitchFamily="49" charset="-122"/>
                <a:ea typeface="楷体_GB2312" panose="02010609030101010101" pitchFamily="49" charset="-122"/>
              </a:rPr>
              <a:t>该指标是</a:t>
            </a:r>
            <a:r>
              <a:rPr lang="zh-CN" altLang="en-US" dirty="0">
                <a:solidFill>
                  <a:srgbClr val="FF0000"/>
                </a:solidFill>
                <a:latin typeface="楷体_GB2312" panose="02010609030101010101" pitchFamily="49" charset="-122"/>
                <a:ea typeface="楷体_GB2312" panose="02010609030101010101" pitchFamily="49" charset="-122"/>
              </a:rPr>
              <a:t>每期</a:t>
            </a:r>
            <a:r>
              <a:rPr lang="zh-CN" altLang="en-US" dirty="0">
                <a:latin typeface="楷体_GB2312" panose="02010609030101010101" pitchFamily="49" charset="-122"/>
                <a:ea typeface="楷体_GB2312" panose="02010609030101010101" pitchFamily="49" charset="-122"/>
              </a:rPr>
              <a:t>完成投资额汇总的结果，自项目开始建设，一直累加到该项目投资全部结束。</a:t>
            </a:r>
            <a:r>
              <a:rPr lang="zh-CN" altLang="en-US" dirty="0">
                <a:solidFill>
                  <a:srgbClr val="FF0000"/>
                </a:solidFill>
                <a:latin typeface="楷体_GB2312" panose="02010609030101010101" pitchFamily="49" charset="-122"/>
                <a:ea typeface="楷体_GB2312" panose="02010609030101010101" pitchFamily="49" charset="-122"/>
              </a:rPr>
              <a:t>以前年度没有报过</a:t>
            </a:r>
            <a:r>
              <a:rPr lang="zh-CN" altLang="en-US" dirty="0">
                <a:latin typeface="楷体_GB2312" panose="02010609030101010101" pitchFamily="49" charset="-122"/>
                <a:ea typeface="楷体_GB2312" panose="02010609030101010101" pitchFamily="49" charset="-122"/>
              </a:rPr>
              <a:t>的投资额可以填入自开始建设累计完成投资。 </a:t>
            </a:r>
            <a:endParaRPr lang="zh-CN" altLang="en-US" dirty="0">
              <a:latin typeface="楷体_GB2312" panose="02010609030101010101" pitchFamily="49" charset="-122"/>
              <a:ea typeface="楷体_GB2312" panose="02010609030101010101" pitchFamily="49" charset="-122"/>
            </a:endParaRPr>
          </a:p>
          <a:p>
            <a:pPr>
              <a:lnSpc>
                <a:spcPct val="150000"/>
              </a:lnSpc>
              <a:buFont typeface="Wingdings" panose="05000000000000000000" pitchFamily="2" charset="2"/>
              <a:buChar char="Ø"/>
            </a:pPr>
            <a:r>
              <a:rPr lang="zh-CN" altLang="en-US" dirty="0">
                <a:latin typeface="楷体_GB2312" panose="02010609030101010101" pitchFamily="49" charset="-122"/>
                <a:ea typeface="楷体_GB2312" panose="02010609030101010101" pitchFamily="49" charset="-122"/>
              </a:rPr>
              <a:t>如果自开始建设累计完成投资</a:t>
            </a:r>
            <a:r>
              <a:rPr lang="zh-CN" altLang="en-US" b="1" dirty="0">
                <a:latin typeface="楷体_GB2312" panose="02010609030101010101" pitchFamily="49" charset="-122"/>
                <a:ea typeface="楷体_GB2312" panose="02010609030101010101" pitchFamily="49" charset="-122"/>
              </a:rPr>
              <a:t>≥</a:t>
            </a:r>
            <a:r>
              <a:rPr lang="zh-CN" altLang="en-US" dirty="0">
                <a:latin typeface="楷体_GB2312" panose="02010609030101010101" pitchFamily="49" charset="-122"/>
                <a:ea typeface="楷体_GB2312" panose="02010609030101010101" pitchFamily="49" charset="-122"/>
              </a:rPr>
              <a:t>计划总投资，需反馈是否竣工或需要调整计划总投资。</a:t>
            </a:r>
            <a:endParaRPr lang="en-US" altLang="zh-CN" b="1" dirty="0">
              <a:latin typeface="楷体_GB2312" panose="02010609030101010101" pitchFamily="49" charset="-122"/>
              <a:ea typeface="楷体_GB2312" panose="02010609030101010101" pitchFamily="49" charset="-122"/>
            </a:endParaRPr>
          </a:p>
        </p:txBody>
      </p:sp>
      <p:sp>
        <p:nvSpPr>
          <p:cNvPr id="12" name="矩形 11"/>
          <p:cNvSpPr/>
          <p:nvPr/>
        </p:nvSpPr>
        <p:spPr>
          <a:xfrm>
            <a:off x="928688" y="1481455"/>
            <a:ext cx="1219200" cy="482600"/>
          </a:xfrm>
          <a:prstGeom prst="rect">
            <a:avLst/>
          </a:prstGeom>
          <a:solidFill>
            <a:srgbClr val="93CA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HK"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2232" name="矩形 13"/>
          <p:cNvSpPr/>
          <p:nvPr/>
        </p:nvSpPr>
        <p:spPr>
          <a:xfrm>
            <a:off x="1071563" y="1457643"/>
            <a:ext cx="903287" cy="523875"/>
          </a:xfrm>
          <a:prstGeom prst="rect">
            <a:avLst/>
          </a:prstGeom>
          <a:noFill/>
          <a:ln w="9525">
            <a:noFill/>
          </a:ln>
        </p:spPr>
        <p:txBody>
          <a:bodyPr>
            <a:spAutoFit/>
          </a:bodyPr>
          <a:lstStyle/>
          <a:p>
            <a:r>
              <a:rPr lang="zh-CN" altLang="en-US" sz="2800" dirty="0">
                <a:solidFill>
                  <a:schemeClr val="bg1"/>
                </a:solidFill>
                <a:latin typeface="微软雅黑" panose="020B0604030504040204" pitchFamily="34" charset="-122"/>
                <a:ea typeface="微软雅黑" panose="020B0604030504040204" pitchFamily="34" charset="-122"/>
              </a:rPr>
              <a:t>包括</a:t>
            </a:r>
            <a:endParaRPr lang="zh-CN" altLang="en-US" sz="2800" dirty="0">
              <a:solidFill>
                <a:schemeClr val="bg1"/>
              </a:solidFill>
              <a:latin typeface="微软雅黑" panose="020B0604030504040204" pitchFamily="34" charset="-122"/>
              <a:ea typeface="微软雅黑" panose="020B0604030504040204" pitchFamily="34" charset="-122"/>
            </a:endParaRPr>
          </a:p>
        </p:txBody>
      </p:sp>
      <p:sp>
        <p:nvSpPr>
          <p:cNvPr id="52233" name="矩形 14"/>
          <p:cNvSpPr/>
          <p:nvPr/>
        </p:nvSpPr>
        <p:spPr>
          <a:xfrm>
            <a:off x="2284730" y="1428750"/>
            <a:ext cx="6000750" cy="1753235"/>
          </a:xfrm>
          <a:prstGeom prst="rect">
            <a:avLst/>
          </a:prstGeom>
          <a:noFill/>
          <a:ln w="9525">
            <a:noFill/>
          </a:ln>
        </p:spPr>
        <p:txBody>
          <a:bodyPr>
            <a:spAutoFit/>
          </a:bodyPr>
          <a:lstStyle/>
          <a:p>
            <a:pPr marL="285750" indent="-285750">
              <a:buFont typeface="Wingdings" panose="05000000000000000000" charset="0"/>
              <a:buChar char="ü"/>
            </a:pPr>
            <a:r>
              <a:rPr lang="zh-CN" altLang="en-US" dirty="0">
                <a:latin typeface="微软雅黑" panose="020B0604030504040204" pitchFamily="34" charset="-122"/>
                <a:ea typeface="微软雅黑" panose="020B0604030504040204" pitchFamily="34" charset="-122"/>
              </a:rPr>
              <a:t>报告期以前建成投产的投资或停、缓建工程完成的投资及拆除、报废工程的投资；</a:t>
            </a:r>
            <a:endParaRPr lang="en-US" altLang="zh-CN" dirty="0">
              <a:latin typeface="微软雅黑" panose="020B0604030504040204" pitchFamily="34" charset="-122"/>
              <a:ea typeface="微软雅黑" panose="020B0604030504040204" pitchFamily="34" charset="-122"/>
            </a:endParaRPr>
          </a:p>
          <a:p>
            <a:pPr marL="285750" indent="-285750">
              <a:buFont typeface="Wingdings" panose="05000000000000000000" charset="0"/>
              <a:buChar char="ü"/>
            </a:pPr>
            <a:r>
              <a:rPr lang="zh-CN" altLang="en-US" dirty="0">
                <a:solidFill>
                  <a:srgbClr val="FF0000"/>
                </a:solidFill>
                <a:latin typeface="微软雅黑" panose="020B0604030504040204" pitchFamily="34" charset="-122"/>
                <a:ea typeface="微软雅黑" panose="020B0604030504040204" pitchFamily="34" charset="-122"/>
              </a:rPr>
              <a:t>在建</a:t>
            </a:r>
            <a:r>
              <a:rPr lang="zh-CN" altLang="en-US" dirty="0">
                <a:solidFill>
                  <a:schemeClr val="tx1"/>
                </a:solidFill>
                <a:latin typeface="微软雅黑" panose="020B0604030504040204" pitchFamily="34" charset="-122"/>
                <a:ea typeface="微软雅黑" panose="020B0604030504040204" pitchFamily="34" charset="-122"/>
              </a:rPr>
              <a:t>的房屋建设工程或</a:t>
            </a:r>
            <a:r>
              <a:rPr lang="zh-CN" altLang="en-US" dirty="0">
                <a:solidFill>
                  <a:srgbClr val="FF0000"/>
                </a:solidFill>
                <a:latin typeface="微软雅黑" panose="020B0604030504040204" pitchFamily="34" charset="-122"/>
                <a:ea typeface="微软雅黑" panose="020B0604030504040204" pitchFamily="34" charset="-122"/>
              </a:rPr>
              <a:t>正在开发</a:t>
            </a:r>
            <a:r>
              <a:rPr lang="zh-CN" altLang="en-US" dirty="0">
                <a:solidFill>
                  <a:schemeClr val="tx1"/>
                </a:solidFill>
                <a:latin typeface="微软雅黑" panose="020B0604030504040204" pitchFamily="34" charset="-122"/>
                <a:ea typeface="微软雅黑" panose="020B0604030504040204" pitchFamily="34" charset="-122"/>
              </a:rPr>
              <a:t>的土地开发工程从开始建设到本期止累计完成的全部投资。</a:t>
            </a:r>
            <a:endParaRPr lang="zh-CN" altLang="en-US" dirty="0">
              <a:solidFill>
                <a:schemeClr val="tx1"/>
              </a:solidFill>
              <a:latin typeface="微软雅黑" panose="020B0604030504040204" pitchFamily="34" charset="-122"/>
              <a:ea typeface="微软雅黑" panose="020B0604030504040204" pitchFamily="34" charset="-122"/>
            </a:endParaRPr>
          </a:p>
          <a:p>
            <a:pPr marL="285750" indent="-285750">
              <a:buFont typeface="Wingdings" panose="05000000000000000000" charset="0"/>
              <a:buChar char="ü"/>
            </a:pPr>
            <a:r>
              <a:rPr lang="zh-CN" altLang="en-US" dirty="0">
                <a:latin typeface="微软雅黑" panose="020B0604030504040204" pitchFamily="34" charset="-122"/>
                <a:ea typeface="微软雅黑" panose="020B0604030504040204" pitchFamily="34" charset="-122"/>
                <a:sym typeface="+mn-ea"/>
              </a:rPr>
              <a:t>转入的“在建工程”以前年度完成的投资</a:t>
            </a:r>
            <a:endParaRPr lang="en-US" altLang="zh-CN" dirty="0">
              <a:latin typeface="微软雅黑" panose="020B0604030504040204" pitchFamily="34" charset="-122"/>
              <a:ea typeface="微软雅黑" panose="020B0604030504040204" pitchFamily="34" charset="-122"/>
            </a:endParaRPr>
          </a:p>
          <a:p>
            <a:pPr marL="285750" indent="-285750">
              <a:buFont typeface="Wingdings" panose="05000000000000000000" charset="0"/>
              <a:buChar char="ü"/>
            </a:pPr>
            <a:endParaRPr lang="en-US" altLang="zh-CN" dirty="0">
              <a:solidFill>
                <a:schemeClr val="tx1"/>
              </a:solidFill>
              <a:latin typeface="微软雅黑" panose="020B0604030504040204" pitchFamily="34" charset="-122"/>
              <a:ea typeface="微软雅黑" panose="020B0604030504040204" pitchFamily="34" charset="-122"/>
            </a:endParaRPr>
          </a:p>
        </p:txBody>
      </p:sp>
      <p:sp>
        <p:nvSpPr>
          <p:cNvPr id="52234" name="矩形 15"/>
          <p:cNvSpPr/>
          <p:nvPr/>
        </p:nvSpPr>
        <p:spPr>
          <a:xfrm>
            <a:off x="2284413" y="3016568"/>
            <a:ext cx="5212080" cy="339725"/>
          </a:xfrm>
          <a:prstGeom prst="rect">
            <a:avLst/>
          </a:prstGeom>
          <a:noFill/>
          <a:ln w="9525">
            <a:noFill/>
          </a:ln>
        </p:spPr>
        <p:txBody>
          <a:bodyPr wrap="none">
            <a:spAutoFit/>
          </a:bodyPr>
          <a:lstStyle/>
          <a:p>
            <a:pPr>
              <a:lnSpc>
                <a:spcPct val="90000"/>
              </a:lnSpc>
            </a:pPr>
            <a:r>
              <a:rPr lang="zh-CN" altLang="en-US" dirty="0">
                <a:latin typeface="微软雅黑" panose="020B0604030504040204" pitchFamily="34" charset="-122"/>
                <a:ea typeface="微软雅黑" panose="020B0604030504040204" pitchFamily="34" charset="-122"/>
              </a:rPr>
              <a:t>转出的“在建工程”累计投资（从项目开始扣除）</a:t>
            </a:r>
            <a:endParaRPr lang="zh-CN" altLang="en-US" dirty="0">
              <a:latin typeface="微软雅黑" panose="020B0604030504040204" pitchFamily="34" charset="-122"/>
              <a:ea typeface="微软雅黑" panose="020B0604030504040204" pitchFamily="34" charset="-122"/>
            </a:endParaRPr>
          </a:p>
        </p:txBody>
      </p:sp>
      <p:sp>
        <p:nvSpPr>
          <p:cNvPr id="17" name="矩形 16"/>
          <p:cNvSpPr/>
          <p:nvPr/>
        </p:nvSpPr>
        <p:spPr>
          <a:xfrm>
            <a:off x="923925" y="2857500"/>
            <a:ext cx="1219200" cy="482600"/>
          </a:xfrm>
          <a:prstGeom prst="rect">
            <a:avLst/>
          </a:prstGeom>
          <a:solidFill>
            <a:srgbClr val="FFB67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HK"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2236" name="矩形 17"/>
          <p:cNvSpPr/>
          <p:nvPr/>
        </p:nvSpPr>
        <p:spPr>
          <a:xfrm>
            <a:off x="928688" y="2833688"/>
            <a:ext cx="1285875" cy="523875"/>
          </a:xfrm>
          <a:prstGeom prst="rect">
            <a:avLst/>
          </a:prstGeom>
          <a:noFill/>
          <a:ln w="9525">
            <a:noFill/>
          </a:ln>
        </p:spPr>
        <p:txBody>
          <a:bodyPr>
            <a:spAutoFit/>
          </a:bodyPr>
          <a:lstStyle/>
          <a:p>
            <a:r>
              <a:rPr lang="zh-CN" altLang="en-US" sz="2800" dirty="0">
                <a:solidFill>
                  <a:schemeClr val="bg1"/>
                </a:solidFill>
                <a:latin typeface="微软雅黑" panose="020B0604030504040204" pitchFamily="34" charset="-122"/>
                <a:ea typeface="微软雅黑" panose="020B0604030504040204" pitchFamily="34" charset="-122"/>
              </a:rPr>
              <a:t>不包括</a:t>
            </a:r>
            <a:endParaRPr lang="zh-CN" altLang="en-US" sz="2800" dirty="0">
              <a:solidFill>
                <a:schemeClr val="bg1"/>
              </a:solidFill>
              <a:latin typeface="微软雅黑" panose="020B0604030504040204" pitchFamily="34" charset="-122"/>
              <a:ea typeface="微软雅黑" panose="020B0604030504040204" pitchFamily="34" charset="-122"/>
            </a:endParaRPr>
          </a:p>
        </p:txBody>
      </p:sp>
      <p:grpSp>
        <p:nvGrpSpPr>
          <p:cNvPr id="2" name="组合 1"/>
          <p:cNvGrpSpPr/>
          <p:nvPr/>
        </p:nvGrpSpPr>
        <p:grpSpPr>
          <a:xfrm>
            <a:off x="0" y="-107950"/>
            <a:ext cx="4654550" cy="688975"/>
            <a:chOff x="0" y="-170"/>
            <a:chExt cx="7330" cy="1085"/>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7" name="矩形 5"/>
            <p:cNvSpPr>
              <a:spLocks noChangeArrowheads="true"/>
            </p:cNvSpPr>
            <p:nvPr/>
          </p:nvSpPr>
          <p:spPr bwMode="auto">
            <a:xfrm>
              <a:off x="900" y="190"/>
              <a:ext cx="6430" cy="72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103 自开始建设累计完成投资</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3"/>
          <p:cNvSpPr txBox="true"/>
          <p:nvPr/>
        </p:nvSpPr>
        <p:spPr>
          <a:xfrm>
            <a:off x="1660525" y="541338"/>
            <a:ext cx="184150" cy="369887"/>
          </a:xfrm>
          <a:prstGeom prst="rect">
            <a:avLst/>
          </a:prstGeom>
          <a:noFill/>
          <a:ln w="9525">
            <a:noFill/>
          </a:ln>
        </p:spPr>
        <p:txBody>
          <a:bodyPr wrap="none">
            <a:spAutoFit/>
          </a:bodyPr>
          <a:lstStyle/>
          <a:p>
            <a:endParaRPr lang="zh-CN" altLang="zh-CN" dirty="0">
              <a:latin typeface="Arial" panose="020B0604020202020204" pitchFamily="34" charset="0"/>
            </a:endParaRPr>
          </a:p>
        </p:txBody>
      </p:sp>
      <p:sp>
        <p:nvSpPr>
          <p:cNvPr id="53252" name="矩形 94"/>
          <p:cNvSpPr/>
          <p:nvPr/>
        </p:nvSpPr>
        <p:spPr>
          <a:xfrm>
            <a:off x="500063" y="624205"/>
            <a:ext cx="8072437" cy="2084070"/>
          </a:xfrm>
          <a:prstGeom prst="rect">
            <a:avLst/>
          </a:prstGeom>
          <a:noFill/>
          <a:ln w="9525">
            <a:noFill/>
          </a:ln>
        </p:spPr>
        <p:txBody>
          <a:bodyPr>
            <a:spAutoFit/>
          </a:bodyPr>
          <a:lstStyle/>
          <a:p>
            <a:pPr algn="just">
              <a:lnSpc>
                <a:spcPct val="120000"/>
              </a:lnSpc>
              <a:buClr>
                <a:srgbClr val="0000FF"/>
              </a:buClr>
            </a:pPr>
            <a:r>
              <a:rPr lang="zh-CN" altLang="en-US" sz="1800" dirty="0">
                <a:solidFill>
                  <a:srgbClr val="FF0000"/>
                </a:solidFill>
                <a:latin typeface="微软雅黑" panose="020B0604030504040204" pitchFamily="34" charset="-122"/>
                <a:ea typeface="微软雅黑" panose="020B0604030504040204" pitchFamily="34" charset="-122"/>
              </a:rPr>
              <a:t>指从本年</a:t>
            </a:r>
            <a:r>
              <a:rPr lang="en-US" altLang="zh-CN" sz="1800" dirty="0">
                <a:solidFill>
                  <a:srgbClr val="FF0000"/>
                </a:solidFill>
                <a:latin typeface="微软雅黑" panose="020B0604030504040204" pitchFamily="34" charset="-122"/>
                <a:ea typeface="微软雅黑" panose="020B0604030504040204" pitchFamily="34" charset="-122"/>
              </a:rPr>
              <a:t>1</a:t>
            </a:r>
            <a:r>
              <a:rPr lang="zh-CN" altLang="en-US" sz="1800" dirty="0">
                <a:solidFill>
                  <a:srgbClr val="FF0000"/>
                </a:solidFill>
                <a:latin typeface="微软雅黑" panose="020B0604030504040204" pitchFamily="34" charset="-122"/>
                <a:ea typeface="微软雅黑" panose="020B0604030504040204" pitchFamily="34" charset="-122"/>
              </a:rPr>
              <a:t>月</a:t>
            </a:r>
            <a:r>
              <a:rPr lang="en-US" altLang="zh-CN" sz="1800" dirty="0">
                <a:solidFill>
                  <a:srgbClr val="FF0000"/>
                </a:solidFill>
                <a:latin typeface="微软雅黑" panose="020B0604030504040204" pitchFamily="34" charset="-122"/>
                <a:ea typeface="微软雅黑" panose="020B0604030504040204" pitchFamily="34" charset="-122"/>
              </a:rPr>
              <a:t>1</a:t>
            </a:r>
            <a:r>
              <a:rPr lang="zh-CN" altLang="en-US" sz="1800" dirty="0">
                <a:solidFill>
                  <a:srgbClr val="FF0000"/>
                </a:solidFill>
                <a:latin typeface="微软雅黑" panose="020B0604030504040204" pitchFamily="34" charset="-122"/>
                <a:ea typeface="微软雅黑" panose="020B0604030504040204" pitchFamily="34" charset="-122"/>
              </a:rPr>
              <a:t>日起至报告期完成的全部投资额。</a:t>
            </a:r>
            <a:r>
              <a:rPr lang="zh-CN" altLang="en-US" sz="1800" dirty="0">
                <a:latin typeface="微软雅黑" panose="020B0604030504040204" pitchFamily="34" charset="-122"/>
                <a:ea typeface="微软雅黑" panose="020B0604030504040204" pitchFamily="34" charset="-122"/>
              </a:rPr>
              <a:t>指各种登记注册类型的房地产开发法人单位统一开发的住宅、饭店、宾馆、度假村、写字楼、办公楼等房屋建筑物，配套的服务设施，土地开发工程（如道路、给水、排水、供电、供热、通讯、平整场地等基础设施工程）和</a:t>
            </a:r>
            <a:r>
              <a:rPr lang="zh-CN" altLang="en-US" sz="1800" dirty="0">
                <a:solidFill>
                  <a:srgbClr val="FF0000"/>
                </a:solidFill>
                <a:latin typeface="微软雅黑" panose="020B0604030504040204" pitchFamily="34" charset="-122"/>
                <a:ea typeface="微软雅黑" panose="020B0604030504040204" pitchFamily="34" charset="-122"/>
              </a:rPr>
              <a:t>土地购置</a:t>
            </a:r>
            <a:r>
              <a:rPr lang="zh-CN" altLang="en-US" sz="1800" dirty="0">
                <a:latin typeface="微软雅黑" panose="020B0604030504040204" pitchFamily="34" charset="-122"/>
                <a:ea typeface="微软雅黑" panose="020B0604030504040204" pitchFamily="34" charset="-122"/>
              </a:rPr>
              <a:t>的投资。</a:t>
            </a:r>
            <a:r>
              <a:rPr lang="zh-CN" altLang="en-US" sz="1800" b="1" dirty="0">
                <a:latin typeface="微软雅黑" panose="020B0604030504040204" pitchFamily="34" charset="-122"/>
                <a:ea typeface="微软雅黑" panose="020B0604030504040204" pitchFamily="34" charset="-122"/>
                <a:sym typeface="+mn-ea"/>
              </a:rPr>
              <a:t>不包括</a:t>
            </a:r>
            <a:r>
              <a:rPr lang="zh-CN" altLang="en-US" sz="1800" dirty="0">
                <a:latin typeface="微软雅黑" panose="020B0604030504040204" pitchFamily="34" charset="-122"/>
                <a:ea typeface="微软雅黑" panose="020B0604030504040204" pitchFamily="34" charset="-122"/>
                <a:sym typeface="+mn-ea"/>
              </a:rPr>
              <a:t>单纯的土地开发和交易活动。</a:t>
            </a:r>
            <a:endParaRPr lang="zh-CN" altLang="en-US" sz="1800" noProof="1">
              <a:latin typeface="方正楷体_GBK" panose="02000000000000000000" charset="-122"/>
              <a:ea typeface="方正楷体_GBK" panose="02000000000000000000" charset="-122"/>
              <a:cs typeface="方正楷体_GBK" panose="02000000000000000000" charset="-122"/>
            </a:endParaRPr>
          </a:p>
          <a:p>
            <a:pPr algn="just">
              <a:lnSpc>
                <a:spcPct val="120000"/>
              </a:lnSpc>
              <a:buClr>
                <a:srgbClr val="0000FF"/>
              </a:buClr>
            </a:pPr>
            <a:endParaRPr lang="zh-CN" altLang="en-US" sz="1800" noProof="1">
              <a:latin typeface="方正楷体_GBK" panose="02000000000000000000" charset="-122"/>
              <a:ea typeface="方正楷体_GBK" panose="02000000000000000000" charset="-122"/>
              <a:cs typeface="方正楷体_GBK" panose="02000000000000000000" charset="-122"/>
              <a:sym typeface="+mn-ea"/>
            </a:endParaRPr>
          </a:p>
        </p:txBody>
      </p:sp>
      <p:grpSp>
        <p:nvGrpSpPr>
          <p:cNvPr id="8" name="组合 7"/>
          <p:cNvGrpSpPr/>
          <p:nvPr/>
        </p:nvGrpSpPr>
        <p:grpSpPr>
          <a:xfrm>
            <a:off x="0" y="-107950"/>
            <a:ext cx="3048000" cy="688975"/>
            <a:chOff x="0" y="-170"/>
            <a:chExt cx="4800" cy="1085"/>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3" name="矩形 5"/>
            <p:cNvSpPr>
              <a:spLocks noChangeArrowheads="true"/>
            </p:cNvSpPr>
            <p:nvPr/>
          </p:nvSpPr>
          <p:spPr bwMode="auto">
            <a:xfrm>
              <a:off x="900" y="190"/>
              <a:ext cx="3900" cy="72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107本年完成投资</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cxnSp>
        <p:nvCxnSpPr>
          <p:cNvPr id="51" name="直接箭头连接符 50"/>
          <p:cNvCxnSpPr/>
          <p:nvPr/>
        </p:nvCxnSpPr>
        <p:spPr bwMode="auto">
          <a:xfrm rot="10800000">
            <a:off x="3236595" y="350203"/>
            <a:ext cx="428625" cy="1587"/>
          </a:xfrm>
          <a:prstGeom prst="straightConnector1">
            <a:avLst/>
          </a:prstGeom>
          <a:noFill/>
          <a:ln w="34925" cap="flat" cmpd="sng" algn="ctr">
            <a:solidFill>
              <a:schemeClr val="tx2">
                <a:lumMod val="75000"/>
                <a:lumOff val="25000"/>
              </a:schemeClr>
            </a:solidFill>
            <a:prstDash val="solid"/>
            <a:round/>
            <a:headEnd type="none" w="med" len="med"/>
            <a:tailEnd type="arrow"/>
          </a:ln>
          <a:effectLst/>
        </p:spPr>
      </p:cxnSp>
      <p:sp>
        <p:nvSpPr>
          <p:cNvPr id="11" name="文本框 10"/>
          <p:cNvSpPr txBox="true"/>
          <p:nvPr/>
        </p:nvSpPr>
        <p:spPr>
          <a:xfrm>
            <a:off x="3772535" y="151765"/>
            <a:ext cx="2240280" cy="368300"/>
          </a:xfrm>
          <a:prstGeom prst="rect">
            <a:avLst/>
          </a:prstGeom>
          <a:noFill/>
        </p:spPr>
        <p:txBody>
          <a:bodyPr wrap="none" rtlCol="0" anchor="t">
            <a:spAutoFit/>
          </a:bodyPr>
          <a:lstStyle/>
          <a:p>
            <a:r>
              <a:rPr lang="zh-CN" altLang="en-US"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微软雅黑" panose="020B0604030504040204" pitchFamily="34" charset="-122"/>
                <a:ea typeface="微软雅黑" panose="020B0604030504040204" pitchFamily="34" charset="-122"/>
                <a:sym typeface="+mn-ea"/>
              </a:rPr>
              <a:t>计量单位为“万元”</a:t>
            </a:r>
            <a:endParaRPr lang="zh-CN" altLang="en-US"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微软雅黑" panose="020B0604030504040204" pitchFamily="34" charset="-122"/>
              <a:ea typeface="微软雅黑" panose="020B0604030504040204" pitchFamily="34" charset="-122"/>
              <a:sym typeface="+mn-ea"/>
            </a:endParaRPr>
          </a:p>
        </p:txBody>
      </p:sp>
      <p:sp>
        <p:nvSpPr>
          <p:cNvPr id="12" name="文本框 11"/>
          <p:cNvSpPr txBox="true"/>
          <p:nvPr/>
        </p:nvSpPr>
        <p:spPr>
          <a:xfrm>
            <a:off x="467995" y="2643505"/>
            <a:ext cx="8193405" cy="1753235"/>
          </a:xfrm>
          <a:prstGeom prst="rect">
            <a:avLst/>
          </a:prstGeom>
          <a:noFill/>
        </p:spPr>
        <p:txBody>
          <a:bodyPr wrap="square" rtlCol="0" anchor="t">
            <a:spAutoFit/>
          </a:bodyPr>
          <a:lstStyle/>
          <a:p>
            <a:pPr marL="285750" indent="-285750">
              <a:lnSpc>
                <a:spcPct val="150000"/>
              </a:lnSpc>
              <a:buFont typeface="Wingdings" panose="05000000000000000000" charset="0"/>
              <a:buChar char="l"/>
            </a:pPr>
            <a:r>
              <a:rPr lang="zh-CN" altLang="en-US" dirty="0">
                <a:solidFill>
                  <a:srgbClr val="000000"/>
                </a:solidFill>
                <a:latin typeface="微软雅黑" panose="020B0604030504040204" pitchFamily="34" charset="-122"/>
                <a:ea typeface="微软雅黑" panose="020B0604030504040204" pitchFamily="34" charset="-122"/>
                <a:sym typeface="+mn-ea"/>
              </a:rPr>
              <a:t>本指标为</a:t>
            </a:r>
            <a:r>
              <a:rPr lang="zh-CN" altLang="en-US" b="1" dirty="0">
                <a:solidFill>
                  <a:srgbClr val="000000"/>
                </a:solidFill>
                <a:latin typeface="微软雅黑" panose="020B0604030504040204" pitchFamily="34" charset="-122"/>
                <a:ea typeface="微软雅黑" panose="020B0604030504040204" pitchFamily="34" charset="-122"/>
                <a:sym typeface="+mn-ea"/>
              </a:rPr>
              <a:t>当年</a:t>
            </a:r>
            <a:r>
              <a:rPr lang="zh-CN" altLang="en-US" dirty="0">
                <a:solidFill>
                  <a:srgbClr val="000000"/>
                </a:solidFill>
                <a:latin typeface="微软雅黑" panose="020B0604030504040204" pitchFamily="34" charset="-122"/>
                <a:ea typeface="微软雅黑" panose="020B0604030504040204" pitchFamily="34" charset="-122"/>
                <a:sym typeface="+mn-ea"/>
              </a:rPr>
              <a:t>累计数，</a:t>
            </a:r>
            <a:r>
              <a:rPr lang="zh-CN" altLang="en-US" b="1" dirty="0">
                <a:solidFill>
                  <a:srgbClr val="000000"/>
                </a:solidFill>
                <a:latin typeface="微软雅黑" panose="020B0604030504040204" pitchFamily="34" charset="-122"/>
                <a:ea typeface="微软雅黑" panose="020B0604030504040204" pitchFamily="34" charset="-122"/>
                <a:sym typeface="+mn-ea"/>
              </a:rPr>
              <a:t>以前年度</a:t>
            </a:r>
            <a:r>
              <a:rPr lang="zh-CN" altLang="en-US" dirty="0">
                <a:solidFill>
                  <a:srgbClr val="000000"/>
                </a:solidFill>
                <a:latin typeface="微软雅黑" panose="020B0604030504040204" pitchFamily="34" charset="-122"/>
                <a:ea typeface="微软雅黑" panose="020B0604030504040204" pitchFamily="34" charset="-122"/>
                <a:sym typeface="+mn-ea"/>
              </a:rPr>
              <a:t>发生的投资（</a:t>
            </a:r>
            <a:r>
              <a:rPr lang="zh-CN" altLang="en-US" b="1" dirty="0">
                <a:solidFill>
                  <a:srgbClr val="000000"/>
                </a:solidFill>
                <a:latin typeface="微软雅黑" panose="020B0604030504040204" pitchFamily="34" charset="-122"/>
                <a:ea typeface="微软雅黑" panose="020B0604030504040204" pitchFamily="34" charset="-122"/>
                <a:sym typeface="+mn-ea"/>
              </a:rPr>
              <a:t>土地购置费除外</a:t>
            </a:r>
            <a:r>
              <a:rPr lang="zh-CN" altLang="en-US" dirty="0">
                <a:solidFill>
                  <a:srgbClr val="000000"/>
                </a:solidFill>
                <a:latin typeface="微软雅黑" panose="020B0604030504040204" pitchFamily="34" charset="-122"/>
                <a:ea typeface="微软雅黑" panose="020B0604030504040204" pitchFamily="34" charset="-122"/>
                <a:sym typeface="+mn-ea"/>
              </a:rPr>
              <a:t>）不得计入本年完成投资。</a:t>
            </a:r>
            <a:endParaRPr lang="zh-CN" altLang="en-US" dirty="0">
              <a:solidFill>
                <a:srgbClr val="000000"/>
              </a:solidFill>
              <a:latin typeface="微软雅黑" panose="020B0604030504040204" pitchFamily="34" charset="-122"/>
              <a:ea typeface="微软雅黑" panose="020B0604030504040204" pitchFamily="34" charset="-122"/>
            </a:endParaRPr>
          </a:p>
          <a:p>
            <a:pPr marL="285750" indent="-285750">
              <a:lnSpc>
                <a:spcPct val="150000"/>
              </a:lnSpc>
              <a:buFont typeface="Wingdings" panose="05000000000000000000" charset="0"/>
              <a:buChar char="l"/>
            </a:pPr>
            <a:r>
              <a:rPr lang="zh-CN" altLang="en-US" dirty="0">
                <a:solidFill>
                  <a:srgbClr val="000000"/>
                </a:solidFill>
                <a:latin typeface="微软雅黑" panose="020B0604030504040204" pitchFamily="34" charset="-122"/>
                <a:ea typeface="微软雅黑" panose="020B0604030504040204" pitchFamily="34" charset="-122"/>
                <a:sym typeface="+mn-ea"/>
              </a:rPr>
              <a:t>本指标由</a:t>
            </a:r>
            <a:r>
              <a:rPr lang="zh-CN" altLang="en-US" b="1" dirty="0">
                <a:solidFill>
                  <a:srgbClr val="000000"/>
                </a:solidFill>
                <a:latin typeface="微软雅黑" panose="020B0604030504040204" pitchFamily="34" charset="-122"/>
                <a:ea typeface="微软雅黑" panose="020B0604030504040204" pitchFamily="34" charset="-122"/>
                <a:sym typeface="+mn-ea"/>
              </a:rPr>
              <a:t>建筑工程、安装工程、设备工器具购置和其他费用</a:t>
            </a:r>
            <a:r>
              <a:rPr lang="zh-CN" altLang="en-US" dirty="0">
                <a:solidFill>
                  <a:srgbClr val="000000"/>
                </a:solidFill>
                <a:latin typeface="微软雅黑" panose="020B0604030504040204" pitchFamily="34" charset="-122"/>
                <a:ea typeface="微软雅黑" panose="020B0604030504040204" pitchFamily="34" charset="-122"/>
                <a:sym typeface="+mn-ea"/>
              </a:rPr>
              <a:t>四部分构成。数据来源数据来源于</a:t>
            </a:r>
            <a:r>
              <a:rPr lang="zh-CN" altLang="en-US" b="1" dirty="0">
                <a:solidFill>
                  <a:srgbClr val="000000"/>
                </a:solidFill>
                <a:latin typeface="微软雅黑" panose="020B0604030504040204" pitchFamily="34" charset="-122"/>
                <a:ea typeface="微软雅黑" panose="020B0604030504040204" pitchFamily="34" charset="-122"/>
                <a:sym typeface="+mn-ea"/>
              </a:rPr>
              <a:t>企业工程部门的实际工程形象进度</a:t>
            </a:r>
            <a:r>
              <a:rPr lang="zh-CN" altLang="en-US" dirty="0">
                <a:solidFill>
                  <a:srgbClr val="000000"/>
                </a:solidFill>
                <a:latin typeface="微软雅黑" panose="020B0604030504040204" pitchFamily="34" charset="-122"/>
                <a:ea typeface="微软雅黑" panose="020B0604030504040204" pitchFamily="34" charset="-122"/>
                <a:sym typeface="+mn-ea"/>
              </a:rPr>
              <a:t>及</a:t>
            </a:r>
            <a:r>
              <a:rPr lang="zh-CN" altLang="en-US" b="1" dirty="0">
                <a:solidFill>
                  <a:srgbClr val="000000"/>
                </a:solidFill>
                <a:latin typeface="微软雅黑" panose="020B0604030504040204" pitchFamily="34" charset="-122"/>
                <a:ea typeface="微软雅黑" panose="020B0604030504040204" pitchFamily="34" charset="-122"/>
                <a:sym typeface="+mn-ea"/>
              </a:rPr>
              <a:t>企业的开发成本账</a:t>
            </a:r>
            <a:r>
              <a:rPr lang="zh-CN" altLang="en-US" dirty="0">
                <a:solidFill>
                  <a:srgbClr val="000000"/>
                </a:solidFill>
                <a:latin typeface="微软雅黑" panose="020B0604030504040204" pitchFamily="34" charset="-122"/>
                <a:ea typeface="微软雅黑" panose="020B0604030504040204" pitchFamily="34" charset="-122"/>
                <a:sym typeface="+mn-ea"/>
              </a:rPr>
              <a:t>。</a:t>
            </a:r>
            <a:endParaRPr lang="zh-CN" altLang="en-US"/>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3"/>
          <p:cNvSpPr txBox="true"/>
          <p:nvPr/>
        </p:nvSpPr>
        <p:spPr>
          <a:xfrm>
            <a:off x="1660525" y="541338"/>
            <a:ext cx="184150" cy="369887"/>
          </a:xfrm>
          <a:prstGeom prst="rect">
            <a:avLst/>
          </a:prstGeom>
          <a:noFill/>
          <a:ln w="9525">
            <a:noFill/>
          </a:ln>
        </p:spPr>
        <p:txBody>
          <a:bodyPr wrap="none">
            <a:spAutoFit/>
          </a:bodyPr>
          <a:lstStyle/>
          <a:p>
            <a:endParaRPr lang="zh-CN" altLang="zh-CN" dirty="0">
              <a:latin typeface="Arial" panose="020B0604020202020204" pitchFamily="34" charset="0"/>
            </a:endParaRPr>
          </a:p>
        </p:txBody>
      </p:sp>
      <p:sp>
        <p:nvSpPr>
          <p:cNvPr id="53253" name="矩形 12"/>
          <p:cNvSpPr/>
          <p:nvPr/>
        </p:nvSpPr>
        <p:spPr>
          <a:xfrm>
            <a:off x="-6350" y="471805"/>
            <a:ext cx="8972550" cy="4246245"/>
          </a:xfrm>
          <a:prstGeom prst="rect">
            <a:avLst/>
          </a:prstGeom>
          <a:noFill/>
          <a:ln w="9525">
            <a:noFill/>
          </a:ln>
        </p:spPr>
        <p:txBody>
          <a:bodyPr wrap="square">
            <a:spAutoFit/>
          </a:bodyPr>
          <a:lstStyle/>
          <a:p>
            <a:pPr marL="285750" indent="-285750">
              <a:lnSpc>
                <a:spcPct val="150000"/>
              </a:lnSpc>
              <a:buFont typeface="Wingdings" panose="05000000000000000000" charset="0"/>
              <a:buChar char="l"/>
            </a:pPr>
            <a:endParaRPr lang="zh-CN" altLang="en-US" sz="2000" dirty="0">
              <a:solidFill>
                <a:srgbClr val="000000"/>
              </a:solidFill>
              <a:latin typeface="微软雅黑" panose="020B0604030504040204" pitchFamily="34" charset="-122"/>
              <a:ea typeface="微软雅黑" panose="020B0604030504040204" pitchFamily="34" charset="-122"/>
            </a:endParaRPr>
          </a:p>
          <a:p>
            <a:pPr marL="285750" indent="-285750">
              <a:lnSpc>
                <a:spcPct val="150000"/>
              </a:lnSpc>
              <a:buFont typeface="Wingdings" panose="05000000000000000000" charset="0"/>
              <a:buChar char="l"/>
            </a:pPr>
            <a:r>
              <a:rPr lang="zh-CN" altLang="en-US" sz="2000" dirty="0">
                <a:solidFill>
                  <a:srgbClr val="FF0000"/>
                </a:solidFill>
                <a:latin typeface="微软雅黑" panose="020B0604030504040204" pitchFamily="34" charset="-122"/>
                <a:ea typeface="微软雅黑" panose="020B0604030504040204" pitchFamily="34" charset="-122"/>
              </a:rPr>
              <a:t>不包括</a:t>
            </a:r>
            <a:r>
              <a:rPr lang="zh-CN" altLang="en-US" sz="2000" b="1" dirty="0">
                <a:solidFill>
                  <a:srgbClr val="FF0000"/>
                </a:solidFill>
                <a:latin typeface="微软雅黑" panose="020B0604030504040204" pitchFamily="34" charset="-122"/>
                <a:ea typeface="微软雅黑" panose="020B0604030504040204" pitchFamily="34" charset="-122"/>
              </a:rPr>
              <a:t>工程预付款</a:t>
            </a:r>
            <a:r>
              <a:rPr lang="zh-CN" altLang="en-US" sz="2000" dirty="0">
                <a:solidFill>
                  <a:srgbClr val="FF0000"/>
                </a:solidFill>
                <a:latin typeface="微软雅黑" panose="020B0604030504040204" pitchFamily="34" charset="-122"/>
                <a:ea typeface="微软雅黑" panose="020B0604030504040204" pitchFamily="34" charset="-122"/>
              </a:rPr>
              <a:t>、销售费用、财务费用、管理费用；</a:t>
            </a:r>
            <a:endParaRPr lang="zh-CN" altLang="en-US" sz="2000" dirty="0">
              <a:solidFill>
                <a:srgbClr val="FF0000"/>
              </a:solidFill>
              <a:latin typeface="微软雅黑" panose="020B0604030504040204" pitchFamily="34" charset="-122"/>
              <a:ea typeface="微软雅黑" panose="020B0604030504040204" pitchFamily="34" charset="-122"/>
            </a:endParaRPr>
          </a:p>
          <a:p>
            <a:pPr marL="285750" indent="-285750">
              <a:lnSpc>
                <a:spcPct val="150000"/>
              </a:lnSpc>
              <a:buFont typeface="Wingdings" panose="05000000000000000000" charset="0"/>
              <a:buChar char="l"/>
            </a:pPr>
            <a:r>
              <a:rPr lang="zh-CN" altLang="en-US" sz="2000" dirty="0">
                <a:solidFill>
                  <a:srgbClr val="FF0000"/>
                </a:solidFill>
                <a:latin typeface="微软雅黑" panose="020B0604030504040204" pitchFamily="34" charset="-122"/>
                <a:ea typeface="微软雅黑" panose="020B0604030504040204" pitchFamily="34" charset="-122"/>
                <a:sym typeface="News Gothic MT"/>
              </a:rPr>
              <a:t>“</a:t>
            </a:r>
            <a:r>
              <a:rPr lang="zh-CN" altLang="en-US" sz="2000" b="1" dirty="0">
                <a:solidFill>
                  <a:srgbClr val="FF0000"/>
                </a:solidFill>
                <a:latin typeface="微软雅黑" panose="020B0604030504040204" pitchFamily="34" charset="-122"/>
                <a:ea typeface="微软雅黑" panose="020B0604030504040204" pitchFamily="34" charset="-122"/>
                <a:sym typeface="News Gothic MT"/>
              </a:rPr>
              <a:t>预提成本</a:t>
            </a:r>
            <a:r>
              <a:rPr lang="zh-CN" altLang="en-US" sz="2000" dirty="0">
                <a:solidFill>
                  <a:srgbClr val="FF0000"/>
                </a:solidFill>
                <a:latin typeface="微软雅黑" panose="020B0604030504040204" pitchFamily="34" charset="-122"/>
                <a:ea typeface="微软雅黑" panose="020B0604030504040204" pitchFamily="34" charset="-122"/>
                <a:sym typeface="News Gothic MT"/>
              </a:rPr>
              <a:t>”不能计入投资。</a:t>
            </a:r>
            <a:endParaRPr lang="zh-CN" altLang="en-US" sz="2000" dirty="0">
              <a:solidFill>
                <a:srgbClr val="FF0000"/>
              </a:solidFill>
              <a:latin typeface="微软雅黑" panose="020B0604030504040204" pitchFamily="34" charset="-122"/>
              <a:ea typeface="微软雅黑" panose="020B0604030504040204" pitchFamily="34" charset="-122"/>
            </a:endParaRPr>
          </a:p>
          <a:p>
            <a:pPr marL="285750" indent="-285750">
              <a:lnSpc>
                <a:spcPct val="150000"/>
              </a:lnSpc>
              <a:buFont typeface="Wingdings" panose="05000000000000000000" charset="0"/>
              <a:buChar char="l"/>
            </a:pPr>
            <a:r>
              <a:rPr lang="zh-CN" sz="2000" dirty="0">
                <a:solidFill>
                  <a:srgbClr val="FF0000"/>
                </a:solidFill>
                <a:latin typeface="微软雅黑" panose="020B0604030504040204" pitchFamily="34" charset="-122"/>
                <a:ea typeface="微软雅黑" panose="020B0604030504040204" pitchFamily="34" charset="-122"/>
              </a:rPr>
              <a:t>不要将</a:t>
            </a:r>
            <a:r>
              <a:rPr lang="zh-CN" altLang="en-US" sz="2000" dirty="0">
                <a:solidFill>
                  <a:srgbClr val="000000"/>
                </a:solidFill>
                <a:latin typeface="微软雅黑" panose="020B0604030504040204" pitchFamily="34" charset="-122"/>
                <a:ea typeface="微软雅黑" panose="020B0604030504040204" pitchFamily="34" charset="-122"/>
              </a:rPr>
              <a:t>以前年度发生或调整的费用统计在当年投资额中（应在累计完成投资中体现）。</a:t>
            </a:r>
            <a:endParaRPr lang="zh-CN" altLang="en-US" sz="2000" dirty="0">
              <a:solidFill>
                <a:srgbClr val="000000"/>
              </a:solidFill>
              <a:latin typeface="微软雅黑" panose="020B0604030504040204" pitchFamily="34" charset="-122"/>
              <a:ea typeface="微软雅黑" panose="020B0604030504040204" pitchFamily="34" charset="-122"/>
            </a:endParaRPr>
          </a:p>
          <a:p>
            <a:pPr marL="285750" indent="-285750">
              <a:lnSpc>
                <a:spcPct val="150000"/>
              </a:lnSpc>
              <a:buFont typeface="Wingdings" panose="05000000000000000000" charset="0"/>
              <a:buChar char="l"/>
            </a:pPr>
            <a:r>
              <a:rPr lang="zh-CN" altLang="en-US" sz="2000" dirty="0">
                <a:solidFill>
                  <a:srgbClr val="000000"/>
                </a:solidFill>
                <a:latin typeface="微软雅黑" panose="020B0604030504040204" pitchFamily="34" charset="-122"/>
                <a:ea typeface="微软雅黑" panose="020B0604030504040204" pitchFamily="34" charset="-122"/>
                <a:sym typeface="+mn-ea"/>
              </a:rPr>
              <a:t>房地产开发企业统计人员应在建立好统计网络基础上，建立工程、财务等部门统计台账，定期分别向工程、财务等涉及部门收集资料；房地产开发企业统计人员应依据工程部门和财务部门统计台账汇总到本年完成投资及其分组当中，填报本年完成投资情况。</a:t>
            </a:r>
            <a:endParaRPr lang="zh-CN" altLang="en-US" sz="2000" dirty="0">
              <a:solidFill>
                <a:srgbClr val="000000"/>
              </a:solidFill>
              <a:latin typeface="微软雅黑" panose="020B0604030504040204" pitchFamily="34" charset="-122"/>
              <a:ea typeface="微软雅黑" panose="020B0604030504040204" pitchFamily="34" charset="-122"/>
              <a:sym typeface="+mn-ea"/>
            </a:endParaRPr>
          </a:p>
        </p:txBody>
      </p:sp>
      <p:grpSp>
        <p:nvGrpSpPr>
          <p:cNvPr id="8" name="组合 7"/>
          <p:cNvGrpSpPr/>
          <p:nvPr/>
        </p:nvGrpSpPr>
        <p:grpSpPr>
          <a:xfrm>
            <a:off x="0" y="-107950"/>
            <a:ext cx="3048000" cy="688975"/>
            <a:chOff x="0" y="-170"/>
            <a:chExt cx="4800" cy="1085"/>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3" name="矩形 5"/>
            <p:cNvSpPr>
              <a:spLocks noChangeArrowheads="true"/>
            </p:cNvSpPr>
            <p:nvPr/>
          </p:nvSpPr>
          <p:spPr bwMode="auto">
            <a:xfrm>
              <a:off x="900" y="190"/>
              <a:ext cx="3900" cy="72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107本年完成投资</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cxnSp>
        <p:nvCxnSpPr>
          <p:cNvPr id="51" name="直接箭头连接符 50"/>
          <p:cNvCxnSpPr/>
          <p:nvPr/>
        </p:nvCxnSpPr>
        <p:spPr bwMode="auto">
          <a:xfrm rot="10800000">
            <a:off x="3236595" y="350203"/>
            <a:ext cx="428625" cy="1587"/>
          </a:xfrm>
          <a:prstGeom prst="straightConnector1">
            <a:avLst/>
          </a:prstGeom>
          <a:noFill/>
          <a:ln w="34925" cap="flat" cmpd="sng" algn="ctr">
            <a:solidFill>
              <a:schemeClr val="tx2">
                <a:lumMod val="75000"/>
                <a:lumOff val="25000"/>
              </a:schemeClr>
            </a:solidFill>
            <a:prstDash val="solid"/>
            <a:round/>
            <a:headEnd type="none" w="med" len="med"/>
            <a:tailEnd type="arrow"/>
          </a:ln>
          <a:effectLst/>
        </p:spPr>
      </p:cxnSp>
      <p:sp>
        <p:nvSpPr>
          <p:cNvPr id="11" name="文本框 10"/>
          <p:cNvSpPr txBox="true"/>
          <p:nvPr/>
        </p:nvSpPr>
        <p:spPr>
          <a:xfrm>
            <a:off x="3772535" y="151765"/>
            <a:ext cx="2240280" cy="368300"/>
          </a:xfrm>
          <a:prstGeom prst="rect">
            <a:avLst/>
          </a:prstGeom>
          <a:noFill/>
        </p:spPr>
        <p:txBody>
          <a:bodyPr wrap="none" rtlCol="0" anchor="t">
            <a:spAutoFit/>
          </a:bodyPr>
          <a:lstStyle/>
          <a:p>
            <a:r>
              <a:rPr lang="zh-CN" altLang="en-US"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微软雅黑" panose="020B0604030504040204" pitchFamily="34" charset="-122"/>
                <a:ea typeface="微软雅黑" panose="020B0604030504040204" pitchFamily="34" charset="-122"/>
                <a:sym typeface="+mn-ea"/>
              </a:rPr>
              <a:t>计量单位为“万元”</a:t>
            </a:r>
            <a:endParaRPr lang="zh-CN" altLang="en-US"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微软雅黑" panose="020B0604030504040204" pitchFamily="34" charset="-122"/>
              <a:ea typeface="微软雅黑" panose="020B0604030504040204" pitchFamily="34" charset="-122"/>
              <a:sym typeface="+mn-ea"/>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3"/>
          <p:cNvSpPr txBox="true"/>
          <p:nvPr/>
        </p:nvSpPr>
        <p:spPr>
          <a:xfrm>
            <a:off x="1660525" y="541338"/>
            <a:ext cx="184150" cy="369887"/>
          </a:xfrm>
          <a:prstGeom prst="rect">
            <a:avLst/>
          </a:prstGeom>
          <a:noFill/>
          <a:ln w="9525">
            <a:noFill/>
          </a:ln>
        </p:spPr>
        <p:txBody>
          <a:bodyPr wrap="none">
            <a:spAutoFit/>
          </a:bodyPr>
          <a:lstStyle/>
          <a:p>
            <a:endParaRPr lang="zh-CN" altLang="zh-CN" dirty="0">
              <a:latin typeface="Arial" panose="020B0604020202020204" pitchFamily="34" charset="0"/>
            </a:endParaRPr>
          </a:p>
        </p:txBody>
      </p:sp>
      <p:sp>
        <p:nvSpPr>
          <p:cNvPr id="53253" name="矩形 12"/>
          <p:cNvSpPr/>
          <p:nvPr/>
        </p:nvSpPr>
        <p:spPr>
          <a:xfrm>
            <a:off x="-6350" y="471805"/>
            <a:ext cx="8972550" cy="3784600"/>
          </a:xfrm>
          <a:prstGeom prst="rect">
            <a:avLst/>
          </a:prstGeom>
          <a:noFill/>
          <a:ln w="9525">
            <a:noFill/>
          </a:ln>
        </p:spPr>
        <p:txBody>
          <a:bodyPr wrap="square">
            <a:spAutoFit/>
          </a:bodyPr>
          <a:lstStyle/>
          <a:p>
            <a:pPr marL="285750" indent="-285750">
              <a:lnSpc>
                <a:spcPct val="150000"/>
              </a:lnSpc>
              <a:buFont typeface="Wingdings" panose="05000000000000000000" charset="0"/>
              <a:buChar char="l"/>
            </a:pPr>
            <a:r>
              <a:rPr lang="zh-CN" altLang="en-US" sz="2000" dirty="0">
                <a:solidFill>
                  <a:srgbClr val="FF0000"/>
                </a:solidFill>
                <a:latin typeface="微软雅黑" panose="020B0604030504040204" pitchFamily="34" charset="-122"/>
                <a:ea typeface="微软雅黑" panose="020B0604030504040204" pitchFamily="34" charset="-122"/>
              </a:rPr>
              <a:t>    关于房地产项目竣工后投资的统计方法</a:t>
            </a:r>
            <a:endParaRPr lang="zh-CN" altLang="en-US" sz="2000" dirty="0">
              <a:solidFill>
                <a:schemeClr val="tx1"/>
              </a:solidFill>
              <a:latin typeface="微软雅黑" panose="020B0604030504040204" pitchFamily="34" charset="-122"/>
              <a:ea typeface="微软雅黑" panose="020B0604030504040204" pitchFamily="34" charset="-122"/>
            </a:endParaRPr>
          </a:p>
          <a:p>
            <a:pPr marL="285750" indent="-285750">
              <a:lnSpc>
                <a:spcPct val="150000"/>
              </a:lnSpc>
              <a:buFont typeface="Wingdings" panose="05000000000000000000" charset="0"/>
              <a:buChar char="l"/>
            </a:pPr>
            <a:r>
              <a:rPr lang="zh-CN" altLang="en-US" sz="2000" dirty="0">
                <a:solidFill>
                  <a:schemeClr val="tx1"/>
                </a:solidFill>
                <a:latin typeface="微软雅黑" panose="020B0604030504040204" pitchFamily="34" charset="-122"/>
                <a:ea typeface="微软雅黑" panose="020B0604030504040204" pitchFamily="34" charset="-122"/>
              </a:rPr>
              <a:t>  </a:t>
            </a:r>
            <a:r>
              <a:rPr lang="en-US" altLang="zh-CN" sz="2000" dirty="0">
                <a:solidFill>
                  <a:schemeClr val="tx1"/>
                </a:solidFill>
                <a:latin typeface="微软雅黑" panose="020B0604030504040204" pitchFamily="34" charset="-122"/>
                <a:ea typeface="微软雅黑" panose="020B0604030504040204" pitchFamily="34" charset="-122"/>
              </a:rPr>
              <a:t>  </a:t>
            </a:r>
            <a:r>
              <a:rPr lang="zh-CN" altLang="en-US" sz="2000" dirty="0">
                <a:solidFill>
                  <a:schemeClr val="tx1"/>
                </a:solidFill>
                <a:latin typeface="微软雅黑" panose="020B0604030504040204" pitchFamily="34" charset="-122"/>
                <a:ea typeface="微软雅黑" panose="020B0604030504040204" pitchFamily="34" charset="-122"/>
              </a:rPr>
              <a:t>在项目竣工（或达到住人和使用条件）</a:t>
            </a:r>
            <a:r>
              <a:rPr lang="zh-CN" altLang="en-US" sz="2000" b="1" dirty="0">
                <a:solidFill>
                  <a:srgbClr val="FF0000"/>
                </a:solidFill>
                <a:latin typeface="微软雅黑" panose="020B0604030504040204" pitchFamily="34" charset="-122"/>
                <a:ea typeface="微软雅黑" panose="020B0604030504040204" pitchFamily="34" charset="-122"/>
              </a:rPr>
              <a:t>当年，结束上报投资，跨年不再上报投资。</a:t>
            </a:r>
            <a:endParaRPr lang="zh-CN" altLang="en-US" sz="2000" b="1" dirty="0">
              <a:solidFill>
                <a:srgbClr val="FF0000"/>
              </a:solidFill>
              <a:latin typeface="微软雅黑" panose="020B0604030504040204" pitchFamily="34" charset="-122"/>
              <a:ea typeface="微软雅黑" panose="020B0604030504040204" pitchFamily="34" charset="-122"/>
            </a:endParaRPr>
          </a:p>
          <a:p>
            <a:pPr marL="285750" indent="-285750">
              <a:lnSpc>
                <a:spcPct val="150000"/>
              </a:lnSpc>
              <a:buFont typeface="Wingdings" panose="05000000000000000000" charset="0"/>
              <a:buChar char="l"/>
            </a:pPr>
            <a:r>
              <a:rPr lang="zh-CN" altLang="en-US" sz="2000" dirty="0">
                <a:solidFill>
                  <a:schemeClr val="tx1"/>
                </a:solidFill>
                <a:latin typeface="微软雅黑" panose="020B0604030504040204" pitchFamily="34" charset="-122"/>
                <a:ea typeface="微软雅黑" panose="020B0604030504040204" pitchFamily="34" charset="-122"/>
              </a:rPr>
              <a:t>    以</a:t>
            </a:r>
            <a:r>
              <a:rPr lang="zh-CN" altLang="en-US" sz="2000" dirty="0">
                <a:solidFill>
                  <a:srgbClr val="FF0000"/>
                </a:solidFill>
                <a:latin typeface="微软雅黑" panose="020B0604030504040204" pitchFamily="34" charset="-122"/>
                <a:ea typeface="微软雅黑" panose="020B0604030504040204" pitchFamily="34" charset="-122"/>
              </a:rPr>
              <a:t>工程进度单</a:t>
            </a:r>
            <a:r>
              <a:rPr lang="zh-CN" altLang="en-US" sz="2000" dirty="0">
                <a:solidFill>
                  <a:schemeClr val="tx1"/>
                </a:solidFill>
                <a:latin typeface="微软雅黑" panose="020B0604030504040204" pitchFamily="34" charset="-122"/>
                <a:ea typeface="微软雅黑" panose="020B0604030504040204" pitchFamily="34" charset="-122"/>
              </a:rPr>
              <a:t>为填报依据的项目竣工后，</a:t>
            </a:r>
            <a:r>
              <a:rPr lang="zh-CN" altLang="en-US" sz="2000" b="1" dirty="0">
                <a:solidFill>
                  <a:srgbClr val="FF0000"/>
                </a:solidFill>
                <a:latin typeface="微软雅黑" panose="020B0604030504040204" pitchFamily="34" charset="-122"/>
                <a:ea typeface="微软雅黑" panose="020B0604030504040204" pitchFamily="34" charset="-122"/>
              </a:rPr>
              <a:t>不再新增本年完成投资额。</a:t>
            </a:r>
            <a:endParaRPr lang="zh-CN" altLang="en-US" sz="2000" dirty="0">
              <a:solidFill>
                <a:schemeClr val="tx1"/>
              </a:solidFill>
              <a:latin typeface="微软雅黑" panose="020B0604030504040204" pitchFamily="34" charset="-122"/>
              <a:ea typeface="微软雅黑" panose="020B0604030504040204" pitchFamily="34" charset="-122"/>
            </a:endParaRPr>
          </a:p>
          <a:p>
            <a:pPr marL="285750" indent="-285750">
              <a:lnSpc>
                <a:spcPct val="150000"/>
              </a:lnSpc>
              <a:buFont typeface="Wingdings" panose="05000000000000000000" charset="0"/>
              <a:buChar char="l"/>
            </a:pPr>
            <a:r>
              <a:rPr lang="zh-CN" altLang="en-US" sz="2000" dirty="0">
                <a:solidFill>
                  <a:schemeClr val="tx1"/>
                </a:solidFill>
                <a:latin typeface="微软雅黑" panose="020B0604030504040204" pitchFamily="34" charset="-122"/>
                <a:ea typeface="微软雅黑" panose="020B0604030504040204" pitchFamily="34" charset="-122"/>
              </a:rPr>
              <a:t>    以</a:t>
            </a:r>
            <a:r>
              <a:rPr lang="zh-CN" altLang="en-US" sz="2000" dirty="0">
                <a:solidFill>
                  <a:srgbClr val="FF0000"/>
                </a:solidFill>
                <a:latin typeface="微软雅黑" panose="020B0604030504040204" pitchFamily="34" charset="-122"/>
                <a:ea typeface="微软雅黑" panose="020B0604030504040204" pitchFamily="34" charset="-122"/>
              </a:rPr>
              <a:t>会计科目</a:t>
            </a:r>
            <a:r>
              <a:rPr lang="zh-CN" altLang="en-US" sz="2000" dirty="0">
                <a:solidFill>
                  <a:schemeClr val="tx1"/>
                </a:solidFill>
                <a:latin typeface="微软雅黑" panose="020B0604030504040204" pitchFamily="34" charset="-122"/>
                <a:ea typeface="微软雅黑" panose="020B0604030504040204" pitchFamily="34" charset="-122"/>
              </a:rPr>
              <a:t>为填报依据的项目竣工后，质保金和尾款填报以</a:t>
            </a:r>
            <a:r>
              <a:rPr lang="zh-CN" altLang="en-US" sz="2000" b="1" dirty="0">
                <a:solidFill>
                  <a:srgbClr val="FF0000"/>
                </a:solidFill>
                <a:latin typeface="微软雅黑" panose="020B0604030504040204" pitchFamily="34" charset="-122"/>
                <a:ea typeface="微软雅黑" panose="020B0604030504040204" pitchFamily="34" charset="-122"/>
              </a:rPr>
              <a:t>有具体金额的竣工验收单</a:t>
            </a:r>
            <a:r>
              <a:rPr lang="zh-CN" altLang="en-US" sz="2000" dirty="0">
                <a:solidFill>
                  <a:schemeClr val="tx1"/>
                </a:solidFill>
                <a:latin typeface="微软雅黑" panose="020B0604030504040204" pitchFamily="34" charset="-122"/>
                <a:ea typeface="微软雅黑" panose="020B0604030504040204" pitchFamily="34" charset="-122"/>
              </a:rPr>
              <a:t>或</a:t>
            </a:r>
            <a:r>
              <a:rPr lang="zh-CN" altLang="en-US" sz="2000" b="1" dirty="0">
                <a:solidFill>
                  <a:srgbClr val="FF0000"/>
                </a:solidFill>
                <a:latin typeface="微软雅黑" panose="020B0604030504040204" pitchFamily="34" charset="-122"/>
                <a:ea typeface="微软雅黑" panose="020B0604030504040204" pitchFamily="34" charset="-122"/>
              </a:rPr>
              <a:t>财务账中预提（暂估）的工程款</a:t>
            </a:r>
            <a:r>
              <a:rPr lang="zh-CN" altLang="en-US" sz="2000" dirty="0">
                <a:solidFill>
                  <a:schemeClr val="tx1"/>
                </a:solidFill>
                <a:latin typeface="微软雅黑" panose="020B0604030504040204" pitchFamily="34" charset="-122"/>
                <a:ea typeface="微软雅黑" panose="020B0604030504040204" pitchFamily="34" charset="-122"/>
              </a:rPr>
              <a:t>或</a:t>
            </a:r>
            <a:r>
              <a:rPr lang="zh-CN" altLang="en-US" sz="2000" b="1" dirty="0">
                <a:solidFill>
                  <a:srgbClr val="FF0000"/>
                </a:solidFill>
                <a:latin typeface="微软雅黑" panose="020B0604030504040204" pitchFamily="34" charset="-122"/>
                <a:ea typeface="微软雅黑" panose="020B0604030504040204" pitchFamily="34" charset="-122"/>
              </a:rPr>
              <a:t>结转的开发成本</a:t>
            </a:r>
            <a:r>
              <a:rPr lang="zh-CN" altLang="en-US" sz="2000" dirty="0">
                <a:solidFill>
                  <a:schemeClr val="tx1"/>
                </a:solidFill>
                <a:latin typeface="微软雅黑" panose="020B0604030504040204" pitchFamily="34" charset="-122"/>
                <a:ea typeface="微软雅黑" panose="020B0604030504040204" pitchFamily="34" charset="-122"/>
              </a:rPr>
              <a:t>为依据，在当年度上报。跨年不得再上报至“本年完成投资或本月完成投资”指标中。</a:t>
            </a:r>
            <a:endParaRPr lang="zh-CN" altLang="en-US" sz="2000" dirty="0">
              <a:solidFill>
                <a:schemeClr val="tx1"/>
              </a:solidFill>
              <a:latin typeface="微软雅黑" panose="020B0604030504040204" pitchFamily="34" charset="-122"/>
              <a:ea typeface="微软雅黑" panose="020B0604030504040204" pitchFamily="34" charset="-122"/>
            </a:endParaRPr>
          </a:p>
          <a:p>
            <a:pPr marL="285750" indent="-285750">
              <a:lnSpc>
                <a:spcPct val="150000"/>
              </a:lnSpc>
              <a:buFont typeface="Wingdings" panose="05000000000000000000" charset="0"/>
              <a:buChar char="l"/>
            </a:pPr>
            <a:r>
              <a:rPr lang="zh-CN" altLang="en-US" sz="2000" dirty="0">
                <a:solidFill>
                  <a:schemeClr val="tx1"/>
                </a:solidFill>
                <a:latin typeface="微软雅黑" panose="020B0604030504040204" pitchFamily="34" charset="-122"/>
                <a:ea typeface="微软雅黑" panose="020B0604030504040204" pitchFamily="34" charset="-122"/>
              </a:rPr>
              <a:t>    竣工结算后，不得将以前年度发生但未计入的投资额填入本年完成投资中。</a:t>
            </a:r>
            <a:endParaRPr lang="zh-CN" altLang="en-US" sz="2000" dirty="0">
              <a:solidFill>
                <a:schemeClr val="tx1"/>
              </a:solidFill>
              <a:latin typeface="微软雅黑" panose="020B0604030504040204" pitchFamily="34" charset="-122"/>
              <a:ea typeface="微软雅黑" panose="020B0604030504040204" pitchFamily="34" charset="-122"/>
            </a:endParaRPr>
          </a:p>
        </p:txBody>
      </p:sp>
      <p:grpSp>
        <p:nvGrpSpPr>
          <p:cNvPr id="8" name="组合 7"/>
          <p:cNvGrpSpPr/>
          <p:nvPr/>
        </p:nvGrpSpPr>
        <p:grpSpPr>
          <a:xfrm>
            <a:off x="0" y="-107950"/>
            <a:ext cx="3048000" cy="688975"/>
            <a:chOff x="0" y="-170"/>
            <a:chExt cx="4800" cy="1085"/>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3" name="矩形 5"/>
            <p:cNvSpPr>
              <a:spLocks noChangeArrowheads="true"/>
            </p:cNvSpPr>
            <p:nvPr/>
          </p:nvSpPr>
          <p:spPr bwMode="auto">
            <a:xfrm>
              <a:off x="900" y="190"/>
              <a:ext cx="3900" cy="72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107本年完成投资</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3"/>
          <p:cNvSpPr txBox="true"/>
          <p:nvPr/>
        </p:nvSpPr>
        <p:spPr>
          <a:xfrm>
            <a:off x="1660525" y="541338"/>
            <a:ext cx="184150" cy="369887"/>
          </a:xfrm>
          <a:prstGeom prst="rect">
            <a:avLst/>
          </a:prstGeom>
          <a:noFill/>
          <a:ln w="9525">
            <a:noFill/>
          </a:ln>
        </p:spPr>
        <p:txBody>
          <a:bodyPr wrap="none">
            <a:spAutoFit/>
          </a:bodyPr>
          <a:lstStyle/>
          <a:p>
            <a:endParaRPr lang="zh-CN" altLang="zh-CN" dirty="0">
              <a:latin typeface="Arial" panose="020B0604020202020204" pitchFamily="34" charset="0"/>
            </a:endParaRPr>
          </a:p>
        </p:txBody>
      </p:sp>
      <p:sp>
        <p:nvSpPr>
          <p:cNvPr id="55305" name="文本框 77"/>
          <p:cNvSpPr txBox="true"/>
          <p:nvPr/>
        </p:nvSpPr>
        <p:spPr>
          <a:xfrm>
            <a:off x="1103313" y="4252913"/>
            <a:ext cx="904875" cy="461962"/>
          </a:xfrm>
          <a:prstGeom prst="rect">
            <a:avLst/>
          </a:prstGeom>
          <a:noFill/>
          <a:ln w="9525">
            <a:noFill/>
          </a:ln>
        </p:spPr>
        <p:txBody>
          <a:bodyPr>
            <a:spAutoFit/>
          </a:bodyPr>
          <a:lstStyle/>
          <a:p>
            <a:pPr algn="ctr"/>
            <a:r>
              <a:rPr lang="zh-CN" altLang="en-US" sz="2400" b="1" dirty="0">
                <a:solidFill>
                  <a:schemeClr val="bg1"/>
                </a:solidFill>
                <a:latin typeface="Arial" panose="020B0604020202020204" pitchFamily="34" charset="0"/>
                <a:ea typeface="微软雅黑" panose="020B0604030504040204" pitchFamily="34" charset="-122"/>
              </a:rPr>
              <a:t>注意</a:t>
            </a:r>
            <a:endParaRPr lang="en-US" altLang="zh-CN" sz="2400" b="1" dirty="0">
              <a:solidFill>
                <a:schemeClr val="bg1"/>
              </a:solidFill>
              <a:latin typeface="Arial" panose="020B0604020202020204" pitchFamily="34" charset="0"/>
              <a:ea typeface="微软雅黑" panose="020B0604030504040204" pitchFamily="34" charset="-122"/>
            </a:endParaRPr>
          </a:p>
        </p:txBody>
      </p:sp>
      <p:sp>
        <p:nvSpPr>
          <p:cNvPr id="2" name="文本框 8"/>
          <p:cNvSpPr txBox="true"/>
          <p:nvPr/>
        </p:nvSpPr>
        <p:spPr>
          <a:xfrm>
            <a:off x="395605" y="1061085"/>
            <a:ext cx="7855585" cy="1291590"/>
          </a:xfrm>
          <a:prstGeom prst="rect">
            <a:avLst/>
          </a:prstGeom>
          <a:noFill/>
          <a:ln w="9525">
            <a:noFill/>
          </a:ln>
        </p:spPr>
        <p:txBody>
          <a:bodyPr wrap="square">
            <a:spAutoFit/>
          </a:bodyPr>
          <a:lstStyle/>
          <a:p>
            <a:pPr marL="285750" indent="-285750">
              <a:lnSpc>
                <a:spcPct val="130000"/>
              </a:lnSpc>
              <a:buFont typeface="Wingdings" panose="05000000000000000000" charset="0"/>
              <a:buChar char="l"/>
            </a:pPr>
            <a:r>
              <a:rPr sz="2000" dirty="0">
                <a:solidFill>
                  <a:srgbClr val="000000"/>
                </a:solidFill>
                <a:latin typeface="微软雅黑" panose="020B0604030504040204" pitchFamily="34" charset="-122"/>
                <a:ea typeface="微软雅黑" panose="020B0604030504040204" pitchFamily="34" charset="-122"/>
                <a:sym typeface="+mn-ea"/>
              </a:rPr>
              <a:t>指从本月1日起至报告期完成的全部投资额。</a:t>
            </a:r>
            <a:endParaRPr sz="2000" dirty="0">
              <a:solidFill>
                <a:srgbClr val="000000"/>
              </a:solidFill>
              <a:latin typeface="微软雅黑" panose="020B0604030504040204" pitchFamily="34" charset="-122"/>
              <a:ea typeface="微软雅黑" panose="020B0604030504040204" pitchFamily="34" charset="-122"/>
              <a:sym typeface="+mn-ea"/>
            </a:endParaRPr>
          </a:p>
          <a:p>
            <a:pPr marL="285750" indent="-285750">
              <a:lnSpc>
                <a:spcPct val="130000"/>
              </a:lnSpc>
              <a:buFont typeface="Wingdings" panose="05000000000000000000" charset="0"/>
              <a:buChar char="l"/>
            </a:pPr>
            <a:r>
              <a:rPr sz="2000" dirty="0">
                <a:solidFill>
                  <a:srgbClr val="000000"/>
                </a:solidFill>
                <a:latin typeface="微软雅黑" panose="020B0604030504040204" pitchFamily="34" charset="-122"/>
                <a:ea typeface="微软雅黑" panose="020B0604030504040204" pitchFamily="34" charset="-122"/>
                <a:sym typeface="+mn-ea"/>
              </a:rPr>
              <a:t>按照</a:t>
            </a:r>
            <a:r>
              <a:rPr sz="2000" dirty="0">
                <a:solidFill>
                  <a:srgbClr val="FF0000"/>
                </a:solidFill>
                <a:latin typeface="微软雅黑" panose="020B0604030504040204" pitchFamily="34" charset="-122"/>
                <a:ea typeface="微软雅黑" panose="020B0604030504040204" pitchFamily="34" charset="-122"/>
                <a:sym typeface="+mn-ea"/>
              </a:rPr>
              <a:t>本月实际发生的投资额</a:t>
            </a:r>
            <a:r>
              <a:rPr sz="2000" dirty="0">
                <a:solidFill>
                  <a:srgbClr val="000000"/>
                </a:solidFill>
                <a:latin typeface="微软雅黑" panose="020B0604030504040204" pitchFamily="34" charset="-122"/>
                <a:ea typeface="微软雅黑" panose="020B0604030504040204" pitchFamily="34" charset="-122"/>
                <a:sym typeface="+mn-ea"/>
              </a:rPr>
              <a:t>，依据工程形象进度、会计科目或付款凭证进行填报。</a:t>
            </a:r>
            <a:endParaRPr sz="2000" dirty="0">
              <a:solidFill>
                <a:srgbClr val="000000"/>
              </a:solidFill>
              <a:latin typeface="微软雅黑" panose="020B0604030504040204" pitchFamily="34" charset="-122"/>
              <a:ea typeface="微软雅黑" panose="020B0604030504040204" pitchFamily="34" charset="-122"/>
              <a:sym typeface="+mn-ea"/>
            </a:endParaRPr>
          </a:p>
        </p:txBody>
      </p:sp>
      <p:grpSp>
        <p:nvGrpSpPr>
          <p:cNvPr id="8" name="组合 7"/>
          <p:cNvGrpSpPr/>
          <p:nvPr/>
        </p:nvGrpSpPr>
        <p:grpSpPr>
          <a:xfrm>
            <a:off x="0" y="-107950"/>
            <a:ext cx="3048000" cy="1058545"/>
            <a:chOff x="0" y="-170"/>
            <a:chExt cx="4800"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7" name="矩形 5"/>
            <p:cNvSpPr>
              <a:spLocks noChangeArrowheads="true"/>
            </p:cNvSpPr>
            <p:nvPr/>
          </p:nvSpPr>
          <p:spPr bwMode="auto">
            <a:xfrm>
              <a:off x="900" y="190"/>
              <a:ext cx="3900" cy="130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140本月完成投资</a:t>
              </a:r>
              <a:endPar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9" name="文本框 8"/>
          <p:cNvSpPr txBox="true"/>
          <p:nvPr/>
        </p:nvSpPr>
        <p:spPr>
          <a:xfrm>
            <a:off x="180975" y="2354580"/>
            <a:ext cx="8070215" cy="2399665"/>
          </a:xfrm>
          <a:prstGeom prst="rect">
            <a:avLst/>
          </a:prstGeom>
          <a:noFill/>
        </p:spPr>
        <p:txBody>
          <a:bodyPr wrap="square" rtlCol="0" anchor="t">
            <a:spAutoFit/>
          </a:bodyPr>
          <a:lstStyle/>
          <a:p>
            <a:pPr marL="742950" lvl="1" indent="-285750">
              <a:lnSpc>
                <a:spcPts val="3000"/>
              </a:lnSpc>
              <a:buFont typeface="Wingdings" panose="05000000000000000000" charset="0"/>
              <a:buChar char="ü"/>
            </a:pPr>
            <a:r>
              <a:rPr lang="zh-CN" altLang="en-US">
                <a:solidFill>
                  <a:srgbClr val="FF0000"/>
                </a:solidFill>
                <a:latin typeface="微软雅黑" panose="020B0604030504040204" pitchFamily="34" charset="-122"/>
                <a:ea typeface="微软雅黑" panose="020B0604030504040204" pitchFamily="34" charset="-122"/>
                <a:cs typeface="方正楷体_GBK" panose="02000000000000000000" charset="-122"/>
                <a:sym typeface="+mn-ea"/>
              </a:rPr>
              <a:t>新开工项目：</a:t>
            </a:r>
            <a:r>
              <a:rPr lang="zh-CN" altLang="en-US">
                <a:latin typeface="微软雅黑" panose="020B0604030504040204" pitchFamily="34" charset="-122"/>
                <a:ea typeface="微软雅黑" panose="020B0604030504040204" pitchFamily="34" charset="-122"/>
                <a:cs typeface="方正楷体_GBK" panose="02000000000000000000" charset="-122"/>
                <a:sym typeface="+mn-ea"/>
              </a:rPr>
              <a:t>本月完成投资</a:t>
            </a:r>
            <a:r>
              <a:rPr lang="zh-CN" altLang="en-US">
                <a:solidFill>
                  <a:srgbClr val="FF0000"/>
                </a:solidFill>
                <a:latin typeface="微软雅黑" panose="020B0604030504040204" pitchFamily="34" charset="-122"/>
                <a:ea typeface="微软雅黑" panose="020B0604030504040204" pitchFamily="34" charset="-122"/>
                <a:cs typeface="方正楷体_GBK" panose="02000000000000000000" charset="-122"/>
                <a:sym typeface="+mn-ea"/>
              </a:rPr>
              <a:t>仅报送本月实际发生的投资额</a:t>
            </a:r>
            <a:r>
              <a:rPr lang="zh-CN" altLang="en-US">
                <a:latin typeface="微软雅黑" panose="020B0604030504040204" pitchFamily="34" charset="-122"/>
                <a:ea typeface="微软雅黑" panose="020B0604030504040204" pitchFamily="34" charset="-122"/>
                <a:cs typeface="方正楷体_GBK" panose="02000000000000000000" charset="-122"/>
                <a:sym typeface="+mn-ea"/>
              </a:rPr>
              <a:t>，其他月份的完成投资不能计入本月完成投资</a:t>
            </a:r>
            <a:endParaRPr lang="zh-CN" altLang="en-US" noProof="1">
              <a:latin typeface="微软雅黑" panose="020B0604030504040204" pitchFamily="34" charset="-122"/>
              <a:ea typeface="微软雅黑" panose="020B0604030504040204" pitchFamily="34" charset="-122"/>
              <a:cs typeface="方正楷体_GBK" panose="02000000000000000000" charset="-122"/>
            </a:endParaRPr>
          </a:p>
          <a:p>
            <a:pPr marL="742950" lvl="1" indent="-285750">
              <a:lnSpc>
                <a:spcPts val="3000"/>
              </a:lnSpc>
              <a:buFont typeface="Wingdings" panose="05000000000000000000" charset="0"/>
              <a:buChar char="ü"/>
            </a:pPr>
            <a:r>
              <a:rPr lang="zh-CN" altLang="en-US">
                <a:latin typeface="微软雅黑" panose="020B0604030504040204" pitchFamily="34" charset="-122"/>
                <a:ea typeface="微软雅黑" panose="020B0604030504040204" pitchFamily="34" charset="-122"/>
                <a:cs typeface="方正楷体_GBK" panose="02000000000000000000" charset="-122"/>
                <a:sym typeface="+mn-ea"/>
              </a:rPr>
              <a:t>本月完成投资中，</a:t>
            </a:r>
            <a:r>
              <a:rPr lang="zh-CN" altLang="en-US">
                <a:solidFill>
                  <a:srgbClr val="FF0000"/>
                </a:solidFill>
                <a:latin typeface="微软雅黑" panose="020B0604030504040204" pitchFamily="34" charset="-122"/>
                <a:ea typeface="微软雅黑" panose="020B0604030504040204" pitchFamily="34" charset="-122"/>
                <a:cs typeface="方正楷体_GBK" panose="02000000000000000000" charset="-122"/>
                <a:sym typeface="+mn-ea"/>
              </a:rPr>
              <a:t>土地购置费按照分摊计入</a:t>
            </a:r>
            <a:r>
              <a:rPr lang="zh-CN" altLang="en-US">
                <a:latin typeface="微软雅黑" panose="020B0604030504040204" pitchFamily="34" charset="-122"/>
                <a:ea typeface="微软雅黑" panose="020B0604030504040204" pitchFamily="34" charset="-122"/>
                <a:cs typeface="方正楷体_GBK" panose="02000000000000000000" charset="-122"/>
                <a:sym typeface="+mn-ea"/>
              </a:rPr>
              <a:t>，要与建安投资相匹配</a:t>
            </a:r>
            <a:endParaRPr lang="en-US" altLang="en-US" noProof="1">
              <a:latin typeface="微软雅黑" panose="020B0604030504040204" pitchFamily="34" charset="-122"/>
              <a:ea typeface="微软雅黑" panose="020B0604030504040204" pitchFamily="34" charset="-122"/>
              <a:cs typeface="方正楷体_GBK" panose="02000000000000000000" charset="-122"/>
            </a:endParaRPr>
          </a:p>
          <a:p>
            <a:pPr marL="742950" lvl="1" indent="-285750">
              <a:lnSpc>
                <a:spcPts val="3000"/>
              </a:lnSpc>
              <a:buFont typeface="Wingdings" panose="05000000000000000000" charset="0"/>
              <a:buChar char="ü"/>
            </a:pPr>
            <a:r>
              <a:rPr lang="zh-CN" altLang="en-US">
                <a:solidFill>
                  <a:srgbClr val="FF0000"/>
                </a:solidFill>
                <a:latin typeface="微软雅黑" panose="020B0604030504040204" pitchFamily="34" charset="-122"/>
                <a:ea typeface="微软雅黑" panose="020B0604030504040204" pitchFamily="34" charset="-122"/>
                <a:cs typeface="方正楷体_GBK" panose="02000000000000000000" charset="-122"/>
                <a:sym typeface="+mn-ea"/>
              </a:rPr>
              <a:t>单纯购置项目</a:t>
            </a:r>
            <a:r>
              <a:rPr lang="zh-CN" altLang="en-US">
                <a:latin typeface="微软雅黑" panose="020B0604030504040204" pitchFamily="34" charset="-122"/>
                <a:ea typeface="微软雅黑" panose="020B0604030504040204" pitchFamily="34" charset="-122"/>
                <a:cs typeface="方正楷体_GBK" panose="02000000000000000000" charset="-122"/>
                <a:sym typeface="+mn-ea"/>
              </a:rPr>
              <a:t>：按照实际支付如实报送</a:t>
            </a:r>
            <a:endParaRPr lang="zh-CN" altLang="en-US" noProof="1">
              <a:latin typeface="微软雅黑" panose="020B0604030504040204" pitchFamily="34" charset="-122"/>
              <a:ea typeface="微软雅黑" panose="020B0604030504040204" pitchFamily="34" charset="-122"/>
              <a:cs typeface="方正楷体_GBK" panose="02000000000000000000" charset="-122"/>
              <a:sym typeface="+mn-ea"/>
            </a:endParaRPr>
          </a:p>
          <a:p>
            <a:pPr marL="742950" lvl="1" indent="-285750">
              <a:lnSpc>
                <a:spcPts val="3000"/>
              </a:lnSpc>
              <a:buFont typeface="Wingdings" panose="05000000000000000000" charset="0"/>
              <a:buChar char="ü"/>
            </a:pPr>
            <a:r>
              <a:rPr lang="zh-CN" altLang="en-US">
                <a:latin typeface="微软雅黑" panose="020B0604030504040204" pitchFamily="34" charset="-122"/>
                <a:ea typeface="微软雅黑" panose="020B0604030504040204" pitchFamily="34" charset="-122"/>
                <a:cs typeface="方正楷体_GBK" panose="02000000000000000000" charset="-122"/>
                <a:sym typeface="+mn-ea"/>
              </a:rPr>
              <a:t>工程结算、会计账不是按照自然月结算等情况，应按照凭证获得的具体时间、具体金额来填报</a:t>
            </a:r>
            <a:endParaRPr lang="zh-CN" altLang="en-US">
              <a:latin typeface="微软雅黑" panose="020B0604030504040204" pitchFamily="34" charset="-122"/>
              <a:ea typeface="微软雅黑" panose="020B0604030504040204" pitchFamily="34" charset="-122"/>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107950"/>
            <a:ext cx="460375" cy="551180"/>
            <a:chOff x="0" y="-170"/>
            <a:chExt cx="725" cy="868"/>
          </a:xfrm>
        </p:grpSpPr>
        <p:sp>
          <p:nvSpPr>
            <p:cNvPr id="9"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11" name="组合 10"/>
            <p:cNvGrpSpPr/>
            <p:nvPr userDrawn="true"/>
          </p:nvGrpSpPr>
          <p:grpSpPr>
            <a:xfrm>
              <a:off x="0" y="357"/>
              <a:ext cx="594" cy="341"/>
              <a:chOff x="0" y="210766"/>
              <a:chExt cx="502921" cy="288405"/>
            </a:xfrm>
          </p:grpSpPr>
          <p:sp>
            <p:nvSpPr>
              <p:cNvPr id="12" name="矩形 1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14" name="矩形 13"/>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15" name="矩形 14"/>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grpSp>
      <p:sp>
        <p:nvSpPr>
          <p:cNvPr id="18" name="矩形 5"/>
          <p:cNvSpPr>
            <a:spLocks noChangeArrowheads="true"/>
          </p:cNvSpPr>
          <p:nvPr/>
        </p:nvSpPr>
        <p:spPr bwMode="auto">
          <a:xfrm>
            <a:off x="571500" y="120650"/>
            <a:ext cx="186436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10</a:t>
            </a:r>
            <a:r>
              <a:rPr kumimoji="1" 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8</a:t>
            </a:r>
            <a:r>
              <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建筑工程</a:t>
            </a:r>
            <a:endParaRPr kumimoji="1" lang="zh-CN" altLang="en-US"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p:txBody>
      </p:sp>
      <p:sp>
        <p:nvSpPr>
          <p:cNvPr id="100" name="文本框 99"/>
          <p:cNvSpPr txBox="true"/>
          <p:nvPr/>
        </p:nvSpPr>
        <p:spPr>
          <a:xfrm>
            <a:off x="377190" y="349250"/>
            <a:ext cx="8234045" cy="4523105"/>
          </a:xfrm>
          <a:prstGeom prst="rect">
            <a:avLst/>
          </a:prstGeom>
          <a:noFill/>
          <a:ln w="9525">
            <a:noFill/>
          </a:ln>
        </p:spPr>
        <p:txBody>
          <a:bodyPr wrap="square">
            <a:spAutoFit/>
          </a:bodyPr>
          <a:lstStyle/>
          <a:p>
            <a:pPr>
              <a:lnSpc>
                <a:spcPct val="150000"/>
              </a:lnSpc>
              <a:buFont typeface="Wingdings" panose="05000000000000000000" charset="0"/>
            </a:pPr>
            <a:endParaRPr lang="zh-CN" altLang="en-US" sz="1600" dirty="0">
              <a:latin typeface="微软雅黑" panose="020B0604030504040204" pitchFamily="34" charset="-122"/>
              <a:ea typeface="微软雅黑" panose="020B0604030504040204" pitchFamily="34" charset="-122"/>
            </a:endParaRPr>
          </a:p>
          <a:p>
            <a:pPr marL="285750" indent="-285750">
              <a:lnSpc>
                <a:spcPct val="150000"/>
              </a:lnSpc>
              <a:buFont typeface="Wingdings" panose="05000000000000000000" charset="0"/>
              <a:buChar char="l"/>
            </a:pPr>
            <a:r>
              <a:rPr lang="zh-CN" altLang="en-US" sz="1600" b="1" dirty="0">
                <a:latin typeface="微软雅黑" panose="020B0604030504040204" pitchFamily="34" charset="-122"/>
                <a:ea typeface="微软雅黑" panose="020B0604030504040204" pitchFamily="34" charset="-122"/>
                <a:sym typeface="+mn-ea"/>
              </a:rPr>
              <a:t>建筑工程</a:t>
            </a:r>
            <a:r>
              <a:rPr lang="zh-CN" altLang="en-US" sz="1600" dirty="0">
                <a:latin typeface="微软雅黑" panose="020B0604030504040204" pitchFamily="34" charset="-122"/>
                <a:ea typeface="微软雅黑" panose="020B0604030504040204" pitchFamily="34" charset="-122"/>
              </a:rPr>
              <a:t>指各种房屋、建筑物的建造工程。这部分投资额必须兴工动料，通过施工活动才能实现。</a:t>
            </a:r>
            <a:endParaRPr lang="zh-CN" altLang="en-US" sz="1600" dirty="0">
              <a:latin typeface="微软雅黑" panose="020B0604030504040204" pitchFamily="34" charset="-122"/>
              <a:ea typeface="微软雅黑" panose="020B0604030504040204" pitchFamily="34" charset="-122"/>
            </a:endParaRPr>
          </a:p>
          <a:p>
            <a:pPr marL="285750" indent="-285750">
              <a:lnSpc>
                <a:spcPct val="150000"/>
              </a:lnSpc>
              <a:buFont typeface="Wingdings" panose="05000000000000000000" charset="0"/>
              <a:buChar char="l"/>
            </a:pPr>
            <a:r>
              <a:rPr lang="zh-CN" altLang="en-US" sz="1600" b="1" dirty="0">
                <a:latin typeface="微软雅黑" panose="020B0604030504040204" pitchFamily="34" charset="-122"/>
                <a:ea typeface="微软雅黑" panose="020B0604030504040204" pitchFamily="34" charset="-122"/>
              </a:rPr>
              <a:t>填报依据选择</a:t>
            </a:r>
            <a:r>
              <a:rPr lang="zh-CN" altLang="en-US" sz="1600" dirty="0">
                <a:latin typeface="微软雅黑" panose="020B0604030504040204" pitchFamily="34" charset="-122"/>
                <a:ea typeface="微软雅黑" panose="020B0604030504040204" pitchFamily="34" charset="-122"/>
              </a:rPr>
              <a:t>：项目入库时填报的房地产开发项目申请表（</a:t>
            </a:r>
            <a:r>
              <a:rPr lang="en-US" altLang="zh-CN" sz="1600" dirty="0">
                <a:latin typeface="微软雅黑" panose="020B0604030504040204" pitchFamily="34" charset="-122"/>
                <a:ea typeface="微软雅黑" panose="020B0604030504040204" pitchFamily="34" charset="-122"/>
              </a:rPr>
              <a:t>X202</a:t>
            </a:r>
            <a:r>
              <a:rPr lang="zh-CN" altLang="en-US" sz="1600" dirty="0">
                <a:latin typeface="微软雅黑" panose="020B0604030504040204" pitchFamily="34" charset="-122"/>
                <a:ea typeface="微软雅黑" panose="020B0604030504040204" pitchFamily="34" charset="-122"/>
              </a:rPr>
              <a:t>表）中：</a:t>
            </a:r>
            <a:endParaRPr lang="zh-CN" altLang="en-US" sz="1600" dirty="0">
              <a:latin typeface="微软雅黑" panose="020B0604030504040204" pitchFamily="34" charset="-122"/>
              <a:ea typeface="微软雅黑" panose="020B0604030504040204" pitchFamily="34" charset="-122"/>
            </a:endParaRPr>
          </a:p>
          <a:p>
            <a:pPr>
              <a:lnSpc>
                <a:spcPct val="150000"/>
              </a:lnSpc>
              <a:buFont typeface="Wingdings" panose="05000000000000000000" charset="0"/>
            </a:pPr>
            <a:r>
              <a:rPr lang="zh-CN" altLang="en-US" sz="1600" dirty="0">
                <a:latin typeface="微软雅黑" panose="020B0604030504040204" pitchFamily="34" charset="-122"/>
                <a:ea typeface="微软雅黑" panose="020B0604030504040204" pitchFamily="34" charset="-122"/>
              </a:rPr>
              <a:t>     18建筑安装工程填报依据□  1.工程结算单或进度单  2.会计科目</a:t>
            </a:r>
            <a:endParaRPr lang="zh-CN" altLang="en-US" sz="1600" dirty="0">
              <a:latin typeface="微软雅黑" panose="020B0604030504040204" pitchFamily="34" charset="-122"/>
              <a:ea typeface="微软雅黑" panose="020B0604030504040204" pitchFamily="34" charset="-122"/>
            </a:endParaRPr>
          </a:p>
          <a:p>
            <a:pPr marL="285750" indent="-285750">
              <a:lnSpc>
                <a:spcPct val="150000"/>
              </a:lnSpc>
              <a:buFont typeface="Wingdings" panose="05000000000000000000" charset="0"/>
              <a:buChar char="Ø"/>
            </a:pPr>
            <a:r>
              <a:rPr lang="zh-CN" altLang="en-US" sz="1600" kern="0" noProof="0" dirty="0">
                <a:ln>
                  <a:noFill/>
                </a:ln>
                <a:effectLst/>
                <a:uLnTx/>
                <a:uFillTx/>
                <a:latin typeface="微软雅黑" panose="020B0604030504040204" pitchFamily="34" charset="-122"/>
                <a:ea typeface="微软雅黑" panose="020B0604030504040204" pitchFamily="34" charset="-122"/>
                <a:cs typeface="Arial" panose="020B0604020202020204" pitchFamily="34" charset="0"/>
                <a:sym typeface="+mn-ea"/>
              </a:rPr>
              <a:t>项目填报依据可以二选一，中途不能随意更换取数方法，并确保数出有据。</a:t>
            </a:r>
            <a:endParaRPr kumimoji="0" lang="en-US" altLang="zh-CN" sz="1600" b="0" i="0" u="none" strike="noStrike" kern="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Arial" panose="020B0604020202020204" pitchFamily="34" charset="0"/>
            </a:endParaRPr>
          </a:p>
          <a:p>
            <a:pPr>
              <a:lnSpc>
                <a:spcPct val="150000"/>
              </a:lnSpc>
              <a:buFont typeface="Wingdings" panose="05000000000000000000" charset="0"/>
            </a:pPr>
            <a:endParaRPr lang="zh-CN" altLang="en-US" sz="1600" dirty="0">
              <a:latin typeface="微软雅黑" panose="020B0604030504040204" pitchFamily="34" charset="-122"/>
              <a:ea typeface="微软雅黑" panose="020B0604030504040204" pitchFamily="34" charset="-122"/>
            </a:endParaRPr>
          </a:p>
          <a:p>
            <a:pPr marL="285750" indent="-285750">
              <a:lnSpc>
                <a:spcPct val="150000"/>
              </a:lnSpc>
              <a:buFont typeface="Wingdings" panose="05000000000000000000" charset="0"/>
              <a:buChar char="l"/>
            </a:pPr>
            <a:r>
              <a:rPr lang="zh-CN" altLang="en-US" sz="1600" b="1" dirty="0">
                <a:latin typeface="微软雅黑" panose="020B0604030504040204" pitchFamily="34" charset="-122"/>
                <a:ea typeface="微软雅黑" panose="020B0604030504040204" pitchFamily="34" charset="-122"/>
              </a:rPr>
              <a:t>填报依据为会计科目</a:t>
            </a:r>
            <a:r>
              <a:rPr lang="zh-CN" altLang="en-US" sz="1600" dirty="0">
                <a:latin typeface="微软雅黑" panose="020B0604030504040204" pitchFamily="34" charset="-122"/>
                <a:ea typeface="微软雅黑" panose="020B0604030504040204" pitchFamily="34" charset="-122"/>
              </a:rPr>
              <a:t>：依据会计报表“房屋开发成本”科目下的</a:t>
            </a:r>
            <a:r>
              <a:rPr lang="zh-CN" altLang="en-US" sz="1600" dirty="0">
                <a:solidFill>
                  <a:srgbClr val="FF0000"/>
                </a:solidFill>
                <a:latin typeface="微软雅黑" panose="020B0604030504040204" pitchFamily="34" charset="-122"/>
                <a:ea typeface="微软雅黑" panose="020B0604030504040204" pitchFamily="34" charset="-122"/>
              </a:rPr>
              <a:t>“建筑安装工程费”、“基础设施费”、“公共配套设施费”、“前期工程费”</a:t>
            </a:r>
            <a:r>
              <a:rPr lang="zh-CN" altLang="en-US" sz="1600" dirty="0">
                <a:latin typeface="微软雅黑" panose="020B0604030504040204" pitchFamily="34" charset="-122"/>
                <a:ea typeface="微软雅黑" panose="020B0604030504040204" pitchFamily="34" charset="-122"/>
              </a:rPr>
              <a:t>中的“</a:t>
            </a:r>
            <a:r>
              <a:rPr lang="zh-CN" altLang="en-US" sz="1600" dirty="0">
                <a:solidFill>
                  <a:srgbClr val="FF0000"/>
                </a:solidFill>
                <a:latin typeface="微软雅黑" panose="020B0604030504040204" pitchFamily="34" charset="-122"/>
                <a:ea typeface="微软雅黑" panose="020B0604030504040204" pitchFamily="34" charset="-122"/>
              </a:rPr>
              <a:t>三通一平费用”</a:t>
            </a:r>
            <a:r>
              <a:rPr lang="zh-CN" altLang="en-US" sz="1600" dirty="0">
                <a:latin typeface="微软雅黑" panose="020B0604030504040204" pitchFamily="34" charset="-122"/>
                <a:ea typeface="微软雅黑" panose="020B0604030504040204" pitchFamily="34" charset="-122"/>
              </a:rPr>
              <a:t>等相关科目填报；未设置该科目的，根据“房屋开发成本”下的相关明细分析计算填报。</a:t>
            </a:r>
            <a:endParaRPr lang="zh-CN" altLang="en-US" sz="1600" dirty="0">
              <a:latin typeface="微软雅黑" panose="020B0604030504040204" pitchFamily="34" charset="-122"/>
              <a:ea typeface="微软雅黑" panose="020B0604030504040204" pitchFamily="34" charset="-122"/>
            </a:endParaRPr>
          </a:p>
          <a:p>
            <a:pPr marL="285750" indent="-285750">
              <a:lnSpc>
                <a:spcPct val="150000"/>
              </a:lnSpc>
              <a:buFont typeface="Wingdings" panose="05000000000000000000" charset="0"/>
              <a:buChar char="l"/>
            </a:pPr>
            <a:r>
              <a:rPr lang="zh-CN" altLang="en-US" sz="1600" b="1" dirty="0">
                <a:latin typeface="微软雅黑" panose="020B0604030504040204" pitchFamily="34" charset="-122"/>
                <a:ea typeface="微软雅黑" panose="020B0604030504040204" pitchFamily="34" charset="-122"/>
                <a:sym typeface="+mn-ea"/>
              </a:rPr>
              <a:t>填报依据为工程算单或进度单：</a:t>
            </a:r>
            <a:r>
              <a:rPr lang="zh-CN" altLang="en-US" sz="1600" dirty="0">
                <a:latin typeface="微软雅黑" panose="020B0604030504040204" pitchFamily="34" charset="-122"/>
                <a:ea typeface="微软雅黑" panose="020B0604030504040204" pitchFamily="34" charset="-122"/>
              </a:rPr>
              <a:t>根据工程建设、施工、监理等共同认定的工程结算单或进度单、工程付款等相关凭证填报。</a:t>
            </a:r>
            <a:endParaRPr lang="zh-CN" altLang="en-US" sz="1600" dirty="0">
              <a:latin typeface="微软雅黑" panose="020B0604030504040204" pitchFamily="34" charset="-122"/>
              <a:ea typeface="微软雅黑" panose="020B0604030504040204" pitchFamily="34"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107950"/>
            <a:ext cx="460375" cy="551180"/>
            <a:chOff x="0" y="-170"/>
            <a:chExt cx="725" cy="868"/>
          </a:xfrm>
        </p:grpSpPr>
        <p:sp>
          <p:nvSpPr>
            <p:cNvPr id="9"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11" name="组合 10"/>
            <p:cNvGrpSpPr/>
            <p:nvPr userDrawn="true"/>
          </p:nvGrpSpPr>
          <p:grpSpPr>
            <a:xfrm>
              <a:off x="0" y="357"/>
              <a:ext cx="594" cy="341"/>
              <a:chOff x="0" y="210766"/>
              <a:chExt cx="502921" cy="288405"/>
            </a:xfrm>
          </p:grpSpPr>
          <p:sp>
            <p:nvSpPr>
              <p:cNvPr id="12" name="矩形 1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14" name="矩形 13"/>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15" name="矩形 14"/>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grpSp>
      <p:sp>
        <p:nvSpPr>
          <p:cNvPr id="18" name="矩形 5"/>
          <p:cNvSpPr>
            <a:spLocks noChangeArrowheads="true"/>
          </p:cNvSpPr>
          <p:nvPr/>
        </p:nvSpPr>
        <p:spPr bwMode="auto">
          <a:xfrm>
            <a:off x="571500" y="120650"/>
            <a:ext cx="186436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10</a:t>
            </a:r>
            <a:r>
              <a:rPr kumimoji="1" 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9</a:t>
            </a:r>
            <a:r>
              <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安装工程</a:t>
            </a:r>
            <a:endParaRPr kumimoji="1" lang="zh-CN" altLang="en-US"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p:txBody>
      </p:sp>
      <p:sp>
        <p:nvSpPr>
          <p:cNvPr id="100" name="文本框 99"/>
          <p:cNvSpPr txBox="true"/>
          <p:nvPr/>
        </p:nvSpPr>
        <p:spPr>
          <a:xfrm>
            <a:off x="233680" y="564515"/>
            <a:ext cx="8682990" cy="1694180"/>
          </a:xfrm>
          <a:prstGeom prst="rect">
            <a:avLst/>
          </a:prstGeom>
          <a:noFill/>
          <a:ln w="9525">
            <a:noFill/>
          </a:ln>
        </p:spPr>
        <p:txBody>
          <a:bodyPr wrap="square">
            <a:spAutoFit/>
          </a:bodyPr>
          <a:lstStyle/>
          <a:p>
            <a:pPr>
              <a:lnSpc>
                <a:spcPts val="2500"/>
              </a:lnSpc>
              <a:buFont typeface="Wingdings" panose="05000000000000000000" charset="0"/>
            </a:pPr>
            <a:r>
              <a:rPr lang="zh-CN" altLang="en-US" sz="1600" b="1" dirty="0">
                <a:latin typeface="微软雅黑" panose="020B0604030504040204" pitchFamily="34" charset="-122"/>
                <a:ea typeface="微软雅黑" panose="020B0604030504040204" pitchFamily="34" charset="-122"/>
                <a:sym typeface="+mn-ea"/>
              </a:rPr>
              <a:t>安装工程</a:t>
            </a:r>
            <a:r>
              <a:rPr lang="zh-CN" altLang="en-US" sz="1600" dirty="0">
                <a:latin typeface="微软雅黑" panose="020B0604030504040204" pitchFamily="34" charset="-122"/>
                <a:ea typeface="微软雅黑" panose="020B0604030504040204" pitchFamily="34" charset="-122"/>
              </a:rPr>
              <a:t>指各种设备、装置的安装工程。</a:t>
            </a:r>
            <a:endParaRPr lang="zh-CN" altLang="en-US" sz="1600" dirty="0">
              <a:latin typeface="微软雅黑" panose="020B0604030504040204" pitchFamily="34" charset="-122"/>
              <a:ea typeface="微软雅黑" panose="020B0604030504040204" pitchFamily="34" charset="-122"/>
            </a:endParaRPr>
          </a:p>
          <a:p>
            <a:pPr marL="285750">
              <a:lnSpc>
                <a:spcPts val="2500"/>
              </a:lnSpc>
              <a:buFont typeface="Wingdings" panose="05000000000000000000" charset="0"/>
              <a:buChar char="l"/>
            </a:pPr>
            <a:r>
              <a:rPr lang="zh-CN" altLang="en-US" sz="1600" b="1" dirty="0">
                <a:latin typeface="微软雅黑" panose="020B0604030504040204" pitchFamily="34" charset="-122"/>
                <a:ea typeface="微软雅黑" panose="020B0604030504040204" pitchFamily="34" charset="-122"/>
                <a:sym typeface="+mn-ea"/>
              </a:rPr>
              <a:t>填报依据为会计科目（财务支出法）</a:t>
            </a:r>
            <a:r>
              <a:rPr lang="zh-CN" altLang="en-US" sz="1600" dirty="0">
                <a:latin typeface="微软雅黑" panose="020B0604030504040204" pitchFamily="34" charset="-122"/>
                <a:ea typeface="微软雅黑" panose="020B0604030504040204" pitchFamily="34" charset="-122"/>
                <a:sym typeface="+mn-ea"/>
              </a:rPr>
              <a:t>：</a:t>
            </a:r>
            <a:r>
              <a:rPr lang="zh-CN" altLang="en-US" sz="1600" dirty="0">
                <a:latin typeface="微软雅黑" panose="020B0604030504040204" pitchFamily="34" charset="-122"/>
                <a:ea typeface="微软雅黑" panose="020B0604030504040204" pitchFamily="34" charset="-122"/>
              </a:rPr>
              <a:t>依据会计报表</a:t>
            </a:r>
            <a:r>
              <a:rPr lang="zh-CN" altLang="en-US" sz="1600" dirty="0">
                <a:solidFill>
                  <a:schemeClr val="tx1"/>
                </a:solidFill>
                <a:latin typeface="微软雅黑" panose="020B0604030504040204" pitchFamily="34" charset="-122"/>
                <a:ea typeface="微软雅黑" panose="020B0604030504040204" pitchFamily="34" charset="-122"/>
              </a:rPr>
              <a:t>“房屋开发成本”科目下的“建筑安装工程费”填报</a:t>
            </a:r>
            <a:r>
              <a:rPr lang="zh-CN" altLang="en-US" sz="1600" dirty="0">
                <a:latin typeface="微软雅黑" panose="020B0604030504040204" pitchFamily="34" charset="-122"/>
                <a:ea typeface="微软雅黑" panose="020B0604030504040204" pitchFamily="34" charset="-122"/>
              </a:rPr>
              <a:t>；未设置该科目的，根据“房屋开发成本”下的相关明细分析计算填报。</a:t>
            </a:r>
            <a:endParaRPr lang="zh-CN" altLang="en-US" sz="1600" dirty="0">
              <a:latin typeface="微软雅黑" panose="020B0604030504040204" pitchFamily="34" charset="-122"/>
              <a:ea typeface="微软雅黑" panose="020B0604030504040204" pitchFamily="34" charset="-122"/>
            </a:endParaRPr>
          </a:p>
          <a:p>
            <a:pPr marL="285750">
              <a:lnSpc>
                <a:spcPts val="2500"/>
              </a:lnSpc>
              <a:buFont typeface="Wingdings" panose="05000000000000000000" charset="0"/>
              <a:buChar char="l"/>
            </a:pPr>
            <a:r>
              <a:rPr lang="zh-CN" altLang="en-US" sz="1600" b="1" dirty="0">
                <a:latin typeface="微软雅黑" panose="020B0604030504040204" pitchFamily="34" charset="-122"/>
                <a:ea typeface="微软雅黑" panose="020B0604030504040204" pitchFamily="34" charset="-122"/>
                <a:sym typeface="+mn-ea"/>
              </a:rPr>
              <a:t>填报依据为工程算单或进度单（形象进度法）：</a:t>
            </a:r>
            <a:r>
              <a:rPr lang="zh-CN" altLang="en-US" sz="1600" dirty="0">
                <a:latin typeface="微软雅黑" panose="020B0604030504040204" pitchFamily="34" charset="-122"/>
                <a:ea typeface="微软雅黑" panose="020B0604030504040204" pitchFamily="34" charset="-122"/>
              </a:rPr>
              <a:t>根据工程建设、施工、监理等共同认定的工程结算单或进度单、工程付款等相关凭证填报。</a:t>
            </a:r>
            <a:endParaRPr lang="zh-CN" altLang="en-US" sz="1600" dirty="0">
              <a:latin typeface="微软雅黑" panose="020B0604030504040204" pitchFamily="34" charset="-122"/>
              <a:ea typeface="微软雅黑" panose="020B0604030504040204" pitchFamily="34" charset="-122"/>
            </a:endParaRPr>
          </a:p>
        </p:txBody>
      </p:sp>
      <p:sp>
        <p:nvSpPr>
          <p:cNvPr id="56325" name="矩形 22"/>
          <p:cNvSpPr/>
          <p:nvPr/>
        </p:nvSpPr>
        <p:spPr>
          <a:xfrm>
            <a:off x="4118610" y="2386330"/>
            <a:ext cx="2032000" cy="369888"/>
          </a:xfrm>
          <a:prstGeom prst="rect">
            <a:avLst/>
          </a:prstGeom>
          <a:noFill/>
          <a:ln w="9525">
            <a:noFill/>
          </a:ln>
        </p:spPr>
        <p:txBody>
          <a:bodyPr>
            <a:spAutoFit/>
          </a:bodyPr>
          <a:lstStyle/>
          <a:p>
            <a:r>
              <a:rPr lang="zh-CN" altLang="en-US" dirty="0">
                <a:latin typeface="微软雅黑" panose="020B0604030504040204" pitchFamily="34" charset="-122"/>
                <a:ea typeface="微软雅黑" panose="020B0604030504040204" pitchFamily="34" charset="-122"/>
              </a:rPr>
              <a:t>计入建筑工程投资</a:t>
            </a:r>
            <a:endParaRPr lang="zh-CN" altLang="en-US" dirty="0">
              <a:latin typeface="Arial" panose="020B0604020202020204" pitchFamily="34" charset="0"/>
            </a:endParaRPr>
          </a:p>
        </p:txBody>
      </p:sp>
      <p:sp>
        <p:nvSpPr>
          <p:cNvPr id="56326" name="矩形 23"/>
          <p:cNvSpPr/>
          <p:nvPr/>
        </p:nvSpPr>
        <p:spPr>
          <a:xfrm>
            <a:off x="4137660" y="3125788"/>
            <a:ext cx="3143250" cy="341312"/>
          </a:xfrm>
          <a:prstGeom prst="rect">
            <a:avLst/>
          </a:prstGeom>
          <a:noFill/>
          <a:ln w="9525">
            <a:noFill/>
          </a:ln>
        </p:spPr>
        <p:txBody>
          <a:bodyPr>
            <a:spAutoFit/>
          </a:bodyPr>
          <a:lstStyle/>
          <a:p>
            <a:pPr>
              <a:lnSpc>
                <a:spcPct val="90000"/>
              </a:lnSpc>
            </a:pPr>
            <a:r>
              <a:rPr lang="zh-CN" altLang="en-US" dirty="0">
                <a:latin typeface="微软雅黑" panose="020B0604030504040204" pitchFamily="34" charset="-122"/>
                <a:ea typeface="微软雅黑" panose="020B0604030504040204" pitchFamily="34" charset="-122"/>
              </a:rPr>
              <a:t>计入设备工器具投资。</a:t>
            </a:r>
            <a:endParaRPr lang="zh-CN" altLang="en-US" dirty="0">
              <a:latin typeface="微软雅黑" panose="020B0604030504040204" pitchFamily="34" charset="-122"/>
              <a:ea typeface="微软雅黑" panose="020B0604030504040204" pitchFamily="34" charset="-122"/>
            </a:endParaRPr>
          </a:p>
        </p:txBody>
      </p:sp>
      <p:sp>
        <p:nvSpPr>
          <p:cNvPr id="56327" name="矩形 24"/>
          <p:cNvSpPr/>
          <p:nvPr/>
        </p:nvSpPr>
        <p:spPr>
          <a:xfrm>
            <a:off x="4137660" y="3659188"/>
            <a:ext cx="2262188" cy="369887"/>
          </a:xfrm>
          <a:prstGeom prst="rect">
            <a:avLst/>
          </a:prstGeom>
          <a:noFill/>
          <a:ln w="9525">
            <a:noFill/>
          </a:ln>
        </p:spPr>
        <p:txBody>
          <a:bodyPr>
            <a:spAutoFit/>
          </a:bodyPr>
          <a:lstStyle/>
          <a:p>
            <a:r>
              <a:rPr lang="zh-CN" altLang="en-US" dirty="0">
                <a:latin typeface="微软雅黑" panose="020B0604030504040204" pitchFamily="34" charset="-122"/>
                <a:ea typeface="微软雅黑" panose="020B0604030504040204" pitchFamily="34" charset="-122"/>
              </a:rPr>
              <a:t>计入安装工程投资。</a:t>
            </a:r>
            <a:endParaRPr lang="zh-CN" altLang="en-US" dirty="0">
              <a:latin typeface="Arial" panose="020B0604020202020204" pitchFamily="34" charset="0"/>
            </a:endParaRPr>
          </a:p>
        </p:txBody>
      </p:sp>
      <p:sp>
        <p:nvSpPr>
          <p:cNvPr id="56328" name="矩形 27"/>
          <p:cNvSpPr/>
          <p:nvPr/>
        </p:nvSpPr>
        <p:spPr>
          <a:xfrm>
            <a:off x="639763" y="2328863"/>
            <a:ext cx="3429000" cy="1196975"/>
          </a:xfrm>
          <a:prstGeom prst="rect">
            <a:avLst/>
          </a:prstGeom>
          <a:noFill/>
          <a:ln w="9525">
            <a:noFill/>
          </a:ln>
        </p:spPr>
        <p:txBody>
          <a:bodyPr>
            <a:spAutoFit/>
          </a:bodyPr>
          <a:lstStyle/>
          <a:p>
            <a:pPr>
              <a:lnSpc>
                <a:spcPct val="90000"/>
              </a:lnSpc>
            </a:pPr>
            <a:r>
              <a:rPr lang="zh-CN" altLang="en-US" sz="1600" dirty="0">
                <a:latin typeface="微软雅黑" panose="020B0604030504040204" pitchFamily="34" charset="-122"/>
                <a:ea typeface="微软雅黑" panose="020B0604030504040204" pitchFamily="34" charset="-122"/>
              </a:rPr>
              <a:t>如果委托给施工方，列入概预算</a:t>
            </a:r>
            <a:endParaRPr lang="zh-CN" altLang="en-US" sz="1600" dirty="0">
              <a:latin typeface="微软雅黑" panose="020B0604030504040204" pitchFamily="34" charset="-122"/>
              <a:ea typeface="微软雅黑" panose="020B0604030504040204" pitchFamily="34" charset="-122"/>
            </a:endParaRPr>
          </a:p>
          <a:p>
            <a:pPr>
              <a:lnSpc>
                <a:spcPct val="90000"/>
              </a:lnSpc>
            </a:pPr>
            <a:r>
              <a:rPr lang="zh-CN" altLang="en-US" sz="1600" dirty="0">
                <a:latin typeface="微软雅黑" panose="020B0604030504040204" pitchFamily="34" charset="-122"/>
                <a:ea typeface="微软雅黑" panose="020B0604030504040204" pitchFamily="34" charset="-122"/>
              </a:rPr>
              <a:t>（例如门窗管道这些基本设施的安装纳入工程概预算）</a:t>
            </a:r>
            <a:endParaRPr lang="en-US" altLang="zh-CN" sz="1600" dirty="0">
              <a:latin typeface="微软雅黑" panose="020B0604030504040204" pitchFamily="34" charset="-122"/>
              <a:ea typeface="微软雅黑" panose="020B0604030504040204" pitchFamily="34" charset="-122"/>
            </a:endParaRPr>
          </a:p>
          <a:p>
            <a:pPr>
              <a:lnSpc>
                <a:spcPct val="90000"/>
              </a:lnSpc>
            </a:pPr>
            <a:endParaRPr lang="zh-CN" altLang="en-US" sz="1600" dirty="0">
              <a:latin typeface="微软雅黑" panose="020B0604030504040204" pitchFamily="34" charset="-122"/>
              <a:ea typeface="微软雅黑" panose="020B0604030504040204" pitchFamily="34" charset="-122"/>
            </a:endParaRPr>
          </a:p>
          <a:p>
            <a:pPr>
              <a:lnSpc>
                <a:spcPct val="90000"/>
              </a:lnSpc>
            </a:pPr>
            <a:endParaRPr lang="zh-CN" altLang="en-US" sz="1600" dirty="0">
              <a:latin typeface="微软雅黑" panose="020B0604030504040204" pitchFamily="34" charset="-122"/>
              <a:ea typeface="微软雅黑" panose="020B0604030504040204" pitchFamily="34" charset="-122"/>
            </a:endParaRPr>
          </a:p>
        </p:txBody>
      </p:sp>
      <p:cxnSp>
        <p:nvCxnSpPr>
          <p:cNvPr id="29" name="直接连接符 28"/>
          <p:cNvCxnSpPr/>
          <p:nvPr/>
        </p:nvCxnSpPr>
        <p:spPr>
          <a:xfrm>
            <a:off x="3852863" y="2573020"/>
            <a:ext cx="265113" cy="0"/>
          </a:xfrm>
          <a:prstGeom prst="line">
            <a:avLst/>
          </a:prstGeom>
          <a:noFill/>
          <a:ln w="38100">
            <a:solidFill>
              <a:srgbClr val="392C47"/>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34" name="椭圆 33"/>
          <p:cNvSpPr>
            <a:spLocks noChangeAspect="true"/>
          </p:cNvSpPr>
          <p:nvPr/>
        </p:nvSpPr>
        <p:spPr>
          <a:xfrm>
            <a:off x="282575" y="2365375"/>
            <a:ext cx="352425" cy="350838"/>
          </a:xfrm>
          <a:prstGeom prst="ellipse">
            <a:avLst/>
          </a:prstGeom>
          <a:solidFill>
            <a:srgbClr val="FB94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56331" name="矩形 44"/>
          <p:cNvSpPr/>
          <p:nvPr/>
        </p:nvSpPr>
        <p:spPr>
          <a:xfrm>
            <a:off x="303213" y="2346325"/>
            <a:ext cx="312737" cy="369888"/>
          </a:xfrm>
          <a:prstGeom prst="rect">
            <a:avLst/>
          </a:prstGeom>
          <a:noFill/>
          <a:ln w="9525">
            <a:noFill/>
          </a:ln>
        </p:spPr>
        <p:txBody>
          <a:bodyPr wrap="none">
            <a:spAutoFit/>
          </a:bodyPr>
          <a:lstStyle/>
          <a:p>
            <a:pPr algn="ctr"/>
            <a:r>
              <a:rPr lang="en-US" altLang="zh-CN" dirty="0">
                <a:solidFill>
                  <a:srgbClr val="FFFFFF"/>
                </a:solidFill>
                <a:latin typeface="Century Gothic" panose="020B0502020202020204" pitchFamily="34" charset="0"/>
                <a:ea typeface="微软雅黑" panose="020B0604030504040204" pitchFamily="34" charset="-122"/>
              </a:rPr>
              <a:t>1</a:t>
            </a:r>
            <a:endParaRPr lang="en-US" altLang="zh-CN" dirty="0">
              <a:solidFill>
                <a:srgbClr val="FFFFFF"/>
              </a:solidFill>
              <a:latin typeface="Century Gothic" panose="020B0502020202020204" pitchFamily="34" charset="0"/>
              <a:ea typeface="微软雅黑" panose="020B0604030504040204" pitchFamily="34" charset="-122"/>
            </a:endParaRPr>
          </a:p>
        </p:txBody>
      </p:sp>
      <p:sp>
        <p:nvSpPr>
          <p:cNvPr id="56332" name="矩形 35"/>
          <p:cNvSpPr/>
          <p:nvPr/>
        </p:nvSpPr>
        <p:spPr>
          <a:xfrm>
            <a:off x="639445" y="3125788"/>
            <a:ext cx="3214688" cy="533400"/>
          </a:xfrm>
          <a:prstGeom prst="rect">
            <a:avLst/>
          </a:prstGeom>
          <a:noFill/>
          <a:ln w="9525">
            <a:noFill/>
          </a:ln>
        </p:spPr>
        <p:txBody>
          <a:bodyPr>
            <a:spAutoFit/>
          </a:bodyPr>
          <a:lstStyle/>
          <a:p>
            <a:pPr>
              <a:lnSpc>
                <a:spcPct val="90000"/>
              </a:lnSpc>
            </a:pPr>
            <a:r>
              <a:rPr lang="zh-CN" altLang="en-US" sz="1600" dirty="0">
                <a:latin typeface="微软雅黑" panose="020B0604030504040204" pitchFamily="34" charset="-122"/>
                <a:ea typeface="微软雅黑" panose="020B0604030504040204" pitchFamily="34" charset="-122"/>
              </a:rPr>
              <a:t>如果购买电梯等设备后，厂家免费安装 </a:t>
            </a:r>
            <a:endParaRPr lang="zh-CN" altLang="en-US" sz="1600" dirty="0">
              <a:latin typeface="微软雅黑" panose="020B0604030504040204" pitchFamily="34" charset="-122"/>
              <a:ea typeface="微软雅黑" panose="020B0604030504040204" pitchFamily="34" charset="-122"/>
            </a:endParaRPr>
          </a:p>
        </p:txBody>
      </p:sp>
      <p:sp>
        <p:nvSpPr>
          <p:cNvPr id="56333" name="矩形 36"/>
          <p:cNvSpPr/>
          <p:nvPr/>
        </p:nvSpPr>
        <p:spPr>
          <a:xfrm>
            <a:off x="710883" y="3732213"/>
            <a:ext cx="995680" cy="312420"/>
          </a:xfrm>
          <a:prstGeom prst="rect">
            <a:avLst/>
          </a:prstGeom>
          <a:noFill/>
          <a:ln w="9525">
            <a:noFill/>
          </a:ln>
        </p:spPr>
        <p:txBody>
          <a:bodyPr wrap="none">
            <a:spAutoFit/>
          </a:bodyPr>
          <a:lstStyle/>
          <a:p>
            <a:pPr>
              <a:lnSpc>
                <a:spcPct val="90000"/>
              </a:lnSpc>
            </a:pPr>
            <a:r>
              <a:rPr lang="zh-CN" altLang="en-US" sz="1600" dirty="0">
                <a:latin typeface="微软雅黑" panose="020B0604030504040204" pitchFamily="34" charset="-122"/>
                <a:ea typeface="微软雅黑" panose="020B0604030504040204" pitchFamily="34" charset="-122"/>
              </a:rPr>
              <a:t>如果单列</a:t>
            </a:r>
            <a:endParaRPr lang="zh-CN" altLang="en-US" sz="1600" dirty="0">
              <a:latin typeface="微软雅黑" panose="020B0604030504040204" pitchFamily="34" charset="-122"/>
              <a:ea typeface="微软雅黑" panose="020B0604030504040204" pitchFamily="34" charset="-122"/>
            </a:endParaRPr>
          </a:p>
        </p:txBody>
      </p:sp>
      <p:sp>
        <p:nvSpPr>
          <p:cNvPr id="38" name="椭圆 37"/>
          <p:cNvSpPr>
            <a:spLocks noChangeAspect="true"/>
          </p:cNvSpPr>
          <p:nvPr/>
        </p:nvSpPr>
        <p:spPr>
          <a:xfrm>
            <a:off x="282575" y="3128963"/>
            <a:ext cx="352425" cy="373063"/>
          </a:xfrm>
          <a:prstGeom prst="ellipse">
            <a:avLst/>
          </a:prstGeom>
          <a:solidFill>
            <a:srgbClr val="F03F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56335" name="矩形 46"/>
          <p:cNvSpPr/>
          <p:nvPr/>
        </p:nvSpPr>
        <p:spPr>
          <a:xfrm>
            <a:off x="300038" y="3132138"/>
            <a:ext cx="312737" cy="369887"/>
          </a:xfrm>
          <a:prstGeom prst="rect">
            <a:avLst/>
          </a:prstGeom>
          <a:noFill/>
          <a:ln w="9525">
            <a:noFill/>
          </a:ln>
        </p:spPr>
        <p:txBody>
          <a:bodyPr wrap="none">
            <a:spAutoFit/>
          </a:bodyPr>
          <a:lstStyle/>
          <a:p>
            <a:pPr algn="ctr"/>
            <a:r>
              <a:rPr lang="en-US" altLang="zh-CN" dirty="0">
                <a:solidFill>
                  <a:srgbClr val="FFFFFF"/>
                </a:solidFill>
                <a:latin typeface="Century Gothic" panose="020B0502020202020204" pitchFamily="34" charset="0"/>
                <a:ea typeface="微软雅黑" panose="020B0604030504040204" pitchFamily="34" charset="-122"/>
              </a:rPr>
              <a:t>2</a:t>
            </a:r>
            <a:endParaRPr lang="en-US" altLang="zh-CN" dirty="0">
              <a:solidFill>
                <a:srgbClr val="FFFFFF"/>
              </a:solidFill>
              <a:latin typeface="Century Gothic" panose="020B0502020202020204" pitchFamily="34" charset="0"/>
              <a:ea typeface="微软雅黑" panose="020B0604030504040204" pitchFamily="34" charset="-122"/>
            </a:endParaRPr>
          </a:p>
        </p:txBody>
      </p:sp>
      <p:cxnSp>
        <p:nvCxnSpPr>
          <p:cNvPr id="40" name="直接连接符 39"/>
          <p:cNvCxnSpPr/>
          <p:nvPr/>
        </p:nvCxnSpPr>
        <p:spPr>
          <a:xfrm>
            <a:off x="3852863" y="3287713"/>
            <a:ext cx="265113" cy="0"/>
          </a:xfrm>
          <a:prstGeom prst="line">
            <a:avLst/>
          </a:prstGeom>
          <a:noFill/>
          <a:ln w="38100">
            <a:solidFill>
              <a:srgbClr val="392C47"/>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1" name="椭圆 40"/>
          <p:cNvSpPr>
            <a:spLocks noChangeAspect="true"/>
          </p:cNvSpPr>
          <p:nvPr/>
        </p:nvSpPr>
        <p:spPr>
          <a:xfrm>
            <a:off x="282575" y="3700463"/>
            <a:ext cx="352425" cy="373063"/>
          </a:xfrm>
          <a:prstGeom prst="ellipse">
            <a:avLst/>
          </a:prstGeom>
          <a:solidFill>
            <a:srgbClr val="392C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56338" name="矩形 49"/>
          <p:cNvSpPr/>
          <p:nvPr/>
        </p:nvSpPr>
        <p:spPr>
          <a:xfrm>
            <a:off x="312738" y="3703638"/>
            <a:ext cx="312737" cy="369887"/>
          </a:xfrm>
          <a:prstGeom prst="rect">
            <a:avLst/>
          </a:prstGeom>
          <a:noFill/>
          <a:ln w="9525">
            <a:noFill/>
          </a:ln>
        </p:spPr>
        <p:txBody>
          <a:bodyPr wrap="none">
            <a:spAutoFit/>
          </a:bodyPr>
          <a:lstStyle/>
          <a:p>
            <a:pPr algn="ctr"/>
            <a:r>
              <a:rPr lang="en-US" altLang="zh-CN" dirty="0">
                <a:solidFill>
                  <a:srgbClr val="FFFFFF"/>
                </a:solidFill>
                <a:latin typeface="Century Gothic" panose="020B0502020202020204" pitchFamily="34" charset="0"/>
                <a:ea typeface="微软雅黑" panose="020B0604030504040204" pitchFamily="34" charset="-122"/>
              </a:rPr>
              <a:t>3</a:t>
            </a:r>
            <a:endParaRPr lang="en-US" altLang="zh-CN" dirty="0">
              <a:solidFill>
                <a:srgbClr val="FFFFFF"/>
              </a:solidFill>
              <a:latin typeface="Century Gothic" panose="020B0502020202020204" pitchFamily="34" charset="0"/>
              <a:ea typeface="微软雅黑" panose="020B0604030504040204" pitchFamily="34" charset="-122"/>
            </a:endParaRPr>
          </a:p>
        </p:txBody>
      </p:sp>
      <p:cxnSp>
        <p:nvCxnSpPr>
          <p:cNvPr id="43" name="直接连接符 42"/>
          <p:cNvCxnSpPr/>
          <p:nvPr/>
        </p:nvCxnSpPr>
        <p:spPr>
          <a:xfrm>
            <a:off x="3852863" y="3859213"/>
            <a:ext cx="265113" cy="0"/>
          </a:xfrm>
          <a:prstGeom prst="line">
            <a:avLst/>
          </a:prstGeom>
          <a:noFill/>
          <a:ln w="38100">
            <a:solidFill>
              <a:srgbClr val="392C47"/>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21" name="矩形 20"/>
          <p:cNvSpPr/>
          <p:nvPr/>
        </p:nvSpPr>
        <p:spPr>
          <a:xfrm>
            <a:off x="1148398" y="4328160"/>
            <a:ext cx="7786688" cy="583565"/>
          </a:xfrm>
          <a:prstGeom prst="rect">
            <a:avLst/>
          </a:prstGeom>
        </p:spPr>
        <p:txBody>
          <a:bodyPr>
            <a:spAutoFit/>
          </a:bodyPr>
          <a:lstStyle/>
          <a:p>
            <a:pPr marL="342900" marR="0" lvl="0" indent="-342900" algn="l" defTabSz="914400" rtl="0" eaLnBrk="0" hangingPunct="0">
              <a:lnSpc>
                <a:spcPct val="100000"/>
              </a:lnSpc>
              <a:spcBef>
                <a:spcPct val="0"/>
              </a:spcBef>
              <a:spcAft>
                <a:spcPct val="0"/>
              </a:spcAft>
              <a:buClrTx/>
              <a:buSzTx/>
              <a:buFont typeface="+mj-ea"/>
              <a:buAutoNum type="circleNumDbPlain"/>
              <a:defRPr/>
            </a:pPr>
            <a:r>
              <a:rPr kumimoji="0" lang="zh-CN" altLang="en-US" sz="1600" b="0" i="0" u="none" strike="noStrike" kern="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误将设备本身的价值统计在安装工程指标中</a:t>
            </a:r>
            <a:r>
              <a:rPr kumimoji="0" lang="en-US" altLang="zh-CN" sz="1600" b="0" i="0" u="none" strike="noStrike" kern="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a:t>
            </a:r>
            <a:r>
              <a:rPr kumimoji="0" lang="zh-CN" altLang="en-US" sz="1600" b="0" i="0" u="none" strike="noStrike" kern="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设备应填在设备工器具购置中。</a:t>
            </a:r>
            <a:endParaRPr kumimoji="0" lang="en-US" altLang="zh-CN" sz="1600" b="0" i="0" u="none" strike="noStrike" kern="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342900" marR="0" lvl="0" indent="-342900" algn="l" defTabSz="914400" rtl="0" eaLnBrk="0" hangingPunct="0">
              <a:lnSpc>
                <a:spcPct val="100000"/>
              </a:lnSpc>
              <a:spcBef>
                <a:spcPct val="0"/>
              </a:spcBef>
              <a:spcAft>
                <a:spcPct val="0"/>
              </a:spcAft>
              <a:buClrTx/>
              <a:buSzTx/>
              <a:buFont typeface="+mj-ea"/>
              <a:buAutoNum type="circleNumDbPlain"/>
              <a:defRPr/>
            </a:pPr>
            <a:r>
              <a:rPr lang="zh-CN" altLang="en-US" sz="1600" kern="0" noProof="0" dirty="0">
                <a:ln>
                  <a:noFill/>
                </a:ln>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误</a:t>
            </a:r>
            <a:r>
              <a:rPr kumimoji="0" lang="zh-CN" altLang="en-US" sz="1600" b="0" i="0" u="none" strike="noStrike" kern="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将管线、门窗的安装计入安装工程</a:t>
            </a:r>
            <a:r>
              <a:rPr kumimoji="0" lang="en-US" altLang="zh-CN" sz="1600" b="0" i="0" u="none" strike="noStrike" kern="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a:t>
            </a:r>
            <a:r>
              <a:rPr kumimoji="0" lang="zh-CN" altLang="en-US" sz="1600" b="0" i="0" u="none" strike="noStrike" kern="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通常情况应计入建筑工程</a:t>
            </a:r>
            <a:endParaRPr kumimoji="0" lang="zh-CN" altLang="en-US" sz="1600" b="0" i="0" u="none" strike="noStrike" kern="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p:txBody>
      </p:sp>
      <p:sp>
        <p:nvSpPr>
          <p:cNvPr id="56341" name="矩形 22"/>
          <p:cNvSpPr/>
          <p:nvPr/>
        </p:nvSpPr>
        <p:spPr>
          <a:xfrm>
            <a:off x="426720" y="4245610"/>
            <a:ext cx="690880" cy="706755"/>
          </a:xfrm>
          <a:prstGeom prst="rect">
            <a:avLst/>
          </a:prstGeom>
          <a:noFill/>
          <a:ln w="9525">
            <a:noFill/>
          </a:ln>
        </p:spPr>
        <p:txBody>
          <a:bodyPr wrap="none">
            <a:spAutoFit/>
          </a:bodyPr>
          <a:lstStyle/>
          <a:p>
            <a:r>
              <a:rPr lang="zh-CN" altLang="en-US" sz="2000" b="1" dirty="0">
                <a:latin typeface="微软雅黑" panose="020B0604030504040204" pitchFamily="34" charset="-122"/>
                <a:ea typeface="微软雅黑" panose="020B0604030504040204" pitchFamily="34" charset="-122"/>
              </a:rPr>
              <a:t>常见</a:t>
            </a:r>
            <a:endParaRPr lang="zh-CN" altLang="en-US" sz="2000" b="1" dirty="0">
              <a:latin typeface="微软雅黑" panose="020B0604030504040204" pitchFamily="34" charset="-122"/>
              <a:ea typeface="微软雅黑" panose="020B0604030504040204" pitchFamily="34" charset="-122"/>
            </a:endParaRPr>
          </a:p>
          <a:p>
            <a:r>
              <a:rPr lang="zh-CN" altLang="en-US" sz="2000" b="1" dirty="0">
                <a:latin typeface="微软雅黑" panose="020B0604030504040204" pitchFamily="34" charset="-122"/>
                <a:ea typeface="微软雅黑" panose="020B0604030504040204" pitchFamily="34" charset="-122"/>
              </a:rPr>
              <a:t>错误</a:t>
            </a:r>
            <a:endParaRPr lang="zh-CN" altLang="en-US" sz="2000" dirty="0">
              <a:latin typeface="Arial" panose="020B0604020202020204" pitchFamily="34" charset="0"/>
            </a:endParaRPr>
          </a:p>
        </p:txBody>
      </p:sp>
      <p:sp>
        <p:nvSpPr>
          <p:cNvPr id="24" name="等腰三角形 23"/>
          <p:cNvSpPr/>
          <p:nvPr/>
        </p:nvSpPr>
        <p:spPr bwMode="auto">
          <a:xfrm rot="16200000" flipH="true" flipV="true">
            <a:off x="254953" y="4531995"/>
            <a:ext cx="171450" cy="114300"/>
          </a:xfrm>
          <a:prstGeom prst="triangle">
            <a:avLst/>
          </a:prstGeom>
          <a:solidFill>
            <a:srgbClr val="01AB9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 name="Rectangle 17"/>
          <p:cNvSpPr>
            <a:spLocks noChangeArrowheads="true"/>
          </p:cNvSpPr>
          <p:nvPr/>
        </p:nvSpPr>
        <p:spPr bwMode="gray">
          <a:xfrm>
            <a:off x="0" y="3810"/>
            <a:ext cx="9144000" cy="3573780"/>
          </a:xfrm>
          <a:prstGeom prst="rect">
            <a:avLst/>
          </a:prstGeom>
          <a:gradFill>
            <a:gsLst>
              <a:gs pos="0">
                <a:schemeClr val="accent1">
                  <a:lumMod val="5000"/>
                  <a:lumOff val="95000"/>
                </a:schemeClr>
              </a:gs>
              <a:gs pos="0">
                <a:srgbClr val="D3E0EF">
                  <a:alpha val="100000"/>
                </a:srgbClr>
              </a:gs>
              <a:gs pos="0">
                <a:schemeClr val="accent1">
                  <a:lumMod val="45000"/>
                  <a:lumOff val="55000"/>
                </a:schemeClr>
              </a:gs>
              <a:gs pos="0">
                <a:schemeClr val="accent1">
                  <a:lumMod val="45000"/>
                  <a:lumOff val="55000"/>
                </a:schemeClr>
              </a:gs>
              <a:gs pos="90000">
                <a:schemeClr val="accent1">
                  <a:lumMod val="0"/>
                  <a:alpha val="0"/>
                  <a:lumOff val="100000"/>
                </a:schemeClr>
              </a:gs>
            </a:gsLst>
            <a:lin ang="5400000" scaled="false"/>
          </a:gradFill>
          <a:ln w="9525">
            <a:noFill/>
            <a:miter lim="800000"/>
          </a:ln>
        </p:spPr>
        <p:txBody>
          <a:bodyPr wrap="none" anchor="ctr"/>
          <a:p>
            <a:pPr>
              <a:defRPr/>
            </a:pPr>
            <a:endParaRPr lang="zh-CN" altLang="en-US" kern="0" dirty="0">
              <a:solidFill>
                <a:srgbClr val="005397"/>
              </a:solidFill>
              <a:latin typeface="Arial" panose="020B0604020202020204"/>
              <a:ea typeface="微软雅黑" panose="020B0604030504040204" pitchFamily="34" charset="-122"/>
            </a:endParaRPr>
          </a:p>
        </p:txBody>
      </p:sp>
      <p:grpSp>
        <p:nvGrpSpPr>
          <p:cNvPr id="10" name="组合 9"/>
          <p:cNvGrpSpPr/>
          <p:nvPr/>
        </p:nvGrpSpPr>
        <p:grpSpPr>
          <a:xfrm>
            <a:off x="1527810" y="1703070"/>
            <a:ext cx="6114415" cy="1991434"/>
            <a:chOff x="2067" y="535"/>
            <a:chExt cx="9629" cy="3136"/>
          </a:xfrm>
        </p:grpSpPr>
        <p:grpSp>
          <p:nvGrpSpPr>
            <p:cNvPr id="40" name="组合 39"/>
            <p:cNvGrpSpPr/>
            <p:nvPr/>
          </p:nvGrpSpPr>
          <p:grpSpPr>
            <a:xfrm>
              <a:off x="2067" y="767"/>
              <a:ext cx="9629" cy="2904"/>
              <a:chOff x="2004" y="1542"/>
              <a:chExt cx="14866" cy="3962"/>
            </a:xfrm>
          </p:grpSpPr>
          <p:sp>
            <p:nvSpPr>
              <p:cNvPr id="4" name="任意多边形 3"/>
              <p:cNvSpPr/>
              <p:nvPr/>
            </p:nvSpPr>
            <p:spPr>
              <a:xfrm flipV="true">
                <a:off x="8752" y="4579"/>
                <a:ext cx="1369" cy="856"/>
              </a:xfrm>
              <a:custGeom>
                <a:avLst/>
                <a:gdLst>
                  <a:gd name="connsiteX0" fmla="*/ 0 w 2179051"/>
                  <a:gd name="connsiteY0" fmla="*/ 1485181 h 1485181"/>
                  <a:gd name="connsiteX1" fmla="*/ 2179051 w 2179051"/>
                  <a:gd name="connsiteY1" fmla="*/ 1485181 h 1485181"/>
                  <a:gd name="connsiteX2" fmla="*/ 1089525 w 2179051"/>
                  <a:gd name="connsiteY2" fmla="*/ 0 h 1485181"/>
                  <a:gd name="connsiteX3" fmla="*/ 0 w 2179051"/>
                  <a:gd name="connsiteY3" fmla="*/ 1485181 h 1485181"/>
                  <a:gd name="connsiteX0-1" fmla="*/ 0 w 2179051"/>
                  <a:gd name="connsiteY0-2" fmla="*/ 1485181 h 1519291"/>
                  <a:gd name="connsiteX1-3" fmla="*/ 1016771 w 2179051"/>
                  <a:gd name="connsiteY1-4" fmla="*/ 1519291 h 1519291"/>
                  <a:gd name="connsiteX2-5" fmla="*/ 2179051 w 2179051"/>
                  <a:gd name="connsiteY2-6" fmla="*/ 1485181 h 1519291"/>
                  <a:gd name="connsiteX3-7" fmla="*/ 1089525 w 2179051"/>
                  <a:gd name="connsiteY3-8" fmla="*/ 0 h 1519291"/>
                  <a:gd name="connsiteX4" fmla="*/ 0 w 2179051"/>
                  <a:gd name="connsiteY4" fmla="*/ 1485181 h 1519291"/>
                  <a:gd name="connsiteX0-9" fmla="*/ 1016771 w 2179051"/>
                  <a:gd name="connsiteY0-10" fmla="*/ 1519291 h 1610731"/>
                  <a:gd name="connsiteX1-11" fmla="*/ 2179051 w 2179051"/>
                  <a:gd name="connsiteY1-12" fmla="*/ 1485181 h 1610731"/>
                  <a:gd name="connsiteX2-13" fmla="*/ 1089525 w 2179051"/>
                  <a:gd name="connsiteY2-14" fmla="*/ 0 h 1610731"/>
                  <a:gd name="connsiteX3-15" fmla="*/ 0 w 2179051"/>
                  <a:gd name="connsiteY3-16" fmla="*/ 1485181 h 1610731"/>
                  <a:gd name="connsiteX4-17" fmla="*/ 1108211 w 2179051"/>
                  <a:gd name="connsiteY4-18" fmla="*/ 1610731 h 1610731"/>
                  <a:gd name="connsiteX0-19" fmla="*/ 1016771 w 2179051"/>
                  <a:gd name="connsiteY0-20" fmla="*/ 1519291 h 1519291"/>
                  <a:gd name="connsiteX1-21" fmla="*/ 2179051 w 2179051"/>
                  <a:gd name="connsiteY1-22" fmla="*/ 1485181 h 1519291"/>
                  <a:gd name="connsiteX2-23" fmla="*/ 1089525 w 2179051"/>
                  <a:gd name="connsiteY2-24" fmla="*/ 0 h 1519291"/>
                  <a:gd name="connsiteX3-25" fmla="*/ 0 w 2179051"/>
                  <a:gd name="connsiteY3-26" fmla="*/ 1485181 h 1519291"/>
                  <a:gd name="connsiteX0-27" fmla="*/ 2179051 w 2179051"/>
                  <a:gd name="connsiteY0-28" fmla="*/ 1485181 h 1485181"/>
                  <a:gd name="connsiteX1-29" fmla="*/ 1089525 w 2179051"/>
                  <a:gd name="connsiteY1-30" fmla="*/ 0 h 1485181"/>
                  <a:gd name="connsiteX2-31" fmla="*/ 0 w 2179051"/>
                  <a:gd name="connsiteY2-32" fmla="*/ 1485181 h 1485181"/>
                </a:gdLst>
                <a:ahLst/>
                <a:cxnLst>
                  <a:cxn ang="0">
                    <a:pos x="connsiteX0-1" y="connsiteY0-2"/>
                  </a:cxn>
                  <a:cxn ang="0">
                    <a:pos x="connsiteX1-3" y="connsiteY1-4"/>
                  </a:cxn>
                  <a:cxn ang="0">
                    <a:pos x="connsiteX2-5" y="connsiteY2-6"/>
                  </a:cxn>
                </a:cxnLst>
                <a:rect l="l" t="t" r="r" b="b"/>
                <a:pathLst>
                  <a:path w="2179051" h="1485181">
                    <a:moveTo>
                      <a:pt x="2179051" y="1485181"/>
                    </a:moveTo>
                    <a:lnTo>
                      <a:pt x="1089525" y="0"/>
                    </a:lnTo>
                    <a:lnTo>
                      <a:pt x="0" y="1485181"/>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sp>
            <p:nvSpPr>
              <p:cNvPr id="66" name="文本框 15"/>
              <p:cNvSpPr txBox="true"/>
              <p:nvPr/>
            </p:nvSpPr>
            <p:spPr>
              <a:xfrm>
                <a:off x="2004" y="1542"/>
                <a:ext cx="14866" cy="3962"/>
              </a:xfrm>
              <a:prstGeom prst="rect">
                <a:avLst/>
              </a:prstGeom>
              <a:noFill/>
              <a:ln>
                <a:noFill/>
              </a:ln>
            </p:spPr>
            <p:txBody>
              <a:bodyPr wrap="square" lIns="121908" tIns="60954" rIns="121908" bIns="60954" rtlCol="0">
                <a:spAutoFit/>
              </a:bodyPr>
              <a:lstStyle/>
              <a:p>
                <a:pPr algn="ctr"/>
                <a:endParaRPr lang="zh-CN" altLang="en-US" sz="4000" b="1" dirty="0">
                  <a:ln w="12700">
                    <a:noFill/>
                    <a:prstDash val="solid"/>
                  </a:ln>
                  <a:solidFill>
                    <a:schemeClr val="tx2"/>
                  </a:solidFill>
                  <a:latin typeface="微软雅黑" panose="020B0604030504040204" pitchFamily="34" charset="-122"/>
                  <a:ea typeface="微软雅黑" panose="020B0604030504040204" pitchFamily="34" charset="-122"/>
                  <a:cs typeface="+mn-ea"/>
                  <a:sym typeface="+mn-lt"/>
                </a:endParaRPr>
              </a:p>
              <a:p>
                <a:pPr algn="ctr"/>
                <a:r>
                  <a:rPr lang="zh-CN" altLang="en-US" sz="3600" b="1" dirty="0">
                    <a:ln>
                      <a:noFill/>
                    </a:ln>
                    <a:solidFill>
                      <a:schemeClr val="tx2"/>
                    </a:solidFill>
                    <a:latin typeface="微软雅黑" panose="020B0604030504040204" pitchFamily="34" charset="-122"/>
                    <a:ea typeface="微软雅黑" panose="020B0604030504040204" pitchFamily="34" charset="-122"/>
                    <a:cs typeface="+mn-ea"/>
                    <a:sym typeface="+mn-lt"/>
                  </a:rPr>
                  <a:t>总体说明</a:t>
                </a:r>
                <a:endParaRPr lang="zh-CN" altLang="en-US" sz="3600" b="1" dirty="0">
                  <a:ln>
                    <a:noFill/>
                  </a:ln>
                  <a:solidFill>
                    <a:schemeClr val="tx2"/>
                  </a:solidFill>
                  <a:latin typeface="微软雅黑" panose="020B0604030504040204" pitchFamily="34" charset="-122"/>
                  <a:ea typeface="微软雅黑" panose="020B0604030504040204" pitchFamily="34" charset="-122"/>
                  <a:cs typeface="+mn-ea"/>
                  <a:sym typeface="+mn-lt"/>
                </a:endParaRPr>
              </a:p>
              <a:p>
                <a:pPr algn="ctr"/>
                <a:endParaRPr lang="zh-CN" altLang="en-US" sz="3600" b="1" dirty="0">
                  <a:ln>
                    <a:noFill/>
                  </a:ln>
                  <a:solidFill>
                    <a:schemeClr val="tx2"/>
                  </a:solidFill>
                  <a:latin typeface="微软雅黑" panose="020B0604030504040204" pitchFamily="34" charset="-122"/>
                  <a:ea typeface="微软雅黑" panose="020B0604030504040204" pitchFamily="34" charset="-122"/>
                  <a:cs typeface="+mn-ea"/>
                  <a:sym typeface="+mn-lt"/>
                </a:endParaRPr>
              </a:p>
            </p:txBody>
          </p:sp>
          <p:sp>
            <p:nvSpPr>
              <p:cNvPr id="2" name="任意多边形 1"/>
              <p:cNvSpPr/>
              <p:nvPr/>
            </p:nvSpPr>
            <p:spPr>
              <a:xfrm flipV="true">
                <a:off x="6071" y="1892"/>
                <a:ext cx="1926" cy="1204"/>
              </a:xfrm>
              <a:custGeom>
                <a:avLst/>
                <a:gdLst>
                  <a:gd name="connsiteX0" fmla="*/ 0 w 3066930"/>
                  <a:gd name="connsiteY0" fmla="*/ 2090334 h 2090334"/>
                  <a:gd name="connsiteX1" fmla="*/ 3066930 w 3066930"/>
                  <a:gd name="connsiteY1" fmla="*/ 2090334 h 2090334"/>
                  <a:gd name="connsiteX2" fmla="*/ 1533465 w 3066930"/>
                  <a:gd name="connsiteY2" fmla="*/ 0 h 2090334"/>
                  <a:gd name="connsiteX3" fmla="*/ 0 w 3066930"/>
                  <a:gd name="connsiteY3" fmla="*/ 2090334 h 2090334"/>
                  <a:gd name="connsiteX0-1" fmla="*/ 0 w 3066930"/>
                  <a:gd name="connsiteY0-2" fmla="*/ 2090334 h 2090334"/>
                  <a:gd name="connsiteX1-3" fmla="*/ 3066930 w 3066930"/>
                  <a:gd name="connsiteY1-4" fmla="*/ 2090334 h 2090334"/>
                  <a:gd name="connsiteX2-5" fmla="*/ 2385790 w 3066930"/>
                  <a:gd name="connsiteY2-6" fmla="*/ 1251380 h 2090334"/>
                  <a:gd name="connsiteX3-7" fmla="*/ 1533465 w 3066930"/>
                  <a:gd name="connsiteY3-8" fmla="*/ 0 h 2090334"/>
                  <a:gd name="connsiteX4" fmla="*/ 0 w 3066930"/>
                  <a:gd name="connsiteY4" fmla="*/ 2090334 h 2090334"/>
                  <a:gd name="connsiteX0-9" fmla="*/ 2385790 w 3066930"/>
                  <a:gd name="connsiteY0-10" fmla="*/ 1251380 h 2090334"/>
                  <a:gd name="connsiteX1-11" fmla="*/ 1533465 w 3066930"/>
                  <a:gd name="connsiteY1-12" fmla="*/ 0 h 2090334"/>
                  <a:gd name="connsiteX2-13" fmla="*/ 0 w 3066930"/>
                  <a:gd name="connsiteY2-14" fmla="*/ 2090334 h 2090334"/>
                  <a:gd name="connsiteX3-15" fmla="*/ 3066930 w 3066930"/>
                  <a:gd name="connsiteY3-16" fmla="*/ 2090334 h 2090334"/>
                  <a:gd name="connsiteX4-17" fmla="*/ 2477230 w 3066930"/>
                  <a:gd name="connsiteY4-18" fmla="*/ 1342820 h 2090334"/>
                  <a:gd name="connsiteX0-19" fmla="*/ 1533465 w 3066930"/>
                  <a:gd name="connsiteY0-20" fmla="*/ 0 h 2090334"/>
                  <a:gd name="connsiteX1-21" fmla="*/ 0 w 3066930"/>
                  <a:gd name="connsiteY1-22" fmla="*/ 2090334 h 2090334"/>
                  <a:gd name="connsiteX2-23" fmla="*/ 3066930 w 3066930"/>
                  <a:gd name="connsiteY2-24" fmla="*/ 2090334 h 2090334"/>
                  <a:gd name="connsiteX3-25" fmla="*/ 2477230 w 3066930"/>
                  <a:gd name="connsiteY3-26" fmla="*/ 1342820 h 2090334"/>
                  <a:gd name="connsiteX0-27" fmla="*/ 1533465 w 3066930"/>
                  <a:gd name="connsiteY0-28" fmla="*/ 0 h 2090334"/>
                  <a:gd name="connsiteX1-29" fmla="*/ 0 w 3066930"/>
                  <a:gd name="connsiteY1-30" fmla="*/ 2090334 h 2090334"/>
                  <a:gd name="connsiteX2-31" fmla="*/ 3066930 w 3066930"/>
                  <a:gd name="connsiteY2-32" fmla="*/ 2090334 h 2090334"/>
                </a:gdLst>
                <a:ahLst/>
                <a:cxnLst>
                  <a:cxn ang="0">
                    <a:pos x="connsiteX0-1" y="connsiteY0-2"/>
                  </a:cxn>
                  <a:cxn ang="0">
                    <a:pos x="connsiteX1-3" y="connsiteY1-4"/>
                  </a:cxn>
                  <a:cxn ang="0">
                    <a:pos x="connsiteX2-5" y="connsiteY2-6"/>
                  </a:cxn>
                </a:cxnLst>
                <a:rect l="l" t="t" r="r" b="b"/>
                <a:pathLst>
                  <a:path w="3066930" h="2090334">
                    <a:moveTo>
                      <a:pt x="1533465" y="0"/>
                    </a:moveTo>
                    <a:lnTo>
                      <a:pt x="0" y="2090334"/>
                    </a:lnTo>
                    <a:lnTo>
                      <a:pt x="3066930" y="2090334"/>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sp>
            <p:nvSpPr>
              <p:cNvPr id="3" name="任意多边形 2"/>
              <p:cNvSpPr/>
              <p:nvPr/>
            </p:nvSpPr>
            <p:spPr>
              <a:xfrm flipV="true">
                <a:off x="10874" y="1875"/>
                <a:ext cx="1982" cy="1238"/>
              </a:xfrm>
              <a:custGeom>
                <a:avLst/>
                <a:gdLst>
                  <a:gd name="connsiteX0" fmla="*/ 0 w 3154533"/>
                  <a:gd name="connsiteY0" fmla="*/ 2150043 h 2150043"/>
                  <a:gd name="connsiteX1" fmla="*/ 3154533 w 3154533"/>
                  <a:gd name="connsiteY1" fmla="*/ 2150043 h 2150043"/>
                  <a:gd name="connsiteX2" fmla="*/ 1577266 w 3154533"/>
                  <a:gd name="connsiteY2" fmla="*/ 0 h 2150043"/>
                  <a:gd name="connsiteX3" fmla="*/ 0 w 3154533"/>
                  <a:gd name="connsiteY3" fmla="*/ 2150043 h 2150043"/>
                  <a:gd name="connsiteX0-1" fmla="*/ 0 w 3154533"/>
                  <a:gd name="connsiteY0-2" fmla="*/ 2150043 h 2150043"/>
                  <a:gd name="connsiteX1-3" fmla="*/ 3154533 w 3154533"/>
                  <a:gd name="connsiteY1-4" fmla="*/ 2150043 h 2150043"/>
                  <a:gd name="connsiteX2-5" fmla="*/ 1577266 w 3154533"/>
                  <a:gd name="connsiteY2-6" fmla="*/ 0 h 2150043"/>
                  <a:gd name="connsiteX3-7" fmla="*/ 710322 w 3154533"/>
                  <a:gd name="connsiteY3-8" fmla="*/ 1165947 h 2150043"/>
                  <a:gd name="connsiteX4" fmla="*/ 0 w 3154533"/>
                  <a:gd name="connsiteY4" fmla="*/ 2150043 h 2150043"/>
                  <a:gd name="connsiteX0-9" fmla="*/ 710322 w 3154533"/>
                  <a:gd name="connsiteY0-10" fmla="*/ 1165947 h 2150043"/>
                  <a:gd name="connsiteX1-11" fmla="*/ 0 w 3154533"/>
                  <a:gd name="connsiteY1-12" fmla="*/ 2150043 h 2150043"/>
                  <a:gd name="connsiteX2-13" fmla="*/ 3154533 w 3154533"/>
                  <a:gd name="connsiteY2-14" fmla="*/ 2150043 h 2150043"/>
                  <a:gd name="connsiteX3-15" fmla="*/ 1577266 w 3154533"/>
                  <a:gd name="connsiteY3-16" fmla="*/ 0 h 2150043"/>
                  <a:gd name="connsiteX4-17" fmla="*/ 801762 w 3154533"/>
                  <a:gd name="connsiteY4-18" fmla="*/ 1257387 h 2150043"/>
                  <a:gd name="connsiteX0-19" fmla="*/ 710322 w 3154533"/>
                  <a:gd name="connsiteY0-20" fmla="*/ 1165947 h 2150043"/>
                  <a:gd name="connsiteX1-21" fmla="*/ 0 w 3154533"/>
                  <a:gd name="connsiteY1-22" fmla="*/ 2150043 h 2150043"/>
                  <a:gd name="connsiteX2-23" fmla="*/ 3154533 w 3154533"/>
                  <a:gd name="connsiteY2-24" fmla="*/ 2150043 h 2150043"/>
                  <a:gd name="connsiteX3-25" fmla="*/ 1577266 w 3154533"/>
                  <a:gd name="connsiteY3-26" fmla="*/ 0 h 2150043"/>
                  <a:gd name="connsiteX0-27" fmla="*/ 0 w 3154533"/>
                  <a:gd name="connsiteY0-28" fmla="*/ 2150043 h 2150043"/>
                  <a:gd name="connsiteX1-29" fmla="*/ 3154533 w 3154533"/>
                  <a:gd name="connsiteY1-30" fmla="*/ 2150043 h 2150043"/>
                  <a:gd name="connsiteX2-31" fmla="*/ 1577266 w 3154533"/>
                  <a:gd name="connsiteY2-32" fmla="*/ 0 h 2150043"/>
                </a:gdLst>
                <a:ahLst/>
                <a:cxnLst>
                  <a:cxn ang="0">
                    <a:pos x="connsiteX0-1" y="connsiteY0-2"/>
                  </a:cxn>
                  <a:cxn ang="0">
                    <a:pos x="connsiteX1-3" y="connsiteY1-4"/>
                  </a:cxn>
                  <a:cxn ang="0">
                    <a:pos x="connsiteX2-5" y="connsiteY2-6"/>
                  </a:cxn>
                </a:cxnLst>
                <a:rect l="l" t="t" r="r" b="b"/>
                <a:pathLst>
                  <a:path w="3154533" h="2150043">
                    <a:moveTo>
                      <a:pt x="0" y="2150043"/>
                    </a:moveTo>
                    <a:lnTo>
                      <a:pt x="3154533" y="2150043"/>
                    </a:lnTo>
                    <a:lnTo>
                      <a:pt x="1577266" y="0"/>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grpSp>
        <p:grpSp>
          <p:nvGrpSpPr>
            <p:cNvPr id="9" name="组合 8"/>
            <p:cNvGrpSpPr/>
            <p:nvPr/>
          </p:nvGrpSpPr>
          <p:grpSpPr>
            <a:xfrm>
              <a:off x="6440" y="535"/>
              <a:ext cx="994" cy="926"/>
              <a:chOff x="3327" y="1792"/>
              <a:chExt cx="994" cy="926"/>
            </a:xfrm>
          </p:grpSpPr>
          <p:sp>
            <p:nvSpPr>
              <p:cNvPr id="7" name="TextBox 32"/>
              <p:cNvSpPr txBox="true">
                <a:spLocks noChangeArrowheads="true"/>
              </p:cNvSpPr>
              <p:nvPr/>
            </p:nvSpPr>
            <p:spPr bwMode="auto">
              <a:xfrm>
                <a:off x="3344" y="1831"/>
                <a:ext cx="977" cy="82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Calibri" panose="020F0502020204030204" charset="0"/>
                    <a:ea typeface="宋体" pitchFamily="2" charset="-122"/>
                  </a:defRPr>
                </a:lvl1pPr>
                <a:lvl2pPr marL="742950" indent="-285750" eaLnBrk="0" hangingPunct="0">
                  <a:defRPr>
                    <a:solidFill>
                      <a:schemeClr val="tx1"/>
                    </a:solidFill>
                    <a:latin typeface="Calibri" panose="020F0502020204030204" charset="0"/>
                    <a:ea typeface="宋体" pitchFamily="2" charset="-122"/>
                  </a:defRPr>
                </a:lvl2pPr>
                <a:lvl3pPr marL="1143000" indent="-228600" eaLnBrk="0" hangingPunct="0">
                  <a:defRPr>
                    <a:solidFill>
                      <a:schemeClr val="tx1"/>
                    </a:solidFill>
                    <a:latin typeface="Calibri" panose="020F0502020204030204" charset="0"/>
                    <a:ea typeface="宋体" pitchFamily="2" charset="-122"/>
                  </a:defRPr>
                </a:lvl3pPr>
                <a:lvl4pPr marL="1600200" indent="-228600" eaLnBrk="0" hangingPunct="0">
                  <a:defRPr>
                    <a:solidFill>
                      <a:schemeClr val="tx1"/>
                    </a:solidFill>
                    <a:latin typeface="Calibri" panose="020F0502020204030204" charset="0"/>
                    <a:ea typeface="宋体" pitchFamily="2" charset="-122"/>
                  </a:defRPr>
                </a:lvl4pPr>
                <a:lvl5pPr marL="2057400" indent="-228600" eaLnBrk="0" hangingPunct="0">
                  <a:defRPr>
                    <a:solidFill>
                      <a:schemeClr val="tx1"/>
                    </a:solidFill>
                    <a:latin typeface="Calibri" panose="020F050202020403020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9pPr>
              </a:lstStyle>
              <a:p>
                <a:pPr eaLnBrk="1" hangingPunct="1"/>
                <a:r>
                  <a:rPr lang="en-US" altLang="zh-CN" sz="2800" b="1" dirty="0">
                    <a:solidFill>
                      <a:schemeClr val="tx2"/>
                    </a:solidFill>
                    <a:latin typeface="+mn-lt"/>
                    <a:ea typeface="+mn-ea"/>
                    <a:cs typeface="+mn-ea"/>
                    <a:sym typeface="+mn-lt"/>
                  </a:rPr>
                  <a:t>01</a:t>
                </a:r>
                <a:endParaRPr lang="en-US" altLang="zh-CN" sz="2800" b="1" dirty="0">
                  <a:solidFill>
                    <a:schemeClr val="tx2"/>
                  </a:solidFill>
                  <a:latin typeface="+mn-lt"/>
                  <a:ea typeface="+mn-ea"/>
                  <a:cs typeface="+mn-ea"/>
                  <a:sym typeface="+mn-lt"/>
                </a:endParaRPr>
              </a:p>
            </p:txBody>
          </p:sp>
          <p:sp>
            <p:nvSpPr>
              <p:cNvPr id="8" name="椭圆 1"/>
              <p:cNvSpPr>
                <a:spLocks noChangeArrowheads="true"/>
              </p:cNvSpPr>
              <p:nvPr/>
            </p:nvSpPr>
            <p:spPr bwMode="auto">
              <a:xfrm>
                <a:off x="3327" y="1792"/>
                <a:ext cx="947" cy="926"/>
              </a:xfrm>
              <a:prstGeom prst="roundRect">
                <a:avLst/>
              </a:prstGeom>
              <a:noFill/>
              <a:ln>
                <a:solidFill>
                  <a:schemeClr val="tx2"/>
                </a:solidFill>
              </a:ln>
            </p:spPr>
            <p:style>
              <a:lnRef idx="3">
                <a:schemeClr val="lt1"/>
              </a:lnRef>
              <a:fillRef idx="1">
                <a:schemeClr val="accent3"/>
              </a:fillRef>
              <a:effectRef idx="1">
                <a:schemeClr val="accent3"/>
              </a:effectRef>
              <a:fontRef idx="minor">
                <a:schemeClr val="lt1"/>
              </a:fontRef>
            </p:style>
            <p:txBody>
              <a:bodyPr anchor="ctr"/>
              <a:lstStyle>
                <a:lvl1pPr eaLnBrk="0" hangingPunct="0">
                  <a:defRPr>
                    <a:solidFill>
                      <a:schemeClr val="tx1"/>
                    </a:solidFill>
                    <a:latin typeface="Calibri" panose="020F0502020204030204" charset="0"/>
                    <a:ea typeface="宋体" pitchFamily="2" charset="-122"/>
                  </a:defRPr>
                </a:lvl1pPr>
                <a:lvl2pPr marL="742950" indent="-285750" eaLnBrk="0" hangingPunct="0">
                  <a:defRPr>
                    <a:solidFill>
                      <a:schemeClr val="tx1"/>
                    </a:solidFill>
                    <a:latin typeface="Calibri" panose="020F0502020204030204" charset="0"/>
                    <a:ea typeface="宋体" pitchFamily="2" charset="-122"/>
                  </a:defRPr>
                </a:lvl2pPr>
                <a:lvl3pPr marL="1143000" indent="-228600" eaLnBrk="0" hangingPunct="0">
                  <a:defRPr>
                    <a:solidFill>
                      <a:schemeClr val="tx1"/>
                    </a:solidFill>
                    <a:latin typeface="Calibri" panose="020F0502020204030204" charset="0"/>
                    <a:ea typeface="宋体" pitchFamily="2" charset="-122"/>
                  </a:defRPr>
                </a:lvl3pPr>
                <a:lvl4pPr marL="1600200" indent="-228600" eaLnBrk="0" hangingPunct="0">
                  <a:defRPr>
                    <a:solidFill>
                      <a:schemeClr val="tx1"/>
                    </a:solidFill>
                    <a:latin typeface="Calibri" panose="020F0502020204030204" charset="0"/>
                    <a:ea typeface="宋体" pitchFamily="2" charset="-122"/>
                  </a:defRPr>
                </a:lvl4pPr>
                <a:lvl5pPr marL="2057400" indent="-228600" eaLnBrk="0" hangingPunct="0">
                  <a:defRPr>
                    <a:solidFill>
                      <a:schemeClr val="tx1"/>
                    </a:solidFill>
                    <a:latin typeface="Calibri" panose="020F050202020403020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itchFamily="2" charset="-122"/>
                  </a:defRPr>
                </a:lvl9pPr>
              </a:lstStyle>
              <a:p>
                <a:pPr algn="ctr" eaLnBrk="1" hangingPunct="1"/>
                <a:endParaRPr lang="zh-CN" altLang="en-US" sz="2000">
                  <a:solidFill>
                    <a:schemeClr val="tx2"/>
                  </a:solidFill>
                  <a:latin typeface="+mn-lt"/>
                  <a:ea typeface="+mn-ea"/>
                  <a:cs typeface="+mn-ea"/>
                  <a:sym typeface="+mn-lt"/>
                </a:endParaRPr>
              </a:p>
            </p:txBody>
          </p:sp>
        </p:grpSp>
      </p:grpSp>
      <p:grpSp>
        <p:nvGrpSpPr>
          <p:cNvPr id="36869" name="组合 10"/>
          <p:cNvGrpSpPr/>
          <p:nvPr/>
        </p:nvGrpSpPr>
        <p:grpSpPr>
          <a:xfrm flipH="true">
            <a:off x="-47625" y="4044950"/>
            <a:ext cx="2890838" cy="1143000"/>
            <a:chOff x="2863459" y="4619712"/>
            <a:chExt cx="3567109" cy="1409705"/>
          </a:xfrm>
        </p:grpSpPr>
        <p:sp>
          <p:nvSpPr>
            <p:cNvPr id="5" name="等腰三角形 4"/>
            <p:cNvSpPr/>
            <p:nvPr/>
          </p:nvSpPr>
          <p:spPr>
            <a:xfrm>
              <a:off x="3415861" y="4639291"/>
              <a:ext cx="2991200" cy="1350967"/>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等腰三角形 5"/>
            <p:cNvSpPr/>
            <p:nvPr/>
          </p:nvSpPr>
          <p:spPr>
            <a:xfrm>
              <a:off x="2863459" y="4639291"/>
              <a:ext cx="2266417" cy="1350967"/>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等腰三角形 7"/>
            <p:cNvSpPr/>
            <p:nvPr/>
          </p:nvSpPr>
          <p:spPr>
            <a:xfrm rot="16200000" flipV="true">
              <a:off x="3871637" y="4765303"/>
              <a:ext cx="1390126" cy="1138105"/>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1" fmla="*/ 0 w 6858002"/>
                <a:gd name="connsiteY0-2" fmla="*/ 1685924 h 1685924"/>
                <a:gd name="connsiteX1-3" fmla="*/ 814388 w 6858002"/>
                <a:gd name="connsiteY1-4" fmla="*/ 0 h 1685924"/>
                <a:gd name="connsiteX2-5" fmla="*/ 6858002 w 6858002"/>
                <a:gd name="connsiteY2-6" fmla="*/ 1685924 h 1685924"/>
                <a:gd name="connsiteX3-7" fmla="*/ 0 w 6858002"/>
                <a:gd name="connsiteY3-8" fmla="*/ 1685924 h 1685924"/>
                <a:gd name="connsiteX0-9" fmla="*/ 0 w 6858002"/>
                <a:gd name="connsiteY0-10" fmla="*/ 1700212 h 1700212"/>
                <a:gd name="connsiteX1-11" fmla="*/ 885825 w 6858002"/>
                <a:gd name="connsiteY1-12" fmla="*/ 0 h 1700212"/>
                <a:gd name="connsiteX2-13" fmla="*/ 6858002 w 6858002"/>
                <a:gd name="connsiteY2-14" fmla="*/ 1700212 h 1700212"/>
                <a:gd name="connsiteX3-15" fmla="*/ 0 w 6858002"/>
                <a:gd name="connsiteY3-16" fmla="*/ 1700212 h 1700212"/>
                <a:gd name="connsiteX0-17" fmla="*/ 0 w 6858002"/>
                <a:gd name="connsiteY0-18" fmla="*/ 2071687 h 2071687"/>
                <a:gd name="connsiteX1-19" fmla="*/ 1057275 w 6858002"/>
                <a:gd name="connsiteY1-20" fmla="*/ 0 h 2071687"/>
                <a:gd name="connsiteX2-21" fmla="*/ 6858002 w 6858002"/>
                <a:gd name="connsiteY2-22" fmla="*/ 2071687 h 2071687"/>
                <a:gd name="connsiteX3-23" fmla="*/ 0 w 6858002"/>
                <a:gd name="connsiteY3-24" fmla="*/ 2071687 h 2071687"/>
                <a:gd name="connsiteX0-25" fmla="*/ 0 w 6858002"/>
                <a:gd name="connsiteY0-26" fmla="*/ 2890837 h 2890837"/>
                <a:gd name="connsiteX1-27" fmla="*/ 1495422 w 6858002"/>
                <a:gd name="connsiteY1-28" fmla="*/ 0 h 2890837"/>
                <a:gd name="connsiteX2-29" fmla="*/ 6858002 w 6858002"/>
                <a:gd name="connsiteY2-30" fmla="*/ 2890837 h 2890837"/>
                <a:gd name="connsiteX3-31" fmla="*/ 0 w 6858002"/>
                <a:gd name="connsiteY3-32" fmla="*/ 2890837 h 2890837"/>
                <a:gd name="connsiteX0-33" fmla="*/ 2295644 w 5362580"/>
                <a:gd name="connsiteY0-34" fmla="*/ 2852737 h 2890837"/>
                <a:gd name="connsiteX1-35" fmla="*/ 0 w 5362580"/>
                <a:gd name="connsiteY1-36" fmla="*/ 0 h 2890837"/>
                <a:gd name="connsiteX2-37" fmla="*/ 5362580 w 5362580"/>
                <a:gd name="connsiteY2-38" fmla="*/ 2890837 h 2890837"/>
                <a:gd name="connsiteX3-39" fmla="*/ 2295644 w 5362580"/>
                <a:gd name="connsiteY3-40" fmla="*/ 2852737 h 2890837"/>
                <a:gd name="connsiteX0-41" fmla="*/ 1 w 3066937"/>
                <a:gd name="connsiteY0-42" fmla="*/ 1423987 h 1462087"/>
                <a:gd name="connsiteX1-43" fmla="*/ 47150 w 3066937"/>
                <a:gd name="connsiteY1-44" fmla="*/ 0 h 1462087"/>
                <a:gd name="connsiteX2-45" fmla="*/ 3066937 w 3066937"/>
                <a:gd name="connsiteY2-46" fmla="*/ 1462087 h 1462087"/>
                <a:gd name="connsiteX3-47" fmla="*/ 1 w 3066937"/>
                <a:gd name="connsiteY3-48" fmla="*/ 1423987 h 1462087"/>
                <a:gd name="connsiteX0-49" fmla="*/ 1 w 3066937"/>
                <a:gd name="connsiteY0-50" fmla="*/ 1100137 h 1138237"/>
                <a:gd name="connsiteX1-51" fmla="*/ 47151 w 3066937"/>
                <a:gd name="connsiteY1-52" fmla="*/ 0 h 1138237"/>
                <a:gd name="connsiteX2-53" fmla="*/ 3066937 w 3066937"/>
                <a:gd name="connsiteY2-54" fmla="*/ 1138237 h 1138237"/>
                <a:gd name="connsiteX3-55" fmla="*/ 1 w 3066937"/>
                <a:gd name="connsiteY3-56" fmla="*/ 1100137 h 1138237"/>
                <a:gd name="connsiteX0-57" fmla="*/ 0 w 3109533"/>
                <a:gd name="connsiteY0-58" fmla="*/ 661987 h 1138237"/>
                <a:gd name="connsiteX1-59" fmla="*/ 89747 w 3109533"/>
                <a:gd name="connsiteY1-60" fmla="*/ 0 h 1138237"/>
                <a:gd name="connsiteX2-61" fmla="*/ 3109533 w 3109533"/>
                <a:gd name="connsiteY2-62" fmla="*/ 1138237 h 1138237"/>
                <a:gd name="connsiteX3-63" fmla="*/ 0 w 3109533"/>
                <a:gd name="connsiteY3-64" fmla="*/ 661987 h 1138237"/>
              </a:gdLst>
              <a:ahLst/>
              <a:cxnLst>
                <a:cxn ang="0">
                  <a:pos x="connsiteX0-1" y="connsiteY0-2"/>
                </a:cxn>
                <a:cxn ang="0">
                  <a:pos x="connsiteX1-3" y="connsiteY1-4"/>
                </a:cxn>
                <a:cxn ang="0">
                  <a:pos x="connsiteX2-5" y="connsiteY2-6"/>
                </a:cxn>
                <a:cxn ang="0">
                  <a:pos x="connsiteX3-7" y="connsiteY3-8"/>
                </a:cxn>
              </a:cxnLst>
              <a:rect l="l" t="t" r="r" b="b"/>
              <a:pathLst>
                <a:path w="3109533" h="1138237">
                  <a:moveTo>
                    <a:pt x="0" y="661987"/>
                  </a:moveTo>
                  <a:lnTo>
                    <a:pt x="89747" y="0"/>
                  </a:lnTo>
                  <a:lnTo>
                    <a:pt x="3109533" y="1138237"/>
                  </a:lnTo>
                  <a:lnTo>
                    <a:pt x="0" y="661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2" name="等腰三角形 7"/>
            <p:cNvSpPr/>
            <p:nvPr/>
          </p:nvSpPr>
          <p:spPr>
            <a:xfrm rot="16200000" flipV="true">
              <a:off x="4975463" y="4554733"/>
              <a:ext cx="1390126" cy="1520086"/>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1" fmla="*/ 0 w 6858002"/>
                <a:gd name="connsiteY0-2" fmla="*/ 1685924 h 1685924"/>
                <a:gd name="connsiteX1-3" fmla="*/ 814388 w 6858002"/>
                <a:gd name="connsiteY1-4" fmla="*/ 0 h 1685924"/>
                <a:gd name="connsiteX2-5" fmla="*/ 6858002 w 6858002"/>
                <a:gd name="connsiteY2-6" fmla="*/ 1685924 h 1685924"/>
                <a:gd name="connsiteX3-7" fmla="*/ 0 w 6858002"/>
                <a:gd name="connsiteY3-8" fmla="*/ 1685924 h 1685924"/>
                <a:gd name="connsiteX0-9" fmla="*/ 0 w 6858002"/>
                <a:gd name="connsiteY0-10" fmla="*/ 1700212 h 1700212"/>
                <a:gd name="connsiteX1-11" fmla="*/ 885825 w 6858002"/>
                <a:gd name="connsiteY1-12" fmla="*/ 0 h 1700212"/>
                <a:gd name="connsiteX2-13" fmla="*/ 6858002 w 6858002"/>
                <a:gd name="connsiteY2-14" fmla="*/ 1700212 h 1700212"/>
                <a:gd name="connsiteX3-15" fmla="*/ 0 w 6858002"/>
                <a:gd name="connsiteY3-16" fmla="*/ 1700212 h 1700212"/>
                <a:gd name="connsiteX0-17" fmla="*/ 0 w 6858002"/>
                <a:gd name="connsiteY0-18" fmla="*/ 2071687 h 2071687"/>
                <a:gd name="connsiteX1-19" fmla="*/ 1057275 w 6858002"/>
                <a:gd name="connsiteY1-20" fmla="*/ 0 h 2071687"/>
                <a:gd name="connsiteX2-21" fmla="*/ 6858002 w 6858002"/>
                <a:gd name="connsiteY2-22" fmla="*/ 2071687 h 2071687"/>
                <a:gd name="connsiteX3-23" fmla="*/ 0 w 6858002"/>
                <a:gd name="connsiteY3-24" fmla="*/ 2071687 h 2071687"/>
                <a:gd name="connsiteX0-25" fmla="*/ 0 w 6858002"/>
                <a:gd name="connsiteY0-26" fmla="*/ 2890837 h 2890837"/>
                <a:gd name="connsiteX1-27" fmla="*/ 1495422 w 6858002"/>
                <a:gd name="connsiteY1-28" fmla="*/ 0 h 2890837"/>
                <a:gd name="connsiteX2-29" fmla="*/ 6858002 w 6858002"/>
                <a:gd name="connsiteY2-30" fmla="*/ 2890837 h 2890837"/>
                <a:gd name="connsiteX3-31" fmla="*/ 0 w 6858002"/>
                <a:gd name="connsiteY3-32" fmla="*/ 2890837 h 2890837"/>
                <a:gd name="connsiteX0-33" fmla="*/ 2295644 w 5362580"/>
                <a:gd name="connsiteY0-34" fmla="*/ 2852737 h 2890837"/>
                <a:gd name="connsiteX1-35" fmla="*/ 0 w 5362580"/>
                <a:gd name="connsiteY1-36" fmla="*/ 0 h 2890837"/>
                <a:gd name="connsiteX2-37" fmla="*/ 5362580 w 5362580"/>
                <a:gd name="connsiteY2-38" fmla="*/ 2890837 h 2890837"/>
                <a:gd name="connsiteX3-39" fmla="*/ 2295644 w 5362580"/>
                <a:gd name="connsiteY3-40" fmla="*/ 2852737 h 2890837"/>
                <a:gd name="connsiteX0-41" fmla="*/ 1 w 3066937"/>
                <a:gd name="connsiteY0-42" fmla="*/ 1423987 h 1462087"/>
                <a:gd name="connsiteX1-43" fmla="*/ 47150 w 3066937"/>
                <a:gd name="connsiteY1-44" fmla="*/ 0 h 1462087"/>
                <a:gd name="connsiteX2-45" fmla="*/ 3066937 w 3066937"/>
                <a:gd name="connsiteY2-46" fmla="*/ 1462087 h 1462087"/>
                <a:gd name="connsiteX3-47" fmla="*/ 1 w 3066937"/>
                <a:gd name="connsiteY3-48" fmla="*/ 1423987 h 1462087"/>
                <a:gd name="connsiteX0-49" fmla="*/ 1 w 3066937"/>
                <a:gd name="connsiteY0-50" fmla="*/ 1100137 h 1138237"/>
                <a:gd name="connsiteX1-51" fmla="*/ 47151 w 3066937"/>
                <a:gd name="connsiteY1-52" fmla="*/ 0 h 1138237"/>
                <a:gd name="connsiteX2-53" fmla="*/ 3066937 w 3066937"/>
                <a:gd name="connsiteY2-54" fmla="*/ 1138237 h 1138237"/>
                <a:gd name="connsiteX3-55" fmla="*/ 1 w 3066937"/>
                <a:gd name="connsiteY3-56" fmla="*/ 1100137 h 1138237"/>
                <a:gd name="connsiteX0-57" fmla="*/ 0 w 3109533"/>
                <a:gd name="connsiteY0-58" fmla="*/ 661987 h 1138237"/>
                <a:gd name="connsiteX1-59" fmla="*/ 89747 w 3109533"/>
                <a:gd name="connsiteY1-60" fmla="*/ 0 h 1138237"/>
                <a:gd name="connsiteX2-61" fmla="*/ 3109533 w 3109533"/>
                <a:gd name="connsiteY2-62" fmla="*/ 1138237 h 1138237"/>
                <a:gd name="connsiteX3-63" fmla="*/ 0 w 3109533"/>
                <a:gd name="connsiteY3-64" fmla="*/ 661987 h 1138237"/>
                <a:gd name="connsiteX0-65" fmla="*/ 0 w 3109533"/>
                <a:gd name="connsiteY0-66" fmla="*/ 947737 h 1423987"/>
                <a:gd name="connsiteX1-67" fmla="*/ 132344 w 3109533"/>
                <a:gd name="connsiteY1-68" fmla="*/ 0 h 1423987"/>
                <a:gd name="connsiteX2-69" fmla="*/ 3109533 w 3109533"/>
                <a:gd name="connsiteY2-70" fmla="*/ 1423987 h 1423987"/>
                <a:gd name="connsiteX3-71" fmla="*/ 0 w 3109533"/>
                <a:gd name="connsiteY3-72" fmla="*/ 947737 h 1423987"/>
                <a:gd name="connsiteX0-73" fmla="*/ 0 w 3109533"/>
                <a:gd name="connsiteY0-74" fmla="*/ 966787 h 1443037"/>
                <a:gd name="connsiteX1-75" fmla="*/ 132344 w 3109533"/>
                <a:gd name="connsiteY1-76" fmla="*/ 0 h 1443037"/>
                <a:gd name="connsiteX2-77" fmla="*/ 3109533 w 3109533"/>
                <a:gd name="connsiteY2-78" fmla="*/ 1443037 h 1443037"/>
                <a:gd name="connsiteX3-79" fmla="*/ 0 w 3109533"/>
                <a:gd name="connsiteY3-80" fmla="*/ 966787 h 1443037"/>
                <a:gd name="connsiteX0-81" fmla="*/ 0 w 3109533"/>
                <a:gd name="connsiteY0-82" fmla="*/ 1042987 h 1519237"/>
                <a:gd name="connsiteX1-83" fmla="*/ 47151 w 3109533"/>
                <a:gd name="connsiteY1-84" fmla="*/ 0 h 1519237"/>
                <a:gd name="connsiteX2-85" fmla="*/ 3109533 w 3109533"/>
                <a:gd name="connsiteY2-86" fmla="*/ 1519237 h 1519237"/>
                <a:gd name="connsiteX3-87" fmla="*/ 0 w 3109533"/>
                <a:gd name="connsiteY3-88" fmla="*/ 1042987 h 1519237"/>
              </a:gdLst>
              <a:ahLst/>
              <a:cxnLst>
                <a:cxn ang="0">
                  <a:pos x="connsiteX0-1" y="connsiteY0-2"/>
                </a:cxn>
                <a:cxn ang="0">
                  <a:pos x="connsiteX1-3" y="connsiteY1-4"/>
                </a:cxn>
                <a:cxn ang="0">
                  <a:pos x="connsiteX2-5" y="connsiteY2-6"/>
                </a:cxn>
                <a:cxn ang="0">
                  <a:pos x="connsiteX3-7" y="connsiteY3-8"/>
                </a:cxn>
              </a:cxnLst>
              <a:rect l="l" t="t" r="r" b="b"/>
              <a:pathLst>
                <a:path w="3109533" h="1519237">
                  <a:moveTo>
                    <a:pt x="0" y="1042987"/>
                  </a:moveTo>
                  <a:lnTo>
                    <a:pt x="47151" y="0"/>
                  </a:lnTo>
                  <a:lnTo>
                    <a:pt x="3109533" y="1519237"/>
                  </a:lnTo>
                  <a:lnTo>
                    <a:pt x="0" y="1042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319338" y="691515"/>
            <a:ext cx="1960880" cy="39878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微软雅黑" panose="020B0604030504040204" pitchFamily="34" charset="-122"/>
                <a:ea typeface="微软雅黑" panose="020B0604030504040204" pitchFamily="34" charset="-122"/>
                <a:cs typeface="+mn-cs"/>
              </a:rPr>
              <a:t>工程量完成时间</a:t>
            </a:r>
            <a:endParaRPr kumimoji="0" lang="zh-CN" altLang="en-US" sz="2000" b="1" i="0" u="none" strike="noStrike" kern="1200" cap="none" spc="0" normalizeH="0" baseline="0" noProof="0" dirty="0">
              <a:ln>
                <a:noFill/>
              </a:ln>
              <a:solidFill>
                <a:srgbClr val="C00000"/>
              </a:solidFill>
              <a:effectLst/>
              <a:uLnTx/>
              <a:uFillTx/>
              <a:latin typeface="微软雅黑" panose="020B0604030504040204" pitchFamily="34" charset="-122"/>
              <a:ea typeface="微软雅黑" panose="020B0604030504040204" pitchFamily="34" charset="-122"/>
              <a:cs typeface="+mn-cs"/>
            </a:endParaRPr>
          </a:p>
        </p:txBody>
      </p:sp>
      <p:sp>
        <p:nvSpPr>
          <p:cNvPr id="9" name="矩形 8"/>
          <p:cNvSpPr/>
          <p:nvPr/>
        </p:nvSpPr>
        <p:spPr>
          <a:xfrm>
            <a:off x="2840832" y="1415098"/>
            <a:ext cx="1452880" cy="39878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微软雅黑" panose="020B0604030504040204" pitchFamily="34" charset="-122"/>
                <a:ea typeface="微软雅黑" panose="020B0604030504040204" pitchFamily="34" charset="-122"/>
                <a:cs typeface="+mn-cs"/>
              </a:rPr>
              <a:t>建安投资额</a:t>
            </a:r>
            <a:endParaRPr kumimoji="0" lang="zh-CN" altLang="en-US" sz="2000" b="1" i="0" u="none" strike="noStrike" kern="1200" cap="none" spc="0" normalizeH="0" baseline="0" noProof="0" dirty="0">
              <a:ln>
                <a:noFill/>
              </a:ln>
              <a:solidFill>
                <a:srgbClr val="C00000"/>
              </a:solidFill>
              <a:effectLst/>
              <a:uLnTx/>
              <a:uFillTx/>
              <a:latin typeface="微软雅黑" panose="020B0604030504040204" pitchFamily="34" charset="-122"/>
              <a:ea typeface="微软雅黑" panose="020B0604030504040204" pitchFamily="34" charset="-122"/>
              <a:cs typeface="+mn-cs"/>
            </a:endParaRPr>
          </a:p>
        </p:txBody>
      </p:sp>
      <p:sp>
        <p:nvSpPr>
          <p:cNvPr id="12" name="矩形 11"/>
          <p:cNvSpPr/>
          <p:nvPr/>
        </p:nvSpPr>
        <p:spPr>
          <a:xfrm>
            <a:off x="483235" y="168593"/>
            <a:ext cx="4714875" cy="345440"/>
          </a:xfrm>
          <a:prstGeom prst="rect">
            <a:avLst/>
          </a:prstGeom>
        </p:spPr>
        <p:txBody>
          <a:bodyPr lIns="68580" tIns="34290" rIns="68580" bIns="3429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rPr>
              <a:t>建安取数（</a:t>
            </a:r>
            <a:r>
              <a:rPr kumimoji="0" lang="zh-CN" altLang="en-US" sz="18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rPr>
              <a:t>优先：</a:t>
            </a:r>
            <a:r>
              <a:rPr lang="zh-CN" altLang="en-US" sz="1800" b="1" noProof="0" dirty="0">
                <a:ln>
                  <a:noFill/>
                </a:ln>
                <a:solidFill>
                  <a:srgbClr val="FF0000"/>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工程结算单或进度单</a:t>
            </a:r>
            <a:r>
              <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rPr>
              <a:t>）</a:t>
            </a:r>
            <a:endPar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endParaRPr>
          </a:p>
        </p:txBody>
      </p:sp>
      <p:grpSp>
        <p:nvGrpSpPr>
          <p:cNvPr id="15" name="组合 14"/>
          <p:cNvGrpSpPr/>
          <p:nvPr/>
        </p:nvGrpSpPr>
        <p:grpSpPr>
          <a:xfrm>
            <a:off x="0" y="-107950"/>
            <a:ext cx="460375" cy="551180"/>
            <a:chOff x="0" y="-170"/>
            <a:chExt cx="725" cy="868"/>
          </a:xfrm>
        </p:grpSpPr>
        <p:sp>
          <p:nvSpPr>
            <p:cNvPr id="17"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19" name="组合 18"/>
            <p:cNvGrpSpPr/>
            <p:nvPr userDrawn="true"/>
          </p:nvGrpSpPr>
          <p:grpSpPr>
            <a:xfrm>
              <a:off x="0" y="357"/>
              <a:ext cx="594" cy="341"/>
              <a:chOff x="0" y="210766"/>
              <a:chExt cx="502921" cy="288405"/>
            </a:xfrm>
          </p:grpSpPr>
          <p:sp>
            <p:nvSpPr>
              <p:cNvPr id="20" name="矩形 19"/>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1" name="矩形 20"/>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2" name="矩形 2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grpSp>
      <p:sp>
        <p:nvSpPr>
          <p:cNvPr id="37" name="矩形 36"/>
          <p:cNvSpPr/>
          <p:nvPr/>
        </p:nvSpPr>
        <p:spPr>
          <a:xfrm>
            <a:off x="2332832" y="4155123"/>
            <a:ext cx="1960880" cy="39878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2000" b="1" noProof="0" dirty="0">
                <a:ln>
                  <a:noFill/>
                </a:ln>
                <a:solidFill>
                  <a:srgbClr val="C00000"/>
                </a:solidFill>
                <a:effectLst/>
                <a:uLnTx/>
                <a:uFillTx/>
                <a:latin typeface="微软雅黑" panose="020B0604030504040204" pitchFamily="34" charset="-122"/>
                <a:ea typeface="微软雅黑" panose="020B0604030504040204" pitchFamily="34" charset="-122"/>
                <a:sym typeface="+mn-ea"/>
              </a:rPr>
              <a:t>三方签字、盖章</a:t>
            </a:r>
            <a:endParaRPr kumimoji="0" lang="zh-CN" altLang="en-US" sz="2000" b="1" i="0" u="none" strike="noStrike" kern="1200" cap="none" spc="0" normalizeH="0" baseline="0" noProof="0" dirty="0">
              <a:ln>
                <a:noFill/>
              </a:ln>
              <a:solidFill>
                <a:srgbClr val="C00000"/>
              </a:solidFill>
              <a:effectLst/>
              <a:uLnTx/>
              <a:uFillTx/>
              <a:latin typeface="微软雅黑" panose="020B0604030504040204" pitchFamily="34" charset="-122"/>
              <a:ea typeface="微软雅黑" panose="020B0604030504040204" pitchFamily="34" charset="-122"/>
              <a:cs typeface="+mn-cs"/>
            </a:endParaRPr>
          </a:p>
        </p:txBody>
      </p:sp>
      <p:sp>
        <p:nvSpPr>
          <p:cNvPr id="2" name="文本框 1"/>
          <p:cNvSpPr txBox="true"/>
          <p:nvPr/>
        </p:nvSpPr>
        <p:spPr>
          <a:xfrm>
            <a:off x="377190" y="2211705"/>
            <a:ext cx="2371725" cy="1198880"/>
          </a:xfrm>
          <a:prstGeom prst="rect">
            <a:avLst/>
          </a:prstGeom>
          <a:noFill/>
        </p:spPr>
        <p:txBody>
          <a:bodyPr wrap="square" rtlCol="0" anchor="t">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b="1" noProof="0" dirty="0">
                <a:ln>
                  <a:noFill/>
                </a:ln>
                <a:solidFill>
                  <a:srgbClr val="C00000"/>
                </a:solidFill>
                <a:effectLst/>
                <a:uLnTx/>
                <a:uFillTx/>
                <a:latin typeface="微软雅黑" panose="020B0604030504040204" pitchFamily="34" charset="-122"/>
                <a:ea typeface="+mn-ea"/>
                <a:sym typeface="+mn-ea"/>
              </a:rPr>
              <a:t>总包公司支付</a:t>
            </a:r>
            <a:r>
              <a:rPr lang="zh-CN" altLang="en-US" b="1" noProof="0" dirty="0">
                <a:ln>
                  <a:noFill/>
                </a:ln>
                <a:solidFill>
                  <a:schemeClr val="accent5"/>
                </a:solidFill>
                <a:effectLst/>
                <a:uLnTx/>
                <a:uFillTx/>
                <a:latin typeface="微软雅黑" panose="020B0604030504040204" pitchFamily="34" charset="-122"/>
                <a:ea typeface="+mn-ea"/>
                <a:sym typeface="+mn-ea"/>
              </a:rPr>
              <a:t>的安全文明施工费可以计入建安，但是也要按照进度填报。</a:t>
            </a:r>
            <a:endParaRPr lang="zh-CN" altLang="en-US"/>
          </a:p>
        </p:txBody>
      </p:sp>
      <p:pic>
        <p:nvPicPr>
          <p:cNvPr id="4" name="图片 3" descr="图片1"/>
          <p:cNvPicPr>
            <a:picLocks noChangeAspect="true"/>
          </p:cNvPicPr>
          <p:nvPr/>
        </p:nvPicPr>
        <p:blipFill>
          <a:blip r:embed="rId1"/>
          <a:srcRect t="2407" r="3725" b="9395"/>
          <a:stretch>
            <a:fillRect/>
          </a:stretch>
        </p:blipFill>
        <p:spPr>
          <a:xfrm>
            <a:off x="5144770" y="51435"/>
            <a:ext cx="3917950" cy="5084445"/>
          </a:xfrm>
          <a:prstGeom prst="rect">
            <a:avLst/>
          </a:prstGeom>
        </p:spPr>
      </p:pic>
      <p:sp>
        <p:nvSpPr>
          <p:cNvPr id="5" name="矩形 4"/>
          <p:cNvSpPr/>
          <p:nvPr/>
        </p:nvSpPr>
        <p:spPr>
          <a:xfrm>
            <a:off x="5486400" y="87630"/>
            <a:ext cx="594995" cy="179705"/>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0" name="直接箭头连接符 9"/>
          <p:cNvCxnSpPr>
            <a:stCxn id="5" idx="1"/>
            <a:endCxn id="6" idx="3"/>
          </p:cNvCxnSpPr>
          <p:nvPr/>
        </p:nvCxnSpPr>
        <p:spPr>
          <a:xfrm flipH="true">
            <a:off x="4280535" y="177800"/>
            <a:ext cx="1205865" cy="71310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a:stCxn id="13" idx="1"/>
          </p:cNvCxnSpPr>
          <p:nvPr/>
        </p:nvCxnSpPr>
        <p:spPr>
          <a:xfrm flipH="true" flipV="true">
            <a:off x="4281170" y="1707515"/>
            <a:ext cx="2952115" cy="4508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7233285" y="1689735"/>
            <a:ext cx="793750" cy="125095"/>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8097520" y="1814195"/>
            <a:ext cx="649605" cy="125095"/>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6" name="直接箭头连接符 15"/>
          <p:cNvCxnSpPr/>
          <p:nvPr/>
        </p:nvCxnSpPr>
        <p:spPr>
          <a:xfrm flipH="true" flipV="true">
            <a:off x="4425315" y="4391660"/>
            <a:ext cx="935990" cy="5207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3"/>
          <p:cNvPicPr>
            <a:picLocks noChangeAspect="true"/>
          </p:cNvPicPr>
          <p:nvPr/>
        </p:nvPicPr>
        <p:blipFill>
          <a:blip r:embed="rId1"/>
          <a:srcRect l="3358" t="3802" r="5185"/>
          <a:stretch>
            <a:fillRect/>
          </a:stretch>
        </p:blipFill>
        <p:spPr>
          <a:xfrm>
            <a:off x="5292090" y="97790"/>
            <a:ext cx="3528060" cy="4947920"/>
          </a:xfrm>
          <a:prstGeom prst="rect">
            <a:avLst/>
          </a:prstGeom>
        </p:spPr>
      </p:pic>
      <p:pic>
        <p:nvPicPr>
          <p:cNvPr id="2" name="图片 1" descr="图片2"/>
          <p:cNvPicPr>
            <a:picLocks noChangeAspect="true"/>
          </p:cNvPicPr>
          <p:nvPr/>
        </p:nvPicPr>
        <p:blipFill>
          <a:blip r:embed="rId2">
            <a:lum bright="12000"/>
          </a:blip>
          <a:srcRect r="6551"/>
          <a:stretch>
            <a:fillRect/>
          </a:stretch>
        </p:blipFill>
        <p:spPr>
          <a:xfrm>
            <a:off x="203200" y="627380"/>
            <a:ext cx="3110865" cy="4439285"/>
          </a:xfrm>
          <a:prstGeom prst="rect">
            <a:avLst/>
          </a:prstGeom>
        </p:spPr>
      </p:pic>
      <p:sp>
        <p:nvSpPr>
          <p:cNvPr id="34" name="矩形 33"/>
          <p:cNvSpPr/>
          <p:nvPr/>
        </p:nvSpPr>
        <p:spPr>
          <a:xfrm>
            <a:off x="483235" y="168593"/>
            <a:ext cx="4714875" cy="345440"/>
          </a:xfrm>
          <a:prstGeom prst="rect">
            <a:avLst/>
          </a:prstGeom>
        </p:spPr>
        <p:txBody>
          <a:bodyPr lIns="68580" tIns="34290" rIns="68580" bIns="3429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rPr>
              <a:t>建安取数（</a:t>
            </a:r>
            <a:r>
              <a:rPr lang="zh-CN" altLang="en-US" sz="1800" b="1" noProof="0" dirty="0">
                <a:ln>
                  <a:noFill/>
                </a:ln>
                <a:solidFill>
                  <a:schemeClr val="accent1"/>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工程结算单或进度单</a:t>
            </a:r>
            <a:r>
              <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rPr>
              <a:t>）</a:t>
            </a:r>
            <a:endPar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endParaRPr>
          </a:p>
        </p:txBody>
      </p:sp>
      <p:grpSp>
        <p:nvGrpSpPr>
          <p:cNvPr id="35" name="组合 34"/>
          <p:cNvGrpSpPr/>
          <p:nvPr/>
        </p:nvGrpSpPr>
        <p:grpSpPr>
          <a:xfrm>
            <a:off x="0" y="-107950"/>
            <a:ext cx="460375" cy="551180"/>
            <a:chOff x="0" y="-170"/>
            <a:chExt cx="725" cy="868"/>
          </a:xfrm>
        </p:grpSpPr>
        <p:sp>
          <p:nvSpPr>
            <p:cNvPr id="36"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38" name="组合 37"/>
            <p:cNvGrpSpPr/>
            <p:nvPr userDrawn="true"/>
          </p:nvGrpSpPr>
          <p:grpSpPr>
            <a:xfrm>
              <a:off x="0" y="357"/>
              <a:ext cx="594" cy="341"/>
              <a:chOff x="0" y="210766"/>
              <a:chExt cx="502921" cy="288405"/>
            </a:xfrm>
          </p:grpSpPr>
          <p:sp>
            <p:nvSpPr>
              <p:cNvPr id="39" name="矩形 38"/>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40" name="矩形 39"/>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41" name="矩形 40"/>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grpSp>
      <p:sp>
        <p:nvSpPr>
          <p:cNvPr id="44" name="矩形 43"/>
          <p:cNvSpPr/>
          <p:nvPr/>
        </p:nvSpPr>
        <p:spPr>
          <a:xfrm>
            <a:off x="7164070" y="771525"/>
            <a:ext cx="935990" cy="24828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45" name="矩形 44"/>
          <p:cNvSpPr/>
          <p:nvPr/>
        </p:nvSpPr>
        <p:spPr>
          <a:xfrm>
            <a:off x="6443980" y="2067560"/>
            <a:ext cx="643890" cy="146050"/>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46" name="矩形 45"/>
          <p:cNvSpPr/>
          <p:nvPr/>
        </p:nvSpPr>
        <p:spPr>
          <a:xfrm>
            <a:off x="3491865" y="1059815"/>
            <a:ext cx="1446530" cy="64516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C00000"/>
                </a:solidFill>
                <a:effectLst/>
                <a:uLnTx/>
                <a:uFillTx/>
                <a:latin typeface="微软雅黑" panose="020B0604030504040204" pitchFamily="34" charset="-122"/>
                <a:ea typeface="微软雅黑" panose="020B0604030504040204" pitchFamily="34" charset="-122"/>
                <a:cs typeface="+mn-cs"/>
              </a:rPr>
              <a:t>工程量</a:t>
            </a:r>
            <a:endParaRPr kumimoji="0" lang="zh-CN" altLang="en-US" sz="1800" b="1" i="0" u="none" strike="noStrike" kern="1200" cap="none" spc="0" normalizeH="0" baseline="0" noProof="0" dirty="0">
              <a:ln>
                <a:noFill/>
              </a:ln>
              <a:solidFill>
                <a:srgbClr val="C00000"/>
              </a:solidFill>
              <a:effectLst/>
              <a:uLnTx/>
              <a:uFillTx/>
              <a:latin typeface="微软雅黑" panose="020B0604030504040204" pitchFamily="34" charset="-122"/>
              <a:ea typeface="微软雅黑" panose="020B060403050404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C00000"/>
                </a:solidFill>
                <a:effectLst/>
                <a:uLnTx/>
                <a:uFillTx/>
                <a:latin typeface="微软雅黑" panose="020B0604030504040204" pitchFamily="34" charset="-122"/>
                <a:ea typeface="微软雅黑" panose="020B0604030504040204" pitchFamily="34" charset="-122"/>
                <a:cs typeface="+mn-cs"/>
              </a:rPr>
              <a:t>完成时间</a:t>
            </a:r>
            <a:endParaRPr kumimoji="0" lang="zh-CN" altLang="en-US" sz="1800" b="1" i="0" u="none" strike="noStrike" kern="1200" cap="none" spc="0" normalizeH="0" baseline="0" noProof="0" dirty="0">
              <a:ln>
                <a:noFill/>
              </a:ln>
              <a:solidFill>
                <a:srgbClr val="C00000"/>
              </a:solidFill>
              <a:effectLst/>
              <a:uLnTx/>
              <a:uFillTx/>
              <a:latin typeface="微软雅黑" panose="020B0604030504040204" pitchFamily="34" charset="-122"/>
              <a:ea typeface="微软雅黑" panose="020B0604030504040204" pitchFamily="34" charset="-122"/>
              <a:cs typeface="+mn-cs"/>
            </a:endParaRPr>
          </a:p>
        </p:txBody>
      </p:sp>
      <p:cxnSp>
        <p:nvCxnSpPr>
          <p:cNvPr id="48" name="直接箭头连接符 47"/>
          <p:cNvCxnSpPr>
            <a:stCxn id="44" idx="1"/>
            <a:endCxn id="46" idx="3"/>
          </p:cNvCxnSpPr>
          <p:nvPr/>
        </p:nvCxnSpPr>
        <p:spPr>
          <a:xfrm flipH="true">
            <a:off x="4938395" y="895985"/>
            <a:ext cx="2225675" cy="486410"/>
          </a:xfrm>
          <a:prstGeom prst="straightConnector1">
            <a:avLst/>
          </a:prstGeom>
          <a:ln w="28575">
            <a:gradFill>
              <a:gsLst>
                <a:gs pos="0">
                  <a:srgbClr val="E30000"/>
                </a:gs>
                <a:gs pos="100000">
                  <a:srgbClr val="760303"/>
                </a:gs>
              </a:gsLst>
            </a:gradFill>
            <a:tailEnd type="arrow"/>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3060065" y="2788285"/>
            <a:ext cx="1446530" cy="36830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1800" b="1" noProof="0" dirty="0">
                <a:ln>
                  <a:noFill/>
                </a:ln>
                <a:solidFill>
                  <a:srgbClr val="C00000"/>
                </a:solidFill>
                <a:effectLst/>
                <a:uLnTx/>
                <a:uFillTx/>
                <a:latin typeface="微软雅黑" panose="020B0604030504040204" pitchFamily="34" charset="-122"/>
                <a:ea typeface="微软雅黑" panose="020B0604030504040204" pitchFamily="34" charset="-122"/>
                <a:sym typeface="+mn-ea"/>
              </a:rPr>
              <a:t>建安投资额</a:t>
            </a:r>
            <a:endParaRPr kumimoji="0" lang="zh-CN" altLang="en-US" sz="1800" b="1" i="0" u="none" strike="noStrike" kern="1200" cap="none" spc="0" normalizeH="0" baseline="0" noProof="0" dirty="0">
              <a:ln>
                <a:noFill/>
              </a:ln>
              <a:solidFill>
                <a:srgbClr val="C00000"/>
              </a:solidFill>
              <a:effectLst/>
              <a:uLnTx/>
              <a:uFillTx/>
              <a:latin typeface="微软雅黑" panose="020B0604030504040204" pitchFamily="34" charset="-122"/>
              <a:ea typeface="微软雅黑" panose="020B0604030504040204" pitchFamily="34" charset="-122"/>
              <a:cs typeface="+mn-cs"/>
            </a:endParaRPr>
          </a:p>
        </p:txBody>
      </p:sp>
      <p:sp>
        <p:nvSpPr>
          <p:cNvPr id="51" name="矩形 50"/>
          <p:cNvSpPr/>
          <p:nvPr/>
        </p:nvSpPr>
        <p:spPr>
          <a:xfrm>
            <a:off x="3237072" y="4299903"/>
            <a:ext cx="1960880" cy="39878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2000" b="1" noProof="0" dirty="0">
                <a:ln>
                  <a:noFill/>
                </a:ln>
                <a:solidFill>
                  <a:srgbClr val="C00000"/>
                </a:solidFill>
                <a:effectLst/>
                <a:uLnTx/>
                <a:uFillTx/>
                <a:latin typeface="微软雅黑" panose="020B0604030504040204" pitchFamily="34" charset="-122"/>
                <a:ea typeface="微软雅黑" panose="020B0604030504040204" pitchFamily="34" charset="-122"/>
                <a:sym typeface="+mn-ea"/>
              </a:rPr>
              <a:t>三方签字、盖章</a:t>
            </a:r>
            <a:endParaRPr kumimoji="0" lang="zh-CN" altLang="en-US" sz="2000" b="1" i="0" u="none" strike="noStrike" kern="1200" cap="none" spc="0" normalizeH="0" baseline="0" noProof="0" dirty="0">
              <a:ln>
                <a:noFill/>
              </a:ln>
              <a:solidFill>
                <a:srgbClr val="C00000"/>
              </a:solidFill>
              <a:effectLst/>
              <a:uLnTx/>
              <a:uFillTx/>
              <a:latin typeface="微软雅黑" panose="020B0604030504040204" pitchFamily="34" charset="-122"/>
              <a:ea typeface="微软雅黑" panose="020B0604030504040204" pitchFamily="34" charset="-122"/>
              <a:cs typeface="+mn-cs"/>
            </a:endParaRPr>
          </a:p>
        </p:txBody>
      </p:sp>
      <p:sp>
        <p:nvSpPr>
          <p:cNvPr id="52" name="矩形 51"/>
          <p:cNvSpPr/>
          <p:nvPr/>
        </p:nvSpPr>
        <p:spPr>
          <a:xfrm>
            <a:off x="5507990" y="514350"/>
            <a:ext cx="2194560" cy="7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02180" y="1257935"/>
            <a:ext cx="560070" cy="24828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cxnSp>
        <p:nvCxnSpPr>
          <p:cNvPr id="7" name="直接箭头连接符 6"/>
          <p:cNvCxnSpPr>
            <a:stCxn id="6" idx="3"/>
            <a:endCxn id="46" idx="1"/>
          </p:cNvCxnSpPr>
          <p:nvPr/>
        </p:nvCxnSpPr>
        <p:spPr>
          <a:xfrm>
            <a:off x="2762250" y="1382395"/>
            <a:ext cx="729615" cy="0"/>
          </a:xfrm>
          <a:prstGeom prst="straightConnector1">
            <a:avLst/>
          </a:prstGeom>
          <a:ln w="28575">
            <a:gradFill>
              <a:gsLst>
                <a:gs pos="0">
                  <a:srgbClr val="E30000"/>
                </a:gs>
                <a:gs pos="100000">
                  <a:srgbClr val="760303"/>
                </a:gs>
              </a:gsLst>
            </a:gradFill>
            <a:tailEnd type="arrow"/>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403350" y="2356485"/>
            <a:ext cx="501650" cy="18224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9" name="矩形 8"/>
          <p:cNvSpPr/>
          <p:nvPr/>
        </p:nvSpPr>
        <p:spPr>
          <a:xfrm>
            <a:off x="539750" y="2355850"/>
            <a:ext cx="704215" cy="18224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cxnSp>
        <p:nvCxnSpPr>
          <p:cNvPr id="10" name="直接箭头连接符 9"/>
          <p:cNvCxnSpPr/>
          <p:nvPr/>
        </p:nvCxnSpPr>
        <p:spPr>
          <a:xfrm>
            <a:off x="1905000" y="2443480"/>
            <a:ext cx="1226820" cy="560070"/>
          </a:xfrm>
          <a:prstGeom prst="straightConnector1">
            <a:avLst/>
          </a:prstGeom>
          <a:ln w="28575">
            <a:gradFill>
              <a:gsLst>
                <a:gs pos="0">
                  <a:srgbClr val="E30000"/>
                </a:gs>
                <a:gs pos="100000">
                  <a:srgbClr val="760303"/>
                </a:gs>
              </a:gsLst>
            </a:gradFill>
            <a:tailEnd type="arrow"/>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580380" y="2067560"/>
            <a:ext cx="643890" cy="146050"/>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cxnSp>
        <p:nvCxnSpPr>
          <p:cNvPr id="12" name="直接箭头连接符 11"/>
          <p:cNvCxnSpPr>
            <a:stCxn id="45" idx="1"/>
          </p:cNvCxnSpPr>
          <p:nvPr/>
        </p:nvCxnSpPr>
        <p:spPr>
          <a:xfrm flipH="true">
            <a:off x="4427855" y="2140585"/>
            <a:ext cx="2016125" cy="826135"/>
          </a:xfrm>
          <a:prstGeom prst="straightConnector1">
            <a:avLst/>
          </a:prstGeom>
          <a:ln w="28575">
            <a:gradFill>
              <a:gsLst>
                <a:gs pos="0">
                  <a:srgbClr val="E30000"/>
                </a:gs>
                <a:gs pos="100000">
                  <a:srgbClr val="760303"/>
                </a:gs>
              </a:gsLst>
            </a:gra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843530" y="218440"/>
            <a:ext cx="4177665" cy="314325"/>
          </a:xfrm>
          <a:prstGeom prst="rect">
            <a:avLst/>
          </a:prstGeom>
        </p:spPr>
        <p:txBody>
          <a:bodyPr wrap="square" lIns="68580" tIns="34290" rIns="68580" bIns="34290">
            <a:spAutoFit/>
          </a:bodyPr>
          <a:lstStyle/>
          <a:p>
            <a:pPr marL="0" marR="0" lvl="0" indent="0" algn="l" defTabSz="914400" rtl="0" eaLnBrk="1" fontAlgn="auto" latinLnBrk="1" hangingPunct="1">
              <a:lnSpc>
                <a:spcPct val="100000"/>
              </a:lnSpc>
              <a:spcBef>
                <a:spcPts val="0"/>
              </a:spcBef>
              <a:spcAft>
                <a:spcPts val="0"/>
              </a:spcAft>
              <a:buClr>
                <a:schemeClr val="accent3"/>
              </a:buClr>
              <a:buSzTx/>
              <a:buFont typeface="Wingdings" panose="05000000000000000000" pitchFamily="2" charset="2"/>
              <a:buChar char="u"/>
              <a:defRPr/>
            </a:pPr>
            <a:r>
              <a:rPr kumimoji="0" lang="zh-CN" altLang="en-US" sz="1600" b="1"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具体分析科目细项是否属于建筑安装工程。</a:t>
            </a:r>
            <a:endParaRPr kumimoji="0" lang="zh-CN" altLang="en-US" sz="1600" b="1"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p:txBody>
      </p:sp>
      <p:sp>
        <p:nvSpPr>
          <p:cNvPr id="12" name="矩形 11"/>
          <p:cNvSpPr/>
          <p:nvPr/>
        </p:nvSpPr>
        <p:spPr>
          <a:xfrm>
            <a:off x="323850" y="163513"/>
            <a:ext cx="4714875" cy="345440"/>
          </a:xfrm>
          <a:prstGeom prst="rect">
            <a:avLst/>
          </a:prstGeom>
        </p:spPr>
        <p:txBody>
          <a:bodyPr lIns="68580" tIns="34290" rIns="68580" bIns="3429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rPr>
              <a:t>建安取数（会计科目）</a:t>
            </a:r>
            <a:endPar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endParaRPr>
          </a:p>
        </p:txBody>
      </p:sp>
      <p:grpSp>
        <p:nvGrpSpPr>
          <p:cNvPr id="15" name="组合 14"/>
          <p:cNvGrpSpPr/>
          <p:nvPr/>
        </p:nvGrpSpPr>
        <p:grpSpPr>
          <a:xfrm>
            <a:off x="0" y="-107950"/>
            <a:ext cx="460375" cy="551180"/>
            <a:chOff x="0" y="-170"/>
            <a:chExt cx="725" cy="868"/>
          </a:xfrm>
        </p:grpSpPr>
        <p:sp>
          <p:nvSpPr>
            <p:cNvPr id="17"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19" name="组合 18"/>
            <p:cNvGrpSpPr/>
            <p:nvPr userDrawn="true"/>
          </p:nvGrpSpPr>
          <p:grpSpPr>
            <a:xfrm>
              <a:off x="0" y="357"/>
              <a:ext cx="594" cy="341"/>
              <a:chOff x="0" y="210766"/>
              <a:chExt cx="502921" cy="288405"/>
            </a:xfrm>
          </p:grpSpPr>
          <p:sp>
            <p:nvSpPr>
              <p:cNvPr id="20" name="矩形 19"/>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1" name="矩形 20"/>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2" name="矩形 2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grpSp>
      <p:pic>
        <p:nvPicPr>
          <p:cNvPr id="10" name="图片 6" descr="1667375381635"/>
          <p:cNvPicPr>
            <a:picLocks noChangeAspect="true"/>
          </p:cNvPicPr>
          <p:nvPr/>
        </p:nvPicPr>
        <p:blipFill>
          <a:blip r:embed="rId1"/>
          <a:srcRect b="16272"/>
          <a:stretch>
            <a:fillRect/>
          </a:stretch>
        </p:blipFill>
        <p:spPr>
          <a:xfrm>
            <a:off x="107315" y="786765"/>
            <a:ext cx="8639175" cy="3522345"/>
          </a:xfrm>
          <a:prstGeom prst="rect">
            <a:avLst/>
          </a:prstGeom>
        </p:spPr>
      </p:pic>
      <p:sp>
        <p:nvSpPr>
          <p:cNvPr id="13" name="矩形 12"/>
          <p:cNvSpPr/>
          <p:nvPr/>
        </p:nvSpPr>
        <p:spPr>
          <a:xfrm>
            <a:off x="2051685" y="1995805"/>
            <a:ext cx="1007110" cy="203200"/>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4" name="矩形 13"/>
          <p:cNvSpPr/>
          <p:nvPr/>
        </p:nvSpPr>
        <p:spPr>
          <a:xfrm>
            <a:off x="2068195" y="2703195"/>
            <a:ext cx="991235" cy="24701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6" name="矩形 15"/>
          <p:cNvSpPr/>
          <p:nvPr/>
        </p:nvSpPr>
        <p:spPr>
          <a:xfrm>
            <a:off x="2124075" y="2950210"/>
            <a:ext cx="1355090" cy="52641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00" name="文本框 99"/>
          <p:cNvSpPr txBox="true"/>
          <p:nvPr/>
        </p:nvSpPr>
        <p:spPr>
          <a:xfrm>
            <a:off x="179070" y="4448175"/>
            <a:ext cx="8627110" cy="583565"/>
          </a:xfrm>
          <a:prstGeom prst="rect">
            <a:avLst/>
          </a:prstGeom>
          <a:noFill/>
          <a:ln w="9525">
            <a:noFill/>
          </a:ln>
        </p:spPr>
        <p:txBody>
          <a:bodyPr wrap="square">
            <a:spAutoFit/>
          </a:bodyPr>
          <a:lstStyle/>
          <a:p>
            <a:r>
              <a:rPr lang="zh-CN" sz="1600" b="1">
                <a:latin typeface="微软雅黑" panose="020B0604030504040204" pitchFamily="34" charset="-122"/>
                <a:ea typeface="微软雅黑" panose="020B0604030504040204" pitchFamily="34" charset="-122"/>
                <a:cs typeface="微软雅黑" panose="020B0604030504040204" pitchFamily="34" charset="-122"/>
              </a:rPr>
              <a:t>本年建筑安装工程投资</a:t>
            </a:r>
            <a:r>
              <a:rPr lang="en-US" altLang="zh-CN" sz="1600" b="1">
                <a:latin typeface="微软雅黑" panose="020B0604030504040204" pitchFamily="34" charset="-122"/>
                <a:ea typeface="微软雅黑" panose="020B0604030504040204" pitchFamily="34" charset="-122"/>
                <a:cs typeface="微软雅黑" panose="020B0604030504040204" pitchFamily="34" charset="-122"/>
              </a:rPr>
              <a:t>=①+②+③</a:t>
            </a:r>
            <a:endParaRPr lang="en-US" altLang="zh-CN" sz="1600" b="1">
              <a:latin typeface="微软雅黑" panose="020B0604030504040204" pitchFamily="34" charset="-122"/>
              <a:ea typeface="微软雅黑" panose="020B0604030504040204" pitchFamily="34" charset="-122"/>
              <a:cs typeface="微软雅黑" panose="020B0604030504040204" pitchFamily="34" charset="-122"/>
            </a:endParaRPr>
          </a:p>
          <a:p>
            <a:r>
              <a:rPr lang="en-US" altLang="zh-CN" sz="1600" b="1">
                <a:latin typeface="微软雅黑" panose="020B0604030504040204" pitchFamily="34" charset="-122"/>
                <a:ea typeface="微软雅黑" panose="020B0604030504040204" pitchFamily="34" charset="-122"/>
                <a:cs typeface="微软雅黑" panose="020B0604030504040204" pitchFamily="34" charset="-122"/>
              </a:rPr>
              <a:t>=</a:t>
            </a:r>
            <a:r>
              <a:rPr lang="zh-CN" sz="1600" b="1">
                <a:latin typeface="微软雅黑" panose="020B0604030504040204" pitchFamily="34" charset="-122"/>
                <a:ea typeface="微软雅黑" panose="020B0604030504040204" pitchFamily="34" charset="-122"/>
                <a:cs typeface="微软雅黑" panose="020B0604030504040204" pitchFamily="34" charset="-122"/>
              </a:rPr>
              <a:t>2,590,249.87+</a:t>
            </a:r>
            <a:r>
              <a:rPr lang="en-US" sz="1600" b="1">
                <a:latin typeface="微软雅黑" panose="020B0604030504040204" pitchFamily="34" charset="-122"/>
                <a:ea typeface="微软雅黑" panose="020B0604030504040204" pitchFamily="34" charset="-122"/>
                <a:cs typeface="微软雅黑" panose="020B0604030504040204" pitchFamily="34" charset="-122"/>
              </a:rPr>
              <a:t>5453989.27</a:t>
            </a:r>
            <a:r>
              <a:rPr lang="zh-CN" sz="1600" b="1">
                <a:latin typeface="微软雅黑" panose="020B0604030504040204" pitchFamily="34" charset="-122"/>
                <a:ea typeface="微软雅黑" panose="020B0604030504040204" pitchFamily="34" charset="-122"/>
                <a:cs typeface="微软雅黑" panose="020B0604030504040204" pitchFamily="34" charset="-122"/>
              </a:rPr>
              <a:t>+1473746.44+</a:t>
            </a:r>
            <a:r>
              <a:rPr lang="en-US" sz="1600" b="1">
                <a:latin typeface="微软雅黑" panose="020B0604030504040204" pitchFamily="34" charset="-122"/>
                <a:ea typeface="微软雅黑" panose="020B0604030504040204" pitchFamily="34" charset="-122"/>
                <a:cs typeface="微软雅黑" panose="020B0604030504040204" pitchFamily="34" charset="-122"/>
              </a:rPr>
              <a:t>192016618.64=201534604.22</a:t>
            </a:r>
            <a:r>
              <a:rPr lang="zh-CN" sz="1600" b="1">
                <a:latin typeface="微软雅黑" panose="020B0604030504040204" pitchFamily="34" charset="-122"/>
                <a:ea typeface="微软雅黑" panose="020B0604030504040204" pitchFamily="34" charset="-122"/>
                <a:cs typeface="微软雅黑" panose="020B0604030504040204" pitchFamily="34" charset="-122"/>
              </a:rPr>
              <a:t>元</a:t>
            </a:r>
            <a:endParaRPr lang="zh-CN" altLang="en-US" sz="1600" b="1">
              <a:latin typeface="微软雅黑" panose="020B0604030504040204" pitchFamily="34" charset="-122"/>
              <a:ea typeface="微软雅黑" panose="020B0604030504040204" pitchFamily="34" charset="-122"/>
              <a:cs typeface="微软雅黑" panose="020B0604030504040204" pitchFamily="34" charset="-122"/>
            </a:endParaRPr>
          </a:p>
        </p:txBody>
      </p:sp>
      <p:sp>
        <p:nvSpPr>
          <p:cNvPr id="18" name="文本框 17"/>
          <p:cNvSpPr txBox="true"/>
          <p:nvPr/>
        </p:nvSpPr>
        <p:spPr>
          <a:xfrm>
            <a:off x="3067685" y="1851660"/>
            <a:ext cx="411480" cy="368300"/>
          </a:xfrm>
          <a:prstGeom prst="rect">
            <a:avLst/>
          </a:prstGeom>
          <a:noFill/>
        </p:spPr>
        <p:txBody>
          <a:bodyPr wrap="none" rtlCol="0" anchor="t">
            <a:spAutoFit/>
          </a:bodyPr>
          <a:lstStyle/>
          <a:p>
            <a:r>
              <a:rPr lang="zh-CN" altLang="en-US" b="1" dirty="0">
                <a:solidFill>
                  <a:srgbClr val="C00000"/>
                </a:solidFill>
                <a:latin typeface="微软雅黑" panose="020B0604030504040204" pitchFamily="34" charset="-122"/>
                <a:ea typeface="微软雅黑" panose="020B0604030504040204" pitchFamily="34" charset="-122"/>
                <a:sym typeface="+mn-ea"/>
              </a:rPr>
              <a:t>①</a:t>
            </a:r>
            <a:endParaRPr lang="zh-CN" altLang="en-US" b="1" dirty="0">
              <a:solidFill>
                <a:srgbClr val="C00000"/>
              </a:solidFill>
              <a:latin typeface="微软雅黑" panose="020B0604030504040204" pitchFamily="34" charset="-122"/>
              <a:ea typeface="微软雅黑" panose="020B0604030504040204" pitchFamily="34" charset="-122"/>
              <a:sym typeface="+mn-ea"/>
            </a:endParaRPr>
          </a:p>
        </p:txBody>
      </p:sp>
      <p:sp>
        <p:nvSpPr>
          <p:cNvPr id="23" name="文本框 22"/>
          <p:cNvSpPr txBox="true"/>
          <p:nvPr/>
        </p:nvSpPr>
        <p:spPr>
          <a:xfrm>
            <a:off x="3067685" y="2571115"/>
            <a:ext cx="411480" cy="368300"/>
          </a:xfrm>
          <a:prstGeom prst="rect">
            <a:avLst/>
          </a:prstGeom>
          <a:noFill/>
        </p:spPr>
        <p:txBody>
          <a:bodyPr wrap="none" rtlCol="0" anchor="t">
            <a:spAutoFit/>
          </a:bodyPr>
          <a:lstStyle/>
          <a:p>
            <a:pPr algn="l"/>
            <a:r>
              <a:rPr lang="zh-CN" altLang="en-US" b="1" dirty="0">
                <a:solidFill>
                  <a:srgbClr val="C00000"/>
                </a:solidFill>
                <a:latin typeface="微软雅黑" panose="020B0604030504040204" pitchFamily="34" charset="-122"/>
                <a:ea typeface="微软雅黑" panose="020B0604030504040204" pitchFamily="34" charset="-122"/>
                <a:sym typeface="+mn-ea"/>
              </a:rPr>
              <a:t>②</a:t>
            </a:r>
            <a:endParaRPr lang="zh-CN" altLang="en-US" b="1" dirty="0">
              <a:solidFill>
                <a:srgbClr val="C00000"/>
              </a:solidFill>
              <a:latin typeface="微软雅黑" panose="020B0604030504040204" pitchFamily="34" charset="-122"/>
              <a:ea typeface="微软雅黑" panose="020B0604030504040204" pitchFamily="34" charset="-122"/>
              <a:sym typeface="+mn-ea"/>
            </a:endParaRPr>
          </a:p>
        </p:txBody>
      </p:sp>
      <p:sp>
        <p:nvSpPr>
          <p:cNvPr id="24" name="文本框 23"/>
          <p:cNvSpPr txBox="true"/>
          <p:nvPr/>
        </p:nvSpPr>
        <p:spPr>
          <a:xfrm>
            <a:off x="3479165" y="3011170"/>
            <a:ext cx="411480" cy="368300"/>
          </a:xfrm>
          <a:prstGeom prst="rect">
            <a:avLst/>
          </a:prstGeom>
          <a:noFill/>
        </p:spPr>
        <p:txBody>
          <a:bodyPr wrap="none" rtlCol="0" anchor="t">
            <a:spAutoFit/>
          </a:bodyPr>
          <a:lstStyle/>
          <a:p>
            <a:pPr algn="l"/>
            <a:r>
              <a:rPr lang="zh-CN" altLang="en-US" b="1" dirty="0">
                <a:solidFill>
                  <a:srgbClr val="C00000"/>
                </a:solidFill>
                <a:latin typeface="微软雅黑" panose="020B0604030504040204" pitchFamily="34" charset="-122"/>
                <a:ea typeface="微软雅黑" panose="020B0604030504040204" pitchFamily="34" charset="-122"/>
                <a:sym typeface="+mn-ea"/>
              </a:rPr>
              <a:t>③</a:t>
            </a:r>
            <a:endParaRPr lang="zh-CN" altLang="en-US" b="1" dirty="0">
              <a:solidFill>
                <a:srgbClr val="C00000"/>
              </a:solidFill>
              <a:latin typeface="微软雅黑" panose="020B0604030504040204" pitchFamily="34" charset="-122"/>
              <a:ea typeface="微软雅黑" panose="020B0604030504040204" pitchFamily="34" charset="-122"/>
              <a:sym typeface="+mn-ea"/>
            </a:endParaRPr>
          </a:p>
        </p:txBody>
      </p:sp>
      <p:sp>
        <p:nvSpPr>
          <p:cNvPr id="25" name="矩形 24"/>
          <p:cNvSpPr/>
          <p:nvPr/>
        </p:nvSpPr>
        <p:spPr>
          <a:xfrm>
            <a:off x="5940425" y="771525"/>
            <a:ext cx="1092200" cy="17081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26" name="文本框 25"/>
          <p:cNvSpPr txBox="true"/>
          <p:nvPr/>
        </p:nvSpPr>
        <p:spPr>
          <a:xfrm>
            <a:off x="5940425" y="509270"/>
            <a:ext cx="1396365" cy="368300"/>
          </a:xfrm>
          <a:prstGeom prst="rect">
            <a:avLst/>
          </a:prstGeom>
          <a:noFill/>
        </p:spPr>
        <p:txBody>
          <a:bodyPr wrap="square" rtlCol="0" anchor="t">
            <a:spAutoFit/>
          </a:bodyPr>
          <a:lstStyle/>
          <a:p>
            <a:r>
              <a:rPr lang="zh-CN" altLang="zh-CN" b="1">
                <a:solidFill>
                  <a:srgbClr val="C00000"/>
                </a:solidFill>
                <a:latin typeface="微软雅黑" panose="020B0604030504040204" pitchFamily="34" charset="-122"/>
                <a:ea typeface="微软雅黑" panose="020B0604030504040204" pitchFamily="34" charset="-122"/>
                <a:cs typeface="微软雅黑" panose="020B0604030504040204" pitchFamily="34" charset="-122"/>
                <a:sym typeface="+mn-ea"/>
              </a:rPr>
              <a:t>统计期间</a:t>
            </a:r>
            <a:endParaRPr lang="zh-CN" altLang="zh-CN" b="1">
              <a:solidFill>
                <a:srgbClr val="C00000"/>
              </a:solidFill>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sp>
        <p:nvSpPr>
          <p:cNvPr id="27" name="矩形 26"/>
          <p:cNvSpPr/>
          <p:nvPr/>
        </p:nvSpPr>
        <p:spPr>
          <a:xfrm>
            <a:off x="5940425" y="932815"/>
            <a:ext cx="1081405" cy="151130"/>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28" name="文本框 27"/>
          <p:cNvSpPr txBox="true"/>
          <p:nvPr/>
        </p:nvSpPr>
        <p:spPr>
          <a:xfrm>
            <a:off x="5940425" y="1083945"/>
            <a:ext cx="1396365" cy="368300"/>
          </a:xfrm>
          <a:prstGeom prst="rect">
            <a:avLst/>
          </a:prstGeom>
          <a:noFill/>
        </p:spPr>
        <p:txBody>
          <a:bodyPr wrap="square" rtlCol="0" anchor="t">
            <a:spAutoFit/>
          </a:bodyPr>
          <a:lstStyle/>
          <a:p>
            <a:r>
              <a:rPr lang="zh-CN" altLang="zh-CN" b="1">
                <a:solidFill>
                  <a:srgbClr val="C00000"/>
                </a:solidFill>
                <a:latin typeface="微软雅黑" panose="020B0604030504040204" pitchFamily="34" charset="-122"/>
                <a:ea typeface="微软雅黑" panose="020B0604030504040204" pitchFamily="34" charset="-122"/>
                <a:cs typeface="微软雅黑" panose="020B0604030504040204" pitchFamily="34" charset="-122"/>
                <a:sym typeface="+mn-ea"/>
              </a:rPr>
              <a:t>借方累计</a:t>
            </a:r>
            <a:endParaRPr lang="zh-CN" altLang="zh-CN" b="1">
              <a:solidFill>
                <a:srgbClr val="C00000"/>
              </a:solidFill>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sp>
        <p:nvSpPr>
          <p:cNvPr id="29" name="矩形 28"/>
          <p:cNvSpPr/>
          <p:nvPr/>
        </p:nvSpPr>
        <p:spPr>
          <a:xfrm>
            <a:off x="899795" y="1083945"/>
            <a:ext cx="643255" cy="14160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30" name="文本框 29"/>
          <p:cNvSpPr txBox="true"/>
          <p:nvPr/>
        </p:nvSpPr>
        <p:spPr>
          <a:xfrm>
            <a:off x="727710" y="647700"/>
            <a:ext cx="4189095" cy="368300"/>
          </a:xfrm>
          <a:prstGeom prst="rect">
            <a:avLst/>
          </a:prstGeom>
          <a:noFill/>
        </p:spPr>
        <p:txBody>
          <a:bodyPr wrap="square" rtlCol="0" anchor="t">
            <a:spAutoFit/>
          </a:bodyPr>
          <a:lstStyle/>
          <a:p>
            <a:r>
              <a:rPr lang="zh-CN" altLang="zh-CN" b="1">
                <a:solidFill>
                  <a:srgbClr val="C00000"/>
                </a:solidFill>
                <a:latin typeface="微软雅黑" panose="020B0604030504040204" pitchFamily="34" charset="-122"/>
                <a:ea typeface="微软雅黑" panose="020B0604030504040204" pitchFamily="34" charset="-122"/>
                <a:cs typeface="微软雅黑" panose="020B0604030504040204" pitchFamily="34" charset="-122"/>
                <a:sym typeface="+mn-ea"/>
              </a:rPr>
              <a:t>开发成本科目余额表（最好到三级科目）</a:t>
            </a:r>
            <a:endParaRPr lang="zh-CN" altLang="zh-CN" b="1">
              <a:solidFill>
                <a:srgbClr val="C00000"/>
              </a:solidFill>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107950"/>
            <a:ext cx="460375" cy="551180"/>
            <a:chOff x="0" y="-170"/>
            <a:chExt cx="725" cy="868"/>
          </a:xfrm>
        </p:grpSpPr>
        <p:sp>
          <p:nvSpPr>
            <p:cNvPr id="9"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11" name="组合 10"/>
            <p:cNvGrpSpPr/>
            <p:nvPr userDrawn="true"/>
          </p:nvGrpSpPr>
          <p:grpSpPr>
            <a:xfrm>
              <a:off x="0" y="357"/>
              <a:ext cx="594" cy="341"/>
              <a:chOff x="0" y="210766"/>
              <a:chExt cx="502921" cy="288405"/>
            </a:xfrm>
          </p:grpSpPr>
          <p:sp>
            <p:nvSpPr>
              <p:cNvPr id="12" name="矩形 1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14" name="矩形 13"/>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15" name="矩形 14"/>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grpSp>
      <p:sp>
        <p:nvSpPr>
          <p:cNvPr id="18" name="矩形 5"/>
          <p:cNvSpPr>
            <a:spLocks noChangeArrowheads="true"/>
          </p:cNvSpPr>
          <p:nvPr/>
        </p:nvSpPr>
        <p:spPr bwMode="auto">
          <a:xfrm>
            <a:off x="571500" y="120650"/>
            <a:ext cx="278257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a:t>
            </a:r>
            <a:r>
              <a:rPr kumimoji="1" 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10</a:t>
            </a: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设备工器具购置</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p:txBody>
      </p:sp>
      <p:sp>
        <p:nvSpPr>
          <p:cNvPr id="100" name="文本框 99"/>
          <p:cNvSpPr txBox="true"/>
          <p:nvPr/>
        </p:nvSpPr>
        <p:spPr>
          <a:xfrm>
            <a:off x="238760" y="915670"/>
            <a:ext cx="8493125" cy="1198880"/>
          </a:xfrm>
          <a:prstGeom prst="rect">
            <a:avLst/>
          </a:prstGeom>
          <a:noFill/>
          <a:ln w="9525">
            <a:noFill/>
          </a:ln>
        </p:spPr>
        <p:txBody>
          <a:bodyPr wrap="square">
            <a:spAutoFit/>
          </a:bodyPr>
          <a:lstStyle/>
          <a:p>
            <a:pPr marL="285750" indent="-285750">
              <a:lnSpc>
                <a:spcPct val="150000"/>
              </a:lnSpc>
              <a:buFont typeface="Wingdings" panose="05000000000000000000" charset="0"/>
              <a:buChar char="l"/>
            </a:pPr>
            <a:r>
              <a:rPr lang="zh-CN" altLang="en-US" sz="1600" b="1" dirty="0">
                <a:latin typeface="微软雅黑" panose="020B0604030504040204" pitchFamily="34" charset="-122"/>
                <a:ea typeface="微软雅黑" panose="020B0604030504040204" pitchFamily="34" charset="-122"/>
                <a:sym typeface="+mn-ea"/>
              </a:rPr>
              <a:t>设备工器具购置</a:t>
            </a:r>
            <a:r>
              <a:rPr lang="zh-CN" altLang="en-US" sz="1600" dirty="0">
                <a:latin typeface="微软雅黑" panose="020B0604030504040204" pitchFamily="34" charset="-122"/>
                <a:ea typeface="微软雅黑" panose="020B0604030504040204" pitchFamily="34" charset="-122"/>
              </a:rPr>
              <a:t>指报告期内购置或自制的，达到固定资产标准的设备、工具、器具的价值。</a:t>
            </a:r>
            <a:endParaRPr lang="zh-CN" altLang="en-US" sz="1600" dirty="0">
              <a:latin typeface="微软雅黑" panose="020B0604030504040204" pitchFamily="34" charset="-122"/>
              <a:ea typeface="微软雅黑" panose="020B0604030504040204" pitchFamily="34" charset="-122"/>
            </a:endParaRPr>
          </a:p>
          <a:p>
            <a:pPr marL="285750" indent="-285750">
              <a:lnSpc>
                <a:spcPct val="150000"/>
              </a:lnSpc>
              <a:buFont typeface="Wingdings" panose="05000000000000000000" charset="0"/>
              <a:buChar char="l"/>
            </a:pPr>
            <a:r>
              <a:rPr lang="zh-CN" altLang="en-US" sz="1600" dirty="0">
                <a:latin typeface="微软雅黑" panose="020B0604030504040204" pitchFamily="34" charset="-122"/>
                <a:ea typeface="微软雅黑" panose="020B0604030504040204" pitchFamily="34" charset="-122"/>
              </a:rPr>
              <a:t>可依据会计报表</a:t>
            </a:r>
            <a:r>
              <a:rPr lang="zh-CN" altLang="en-US" sz="1600" b="1" dirty="0">
                <a:solidFill>
                  <a:srgbClr val="FF0000"/>
                </a:solidFill>
                <a:latin typeface="微软雅黑" panose="020B0604030504040204" pitchFamily="34" charset="-122"/>
                <a:ea typeface="微软雅黑" panose="020B0604030504040204" pitchFamily="34" charset="-122"/>
              </a:rPr>
              <a:t>“房屋开发成本”科目下的“设备款”</a:t>
            </a:r>
            <a:r>
              <a:rPr lang="zh-CN" altLang="en-US" sz="1600" dirty="0">
                <a:latin typeface="微软雅黑" panose="020B0604030504040204" pitchFamily="34" charset="-122"/>
                <a:ea typeface="微软雅黑" panose="020B0604030504040204" pitchFamily="34" charset="-122"/>
              </a:rPr>
              <a:t>填报，未设置该科目的根据“房屋开发成本”下的相关明细分析计算填报；也可以根据相关凭证填报。</a:t>
            </a:r>
            <a:endParaRPr lang="zh-CN" altLang="en-US" sz="1600" dirty="0">
              <a:latin typeface="微软雅黑" panose="020B0604030504040204" pitchFamily="34" charset="-122"/>
              <a:ea typeface="微软雅黑" panose="020B0604030504040204" pitchFamily="34" charset="-122"/>
            </a:endParaRPr>
          </a:p>
        </p:txBody>
      </p:sp>
      <p:sp>
        <p:nvSpPr>
          <p:cNvPr id="40964" name="矩形 1"/>
          <p:cNvSpPr>
            <a:spLocks noChangeArrowheads="true"/>
          </p:cNvSpPr>
          <p:nvPr/>
        </p:nvSpPr>
        <p:spPr bwMode="auto">
          <a:xfrm>
            <a:off x="611188" y="2715895"/>
            <a:ext cx="4786313" cy="660400"/>
          </a:xfrm>
          <a:prstGeom prst="rect">
            <a:avLst/>
          </a:prstGeom>
        </p:spPr>
        <p:style>
          <a:lnRef idx="2">
            <a:schemeClr val="accent4"/>
          </a:lnRef>
          <a:fillRef idx="1">
            <a:schemeClr val="lt1"/>
          </a:fillRef>
          <a:effectRef idx="0">
            <a:schemeClr val="accent4"/>
          </a:effectRef>
          <a:fontRef idx="minor">
            <a:schemeClr val="dk1"/>
          </a:fontRef>
        </p:style>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微软雅黑" panose="020B0604030504040204" pitchFamily="34" charset="-122"/>
                <a:ea typeface="+mn-ea"/>
                <a:cs typeface="+mn-cs"/>
              </a:rPr>
              <a:t>设备购置</a:t>
            </a:r>
            <a:r>
              <a:rPr kumimoji="0" lang="en-US" altLang="zh-CN" sz="1800" b="1" i="0" u="none" strike="noStrike" kern="1200" cap="none" spc="0" normalizeH="0" baseline="0" noProof="0" dirty="0">
                <a:ln>
                  <a:noFill/>
                </a:ln>
                <a:solidFill>
                  <a:schemeClr val="tx1"/>
                </a:solidFill>
                <a:effectLst/>
                <a:uLnTx/>
                <a:uFillTx/>
                <a:latin typeface="微软雅黑" panose="020B0604030504040204" pitchFamily="34" charset="-122"/>
                <a:ea typeface="+mn-ea"/>
                <a:cs typeface="+mn-cs"/>
              </a:rPr>
              <a:t>&gt;0</a:t>
            </a:r>
            <a:r>
              <a:rPr kumimoji="0" lang="zh-CN" altLang="en-US" sz="1800" b="1" i="0" u="none" strike="noStrike" kern="1200" cap="none" spc="0" normalizeH="0" baseline="0" noProof="0" dirty="0">
                <a:ln>
                  <a:noFill/>
                </a:ln>
                <a:solidFill>
                  <a:schemeClr val="tx1"/>
                </a:solidFill>
                <a:effectLst/>
                <a:uLnTx/>
                <a:uFillTx/>
                <a:latin typeface="微软雅黑" panose="020B0604030504040204" pitchFamily="34" charset="-122"/>
                <a:ea typeface="+mn-ea"/>
                <a:cs typeface="+mn-cs"/>
              </a:rPr>
              <a:t>，安装工程可以</a:t>
            </a:r>
            <a:r>
              <a:rPr kumimoji="0" lang="en-US" altLang="zh-CN" sz="1800" b="1" i="0" u="none" strike="noStrike" kern="1200" cap="none" spc="0" normalizeH="0" baseline="0" noProof="0" dirty="0">
                <a:ln>
                  <a:noFill/>
                </a:ln>
                <a:solidFill>
                  <a:schemeClr val="tx1"/>
                </a:solidFill>
                <a:effectLst/>
                <a:uLnTx/>
                <a:uFillTx/>
                <a:latin typeface="微软雅黑" panose="020B0604030504040204" pitchFamily="34" charset="-122"/>
                <a:ea typeface="+mn-ea"/>
                <a:cs typeface="+mn-cs"/>
              </a:rPr>
              <a:t>=0</a:t>
            </a:r>
            <a:r>
              <a:rPr kumimoji="0" lang="zh-CN" altLang="en-US" sz="1800" b="1" i="0" u="none" strike="noStrike" kern="1200" cap="none" spc="0" normalizeH="0" baseline="0" noProof="0" dirty="0">
                <a:ln>
                  <a:noFill/>
                </a:ln>
                <a:solidFill>
                  <a:schemeClr val="tx1"/>
                </a:solidFill>
                <a:effectLst/>
                <a:uLnTx/>
                <a:uFillTx/>
                <a:latin typeface="微软雅黑" panose="020B0604030504040204" pitchFamily="34" charset="-122"/>
                <a:ea typeface="+mn-ea"/>
                <a:cs typeface="+mn-cs"/>
              </a:rPr>
              <a:t>或者</a:t>
            </a:r>
            <a:r>
              <a:rPr kumimoji="0" lang="en-US" altLang="zh-CN" sz="1800" b="1" i="0" u="none" strike="noStrike" kern="1200" cap="none" spc="0" normalizeH="0" baseline="0" noProof="0" dirty="0">
                <a:ln>
                  <a:noFill/>
                </a:ln>
                <a:solidFill>
                  <a:schemeClr val="tx1"/>
                </a:solidFill>
                <a:effectLst/>
                <a:uLnTx/>
                <a:uFillTx/>
                <a:latin typeface="微软雅黑" panose="020B0604030504040204" pitchFamily="34" charset="-122"/>
                <a:ea typeface="+mn-ea"/>
                <a:cs typeface="+mn-cs"/>
              </a:rPr>
              <a:t>&gt;0</a:t>
            </a:r>
            <a:endParaRPr kumimoji="0" lang="en-US" altLang="zh-CN" sz="1800" b="1" i="0" u="none" strike="noStrike" kern="1200" cap="none" spc="0" normalizeH="0" baseline="0" noProof="0" dirty="0">
              <a:ln>
                <a:noFill/>
              </a:ln>
              <a:solidFill>
                <a:schemeClr val="tx1"/>
              </a:solidFill>
              <a:effectLst/>
              <a:uLnTx/>
              <a:uFillTx/>
              <a:latin typeface="微软雅黑" panose="020B0604030504040204" pitchFamily="34" charset="-122"/>
              <a:ea typeface="+mn-ea"/>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微软雅黑" panose="020B0604030504040204" pitchFamily="34" charset="-122"/>
                <a:ea typeface="+mn-ea"/>
                <a:cs typeface="+mn-cs"/>
              </a:rPr>
              <a:t>若安装工程</a:t>
            </a:r>
            <a:r>
              <a:rPr kumimoji="0" lang="en-US" altLang="zh-CN" sz="1800" b="1" i="0" u="none" strike="noStrike" kern="1200" cap="none" spc="0" normalizeH="0" baseline="0" noProof="0" dirty="0">
                <a:ln>
                  <a:noFill/>
                </a:ln>
                <a:solidFill>
                  <a:schemeClr val="tx1"/>
                </a:solidFill>
                <a:effectLst/>
                <a:uLnTx/>
                <a:uFillTx/>
                <a:latin typeface="微软雅黑" panose="020B0604030504040204" pitchFamily="34" charset="-122"/>
                <a:ea typeface="+mn-ea"/>
                <a:cs typeface="+mn-cs"/>
              </a:rPr>
              <a:t>&gt;0,</a:t>
            </a:r>
            <a:r>
              <a:rPr kumimoji="0" lang="zh-CN" altLang="en-US" sz="1800" b="1" i="0" u="none" strike="noStrike" kern="1200" cap="none" spc="0" normalizeH="0" baseline="0" noProof="0" dirty="0">
                <a:ln>
                  <a:noFill/>
                </a:ln>
                <a:solidFill>
                  <a:schemeClr val="tx1"/>
                </a:solidFill>
                <a:effectLst/>
                <a:uLnTx/>
                <a:uFillTx/>
                <a:latin typeface="微软雅黑" panose="020B0604030504040204" pitchFamily="34" charset="-122"/>
                <a:ea typeface="+mn-ea"/>
                <a:cs typeface="+mn-cs"/>
              </a:rPr>
              <a:t>则设备购置应</a:t>
            </a:r>
            <a:r>
              <a:rPr kumimoji="0" lang="en-US" altLang="zh-CN" sz="1800" b="1" i="0" u="none" strike="noStrike" kern="1200" cap="none" spc="0" normalizeH="0" baseline="0" noProof="0" dirty="0">
                <a:ln>
                  <a:noFill/>
                </a:ln>
                <a:solidFill>
                  <a:schemeClr val="tx1"/>
                </a:solidFill>
                <a:effectLst/>
                <a:uLnTx/>
                <a:uFillTx/>
                <a:latin typeface="微软雅黑" panose="020B0604030504040204" pitchFamily="34" charset="-122"/>
                <a:ea typeface="+mn-ea"/>
                <a:cs typeface="+mn-cs"/>
              </a:rPr>
              <a:t>&gt;0</a:t>
            </a:r>
            <a:endParaRPr kumimoji="0" lang="zh-CN" altLang="en-US" sz="1800" b="1" i="0" u="none" strike="noStrike" kern="1200" cap="none" spc="0" normalizeH="0" baseline="0" noProof="0" dirty="0">
              <a:ln>
                <a:noFill/>
              </a:ln>
              <a:solidFill>
                <a:schemeClr val="tx1"/>
              </a:solidFill>
              <a:effectLst/>
              <a:uLnTx/>
              <a:uFillTx/>
              <a:latin typeface="微软雅黑" panose="020B0604030504040204" pitchFamily="34" charset="-122"/>
              <a:ea typeface="+mn-ea"/>
              <a:cs typeface="+mn-cs"/>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107950"/>
            <a:ext cx="460375" cy="551180"/>
            <a:chOff x="0" y="-170"/>
            <a:chExt cx="725" cy="868"/>
          </a:xfrm>
        </p:grpSpPr>
        <p:sp>
          <p:nvSpPr>
            <p:cNvPr id="9"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11" name="组合 10"/>
            <p:cNvGrpSpPr/>
            <p:nvPr userDrawn="true"/>
          </p:nvGrpSpPr>
          <p:grpSpPr>
            <a:xfrm>
              <a:off x="0" y="357"/>
              <a:ext cx="594" cy="341"/>
              <a:chOff x="0" y="210766"/>
              <a:chExt cx="502921" cy="288405"/>
            </a:xfrm>
          </p:grpSpPr>
          <p:sp>
            <p:nvSpPr>
              <p:cNvPr id="12" name="矩形 1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14" name="矩形 13"/>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15" name="矩形 14"/>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grpSp>
      <p:sp>
        <p:nvSpPr>
          <p:cNvPr id="18" name="矩形 5"/>
          <p:cNvSpPr>
            <a:spLocks noChangeArrowheads="true"/>
          </p:cNvSpPr>
          <p:nvPr/>
        </p:nvSpPr>
        <p:spPr bwMode="auto">
          <a:xfrm>
            <a:off x="571500" y="120650"/>
            <a:ext cx="278257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a:t>
            </a:r>
            <a:r>
              <a:rPr kumimoji="1" 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10</a:t>
            </a: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设备工器具购置</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p:txBody>
      </p:sp>
      <p:sp>
        <p:nvSpPr>
          <p:cNvPr id="100" name="文本框 99"/>
          <p:cNvSpPr txBox="true"/>
          <p:nvPr/>
        </p:nvSpPr>
        <p:spPr>
          <a:xfrm>
            <a:off x="233680" y="652780"/>
            <a:ext cx="8905240" cy="3415030"/>
          </a:xfrm>
          <a:prstGeom prst="rect">
            <a:avLst/>
          </a:prstGeom>
          <a:noFill/>
          <a:ln w="9525">
            <a:noFill/>
          </a:ln>
        </p:spPr>
        <p:txBody>
          <a:bodyPr wrap="square">
            <a:spAutoFit/>
          </a:bodyPr>
          <a:lstStyle/>
          <a:p>
            <a:pPr marL="285750" indent="-285750">
              <a:lnSpc>
                <a:spcPct val="150000"/>
              </a:lnSpc>
              <a:buFont typeface="Wingdings" panose="05000000000000000000" charset="0"/>
              <a:buChar char="l"/>
            </a:pPr>
            <a:r>
              <a:rPr lang="zh-CN" altLang="en-US" sz="1600" b="1" dirty="0">
                <a:latin typeface="微软雅黑" panose="020B0604030504040204" pitchFamily="34" charset="-122"/>
                <a:ea typeface="微软雅黑" panose="020B0604030504040204" pitchFamily="34" charset="-122"/>
              </a:rPr>
              <a:t>填报说明：</a:t>
            </a:r>
            <a:endParaRPr lang="zh-CN" altLang="en-US" sz="1600" dirty="0">
              <a:latin typeface="微软雅黑" panose="020B0604030504040204" pitchFamily="34" charset="-122"/>
              <a:ea typeface="微软雅黑" panose="020B0604030504040204" pitchFamily="34" charset="-122"/>
            </a:endParaRPr>
          </a:p>
          <a:p>
            <a:pPr marL="285750" indent="-285750">
              <a:lnSpc>
                <a:spcPct val="150000"/>
              </a:lnSpc>
              <a:buFont typeface="Wingdings" panose="05000000000000000000" charset="0"/>
              <a:buChar char="ü"/>
            </a:pPr>
            <a:r>
              <a:rPr lang="zh-CN" altLang="en-US" sz="1600" dirty="0">
                <a:solidFill>
                  <a:srgbClr val="FF0000"/>
                </a:solidFill>
                <a:latin typeface="微软雅黑" panose="020B0604030504040204" pitchFamily="34" charset="-122"/>
                <a:ea typeface="微软雅黑" panose="020B0604030504040204" pitchFamily="34" charset="-122"/>
              </a:rPr>
              <a:t>本指标只填写设备工器具</a:t>
            </a:r>
            <a:r>
              <a:rPr lang="zh-CN" altLang="en-US" sz="1600" b="1" dirty="0">
                <a:solidFill>
                  <a:srgbClr val="FF0000"/>
                </a:solidFill>
                <a:latin typeface="微软雅黑" panose="020B0604030504040204" pitchFamily="34" charset="-122"/>
                <a:ea typeface="微软雅黑" panose="020B0604030504040204" pitchFamily="34" charset="-122"/>
              </a:rPr>
              <a:t>本身</a:t>
            </a:r>
            <a:r>
              <a:rPr lang="zh-CN" altLang="en-US" sz="1600" dirty="0">
                <a:solidFill>
                  <a:srgbClr val="FF0000"/>
                </a:solidFill>
                <a:latin typeface="微软雅黑" panose="020B0604030504040204" pitchFamily="34" charset="-122"/>
                <a:ea typeface="微软雅黑" panose="020B0604030504040204" pitchFamily="34" charset="-122"/>
              </a:rPr>
              <a:t>的价值（含设备保管费、运费、损耗），</a:t>
            </a:r>
            <a:r>
              <a:rPr lang="zh-CN" altLang="en-US" sz="1600" b="1" dirty="0">
                <a:solidFill>
                  <a:srgbClr val="FF0000"/>
                </a:solidFill>
                <a:latin typeface="微软雅黑" panose="020B0604030504040204" pitchFamily="34" charset="-122"/>
                <a:ea typeface="微软雅黑" panose="020B0604030504040204" pitchFamily="34" charset="-122"/>
              </a:rPr>
              <a:t>不包括</a:t>
            </a:r>
            <a:r>
              <a:rPr lang="zh-CN" altLang="en-US" sz="1600" dirty="0">
                <a:solidFill>
                  <a:srgbClr val="FF0000"/>
                </a:solidFill>
                <a:latin typeface="微软雅黑" panose="020B0604030504040204" pitchFamily="34" charset="-122"/>
                <a:ea typeface="微软雅黑" panose="020B0604030504040204" pitchFamily="34" charset="-122"/>
              </a:rPr>
              <a:t>设备安装费用。</a:t>
            </a:r>
            <a:endParaRPr lang="zh-CN" altLang="en-US" sz="1600" dirty="0">
              <a:solidFill>
                <a:srgbClr val="FF0000"/>
              </a:solidFill>
              <a:latin typeface="微软雅黑" panose="020B0604030504040204" pitchFamily="34" charset="-122"/>
              <a:ea typeface="微软雅黑" panose="020B0604030504040204" pitchFamily="34" charset="-122"/>
            </a:endParaRPr>
          </a:p>
          <a:p>
            <a:pPr marL="285750" indent="-285750">
              <a:lnSpc>
                <a:spcPct val="150000"/>
              </a:lnSpc>
              <a:buFont typeface="Wingdings" panose="05000000000000000000" charset="0"/>
              <a:buChar char="ü"/>
            </a:pPr>
            <a:r>
              <a:rPr lang="zh-CN" altLang="en-US" sz="1600" dirty="0">
                <a:latin typeface="微软雅黑" panose="020B0604030504040204" pitchFamily="34" charset="-122"/>
                <a:ea typeface="微软雅黑" panose="020B0604030504040204" pitchFamily="34" charset="-122"/>
              </a:rPr>
              <a:t>如果购买设备免费安装，则安装费用包括在“设备工器具购置费”中。设备购置合同中规定设备由厂家负责安装，只有设备款，没有安装费用，此种情况下</a:t>
            </a:r>
            <a:r>
              <a:rPr lang="zh-CN" altLang="en-US" sz="1600" b="1" dirty="0">
                <a:latin typeface="微软雅黑" panose="020B0604030504040204" pitchFamily="34" charset="-122"/>
                <a:ea typeface="微软雅黑" panose="020B0604030504040204" pitchFamily="34" charset="-122"/>
              </a:rPr>
              <a:t>只计算“设备工器具购置”</a:t>
            </a:r>
            <a:r>
              <a:rPr lang="zh-CN" altLang="en-US" sz="1600" dirty="0">
                <a:latin typeface="微软雅黑" panose="020B0604030504040204" pitchFamily="34" charset="-122"/>
                <a:ea typeface="微软雅黑" panose="020B0604030504040204" pitchFamily="34" charset="-122"/>
              </a:rPr>
              <a:t>，不计算“安装工程”部分。</a:t>
            </a:r>
            <a:endParaRPr lang="zh-CN" altLang="en-US" sz="1600" dirty="0">
              <a:latin typeface="微软雅黑" panose="020B0604030504040204" pitchFamily="34" charset="-122"/>
              <a:ea typeface="微软雅黑" panose="020B0604030504040204" pitchFamily="34" charset="-122"/>
              <a:sym typeface="+mn-ea"/>
            </a:endParaRPr>
          </a:p>
          <a:p>
            <a:pPr marL="285750" indent="-285750">
              <a:lnSpc>
                <a:spcPct val="150000"/>
              </a:lnSpc>
              <a:buFont typeface="Wingdings" panose="05000000000000000000" charset="0"/>
              <a:buChar char="ü"/>
            </a:pPr>
            <a:r>
              <a:rPr lang="zh-CN" altLang="en-US" sz="1600" b="1" dirty="0">
                <a:latin typeface="微软雅黑" panose="020B0604030504040204" pitchFamily="34" charset="-122"/>
                <a:ea typeface="微软雅黑" panose="020B0604030504040204" pitchFamily="34" charset="-122"/>
              </a:rPr>
              <a:t>提供会计账目的</a:t>
            </a:r>
            <a:r>
              <a:rPr lang="zh-CN" altLang="en-US" sz="1600" dirty="0">
                <a:latin typeface="微软雅黑" panose="020B0604030504040204" pitchFamily="34" charset="-122"/>
                <a:ea typeface="微软雅黑" panose="020B0604030504040204" pitchFamily="34" charset="-122"/>
              </a:rPr>
              <a:t>，对应科目为“房屋开发成本”科目下的“设备款”的本年借方累计发生额或相关会计分录借方发生额加总填报。</a:t>
            </a:r>
            <a:r>
              <a:rPr lang="zh-CN" altLang="en-US" sz="1600" b="1" dirty="0">
                <a:latin typeface="微软雅黑" panose="020B0604030504040204" pitchFamily="34" charset="-122"/>
                <a:ea typeface="微软雅黑" panose="020B0604030504040204" pitchFamily="34" charset="-122"/>
              </a:rPr>
              <a:t>提供的明细账的</a:t>
            </a:r>
            <a:r>
              <a:rPr lang="zh-CN" altLang="en-US" sz="1600" dirty="0">
                <a:latin typeface="微软雅黑" panose="020B0604030504040204" pitchFamily="34" charset="-122"/>
                <a:ea typeface="微软雅黑" panose="020B0604030504040204" pitchFamily="34" charset="-122"/>
              </a:rPr>
              <a:t>应注明取数科目及数据加总过程，加盖单位公章。</a:t>
            </a:r>
            <a:r>
              <a:rPr lang="zh-CN" altLang="en-US" sz="1600" b="1" dirty="0">
                <a:latin typeface="微软雅黑" panose="020B0604030504040204" pitchFamily="34" charset="-122"/>
                <a:ea typeface="微软雅黑" panose="020B0604030504040204" pitchFamily="34" charset="-122"/>
              </a:rPr>
              <a:t>提供相关支付凭证的</a:t>
            </a:r>
            <a:r>
              <a:rPr lang="zh-CN" altLang="en-US" sz="1600" dirty="0">
                <a:latin typeface="微软雅黑" panose="020B0604030504040204" pitchFamily="34" charset="-122"/>
                <a:ea typeface="微软雅黑" panose="020B0604030504040204" pitchFamily="34" charset="-122"/>
              </a:rPr>
              <a:t>，应将凭证分类汇总，并按照时间排列。有多项设备购置的，需提供设备购置明细清单。</a:t>
            </a:r>
            <a:endParaRPr lang="zh-CN" altLang="en-US" sz="1600" dirty="0">
              <a:latin typeface="微软雅黑" panose="020B0604030504040204" pitchFamily="34" charset="-122"/>
              <a:ea typeface="微软雅黑" panose="020B0604030504040204" pitchFamily="34" charset="-122"/>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107950"/>
            <a:ext cx="460375" cy="551180"/>
            <a:chOff x="0" y="-170"/>
            <a:chExt cx="725" cy="868"/>
          </a:xfrm>
        </p:grpSpPr>
        <p:sp>
          <p:nvSpPr>
            <p:cNvPr id="9"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11" name="组合 10"/>
            <p:cNvGrpSpPr/>
            <p:nvPr userDrawn="true"/>
          </p:nvGrpSpPr>
          <p:grpSpPr>
            <a:xfrm>
              <a:off x="0" y="357"/>
              <a:ext cx="594" cy="341"/>
              <a:chOff x="0" y="210766"/>
              <a:chExt cx="502921" cy="288405"/>
            </a:xfrm>
          </p:grpSpPr>
          <p:sp>
            <p:nvSpPr>
              <p:cNvPr id="12" name="矩形 1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14" name="矩形 13"/>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15" name="矩形 14"/>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grpSp>
      <p:sp>
        <p:nvSpPr>
          <p:cNvPr id="18" name="矩形 5"/>
          <p:cNvSpPr>
            <a:spLocks noChangeArrowheads="true"/>
          </p:cNvSpPr>
          <p:nvPr/>
        </p:nvSpPr>
        <p:spPr bwMode="auto">
          <a:xfrm>
            <a:off x="571500" y="120650"/>
            <a:ext cx="186436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a:t>
            </a:r>
            <a:r>
              <a:rPr kumimoji="1" 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12</a:t>
            </a:r>
            <a:r>
              <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其他费用</a:t>
            </a:r>
            <a:endParaRPr kumimoji="1" lang="zh-CN" altLang="en-US"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p:txBody>
      </p:sp>
      <p:sp>
        <p:nvSpPr>
          <p:cNvPr id="100" name="文本框 99"/>
          <p:cNvSpPr txBox="true"/>
          <p:nvPr/>
        </p:nvSpPr>
        <p:spPr>
          <a:xfrm>
            <a:off x="233680" y="581025"/>
            <a:ext cx="8693150" cy="3415030"/>
          </a:xfrm>
          <a:prstGeom prst="rect">
            <a:avLst/>
          </a:prstGeom>
          <a:noFill/>
          <a:ln w="9525">
            <a:noFill/>
          </a:ln>
        </p:spPr>
        <p:txBody>
          <a:bodyPr wrap="square">
            <a:spAutoFit/>
          </a:bodyPr>
          <a:lstStyle/>
          <a:p>
            <a:pPr marL="285750" indent="-285750">
              <a:lnSpc>
                <a:spcPct val="150000"/>
              </a:lnSpc>
              <a:buFont typeface="Wingdings" panose="05000000000000000000" charset="0"/>
              <a:buChar char="l"/>
            </a:pPr>
            <a:r>
              <a:rPr lang="zh-CN" altLang="en-US" sz="1800" dirty="0">
                <a:latin typeface="微软雅黑" panose="020B0604030504040204" pitchFamily="34" charset="-122"/>
                <a:ea typeface="微软雅黑" panose="020B0604030504040204" pitchFamily="34" charset="-122"/>
                <a:sym typeface="+mn-ea"/>
              </a:rPr>
              <a:t>其他费用指在</a:t>
            </a:r>
            <a:r>
              <a:rPr lang="zh-CN" altLang="en-US" sz="1800" b="1" dirty="0">
                <a:latin typeface="微软雅黑" panose="020B0604030504040204" pitchFamily="34" charset="-122"/>
                <a:ea typeface="微软雅黑" panose="020B0604030504040204" pitchFamily="34" charset="-122"/>
                <a:sym typeface="+mn-ea"/>
              </a:rPr>
              <a:t>项目建设过程中发生</a:t>
            </a:r>
            <a:r>
              <a:rPr lang="zh-CN" altLang="en-US" sz="1800" dirty="0">
                <a:latin typeface="微软雅黑" panose="020B0604030504040204" pitchFamily="34" charset="-122"/>
                <a:ea typeface="微软雅黑" panose="020B0604030504040204" pitchFamily="34" charset="-122"/>
                <a:sym typeface="+mn-ea"/>
              </a:rPr>
              <a:t>的，除建筑安装工程和设备、工器具购置投资完成额以外的费用，不指经营中财务上的其他费用。</a:t>
            </a:r>
            <a:r>
              <a:rPr lang="zh-CN" altLang="en-US" sz="1800" dirty="0">
                <a:solidFill>
                  <a:srgbClr val="FF0000"/>
                </a:solidFill>
                <a:latin typeface="微软雅黑" panose="020B0604030504040204" pitchFamily="34" charset="-122"/>
                <a:ea typeface="微软雅黑" panose="020B0604030504040204" pitchFamily="34" charset="-122"/>
                <a:sym typeface="+mn-ea"/>
              </a:rPr>
              <a:t>用于项目建设的贷款的利息支出，在项目建设期应纳入统计，项目建成投产后不应纳入。</a:t>
            </a:r>
            <a:endParaRPr lang="zh-CN" altLang="en-US" sz="1800" dirty="0">
              <a:latin typeface="微软雅黑" panose="020B0604030504040204" pitchFamily="34" charset="-122"/>
              <a:ea typeface="微软雅黑" panose="020B0604030504040204" pitchFamily="34" charset="-122"/>
              <a:sym typeface="+mn-ea"/>
            </a:endParaRPr>
          </a:p>
          <a:p>
            <a:pPr marL="285750" indent="-285750">
              <a:lnSpc>
                <a:spcPct val="150000"/>
              </a:lnSpc>
              <a:buFont typeface="Wingdings" panose="05000000000000000000" charset="0"/>
              <a:buChar char="l"/>
            </a:pPr>
            <a:r>
              <a:rPr lang="zh-CN" altLang="en-US" sz="1800" dirty="0">
                <a:latin typeface="微软雅黑" panose="020B0604030504040204" pitchFamily="34" charset="-122"/>
                <a:ea typeface="微软雅黑" panose="020B0604030504040204" pitchFamily="34" charset="-122"/>
                <a:sym typeface="+mn-ea"/>
              </a:rPr>
              <a:t>依据</a:t>
            </a:r>
            <a:r>
              <a:rPr lang="zh-CN" altLang="en-US" sz="1800" dirty="0">
                <a:solidFill>
                  <a:srgbClr val="FF0000"/>
                </a:solidFill>
                <a:latin typeface="微软雅黑" panose="020B0604030504040204" pitchFamily="34" charset="-122"/>
                <a:ea typeface="微软雅黑" panose="020B0604030504040204" pitchFamily="34" charset="-122"/>
                <a:sym typeface="+mn-ea"/>
              </a:rPr>
              <a:t>会计报表</a:t>
            </a:r>
            <a:r>
              <a:rPr lang="zh-CN" altLang="en-US" sz="1800" dirty="0">
                <a:latin typeface="微软雅黑" panose="020B0604030504040204" pitchFamily="34" charset="-122"/>
                <a:ea typeface="微软雅黑" panose="020B0604030504040204" pitchFamily="34" charset="-122"/>
                <a:sym typeface="+mn-ea"/>
              </a:rPr>
              <a:t>“房屋开发成本”科目下的</a:t>
            </a:r>
            <a:r>
              <a:rPr lang="zh-CN" altLang="en-US" sz="1800" b="1" dirty="0">
                <a:latin typeface="微软雅黑" panose="020B0604030504040204" pitchFamily="34" charset="-122"/>
                <a:ea typeface="微软雅黑" panose="020B0604030504040204" pitchFamily="34" charset="-122"/>
                <a:sym typeface="+mn-ea"/>
              </a:rPr>
              <a:t> “土地出让金”、“开发间接费”</a:t>
            </a:r>
            <a:r>
              <a:rPr lang="zh-CN" altLang="en-US" sz="1800" dirty="0">
                <a:latin typeface="微软雅黑" panose="020B0604030504040204" pitchFamily="34" charset="-122"/>
                <a:ea typeface="微软雅黑" panose="020B0604030504040204" pitchFamily="34" charset="-122"/>
                <a:sym typeface="+mn-ea"/>
              </a:rPr>
              <a:t>等填报；未设置该科目的，根据“房屋开发成本”下的相关明细分析计算填报。如果无法依据会计报表，根据</a:t>
            </a:r>
            <a:r>
              <a:rPr lang="zh-CN" altLang="en-US" sz="1800" dirty="0">
                <a:solidFill>
                  <a:srgbClr val="FF0000"/>
                </a:solidFill>
                <a:latin typeface="微软雅黑" panose="020B0604030504040204" pitchFamily="34" charset="-122"/>
                <a:ea typeface="微软雅黑" panose="020B0604030504040204" pitchFamily="34" charset="-122"/>
                <a:sym typeface="+mn-ea"/>
              </a:rPr>
              <a:t>相关支付凭证</a:t>
            </a:r>
            <a:r>
              <a:rPr lang="zh-CN" altLang="en-US" sz="1800" dirty="0">
                <a:latin typeface="微软雅黑" panose="020B0604030504040204" pitchFamily="34" charset="-122"/>
                <a:ea typeface="微软雅黑" panose="020B0604030504040204" pitchFamily="34" charset="-122"/>
                <a:sym typeface="+mn-ea"/>
              </a:rPr>
              <a:t>填报。</a:t>
            </a:r>
            <a:endParaRPr lang="zh-CN" altLang="en-US" sz="1800" dirty="0">
              <a:solidFill>
                <a:srgbClr val="FF0000"/>
              </a:solidFill>
              <a:latin typeface="微软雅黑" panose="020B0604030504040204" pitchFamily="34" charset="-122"/>
              <a:ea typeface="微软雅黑" panose="020B0604030504040204" pitchFamily="34" charset="-122"/>
              <a:sym typeface="+mn-ea"/>
            </a:endParaRPr>
          </a:p>
          <a:p>
            <a:pPr marL="285750" indent="-285750">
              <a:lnSpc>
                <a:spcPct val="150000"/>
              </a:lnSpc>
              <a:buFont typeface="Wingdings" panose="05000000000000000000" charset="0"/>
              <a:buChar char="l"/>
            </a:pPr>
            <a:r>
              <a:rPr lang="zh-CN" altLang="en-US" sz="1800" dirty="0">
                <a:latin typeface="微软雅黑" panose="020B0604030504040204" pitchFamily="34" charset="-122"/>
                <a:ea typeface="微软雅黑" panose="020B0604030504040204" pitchFamily="34" charset="-122"/>
                <a:sym typeface="+mn-ea"/>
              </a:rPr>
              <a:t>应取自财务开发成本明细账，</a:t>
            </a:r>
            <a:r>
              <a:rPr lang="zh-CN" altLang="en-US" sz="1800" dirty="0">
                <a:solidFill>
                  <a:srgbClr val="FF0000"/>
                </a:solidFill>
                <a:latin typeface="微软雅黑" panose="020B0604030504040204" pitchFamily="34" charset="-122"/>
                <a:ea typeface="微软雅黑" panose="020B0604030504040204" pitchFamily="34" charset="-122"/>
                <a:sym typeface="+mn-ea"/>
              </a:rPr>
              <a:t>以实际发生的账务数据为准，是财务实际支付的价款</a:t>
            </a:r>
            <a:r>
              <a:rPr lang="zh-CN" altLang="en-US" sz="1800" dirty="0">
                <a:latin typeface="微软雅黑" panose="020B0604030504040204" pitchFamily="34" charset="-122"/>
                <a:ea typeface="微软雅黑" panose="020B0604030504040204" pitchFamily="34" charset="-122"/>
                <a:sym typeface="+mn-ea"/>
              </a:rPr>
              <a:t>。其具体内容可取自财务账，但</a:t>
            </a:r>
            <a:r>
              <a:rPr lang="zh-CN" altLang="en-US" sz="1800" b="1" dirty="0">
                <a:solidFill>
                  <a:srgbClr val="FF0000"/>
                </a:solidFill>
                <a:latin typeface="微软雅黑" panose="020B0604030504040204" pitchFamily="34" charset="-122"/>
                <a:ea typeface="微软雅黑" panose="020B0604030504040204" pitchFamily="34" charset="-122"/>
                <a:sym typeface="+mn-ea"/>
              </a:rPr>
              <a:t>不等同于财务</a:t>
            </a:r>
            <a:r>
              <a:rPr lang="zh-CN" altLang="en-US" sz="1800" dirty="0">
                <a:latin typeface="微软雅黑" panose="020B0604030504040204" pitchFamily="34" charset="-122"/>
                <a:ea typeface="微软雅黑" panose="020B0604030504040204" pitchFamily="34" charset="-122"/>
                <a:sym typeface="+mn-ea"/>
              </a:rPr>
              <a:t>中“其他费用”科目。</a:t>
            </a:r>
            <a:endParaRPr lang="zh-CN" altLang="en-US" sz="1800" dirty="0">
              <a:latin typeface="微软雅黑" panose="020B0604030504040204" pitchFamily="34" charset="-122"/>
              <a:ea typeface="微软雅黑" panose="020B0604030504040204" pitchFamily="34" charset="-122"/>
              <a:sym typeface="+mn-ea"/>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107950"/>
            <a:ext cx="460375" cy="551180"/>
            <a:chOff x="0" y="-170"/>
            <a:chExt cx="725" cy="868"/>
          </a:xfrm>
        </p:grpSpPr>
        <p:sp>
          <p:nvSpPr>
            <p:cNvPr id="9"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11" name="组合 10"/>
            <p:cNvGrpSpPr/>
            <p:nvPr userDrawn="true"/>
          </p:nvGrpSpPr>
          <p:grpSpPr>
            <a:xfrm>
              <a:off x="0" y="357"/>
              <a:ext cx="594" cy="341"/>
              <a:chOff x="0" y="210766"/>
              <a:chExt cx="502921" cy="288405"/>
            </a:xfrm>
          </p:grpSpPr>
          <p:sp>
            <p:nvSpPr>
              <p:cNvPr id="12" name="矩形 1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14" name="矩形 13"/>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15" name="矩形 14"/>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grpSp>
      <p:sp>
        <p:nvSpPr>
          <p:cNvPr id="18" name="矩形 5"/>
          <p:cNvSpPr>
            <a:spLocks noChangeArrowheads="true"/>
          </p:cNvSpPr>
          <p:nvPr/>
        </p:nvSpPr>
        <p:spPr bwMode="auto">
          <a:xfrm>
            <a:off x="571500" y="120650"/>
            <a:ext cx="186436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a:t>
            </a:r>
            <a:r>
              <a:rPr kumimoji="1" 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12</a:t>
            </a:r>
            <a:r>
              <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其他费用</a:t>
            </a:r>
            <a:endParaRPr kumimoji="1" lang="zh-CN" altLang="en-US"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p:txBody>
      </p:sp>
      <p:sp>
        <p:nvSpPr>
          <p:cNvPr id="100" name="文本框 99"/>
          <p:cNvSpPr txBox="true"/>
          <p:nvPr/>
        </p:nvSpPr>
        <p:spPr>
          <a:xfrm>
            <a:off x="233680" y="581025"/>
            <a:ext cx="8693150" cy="3830955"/>
          </a:xfrm>
          <a:prstGeom prst="rect">
            <a:avLst/>
          </a:prstGeom>
          <a:noFill/>
          <a:ln w="9525">
            <a:noFill/>
          </a:ln>
        </p:spPr>
        <p:txBody>
          <a:bodyPr wrap="square">
            <a:spAutoFit/>
          </a:bodyPr>
          <a:lstStyle/>
          <a:p>
            <a:pPr marL="285750" indent="-285750">
              <a:lnSpc>
                <a:spcPct val="150000"/>
              </a:lnSpc>
              <a:buFont typeface="Wingdings" panose="05000000000000000000" charset="0"/>
              <a:buChar char="l"/>
            </a:pPr>
            <a:r>
              <a:rPr lang="zh-CN" altLang="en-US" sz="1800" dirty="0">
                <a:solidFill>
                  <a:schemeClr val="tx1"/>
                </a:solidFill>
                <a:latin typeface="微软雅黑" panose="020B0604030504040204" pitchFamily="34" charset="-122"/>
                <a:ea typeface="微软雅黑" panose="020B0604030504040204" pitchFamily="34" charset="-122"/>
                <a:sym typeface="+mn-ea"/>
              </a:rPr>
              <a:t>销售费用以及财务费用和管理费用，</a:t>
            </a:r>
            <a:r>
              <a:rPr lang="zh-CN" altLang="en-US" sz="1800" dirty="0">
                <a:solidFill>
                  <a:srgbClr val="FF0000"/>
                </a:solidFill>
                <a:latin typeface="微软雅黑" panose="020B0604030504040204" pitchFamily="34" charset="-122"/>
                <a:ea typeface="微软雅黑" panose="020B0604030504040204" pitchFamily="34" charset="-122"/>
                <a:sym typeface="+mn-ea"/>
              </a:rPr>
              <a:t>不计入其它费用。</a:t>
            </a:r>
            <a:endParaRPr lang="zh-CN" altLang="en-US" sz="1800" dirty="0">
              <a:solidFill>
                <a:srgbClr val="FF0000"/>
              </a:solidFill>
              <a:latin typeface="微软雅黑" panose="020B0604030504040204" pitchFamily="34" charset="-122"/>
              <a:ea typeface="微软雅黑" panose="020B0604030504040204" pitchFamily="34" charset="-122"/>
              <a:sym typeface="+mn-ea"/>
            </a:endParaRPr>
          </a:p>
          <a:p>
            <a:pPr marL="285750" indent="-285750">
              <a:lnSpc>
                <a:spcPct val="150000"/>
              </a:lnSpc>
              <a:buFont typeface="Wingdings" panose="05000000000000000000" charset="0"/>
              <a:buChar char="l"/>
            </a:pPr>
            <a:r>
              <a:rPr lang="zh-CN" altLang="en-US" sz="1800" dirty="0">
                <a:latin typeface="微软雅黑" panose="020B0604030504040204" pitchFamily="34" charset="-122"/>
                <a:ea typeface="微软雅黑" panose="020B0604030504040204" pitchFamily="34" charset="-122"/>
                <a:sym typeface="+mn-ea"/>
              </a:rPr>
              <a:t>股权转让发生的金额</a:t>
            </a:r>
            <a:r>
              <a:rPr lang="zh-CN" altLang="en-US" sz="1800" dirty="0">
                <a:solidFill>
                  <a:srgbClr val="FF0000"/>
                </a:solidFill>
                <a:latin typeface="微软雅黑" panose="020B0604030504040204" pitchFamily="34" charset="-122"/>
                <a:ea typeface="微软雅黑" panose="020B0604030504040204" pitchFamily="34" charset="-122"/>
                <a:sym typeface="+mn-ea"/>
              </a:rPr>
              <a:t>不应计入</a:t>
            </a:r>
            <a:r>
              <a:rPr lang="zh-CN" altLang="en-US" sz="1800" dirty="0">
                <a:latin typeface="微软雅黑" panose="020B0604030504040204" pitchFamily="34" charset="-122"/>
                <a:ea typeface="微软雅黑" panose="020B0604030504040204" pitchFamily="34" charset="-122"/>
                <a:sym typeface="+mn-ea"/>
              </a:rPr>
              <a:t>。</a:t>
            </a:r>
            <a:endParaRPr lang="zh-CN" altLang="en-US" sz="1800" dirty="0">
              <a:latin typeface="微软雅黑" panose="020B0604030504040204" pitchFamily="34" charset="-122"/>
              <a:ea typeface="微软雅黑" panose="020B0604030504040204" pitchFamily="34" charset="-122"/>
              <a:sym typeface="+mn-ea"/>
            </a:endParaRPr>
          </a:p>
          <a:p>
            <a:pPr marL="285750" indent="-285750">
              <a:lnSpc>
                <a:spcPct val="150000"/>
              </a:lnSpc>
              <a:buFont typeface="Wingdings" panose="05000000000000000000" charset="0"/>
              <a:buChar char="ü"/>
            </a:pPr>
            <a:r>
              <a:rPr lang="zh-CN" altLang="en-US" sz="1800" dirty="0">
                <a:solidFill>
                  <a:srgbClr val="FF0000"/>
                </a:solidFill>
                <a:latin typeface="微软雅黑" panose="020B0604030504040204" pitchFamily="34" charset="-122"/>
                <a:ea typeface="微软雅黑" panose="020B0604030504040204" pitchFamily="34" charset="-122"/>
                <a:sym typeface="+mn-ea"/>
              </a:rPr>
              <a:t>除土地购置费外的其他费用，凭证必须为本年度，</a:t>
            </a:r>
            <a:r>
              <a:rPr lang="zh-CN" altLang="en-US" sz="1800" dirty="0">
                <a:solidFill>
                  <a:schemeClr val="tx1"/>
                </a:solidFill>
                <a:latin typeface="微软雅黑" panose="020B0604030504040204" pitchFamily="34" charset="-122"/>
                <a:ea typeface="微软雅黑" panose="020B0604030504040204" pitchFamily="34" charset="-122"/>
                <a:sym typeface="+mn-ea"/>
              </a:rPr>
              <a:t>不得为以前年度。</a:t>
            </a:r>
            <a:endParaRPr lang="zh-CN" altLang="en-US" sz="1800" dirty="0">
              <a:solidFill>
                <a:schemeClr val="tx1"/>
              </a:solidFill>
              <a:latin typeface="微软雅黑" panose="020B0604030504040204" pitchFamily="34" charset="-122"/>
              <a:ea typeface="微软雅黑" panose="020B0604030504040204" pitchFamily="34" charset="-122"/>
              <a:sym typeface="+mn-ea"/>
            </a:endParaRPr>
          </a:p>
          <a:p>
            <a:pPr marL="285750" indent="-285750">
              <a:lnSpc>
                <a:spcPct val="150000"/>
              </a:lnSpc>
              <a:buFont typeface="Wingdings" panose="05000000000000000000" charset="0"/>
              <a:buChar char="ü"/>
            </a:pPr>
            <a:r>
              <a:rPr lang="zh-CN" altLang="en-US" sz="1800" dirty="0">
                <a:latin typeface="微软雅黑" panose="020B0604030504040204" pitchFamily="34" charset="-122"/>
                <a:ea typeface="微软雅黑" panose="020B0604030504040204" pitchFamily="34" charset="-122"/>
                <a:sym typeface="+mn-ea"/>
              </a:rPr>
              <a:t>对开发成本进行</a:t>
            </a:r>
            <a:r>
              <a:rPr lang="zh-CN" altLang="en-US" sz="1800" dirty="0">
                <a:solidFill>
                  <a:srgbClr val="FF0000"/>
                </a:solidFill>
                <a:latin typeface="微软雅黑" panose="020B0604030504040204" pitchFamily="34" charset="-122"/>
                <a:ea typeface="微软雅黑" panose="020B0604030504040204" pitchFamily="34" charset="-122"/>
                <a:sym typeface="+mn-ea"/>
              </a:rPr>
              <a:t>调整时，</a:t>
            </a:r>
            <a:r>
              <a:rPr lang="zh-CN" altLang="en-US" sz="1800" dirty="0">
                <a:latin typeface="微软雅黑" panose="020B0604030504040204" pitchFamily="34" charset="-122"/>
                <a:ea typeface="微软雅黑" panose="020B0604030504040204" pitchFamily="34" charset="-122"/>
                <a:sym typeface="+mn-ea"/>
              </a:rPr>
              <a:t>调整</a:t>
            </a:r>
            <a:r>
              <a:rPr lang="zh-CN" altLang="en-US" sz="1800" b="1" dirty="0">
                <a:latin typeface="微软雅黑" panose="020B0604030504040204" pitchFamily="34" charset="-122"/>
                <a:ea typeface="微软雅黑" panose="020B0604030504040204" pitchFamily="34" charset="-122"/>
                <a:sym typeface="+mn-ea"/>
              </a:rPr>
              <a:t>当年</a:t>
            </a:r>
            <a:r>
              <a:rPr lang="zh-CN" altLang="en-US" sz="1800" dirty="0">
                <a:latin typeface="微软雅黑" panose="020B0604030504040204" pitchFamily="34" charset="-122"/>
                <a:ea typeface="微软雅黑" panose="020B0604030504040204" pitchFamily="34" charset="-122"/>
                <a:sym typeface="+mn-ea"/>
              </a:rPr>
              <a:t>数据，从当年其他费用、本年完成投资中扣减；调整</a:t>
            </a:r>
            <a:r>
              <a:rPr lang="zh-CN" altLang="en-US" sz="1800" b="1" dirty="0">
                <a:latin typeface="微软雅黑" panose="020B0604030504040204" pitchFamily="34" charset="-122"/>
                <a:ea typeface="微软雅黑" panose="020B0604030504040204" pitchFamily="34" charset="-122"/>
                <a:sym typeface="+mn-ea"/>
              </a:rPr>
              <a:t>以往年度</a:t>
            </a:r>
            <a:r>
              <a:rPr lang="zh-CN" altLang="en-US" sz="1800" dirty="0">
                <a:latin typeface="微软雅黑" panose="020B0604030504040204" pitchFamily="34" charset="-122"/>
                <a:ea typeface="微软雅黑" panose="020B0604030504040204" pitchFamily="34" charset="-122"/>
                <a:sym typeface="+mn-ea"/>
              </a:rPr>
              <a:t>数据，不允许从当年其他费用、本年完成投资中扣减，要从</a:t>
            </a:r>
            <a:r>
              <a:rPr lang="zh-CN" altLang="en-US" sz="1800" b="1" dirty="0">
                <a:latin typeface="微软雅黑" panose="020B0604030504040204" pitchFamily="34" charset="-122"/>
                <a:ea typeface="微软雅黑" panose="020B0604030504040204" pitchFamily="34" charset="-122"/>
                <a:sym typeface="+mn-ea"/>
              </a:rPr>
              <a:t>自开始累计完成投资</a:t>
            </a:r>
            <a:r>
              <a:rPr lang="zh-CN" altLang="en-US" sz="1800" dirty="0">
                <a:latin typeface="微软雅黑" panose="020B0604030504040204" pitchFamily="34" charset="-122"/>
                <a:ea typeface="微软雅黑" panose="020B0604030504040204" pitchFamily="34" charset="-122"/>
                <a:sym typeface="+mn-ea"/>
              </a:rPr>
              <a:t>中扣减。</a:t>
            </a:r>
            <a:endParaRPr lang="zh-CN" altLang="en-US" sz="1800" dirty="0">
              <a:latin typeface="微软雅黑" panose="020B0604030504040204" pitchFamily="34" charset="-122"/>
              <a:ea typeface="微软雅黑" panose="020B0604030504040204" pitchFamily="34" charset="-122"/>
              <a:sym typeface="+mn-ea"/>
            </a:endParaRPr>
          </a:p>
          <a:p>
            <a:pPr marL="285750" indent="-285750">
              <a:lnSpc>
                <a:spcPct val="150000"/>
              </a:lnSpc>
              <a:buFont typeface="Wingdings" panose="05000000000000000000" charset="0"/>
              <a:buChar char="ü"/>
            </a:pPr>
            <a:r>
              <a:rPr lang="zh-CN" altLang="en-US" sz="1800" dirty="0">
                <a:latin typeface="微软雅黑" panose="020B0604030504040204" pitchFamily="34" charset="-122"/>
                <a:ea typeface="微软雅黑" panose="020B0604030504040204" pitchFamily="34" charset="-122"/>
                <a:sym typeface="+mn-ea"/>
              </a:rPr>
              <a:t> 财务费用不得计提。特别是利息只能计入当期利息，不得按照多月计提报送，以前年度的利息不得计入本年完成投资。项目竣工后发生的利息，不应再计入投资完成额。（如果其他费用中有计提利息，应扣减计提利息，只保留实际支付利息）  </a:t>
            </a:r>
            <a:endParaRPr lang="zh-CN" altLang="en-US" sz="1800" dirty="0">
              <a:latin typeface="微软雅黑" panose="020B0604030504040204" pitchFamily="34" charset="-122"/>
              <a:ea typeface="微软雅黑" panose="020B0604030504040204" pitchFamily="34" charset="-122"/>
              <a:sym typeface="+mn-ea"/>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4" descr="1667375338694"/>
          <p:cNvPicPr>
            <a:picLocks noChangeAspect="true"/>
          </p:cNvPicPr>
          <p:nvPr/>
        </p:nvPicPr>
        <p:blipFill>
          <a:blip r:embed="rId1"/>
          <a:srcRect t="96385"/>
          <a:stretch>
            <a:fillRect/>
          </a:stretch>
        </p:blipFill>
        <p:spPr>
          <a:xfrm>
            <a:off x="179705" y="4062730"/>
            <a:ext cx="8751570" cy="154940"/>
          </a:xfrm>
          <a:prstGeom prst="rect">
            <a:avLst/>
          </a:prstGeom>
        </p:spPr>
      </p:pic>
      <p:pic>
        <p:nvPicPr>
          <p:cNvPr id="4" name="图片 4" descr="1667375338694"/>
          <p:cNvPicPr>
            <a:picLocks noChangeAspect="true"/>
          </p:cNvPicPr>
          <p:nvPr/>
        </p:nvPicPr>
        <p:blipFill>
          <a:blip r:embed="rId1"/>
          <a:srcRect b="17173"/>
          <a:stretch>
            <a:fillRect/>
          </a:stretch>
        </p:blipFill>
        <p:spPr>
          <a:xfrm>
            <a:off x="179705" y="340360"/>
            <a:ext cx="8751570" cy="3549650"/>
          </a:xfrm>
          <a:prstGeom prst="rect">
            <a:avLst/>
          </a:prstGeom>
        </p:spPr>
      </p:pic>
      <p:sp>
        <p:nvSpPr>
          <p:cNvPr id="12" name="矩形 11"/>
          <p:cNvSpPr/>
          <p:nvPr/>
        </p:nvSpPr>
        <p:spPr>
          <a:xfrm>
            <a:off x="323850" y="91758"/>
            <a:ext cx="4714875" cy="345440"/>
          </a:xfrm>
          <a:prstGeom prst="rect">
            <a:avLst/>
          </a:prstGeom>
        </p:spPr>
        <p:txBody>
          <a:bodyPr lIns="68580" tIns="34290" rIns="68580" bIns="3429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604030504040204" pitchFamily="34" charset="-122"/>
                <a:ea typeface="微软雅黑" panose="020B0604030504040204" pitchFamily="34" charset="-122"/>
                <a:cs typeface="微软雅黑" panose="020B0604030504040204" pitchFamily="34" charset="-122"/>
              </a:rPr>
              <a:t>其他费用凭证</a:t>
            </a:r>
            <a:endParaRPr kumimoji="0" lang="en-US" altLang="zh-CN" sz="18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p:txBody>
      </p:sp>
      <p:grpSp>
        <p:nvGrpSpPr>
          <p:cNvPr id="15" name="组合 14"/>
          <p:cNvGrpSpPr/>
          <p:nvPr/>
        </p:nvGrpSpPr>
        <p:grpSpPr>
          <a:xfrm>
            <a:off x="0" y="-179705"/>
            <a:ext cx="460375" cy="551180"/>
            <a:chOff x="0" y="-170"/>
            <a:chExt cx="725" cy="868"/>
          </a:xfrm>
        </p:grpSpPr>
        <p:sp>
          <p:nvSpPr>
            <p:cNvPr id="17"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19" name="组合 18"/>
            <p:cNvGrpSpPr/>
            <p:nvPr userDrawn="true"/>
          </p:nvGrpSpPr>
          <p:grpSpPr>
            <a:xfrm>
              <a:off x="0" y="357"/>
              <a:ext cx="594" cy="341"/>
              <a:chOff x="0" y="210766"/>
              <a:chExt cx="502921" cy="288405"/>
            </a:xfrm>
          </p:grpSpPr>
          <p:sp>
            <p:nvSpPr>
              <p:cNvPr id="20" name="矩形 19"/>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1" name="矩形 20"/>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2" name="矩形 2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grpSp>
      <p:sp>
        <p:nvSpPr>
          <p:cNvPr id="13" name="矩形 12"/>
          <p:cNvSpPr/>
          <p:nvPr/>
        </p:nvSpPr>
        <p:spPr>
          <a:xfrm>
            <a:off x="2124710" y="1181100"/>
            <a:ext cx="1007110" cy="41592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4" name="矩形 13"/>
          <p:cNvSpPr/>
          <p:nvPr/>
        </p:nvSpPr>
        <p:spPr>
          <a:xfrm>
            <a:off x="2124075" y="1780540"/>
            <a:ext cx="1266825" cy="50482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6" name="矩形 15"/>
          <p:cNvSpPr/>
          <p:nvPr/>
        </p:nvSpPr>
        <p:spPr>
          <a:xfrm>
            <a:off x="2124075" y="3076575"/>
            <a:ext cx="1355090" cy="579120"/>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24" name="文本框 23"/>
          <p:cNvSpPr txBox="true"/>
          <p:nvPr/>
        </p:nvSpPr>
        <p:spPr>
          <a:xfrm>
            <a:off x="3479165" y="3508375"/>
            <a:ext cx="2240280" cy="368300"/>
          </a:xfrm>
          <a:prstGeom prst="rect">
            <a:avLst/>
          </a:prstGeom>
          <a:noFill/>
        </p:spPr>
        <p:txBody>
          <a:bodyPr wrap="none" rtlCol="0" anchor="t">
            <a:spAutoFit/>
          </a:bodyPr>
          <a:lstStyle/>
          <a:p>
            <a:pPr algn="l"/>
            <a:r>
              <a:rPr lang="zh-CN" altLang="en-US" b="1" dirty="0">
                <a:solidFill>
                  <a:srgbClr val="C00000"/>
                </a:solidFill>
                <a:latin typeface="微软雅黑" panose="020B0604030504040204" pitchFamily="34" charset="-122"/>
                <a:ea typeface="微软雅黑" panose="020B0604030504040204" pitchFamily="34" charset="-122"/>
                <a:sym typeface="+mn-ea"/>
              </a:rPr>
              <a:t>不算未实际支付利息</a:t>
            </a:r>
            <a:endParaRPr lang="zh-CN" altLang="en-US" b="1" dirty="0">
              <a:solidFill>
                <a:srgbClr val="C00000"/>
              </a:solidFill>
              <a:latin typeface="微软雅黑" panose="020B0604030504040204" pitchFamily="34" charset="-122"/>
              <a:ea typeface="微软雅黑" panose="020B0604030504040204" pitchFamily="34" charset="-122"/>
              <a:sym typeface="+mn-ea"/>
            </a:endParaRPr>
          </a:p>
        </p:txBody>
      </p:sp>
      <p:sp>
        <p:nvSpPr>
          <p:cNvPr id="2" name="矩形 1"/>
          <p:cNvSpPr/>
          <p:nvPr/>
        </p:nvSpPr>
        <p:spPr>
          <a:xfrm>
            <a:off x="2188210" y="3804285"/>
            <a:ext cx="1355090" cy="13906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3" name="矩形 2"/>
          <p:cNvSpPr/>
          <p:nvPr/>
        </p:nvSpPr>
        <p:spPr>
          <a:xfrm>
            <a:off x="971550" y="4020185"/>
            <a:ext cx="1355090" cy="22796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5" name="文本框 4"/>
          <p:cNvSpPr txBox="true"/>
          <p:nvPr/>
        </p:nvSpPr>
        <p:spPr>
          <a:xfrm>
            <a:off x="85725" y="4627245"/>
            <a:ext cx="8776970" cy="521970"/>
          </a:xfrm>
          <a:prstGeom prst="rect">
            <a:avLst/>
          </a:prstGeom>
          <a:noFill/>
        </p:spPr>
        <p:txBody>
          <a:bodyPr wrap="square" rtlCol="0" anchor="t">
            <a:spAutoFit/>
          </a:bodyPr>
          <a:lstStyle/>
          <a:p>
            <a:r>
              <a:rPr lang="zh-CN" altLang="en-US" sz="1400">
                <a:latin typeface="微软雅黑" panose="020B0604030504040204" pitchFamily="34" charset="-122"/>
                <a:ea typeface="微软雅黑" panose="020B0604030504040204" pitchFamily="34" charset="-122"/>
                <a:cs typeface="微软雅黑" panose="020B0604030504040204" pitchFamily="34" charset="-122"/>
              </a:rPr>
              <a:t>其他费用</a:t>
            </a:r>
            <a:r>
              <a:rPr lang="en-US" altLang="zh-CN" sz="1400">
                <a:latin typeface="微软雅黑" panose="020B0604030504040204" pitchFamily="34" charset="-122"/>
                <a:ea typeface="微软雅黑" panose="020B0604030504040204" pitchFamily="34" charset="-122"/>
                <a:cs typeface="微软雅黑" panose="020B0604030504040204" pitchFamily="34" charset="-122"/>
              </a:rPr>
              <a:t>=</a:t>
            </a:r>
            <a:r>
              <a:rPr lang="zh-CN" altLang="en-US" sz="1400">
                <a:latin typeface="微软雅黑" panose="020B0604030504040204" pitchFamily="34" charset="-122"/>
                <a:ea typeface="微软雅黑" panose="020B0604030504040204" pitchFamily="34" charset="-122"/>
                <a:cs typeface="微软雅黑" panose="020B0604030504040204" pitchFamily="34" charset="-122"/>
              </a:rPr>
              <a:t>1885072.44+4163714.35+730105.66+790506.8+55516.95</a:t>
            </a:r>
            <a:endParaRPr lang="zh-CN" altLang="en-US" sz="1400">
              <a:latin typeface="微软雅黑" panose="020B0604030504040204" pitchFamily="34" charset="-122"/>
              <a:ea typeface="微软雅黑" panose="020B0604030504040204" pitchFamily="34" charset="-122"/>
              <a:cs typeface="微软雅黑" panose="020B0604030504040204" pitchFamily="34" charset="-122"/>
            </a:endParaRPr>
          </a:p>
          <a:p>
            <a:r>
              <a:rPr lang="zh-CN" altLang="en-US" sz="1400">
                <a:latin typeface="微软雅黑" panose="020B0604030504040204" pitchFamily="34" charset="-122"/>
                <a:ea typeface="微软雅黑" panose="020B0604030504040204" pitchFamily="34" charset="-122"/>
                <a:cs typeface="微软雅黑" panose="020B0604030504040204" pitchFamily="34" charset="-122"/>
              </a:rPr>
              <a:t>+182025.95+71120.88-9626.72+43706694.86=</a:t>
            </a:r>
            <a:r>
              <a:rPr lang="zh-CN" altLang="en-US" sz="1400" b="1">
                <a:latin typeface="微软雅黑" panose="020B0604030504040204" pitchFamily="34" charset="-122"/>
                <a:ea typeface="微软雅黑" panose="020B0604030504040204" pitchFamily="34" charset="-122"/>
                <a:cs typeface="微软雅黑" panose="020B0604030504040204" pitchFamily="34" charset="-122"/>
              </a:rPr>
              <a:t>51575131</a:t>
            </a:r>
            <a:r>
              <a:rPr lang="zh-CN" altLang="en-US" sz="1400">
                <a:latin typeface="微软雅黑" panose="020B0604030504040204" pitchFamily="34" charset="-122"/>
                <a:ea typeface="微软雅黑" panose="020B0604030504040204" pitchFamily="34" charset="-122"/>
                <a:cs typeface="微软雅黑" panose="020B0604030504040204" pitchFamily="34" charset="-122"/>
              </a:rPr>
              <a:t>.15</a:t>
            </a:r>
            <a:endParaRPr lang="zh-CN" altLang="en-US" sz="1400">
              <a:latin typeface="微软雅黑" panose="020B0604030504040204" pitchFamily="34" charset="-122"/>
              <a:ea typeface="微软雅黑" panose="020B0604030504040204" pitchFamily="34" charset="-122"/>
              <a:cs typeface="微软雅黑" panose="020B0604030504040204" pitchFamily="34" charset="-122"/>
            </a:endParaRPr>
          </a:p>
        </p:txBody>
      </p:sp>
      <p:sp>
        <p:nvSpPr>
          <p:cNvPr id="6" name="文本框 5"/>
          <p:cNvSpPr txBox="true"/>
          <p:nvPr/>
        </p:nvSpPr>
        <p:spPr>
          <a:xfrm>
            <a:off x="2484120" y="4300220"/>
            <a:ext cx="2011680" cy="368300"/>
          </a:xfrm>
          <a:prstGeom prst="rect">
            <a:avLst/>
          </a:prstGeom>
          <a:noFill/>
        </p:spPr>
        <p:txBody>
          <a:bodyPr wrap="none" rtlCol="0" anchor="t">
            <a:spAutoFit/>
          </a:bodyPr>
          <a:lstStyle/>
          <a:p>
            <a:pPr algn="l"/>
            <a:r>
              <a:rPr lang="zh-CN" altLang="en-US" b="1" dirty="0">
                <a:solidFill>
                  <a:srgbClr val="C00000"/>
                </a:solidFill>
                <a:latin typeface="微软雅黑" panose="020B0604030504040204" pitchFamily="34" charset="-122"/>
                <a:ea typeface="微软雅黑" panose="020B0604030504040204" pitchFamily="34" charset="-122"/>
                <a:sym typeface="+mn-ea"/>
              </a:rPr>
              <a:t>加上实际支付利息</a:t>
            </a:r>
            <a:endParaRPr lang="zh-CN" altLang="en-US" b="1" dirty="0">
              <a:solidFill>
                <a:srgbClr val="C00000"/>
              </a:solidFill>
              <a:latin typeface="微软雅黑" panose="020B0604030504040204" pitchFamily="34" charset="-122"/>
              <a:ea typeface="微软雅黑" panose="020B0604030504040204" pitchFamily="34" charset="-122"/>
              <a:sym typeface="+mn-ea"/>
            </a:endParaRPr>
          </a:p>
        </p:txBody>
      </p:sp>
      <p:cxnSp>
        <p:nvCxnSpPr>
          <p:cNvPr id="7" name="直接箭头连接符 6"/>
          <p:cNvCxnSpPr/>
          <p:nvPr/>
        </p:nvCxnSpPr>
        <p:spPr>
          <a:xfrm>
            <a:off x="3491865" y="4516120"/>
            <a:ext cx="0" cy="4318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627630" y="3724275"/>
            <a:ext cx="575945"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true">
            <a:off x="6516370" y="3712210"/>
            <a:ext cx="585470" cy="381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3"/>
          <p:cNvSpPr txBox="true"/>
          <p:nvPr/>
        </p:nvSpPr>
        <p:spPr>
          <a:xfrm>
            <a:off x="1660525" y="541338"/>
            <a:ext cx="184150" cy="369887"/>
          </a:xfrm>
          <a:prstGeom prst="rect">
            <a:avLst/>
          </a:prstGeom>
          <a:noFill/>
          <a:ln w="9525">
            <a:noFill/>
          </a:ln>
        </p:spPr>
        <p:txBody>
          <a:bodyPr wrap="none">
            <a:spAutoFit/>
          </a:bodyPr>
          <a:lstStyle/>
          <a:p>
            <a:endParaRPr lang="zh-CN" altLang="zh-CN" dirty="0">
              <a:latin typeface="Arial" panose="020B0604020202020204" pitchFamily="34" charset="0"/>
            </a:endParaRPr>
          </a:p>
        </p:txBody>
      </p:sp>
      <p:sp>
        <p:nvSpPr>
          <p:cNvPr id="61443" name="Text Box 4"/>
          <p:cNvSpPr txBox="true"/>
          <p:nvPr/>
        </p:nvSpPr>
        <p:spPr>
          <a:xfrm>
            <a:off x="179388" y="-68262"/>
            <a:ext cx="8786812" cy="368300"/>
          </a:xfrm>
          <a:prstGeom prst="rect">
            <a:avLst/>
          </a:prstGeom>
          <a:noFill/>
          <a:ln w="9525">
            <a:noFill/>
          </a:ln>
        </p:spPr>
        <p:txBody>
          <a:bodyPr>
            <a:spAutoFit/>
          </a:bodyPr>
          <a:lstStyle/>
          <a:p>
            <a:endParaRPr lang="zh-CN" altLang="zh-CN" dirty="0">
              <a:latin typeface="Arial" panose="020B0604020202020204" pitchFamily="34" charset="0"/>
            </a:endParaRPr>
          </a:p>
        </p:txBody>
      </p:sp>
      <p:sp>
        <p:nvSpPr>
          <p:cNvPr id="61445" name="矩形 7"/>
          <p:cNvSpPr/>
          <p:nvPr/>
        </p:nvSpPr>
        <p:spPr>
          <a:xfrm>
            <a:off x="928688" y="1125538"/>
            <a:ext cx="7429500" cy="830262"/>
          </a:xfrm>
          <a:prstGeom prst="rect">
            <a:avLst/>
          </a:prstGeom>
          <a:noFill/>
          <a:ln w="9525">
            <a:noFill/>
          </a:ln>
        </p:spPr>
        <p:txBody>
          <a:bodyPr>
            <a:spAutoFit/>
          </a:bodyPr>
          <a:lstStyle/>
          <a:p>
            <a:r>
              <a:rPr lang="zh-CN" altLang="en-US" sz="2400" dirty="0">
                <a:latin typeface="微软雅黑" panose="020B0604030504040204" pitchFamily="34" charset="-122"/>
                <a:ea typeface="微软雅黑" panose="020B0604030504040204" pitchFamily="34" charset="-122"/>
              </a:rPr>
              <a:t>指购置已使用过的各种旧房屋及其他建筑物，即对旧房屋及其他建筑物的赔偿费。</a:t>
            </a:r>
            <a:endParaRPr lang="zh-CN" altLang="en-US" sz="2400" dirty="0">
              <a:latin typeface="微软雅黑" panose="020B0604030504040204" pitchFamily="34" charset="-122"/>
              <a:ea typeface="微软雅黑" panose="020B0604030504040204" pitchFamily="34" charset="-122"/>
            </a:endParaRPr>
          </a:p>
        </p:txBody>
      </p:sp>
      <p:sp>
        <p:nvSpPr>
          <p:cNvPr id="61446" name="矩形 22"/>
          <p:cNvSpPr/>
          <p:nvPr/>
        </p:nvSpPr>
        <p:spPr>
          <a:xfrm>
            <a:off x="5572125" y="2217738"/>
            <a:ext cx="3071813" cy="831850"/>
          </a:xfrm>
          <a:prstGeom prst="rect">
            <a:avLst/>
          </a:prstGeom>
          <a:noFill/>
          <a:ln w="9525">
            <a:noFill/>
          </a:ln>
        </p:spPr>
        <p:txBody>
          <a:bodyPr>
            <a:spAutoFit/>
          </a:bodyPr>
          <a:lstStyle/>
          <a:p>
            <a:r>
              <a:rPr lang="zh-CN" altLang="en-US" sz="2400" dirty="0">
                <a:latin typeface="微软雅黑" panose="020B0604030504040204" pitchFamily="34" charset="-122"/>
                <a:ea typeface="微软雅黑" panose="020B0604030504040204" pitchFamily="34" charset="-122"/>
              </a:rPr>
              <a:t>将原旧建筑购置费用计入该指标</a:t>
            </a:r>
            <a:endParaRPr lang="zh-CN" altLang="en-US" sz="2400" dirty="0">
              <a:latin typeface="Arial" panose="020B0604020202020204" pitchFamily="34" charset="0"/>
            </a:endParaRPr>
          </a:p>
        </p:txBody>
      </p:sp>
      <p:sp>
        <p:nvSpPr>
          <p:cNvPr id="61447" name="矩形 23"/>
          <p:cNvSpPr/>
          <p:nvPr/>
        </p:nvSpPr>
        <p:spPr>
          <a:xfrm>
            <a:off x="5572125" y="3173413"/>
            <a:ext cx="3143250" cy="423862"/>
          </a:xfrm>
          <a:prstGeom prst="rect">
            <a:avLst/>
          </a:prstGeom>
          <a:noFill/>
          <a:ln w="9525">
            <a:noFill/>
          </a:ln>
        </p:spPr>
        <p:txBody>
          <a:bodyPr>
            <a:spAutoFit/>
          </a:bodyPr>
          <a:lstStyle/>
          <a:p>
            <a:pPr>
              <a:lnSpc>
                <a:spcPct val="90000"/>
              </a:lnSpc>
            </a:pPr>
            <a:r>
              <a:rPr lang="zh-CN" altLang="en-US" sz="2400" dirty="0">
                <a:latin typeface="微软雅黑" panose="020B0604030504040204" pitchFamily="34" charset="-122"/>
                <a:ea typeface="微软雅黑" panose="020B0604030504040204" pitchFamily="34" charset="-122"/>
              </a:rPr>
              <a:t>填“</a:t>
            </a:r>
            <a:r>
              <a:rPr lang="en-US" altLang="zh-CN" sz="2400" dirty="0">
                <a:latin typeface="微软雅黑" panose="020B0604030504040204" pitchFamily="34" charset="-122"/>
                <a:ea typeface="微软雅黑" panose="020B0604030504040204" pitchFamily="34" charset="-122"/>
              </a:rPr>
              <a:t>0</a:t>
            </a:r>
            <a:r>
              <a:rPr lang="zh-CN" altLang="en-US" sz="2400" dirty="0">
                <a:latin typeface="微软雅黑" panose="020B0604030504040204" pitchFamily="34" charset="-122"/>
                <a:ea typeface="微软雅黑" panose="020B0604030504040204" pitchFamily="34" charset="-122"/>
              </a:rPr>
              <a:t>”</a:t>
            </a:r>
            <a:endParaRPr lang="zh-CN" altLang="en-US" sz="2400" dirty="0">
              <a:latin typeface="微软雅黑" panose="020B0604030504040204" pitchFamily="34" charset="-122"/>
              <a:ea typeface="微软雅黑" panose="020B0604030504040204" pitchFamily="34" charset="-122"/>
            </a:endParaRPr>
          </a:p>
        </p:txBody>
      </p:sp>
      <p:sp>
        <p:nvSpPr>
          <p:cNvPr id="61448" name="矩形 27"/>
          <p:cNvSpPr/>
          <p:nvPr/>
        </p:nvSpPr>
        <p:spPr>
          <a:xfrm>
            <a:off x="1357313" y="2262188"/>
            <a:ext cx="3571875" cy="425450"/>
          </a:xfrm>
          <a:prstGeom prst="rect">
            <a:avLst/>
          </a:prstGeom>
          <a:noFill/>
          <a:ln w="9525">
            <a:noFill/>
          </a:ln>
        </p:spPr>
        <p:txBody>
          <a:bodyPr>
            <a:spAutoFit/>
          </a:bodyPr>
          <a:lstStyle/>
          <a:p>
            <a:pPr>
              <a:lnSpc>
                <a:spcPct val="90000"/>
              </a:lnSpc>
            </a:pPr>
            <a:r>
              <a:rPr lang="zh-CN" altLang="en-US" sz="2400" dirty="0">
                <a:latin typeface="微软雅黑" panose="020B0604030504040204" pitchFamily="34" charset="-122"/>
                <a:ea typeface="微软雅黑" panose="020B0604030504040204" pitchFamily="34" charset="-122"/>
              </a:rPr>
              <a:t>如果企业购买后继续建设</a:t>
            </a:r>
            <a:endParaRPr lang="en-US" altLang="zh-CN" sz="2400" dirty="0">
              <a:latin typeface="微软雅黑" panose="020B0604030504040204" pitchFamily="34" charset="-122"/>
              <a:ea typeface="微软雅黑" panose="020B0604030504040204" pitchFamily="34" charset="-122"/>
            </a:endParaRPr>
          </a:p>
        </p:txBody>
      </p:sp>
      <p:cxnSp>
        <p:nvCxnSpPr>
          <p:cNvPr id="13" name="直接连接符 12"/>
          <p:cNvCxnSpPr/>
          <p:nvPr/>
        </p:nvCxnSpPr>
        <p:spPr>
          <a:xfrm>
            <a:off x="5235575" y="2422525"/>
            <a:ext cx="265113" cy="0"/>
          </a:xfrm>
          <a:prstGeom prst="line">
            <a:avLst/>
          </a:prstGeom>
          <a:noFill/>
          <a:ln w="38100">
            <a:solidFill>
              <a:srgbClr val="392C47"/>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4" name="椭圆 13"/>
          <p:cNvSpPr>
            <a:spLocks noChangeAspect="true"/>
          </p:cNvSpPr>
          <p:nvPr/>
        </p:nvSpPr>
        <p:spPr>
          <a:xfrm>
            <a:off x="1000125" y="2162175"/>
            <a:ext cx="352425" cy="338138"/>
          </a:xfrm>
          <a:prstGeom prst="ellipse">
            <a:avLst/>
          </a:prstGeom>
          <a:solidFill>
            <a:srgbClr val="FB94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61451" name="矩形 44"/>
          <p:cNvSpPr/>
          <p:nvPr/>
        </p:nvSpPr>
        <p:spPr>
          <a:xfrm>
            <a:off x="1020763" y="2154238"/>
            <a:ext cx="312737" cy="369887"/>
          </a:xfrm>
          <a:prstGeom prst="rect">
            <a:avLst/>
          </a:prstGeom>
          <a:noFill/>
          <a:ln w="9525">
            <a:noFill/>
          </a:ln>
        </p:spPr>
        <p:txBody>
          <a:bodyPr wrap="none">
            <a:spAutoFit/>
          </a:bodyPr>
          <a:lstStyle/>
          <a:p>
            <a:pPr algn="ctr"/>
            <a:r>
              <a:rPr lang="en-US" altLang="zh-CN" dirty="0">
                <a:solidFill>
                  <a:srgbClr val="FFFFFF"/>
                </a:solidFill>
                <a:latin typeface="Century Gothic" panose="020B0502020202020204" pitchFamily="34" charset="0"/>
                <a:ea typeface="微软雅黑" panose="020B0604030504040204" pitchFamily="34" charset="-122"/>
              </a:rPr>
              <a:t>1</a:t>
            </a:r>
            <a:endParaRPr lang="en-US" altLang="zh-CN" dirty="0">
              <a:solidFill>
                <a:srgbClr val="FFFFFF"/>
              </a:solidFill>
              <a:latin typeface="Century Gothic" panose="020B0502020202020204" pitchFamily="34" charset="0"/>
              <a:ea typeface="微软雅黑" panose="020B0604030504040204" pitchFamily="34" charset="-122"/>
            </a:endParaRPr>
          </a:p>
        </p:txBody>
      </p:sp>
      <p:sp>
        <p:nvSpPr>
          <p:cNvPr id="61452" name="矩形 35"/>
          <p:cNvSpPr/>
          <p:nvPr/>
        </p:nvSpPr>
        <p:spPr>
          <a:xfrm>
            <a:off x="1428750" y="3173413"/>
            <a:ext cx="3571875" cy="757237"/>
          </a:xfrm>
          <a:prstGeom prst="rect">
            <a:avLst/>
          </a:prstGeom>
          <a:noFill/>
          <a:ln w="9525">
            <a:noFill/>
          </a:ln>
        </p:spPr>
        <p:txBody>
          <a:bodyPr>
            <a:spAutoFit/>
          </a:bodyPr>
          <a:lstStyle/>
          <a:p>
            <a:pPr>
              <a:lnSpc>
                <a:spcPct val="90000"/>
              </a:lnSpc>
            </a:pPr>
            <a:r>
              <a:rPr lang="zh-CN" altLang="en-US" sz="2400" dirty="0">
                <a:latin typeface="微软雅黑" panose="020B0604030504040204" pitchFamily="34" charset="-122"/>
                <a:ea typeface="微软雅黑" panose="020B0604030504040204" pitchFamily="34" charset="-122"/>
              </a:rPr>
              <a:t>如果企业买了旧建筑物后拆除</a:t>
            </a:r>
            <a:endParaRPr lang="en-US" altLang="zh-CN" sz="2400" dirty="0">
              <a:latin typeface="微软雅黑" panose="020B0604030504040204" pitchFamily="34" charset="-122"/>
              <a:ea typeface="微软雅黑" panose="020B0604030504040204" pitchFamily="34" charset="-122"/>
            </a:endParaRPr>
          </a:p>
        </p:txBody>
      </p:sp>
      <p:sp>
        <p:nvSpPr>
          <p:cNvPr id="18" name="椭圆 17"/>
          <p:cNvSpPr>
            <a:spLocks noChangeAspect="true"/>
          </p:cNvSpPr>
          <p:nvPr/>
        </p:nvSpPr>
        <p:spPr>
          <a:xfrm>
            <a:off x="1000125" y="3016250"/>
            <a:ext cx="352425" cy="341313"/>
          </a:xfrm>
          <a:prstGeom prst="ellipse">
            <a:avLst/>
          </a:prstGeom>
          <a:solidFill>
            <a:srgbClr val="F03F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61454" name="矩形 46"/>
          <p:cNvSpPr/>
          <p:nvPr/>
        </p:nvSpPr>
        <p:spPr>
          <a:xfrm>
            <a:off x="1017588" y="3001963"/>
            <a:ext cx="312737" cy="368300"/>
          </a:xfrm>
          <a:prstGeom prst="rect">
            <a:avLst/>
          </a:prstGeom>
          <a:noFill/>
          <a:ln w="9525">
            <a:noFill/>
          </a:ln>
        </p:spPr>
        <p:txBody>
          <a:bodyPr wrap="none">
            <a:spAutoFit/>
          </a:bodyPr>
          <a:lstStyle/>
          <a:p>
            <a:pPr algn="ctr"/>
            <a:r>
              <a:rPr lang="en-US" altLang="zh-CN" dirty="0">
                <a:solidFill>
                  <a:srgbClr val="FFFFFF"/>
                </a:solidFill>
                <a:latin typeface="Century Gothic" panose="020B0502020202020204" pitchFamily="34" charset="0"/>
                <a:ea typeface="微软雅黑" panose="020B0604030504040204" pitchFamily="34" charset="-122"/>
              </a:rPr>
              <a:t>2</a:t>
            </a:r>
            <a:endParaRPr lang="en-US" altLang="zh-CN" dirty="0">
              <a:solidFill>
                <a:srgbClr val="FFFFFF"/>
              </a:solidFill>
              <a:latin typeface="Century Gothic" panose="020B0502020202020204" pitchFamily="34" charset="0"/>
              <a:ea typeface="微软雅黑" panose="020B0604030504040204" pitchFamily="34" charset="-122"/>
            </a:endParaRPr>
          </a:p>
        </p:txBody>
      </p:sp>
      <p:cxnSp>
        <p:nvCxnSpPr>
          <p:cNvPr id="20" name="直接连接符 19"/>
          <p:cNvCxnSpPr/>
          <p:nvPr/>
        </p:nvCxnSpPr>
        <p:spPr>
          <a:xfrm>
            <a:off x="5235575" y="3385185"/>
            <a:ext cx="265113" cy="0"/>
          </a:xfrm>
          <a:prstGeom prst="line">
            <a:avLst/>
          </a:prstGeom>
          <a:noFill/>
          <a:ln w="38100">
            <a:solidFill>
              <a:srgbClr val="392C47"/>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grpSp>
        <p:nvGrpSpPr>
          <p:cNvPr id="8" name="组合 7"/>
          <p:cNvGrpSpPr/>
          <p:nvPr/>
        </p:nvGrpSpPr>
        <p:grpSpPr>
          <a:xfrm>
            <a:off x="0" y="-107950"/>
            <a:ext cx="3413125" cy="1058545"/>
            <a:chOff x="0" y="-170"/>
            <a:chExt cx="5375"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3" name="矩形 5"/>
            <p:cNvSpPr>
              <a:spLocks noChangeArrowheads="true"/>
            </p:cNvSpPr>
            <p:nvPr/>
          </p:nvSpPr>
          <p:spPr bwMode="auto">
            <a:xfrm>
              <a:off x="900" y="190"/>
              <a:ext cx="4475" cy="130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113 旧建筑物购置费</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7" name="文本框 6"/>
          <p:cNvSpPr txBox="true"/>
          <p:nvPr/>
        </p:nvSpPr>
        <p:spPr>
          <a:xfrm>
            <a:off x="1000125" y="4299585"/>
            <a:ext cx="4042410" cy="368300"/>
          </a:xfrm>
          <a:prstGeom prst="rect">
            <a:avLst/>
          </a:prstGeom>
          <a:noFill/>
        </p:spPr>
        <p:txBody>
          <a:bodyPr wrap="none" rtlCol="0" anchor="t">
            <a:spAutoFit/>
          </a:bodyPr>
          <a:lstStyle/>
          <a:p>
            <a:pPr lvl="0"/>
            <a:r>
              <a:rPr lang="zh-CN" altLang="en-US" dirty="0">
                <a:latin typeface="微软雅黑" panose="020B0604030504040204" pitchFamily="34" charset="-122"/>
                <a:ea typeface="微软雅黑" panose="020B0604030504040204" pitchFamily="34" charset="-122"/>
                <a:cs typeface="微软雅黑" panose="020B0604030504040204" pitchFamily="34" charset="-122"/>
                <a:sym typeface="+mn-ea"/>
              </a:rPr>
              <a:t>一般都填</a:t>
            </a:r>
            <a:r>
              <a:rPr lang="en-US" altLang="zh-CN" dirty="0">
                <a:latin typeface="微软雅黑" panose="020B0604030504040204" pitchFamily="34" charset="-122"/>
                <a:ea typeface="微软雅黑" panose="020B0604030504040204" pitchFamily="34" charset="-122"/>
                <a:cs typeface="微软雅黑" panose="020B0604030504040204" pitchFamily="34" charset="-122"/>
                <a:sym typeface="+mn-ea"/>
              </a:rPr>
              <a:t>0 </a:t>
            </a:r>
            <a:r>
              <a:rPr lang="zh-CN" altLang="en-US" dirty="0">
                <a:latin typeface="微软雅黑" panose="020B0604030504040204" pitchFamily="34" charset="-122"/>
                <a:ea typeface="微软雅黑" panose="020B0604030504040204" pitchFamily="34" charset="-122"/>
                <a:cs typeface="微软雅黑" panose="020B0604030504040204" pitchFamily="34" charset="-122"/>
                <a:sym typeface="+mn-ea"/>
              </a:rPr>
              <a:t>，如果有数的话要注意审核</a:t>
            </a:r>
            <a:endParaRPr lang="zh-CN" altLang="en-US">
              <a:latin typeface="微软雅黑" panose="020B0604030504040204" pitchFamily="34" charset="-122"/>
              <a:ea typeface="微软雅黑" panose="020B0604030504040204" pitchFamily="34" charset="-122"/>
              <a:cs typeface="微软雅黑" panose="020B0604030504040204" pitchFamily="34" charset="-122"/>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71" name="矩形 7"/>
          <p:cNvSpPr/>
          <p:nvPr/>
        </p:nvSpPr>
        <p:spPr>
          <a:xfrm>
            <a:off x="618490" y="797560"/>
            <a:ext cx="7637145" cy="4246245"/>
          </a:xfrm>
          <a:prstGeom prst="rect">
            <a:avLst/>
          </a:prstGeom>
          <a:noFill/>
          <a:ln w="9525">
            <a:noFill/>
          </a:ln>
        </p:spPr>
        <p:txBody>
          <a:bodyPr wrap="square">
            <a:spAutoFit/>
          </a:bodyPr>
          <a:lstStyle/>
          <a:p>
            <a:pPr>
              <a:lnSpc>
                <a:spcPct val="150000"/>
              </a:lnSpc>
            </a:pPr>
            <a:r>
              <a:rPr lang="zh-CN" altLang="en-US" sz="2000" dirty="0">
                <a:latin typeface="微软雅黑" panose="020B0604030504040204" pitchFamily="34" charset="-122"/>
                <a:ea typeface="微软雅黑" panose="020B0604030504040204" pitchFamily="34" charset="-122"/>
              </a:rPr>
              <a:t>指房地产开发企业通过各种方式取得土地使用权而支付的费用</a:t>
            </a:r>
            <a:r>
              <a:rPr lang="zh-CN" altLang="en-US" sz="2000" dirty="0">
                <a:solidFill>
                  <a:srgbClr val="FF0000"/>
                </a:solidFill>
                <a:latin typeface="微软雅黑" panose="020B0604030504040204" pitchFamily="34" charset="-122"/>
                <a:ea typeface="微软雅黑" panose="020B0604030504040204" pitchFamily="34" charset="-122"/>
              </a:rPr>
              <a:t>及全部涉税费用，如契税、印花税、耕地占用税、城镇土地使用税等，但</a:t>
            </a:r>
            <a:r>
              <a:rPr lang="zh-CN" altLang="en-US" sz="2000" b="1" dirty="0">
                <a:solidFill>
                  <a:srgbClr val="FF0000"/>
                </a:solidFill>
                <a:latin typeface="微软雅黑" panose="020B0604030504040204" pitchFamily="34" charset="-122"/>
                <a:ea typeface="微软雅黑" panose="020B0604030504040204" pitchFamily="34" charset="-122"/>
              </a:rPr>
              <a:t>不包含商品房销售后缴纳的土地增值税</a:t>
            </a:r>
            <a:r>
              <a:rPr lang="zh-CN" altLang="en-US" sz="2000" dirty="0">
                <a:latin typeface="微软雅黑" panose="020B0604030504040204" pitchFamily="34" charset="-122"/>
                <a:ea typeface="微软雅黑" panose="020B0604030504040204" pitchFamily="34" charset="-122"/>
              </a:rPr>
              <a:t>。</a:t>
            </a:r>
            <a:endParaRPr lang="zh-CN" altLang="en-US" sz="2000" dirty="0">
              <a:latin typeface="微软雅黑" panose="020B0604030504040204" pitchFamily="34" charset="-122"/>
              <a:ea typeface="微软雅黑" panose="020B0604030504040204" pitchFamily="34" charset="-122"/>
            </a:endParaRPr>
          </a:p>
          <a:p>
            <a:pPr marL="342900" indent="-342900">
              <a:lnSpc>
                <a:spcPct val="150000"/>
              </a:lnSpc>
              <a:buFont typeface="Wingdings" panose="05000000000000000000" charset="0"/>
              <a:buChar char="l"/>
            </a:pPr>
            <a:r>
              <a:rPr lang="zh-CN" altLang="en-US" sz="2000" dirty="0">
                <a:latin typeface="微软雅黑" panose="020B0604030504040204" pitchFamily="34" charset="-122"/>
                <a:ea typeface="微软雅黑" panose="020B0604030504040204" pitchFamily="34" charset="-122"/>
              </a:rPr>
              <a:t>通过</a:t>
            </a:r>
            <a:r>
              <a:rPr lang="zh-CN" altLang="en-US" sz="2000" b="1" dirty="0">
                <a:latin typeface="微软雅黑" panose="020B0604030504040204" pitchFamily="34" charset="-122"/>
                <a:ea typeface="微软雅黑" panose="020B0604030504040204" pitchFamily="34" charset="-122"/>
              </a:rPr>
              <a:t>划拨</a:t>
            </a:r>
            <a:r>
              <a:rPr lang="zh-CN" altLang="en-US" sz="2000" dirty="0">
                <a:latin typeface="微软雅黑" panose="020B0604030504040204" pitchFamily="34" charset="-122"/>
                <a:ea typeface="微软雅黑" panose="020B0604030504040204" pitchFamily="34" charset="-122"/>
              </a:rPr>
              <a:t>方式取得的土地使用权所支付的土地补偿费、附着物和青苗补偿费、安置补偿费及土地征收管理费等。</a:t>
            </a:r>
            <a:endParaRPr lang="zh-CN" altLang="en-US" sz="2000" dirty="0">
              <a:latin typeface="微软雅黑" panose="020B0604030504040204" pitchFamily="34" charset="-122"/>
              <a:ea typeface="微软雅黑" panose="020B0604030504040204" pitchFamily="34" charset="-122"/>
            </a:endParaRPr>
          </a:p>
          <a:p>
            <a:pPr marL="342900" indent="-342900">
              <a:lnSpc>
                <a:spcPct val="150000"/>
              </a:lnSpc>
              <a:buFont typeface="Wingdings" panose="05000000000000000000" charset="0"/>
              <a:buChar char="l"/>
            </a:pPr>
            <a:r>
              <a:rPr lang="zh-CN" altLang="en-US" sz="2000" dirty="0">
                <a:latin typeface="微软雅黑" panose="020B0604030504040204" pitchFamily="34" charset="-122"/>
                <a:ea typeface="微软雅黑" panose="020B0604030504040204" pitchFamily="34" charset="-122"/>
              </a:rPr>
              <a:t>通过“招、拍、挂”等</a:t>
            </a:r>
            <a:r>
              <a:rPr lang="zh-CN" altLang="en-US" sz="2000" b="1" dirty="0">
                <a:latin typeface="微软雅黑" panose="020B0604030504040204" pitchFamily="34" charset="-122"/>
                <a:ea typeface="微软雅黑" panose="020B0604030504040204" pitchFamily="34" charset="-122"/>
              </a:rPr>
              <a:t>出让</a:t>
            </a:r>
            <a:r>
              <a:rPr lang="zh-CN" altLang="en-US" sz="2000" dirty="0">
                <a:latin typeface="微软雅黑" panose="020B0604030504040204" pitchFamily="34" charset="-122"/>
                <a:ea typeface="微软雅黑" panose="020B0604030504040204" pitchFamily="34" charset="-122"/>
              </a:rPr>
              <a:t>方式取得土地使用权所支付的资金。</a:t>
            </a:r>
            <a:endParaRPr lang="zh-CN" altLang="en-US" sz="2000" dirty="0">
              <a:latin typeface="微软雅黑" panose="020B0604030504040204" pitchFamily="34" charset="-122"/>
              <a:ea typeface="微软雅黑" panose="020B0604030504040204" pitchFamily="34" charset="-122"/>
            </a:endParaRPr>
          </a:p>
          <a:p>
            <a:pPr marL="342900" indent="-342900">
              <a:lnSpc>
                <a:spcPct val="150000"/>
              </a:lnSpc>
              <a:buFont typeface="Wingdings" panose="05000000000000000000" charset="0"/>
              <a:buChar char="l"/>
            </a:pPr>
            <a:r>
              <a:rPr lang="zh-CN" altLang="en-US" sz="2000" dirty="0">
                <a:solidFill>
                  <a:srgbClr val="FF0000"/>
                </a:solidFill>
                <a:latin typeface="微软雅黑" panose="020B0604030504040204" pitchFamily="34" charset="-122"/>
                <a:ea typeface="微软雅黑" panose="020B0604030504040204" pitchFamily="34" charset="-122"/>
              </a:rPr>
              <a:t>通过股权转让发生的土地费用金额不应计入投资。</a:t>
            </a:r>
            <a:endParaRPr lang="zh-CN" altLang="en-US" sz="2000" dirty="0">
              <a:solidFill>
                <a:srgbClr val="FF0000"/>
              </a:solidFill>
              <a:latin typeface="微软雅黑" panose="020B0604030504040204" pitchFamily="34" charset="-122"/>
              <a:ea typeface="微软雅黑" panose="020B0604030504040204" pitchFamily="34" charset="-122"/>
            </a:endParaRPr>
          </a:p>
          <a:p>
            <a:pPr marL="285750">
              <a:lnSpc>
                <a:spcPct val="150000"/>
              </a:lnSpc>
              <a:buFont typeface="Wingdings" panose="05000000000000000000" charset="0"/>
              <a:buChar char="ü"/>
            </a:pPr>
            <a:endParaRPr lang="zh-CN" altLang="en-US" sz="2000" dirty="0">
              <a:latin typeface="微软雅黑" panose="020B0604030504040204" pitchFamily="34" charset="-122"/>
              <a:ea typeface="微软雅黑" panose="020B0604030504040204" pitchFamily="34" charset="-122"/>
            </a:endParaRPr>
          </a:p>
          <a:p>
            <a:pPr marL="285750">
              <a:lnSpc>
                <a:spcPct val="150000"/>
              </a:lnSpc>
              <a:buFont typeface="Wingdings" panose="05000000000000000000" charset="0"/>
              <a:buChar char="ü"/>
            </a:pPr>
            <a:endParaRPr lang="zh-CN" altLang="en-US" sz="2000" dirty="0">
              <a:latin typeface="微软雅黑" panose="020B0604030504040204" pitchFamily="34" charset="-122"/>
              <a:ea typeface="微软雅黑" panose="020B0604030504040204" pitchFamily="34" charset="-122"/>
            </a:endParaRPr>
          </a:p>
        </p:txBody>
      </p:sp>
      <p:grpSp>
        <p:nvGrpSpPr>
          <p:cNvPr id="8" name="组合 7"/>
          <p:cNvGrpSpPr/>
          <p:nvPr/>
        </p:nvGrpSpPr>
        <p:grpSpPr>
          <a:xfrm>
            <a:off x="0" y="-107950"/>
            <a:ext cx="2824480" cy="690245"/>
            <a:chOff x="0" y="-170"/>
            <a:chExt cx="4448" cy="108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2" name="组合 1"/>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7" name="矩形 5"/>
            <p:cNvSpPr>
              <a:spLocks noChangeArrowheads="true"/>
            </p:cNvSpPr>
            <p:nvPr/>
          </p:nvSpPr>
          <p:spPr bwMode="auto">
            <a:xfrm>
              <a:off x="900" y="190"/>
              <a:ext cx="3548" cy="72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effectLst/>
                  <a:uLnTx/>
                  <a:uFillTx/>
                  <a:latin typeface="Times New Roman" panose="02020603050405020304" pitchFamily="18" charset="0"/>
                  <a:ea typeface="黑体" panose="02010609060101010101" charset="-122"/>
                  <a:sym typeface="+mn-ea"/>
                </a:rPr>
                <a:t>114 </a:t>
              </a:r>
              <a:r>
                <a:rPr kumimoji="1" sz="2400" b="1" noProof="0" dirty="0" err="1">
                  <a:ln>
                    <a:noFill/>
                  </a:ln>
                  <a:effectLst/>
                  <a:uLnTx/>
                  <a:uFillTx/>
                  <a:latin typeface="Times New Roman" panose="02020603050405020304" pitchFamily="18" charset="0"/>
                  <a:ea typeface="黑体" panose="02010609060101010101" charset="-122"/>
                  <a:sym typeface="+mn-ea"/>
                </a:rPr>
                <a:t>土地购置费</a:t>
              </a:r>
              <a:endParaRPr kumimoji="1" sz="2400" b="1" i="0" u="none" strike="noStrike" cap="none" spc="0" normalizeH="0" baseline="0" noProof="0" dirty="0">
                <a:ln>
                  <a:noFill/>
                </a:ln>
                <a:effectLst/>
                <a:uLnTx/>
                <a:uFillTx/>
                <a:latin typeface="Times New Roman" panose="02020603050405020304" pitchFamily="18" charset="0"/>
                <a:ea typeface="黑体" panose="02010609060101010101" charset="-122"/>
              </a:endParaRPr>
            </a:p>
          </p:txBody>
        </p:sp>
      </p:grpSp>
      <p:sp>
        <p:nvSpPr>
          <p:cNvPr id="4" name="文本框 3"/>
          <p:cNvSpPr txBox="true"/>
          <p:nvPr/>
        </p:nvSpPr>
        <p:spPr>
          <a:xfrm>
            <a:off x="755650" y="4156075"/>
            <a:ext cx="6105525" cy="783590"/>
          </a:xfrm>
          <a:prstGeom prst="rect">
            <a:avLst/>
          </a:prstGeom>
          <a:noFill/>
        </p:spPr>
        <p:txBody>
          <a:bodyPr wrap="square" rtlCol="0" anchor="t">
            <a:spAutoFit/>
          </a:bodyPr>
          <a:lstStyle/>
          <a:p>
            <a:pPr marL="285750" indent="-285750">
              <a:lnSpc>
                <a:spcPts val="2700"/>
              </a:lnSpc>
              <a:buFont typeface="Wingdings" panose="05000000000000000000" charset="0"/>
              <a:buChar char="ü"/>
            </a:pPr>
            <a:r>
              <a:rPr lang="zh-CN" altLang="en-US" dirty="0">
                <a:latin typeface="微软雅黑" panose="020B0604030504040204" pitchFamily="34" charset="-122"/>
                <a:ea typeface="微软雅黑" panose="020B0604030504040204" pitchFamily="34" charset="-122"/>
                <a:sym typeface="+mn-ea"/>
              </a:rPr>
              <a:t>前提：开工、已经支付，按工程进度分劈填报；一级开发发生的拆迁费等项目实际开工时再计入。</a:t>
            </a:r>
            <a:endParaRPr lang="zh-CN" altLang="en-US"/>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8"/>
          <p:cNvSpPr txBox="true"/>
          <p:nvPr/>
        </p:nvSpPr>
        <p:spPr>
          <a:xfrm>
            <a:off x="395604" y="2931795"/>
            <a:ext cx="8280851" cy="1370965"/>
          </a:xfrm>
          <a:prstGeom prst="rect">
            <a:avLst/>
          </a:prstGeom>
          <a:noFill/>
          <a:ln w="9525">
            <a:noFill/>
          </a:ln>
        </p:spPr>
        <p:txBody>
          <a:bodyPr wrap="square">
            <a:spAutoFit/>
          </a:bodyPr>
          <a:lstStyle/>
          <a:p>
            <a:pPr>
              <a:lnSpc>
                <a:spcPct val="130000"/>
              </a:lnSpc>
              <a:buFont typeface="Arial" panose="020B0604020202020204" pitchFamily="34" charset="0"/>
            </a:pPr>
            <a:r>
              <a:rPr lang="en-US" sz="1600" dirty="0">
                <a:latin typeface="微软雅黑" panose="020B0604030504040204" pitchFamily="34" charset="-122"/>
                <a:ea typeface="微软雅黑" panose="020B0604030504040204" pitchFamily="34" charset="-122"/>
              </a:rPr>
              <a:t>X204-1</a:t>
            </a:r>
            <a:r>
              <a:rPr lang="zh-CN" altLang="en-US" sz="1600" dirty="0">
                <a:latin typeface="微软雅黑" panose="020B0604030504040204" pitchFamily="34" charset="-122"/>
                <a:ea typeface="微软雅黑" panose="020B0604030504040204" pitchFamily="34" charset="-122"/>
              </a:rPr>
              <a:t>：</a:t>
            </a:r>
            <a:r>
              <a:rPr sz="1600" dirty="0" err="1">
                <a:latin typeface="微软雅黑" panose="020B0604030504040204" pitchFamily="34" charset="-122"/>
                <a:ea typeface="微软雅黑" panose="020B0604030504040204" pitchFamily="34" charset="-122"/>
              </a:rPr>
              <a:t>辖区内有开发经营活动的房地产开发经营业法人单位，一个</a:t>
            </a:r>
            <a:r>
              <a:rPr sz="1600" b="1" dirty="0" err="1">
                <a:solidFill>
                  <a:srgbClr val="FF0000"/>
                </a:solidFill>
                <a:latin typeface="微软雅黑" panose="020B0604030504040204" pitchFamily="34" charset="-122"/>
                <a:ea typeface="微软雅黑" panose="020B0604030504040204" pitchFamily="34" charset="-122"/>
              </a:rPr>
              <a:t>项目</a:t>
            </a:r>
            <a:r>
              <a:rPr sz="1600" dirty="0" err="1">
                <a:latin typeface="微软雅黑" panose="020B0604030504040204" pitchFamily="34" charset="-122"/>
                <a:ea typeface="微软雅黑" panose="020B0604030504040204" pitchFamily="34" charset="-122"/>
              </a:rPr>
              <a:t>填报一张表</a:t>
            </a:r>
            <a:r>
              <a:rPr sz="1600" dirty="0">
                <a:latin typeface="微软雅黑" panose="020B0604030504040204" pitchFamily="34" charset="-122"/>
                <a:ea typeface="微软雅黑" panose="020B0604030504040204" pitchFamily="34" charset="-122"/>
              </a:rPr>
              <a:t>。</a:t>
            </a:r>
            <a:endParaRPr sz="1600" dirty="0">
              <a:latin typeface="微软雅黑" panose="020B0604030504040204" pitchFamily="34" charset="-122"/>
              <a:ea typeface="微软雅黑" panose="020B0604030504040204" pitchFamily="34" charset="-122"/>
            </a:endParaRPr>
          </a:p>
          <a:p>
            <a:pPr>
              <a:lnSpc>
                <a:spcPct val="130000"/>
              </a:lnSpc>
              <a:buFont typeface="Arial" panose="020B0604020202020204" pitchFamily="34" charset="0"/>
            </a:pPr>
            <a:r>
              <a:rPr lang="en-US" sz="1600" dirty="0">
                <a:latin typeface="微软雅黑" panose="020B0604030504040204" pitchFamily="34" charset="-122"/>
                <a:ea typeface="微软雅黑" panose="020B0604030504040204" pitchFamily="34" charset="-122"/>
              </a:rPr>
              <a:t>X204-2</a:t>
            </a:r>
            <a:r>
              <a:rPr lang="zh-CN" altLang="en-US" sz="1600" dirty="0">
                <a:latin typeface="微软雅黑" panose="020B0604030504040204" pitchFamily="34" charset="-122"/>
                <a:ea typeface="微软雅黑" panose="020B0604030504040204" pitchFamily="34" charset="-122"/>
              </a:rPr>
              <a:t>：</a:t>
            </a:r>
            <a:r>
              <a:rPr sz="1600" dirty="0" err="1">
                <a:latin typeface="微软雅黑" panose="020B0604030504040204" pitchFamily="34" charset="-122"/>
                <a:ea typeface="微软雅黑" panose="020B0604030504040204" pitchFamily="34" charset="-122"/>
              </a:rPr>
              <a:t>辖区内有开发经营活动的房地产开发经营业法人单位，一个</a:t>
            </a:r>
            <a:r>
              <a:rPr sz="1600" b="1" dirty="0" err="1">
                <a:solidFill>
                  <a:srgbClr val="FF0000"/>
                </a:solidFill>
                <a:latin typeface="微软雅黑" panose="020B0604030504040204" pitchFamily="34" charset="-122"/>
                <a:ea typeface="微软雅黑" panose="020B0604030504040204" pitchFamily="34" charset="-122"/>
              </a:rPr>
              <a:t>法人单位</a:t>
            </a:r>
            <a:r>
              <a:rPr sz="1600" dirty="0" err="1">
                <a:latin typeface="微软雅黑" panose="020B0604030504040204" pitchFamily="34" charset="-122"/>
                <a:ea typeface="微软雅黑" panose="020B0604030504040204" pitchFamily="34" charset="-122"/>
              </a:rPr>
              <a:t>填报一张表，包括本单位全部资金到位情况</a:t>
            </a:r>
            <a:r>
              <a:rPr sz="1600" dirty="0">
                <a:latin typeface="微软雅黑" panose="020B0604030504040204" pitchFamily="34" charset="-122"/>
                <a:ea typeface="微软雅黑" panose="020B0604030504040204" pitchFamily="34" charset="-122"/>
              </a:rPr>
              <a:t>。</a:t>
            </a:r>
            <a:endParaRPr sz="1600" dirty="0">
              <a:latin typeface="微软雅黑" panose="020B0604030504040204" pitchFamily="34" charset="-122"/>
              <a:ea typeface="微软雅黑" panose="020B0604030504040204" pitchFamily="34" charset="-122"/>
            </a:endParaRPr>
          </a:p>
          <a:p>
            <a:pPr>
              <a:lnSpc>
                <a:spcPct val="130000"/>
              </a:lnSpc>
              <a:buFont typeface="Arial" panose="020B0604020202020204" pitchFamily="34" charset="0"/>
            </a:pPr>
            <a:r>
              <a:rPr lang="zh-CN" altLang="en-US" sz="1600" kern="0" dirty="0">
                <a:latin typeface="微软雅黑" panose="020B0604030504040204" pitchFamily="34" charset="-122"/>
                <a:ea typeface="微软雅黑" panose="020B0604030504040204" pitchFamily="34" charset="-122"/>
                <a:sym typeface="+mn-ea"/>
              </a:rPr>
              <a:t>X204-3：辖区内进行保障性住房开发建设的</a:t>
            </a:r>
            <a:r>
              <a:rPr lang="zh-CN" altLang="en-US" sz="1600" b="1" kern="0" dirty="0">
                <a:solidFill>
                  <a:srgbClr val="FF0000"/>
                </a:solidFill>
                <a:latin typeface="微软雅黑" panose="020B0604030504040204" pitchFamily="34" charset="-122"/>
                <a:ea typeface="微软雅黑" panose="020B0604030504040204" pitchFamily="34" charset="-122"/>
                <a:sym typeface="+mn-ea"/>
              </a:rPr>
              <a:t>法人单位或项目单位</a:t>
            </a:r>
            <a:r>
              <a:rPr lang="zh-CN" altLang="en-US" sz="1600" kern="0" dirty="0">
                <a:latin typeface="微软雅黑" panose="020B0604030504040204" pitchFamily="34" charset="-122"/>
                <a:ea typeface="微软雅黑" panose="020B0604030504040204" pitchFamily="34" charset="-122"/>
                <a:sym typeface="+mn-ea"/>
              </a:rPr>
              <a:t>。</a:t>
            </a:r>
            <a:endParaRPr sz="1600" dirty="0">
              <a:latin typeface="微软雅黑" panose="020B0604030504040204" pitchFamily="34" charset="-122"/>
              <a:ea typeface="微软雅黑" panose="020B0604030504040204" pitchFamily="34" charset="-122"/>
            </a:endParaRPr>
          </a:p>
        </p:txBody>
      </p:sp>
      <p:sp>
        <p:nvSpPr>
          <p:cNvPr id="18" name="文本框 17"/>
          <p:cNvSpPr txBox="true"/>
          <p:nvPr/>
        </p:nvSpPr>
        <p:spPr>
          <a:xfrm>
            <a:off x="395605" y="2569845"/>
            <a:ext cx="1303655" cy="368300"/>
          </a:xfrm>
          <a:prstGeom prst="rect">
            <a:avLst/>
          </a:prstGeom>
          <a:noFill/>
        </p:spPr>
        <p:txBody>
          <a:bodyPr wrap="none" rtlCol="0" anchor="t">
            <a:spAutoFit/>
          </a:bodyPr>
          <a:lstStyle/>
          <a:p>
            <a:r>
              <a:rPr lang="en-US" altLang="zh-CN"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2.</a:t>
            </a:r>
            <a:r>
              <a:rPr lang="zh-CN" altLang="en-US"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统计范围</a:t>
            </a:r>
            <a:endParaRPr lang="en-US" altLang="zh-CN"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p:txBody>
      </p:sp>
      <p:sp>
        <p:nvSpPr>
          <p:cNvPr id="33" name="矩形标注 32"/>
          <p:cNvSpPr/>
          <p:nvPr/>
        </p:nvSpPr>
        <p:spPr>
          <a:xfrm>
            <a:off x="4212590" y="1708785"/>
            <a:ext cx="2232025" cy="1080135"/>
          </a:xfrm>
          <a:prstGeom prst="wedgeRectCallout">
            <a:avLst>
              <a:gd name="adj1" fmla="val 45305"/>
              <a:gd name="adj2" fmla="val 76631"/>
            </a:avLst>
          </a:prstGeom>
        </p:spPr>
        <p:style>
          <a:lnRef idx="1">
            <a:schemeClr val="dk1"/>
          </a:lnRef>
          <a:fillRef idx="2">
            <a:schemeClr val="dk1"/>
          </a:fillRef>
          <a:effectRef idx="1">
            <a:schemeClr val="dk1"/>
          </a:effectRef>
          <a:fontRef idx="minor">
            <a:schemeClr val="dk1"/>
          </a:fontRef>
        </p:style>
        <p:txBody>
          <a:bodyPr rtlCol="0" anchor="ctr"/>
          <a:lstStyle/>
          <a:p>
            <a:pPr algn="l"/>
            <a:r>
              <a:rPr sz="1600" b="1" dirty="0">
                <a:solidFill>
                  <a:schemeClr val="tx1"/>
                </a:solidFill>
                <a:latin typeface="微软雅黑" panose="020B0604030504040204" pitchFamily="34" charset="-122"/>
                <a:ea typeface="微软雅黑" panose="020B0604030504040204" pitchFamily="34" charset="-122"/>
                <a:sym typeface="+mn-ea"/>
              </a:rPr>
              <a:t>在京项目：</a:t>
            </a:r>
            <a:r>
              <a:rPr sz="1600" dirty="0">
                <a:solidFill>
                  <a:schemeClr val="tx1"/>
                </a:solidFill>
                <a:latin typeface="微软雅黑" panose="020B0604030504040204" pitchFamily="34" charset="-122"/>
                <a:ea typeface="微软雅黑" panose="020B0604030504040204" pitchFamily="34" charset="-122"/>
                <a:sym typeface="+mn-ea"/>
              </a:rPr>
              <a:t>北京公司在河北建的项目不在北京统计范围内</a:t>
            </a:r>
            <a:endParaRPr lang="zh-CN" altLang="en-US" sz="1600" dirty="0">
              <a:solidFill>
                <a:schemeClr val="tx1"/>
              </a:solidFill>
              <a:latin typeface="微软雅黑" panose="020B0604030504040204" pitchFamily="34" charset="-122"/>
              <a:ea typeface="微软雅黑" panose="020B0604030504040204" pitchFamily="34" charset="-122"/>
            </a:endParaRPr>
          </a:p>
        </p:txBody>
      </p:sp>
      <p:sp>
        <p:nvSpPr>
          <p:cNvPr id="34" name="矩形标注 33"/>
          <p:cNvSpPr/>
          <p:nvPr/>
        </p:nvSpPr>
        <p:spPr>
          <a:xfrm>
            <a:off x="6732270" y="1708785"/>
            <a:ext cx="2232025" cy="1080135"/>
          </a:xfrm>
          <a:prstGeom prst="wedgeRectCallout">
            <a:avLst>
              <a:gd name="adj1" fmla="val -56258"/>
              <a:gd name="adj2" fmla="val 112786"/>
            </a:avLst>
          </a:prstGeom>
        </p:spPr>
        <p:style>
          <a:lnRef idx="1">
            <a:schemeClr val="dk1"/>
          </a:lnRef>
          <a:fillRef idx="2">
            <a:schemeClr val="dk1"/>
          </a:fillRef>
          <a:effectRef idx="1">
            <a:schemeClr val="dk1"/>
          </a:effectRef>
          <a:fontRef idx="minor">
            <a:schemeClr val="dk1"/>
          </a:fontRef>
        </p:style>
        <p:txBody>
          <a:bodyPr rtlCol="0" anchor="ctr"/>
          <a:lstStyle/>
          <a:p>
            <a:pPr algn="l">
              <a:buClrTx/>
              <a:buSzTx/>
              <a:buFontTx/>
            </a:pPr>
            <a:r>
              <a:rPr sz="1600" dirty="0">
                <a:solidFill>
                  <a:schemeClr val="tx1"/>
                </a:solidFill>
                <a:latin typeface="微软雅黑" panose="020B0604030504040204" pitchFamily="34" charset="-122"/>
                <a:ea typeface="微软雅黑" panose="020B0604030504040204" pitchFamily="34" charset="-122"/>
                <a:sym typeface="+mn-ea"/>
              </a:rPr>
              <a:t>分公司数据要同总公司一起填报，子公司要单独填报</a:t>
            </a:r>
            <a:endParaRPr sz="1600" dirty="0">
              <a:solidFill>
                <a:schemeClr val="tx1"/>
              </a:solidFill>
              <a:latin typeface="微软雅黑" panose="020B0604030504040204" pitchFamily="34" charset="-122"/>
              <a:ea typeface="微软雅黑" panose="020B0604030504040204" pitchFamily="34" charset="-122"/>
            </a:endParaRPr>
          </a:p>
        </p:txBody>
      </p:sp>
      <p:sp>
        <p:nvSpPr>
          <p:cNvPr id="14" name="文本框 13"/>
          <p:cNvSpPr txBox="true"/>
          <p:nvPr/>
        </p:nvSpPr>
        <p:spPr>
          <a:xfrm>
            <a:off x="414655" y="342498"/>
            <a:ext cx="1303655" cy="368300"/>
          </a:xfrm>
          <a:prstGeom prst="rect">
            <a:avLst/>
          </a:prstGeom>
          <a:noFill/>
        </p:spPr>
        <p:txBody>
          <a:bodyPr wrap="none" rtlCol="0" anchor="t">
            <a:spAutoFit/>
          </a:bodyPr>
          <a:p>
            <a:r>
              <a:rPr lang="en-US" altLang="zh-CN"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1.</a:t>
            </a:r>
            <a:r>
              <a:rPr lang="zh-CN" altLang="en-US"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统计对象</a:t>
            </a:r>
            <a:endParaRPr lang="zh-CN" altLang="en-US" sz="1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p:txBody>
      </p:sp>
      <p:sp>
        <p:nvSpPr>
          <p:cNvPr id="16" name="文本框 8"/>
          <p:cNvSpPr txBox="true"/>
          <p:nvPr/>
        </p:nvSpPr>
        <p:spPr>
          <a:xfrm>
            <a:off x="395605" y="699993"/>
            <a:ext cx="7637780" cy="730885"/>
          </a:xfrm>
          <a:prstGeom prst="rect">
            <a:avLst/>
          </a:prstGeom>
          <a:noFill/>
          <a:ln w="9525">
            <a:noFill/>
          </a:ln>
        </p:spPr>
        <p:txBody>
          <a:bodyPr wrap="square">
            <a:spAutoFit/>
          </a:bodyPr>
          <a:p>
            <a:pPr>
              <a:lnSpc>
                <a:spcPct val="130000"/>
              </a:lnSpc>
              <a:buFont typeface="Arial" panose="020B0604020202020204" pitchFamily="34" charset="0"/>
            </a:pPr>
            <a:r>
              <a:rPr sz="1600" dirty="0">
                <a:solidFill>
                  <a:srgbClr val="000000"/>
                </a:solidFill>
                <a:latin typeface="微软雅黑" panose="020B0604030504040204" pitchFamily="34" charset="-122"/>
                <a:ea typeface="微软雅黑" panose="020B0604030504040204" pitchFamily="34" charset="-122"/>
              </a:rPr>
              <a:t>有</a:t>
            </a:r>
            <a:r>
              <a:rPr sz="1600" b="1" dirty="0">
                <a:solidFill>
                  <a:srgbClr val="FF0000"/>
                </a:solidFill>
                <a:latin typeface="微软雅黑" panose="020B0604030504040204" pitchFamily="34" charset="-122"/>
                <a:ea typeface="微软雅黑" panose="020B0604030504040204" pitchFamily="34" charset="-122"/>
              </a:rPr>
              <a:t>开发经营活动</a:t>
            </a:r>
            <a:r>
              <a:rPr sz="1600" dirty="0">
                <a:solidFill>
                  <a:srgbClr val="000000"/>
                </a:solidFill>
                <a:latin typeface="微软雅黑" panose="020B0604030504040204" pitchFamily="34" charset="-122"/>
                <a:ea typeface="微软雅黑" panose="020B0604030504040204" pitchFamily="34" charset="-122"/>
              </a:rPr>
              <a:t>的房地产开发经营业</a:t>
            </a:r>
            <a:r>
              <a:rPr sz="1600" b="1" dirty="0">
                <a:solidFill>
                  <a:srgbClr val="FF0000"/>
                </a:solidFill>
                <a:latin typeface="微软雅黑" panose="020B0604030504040204" pitchFamily="34" charset="-122"/>
                <a:ea typeface="微软雅黑" panose="020B0604030504040204" pitchFamily="34" charset="-122"/>
              </a:rPr>
              <a:t>法人单位</a:t>
            </a:r>
            <a:r>
              <a:rPr sz="1600" dirty="0">
                <a:solidFill>
                  <a:srgbClr val="000000"/>
                </a:solidFill>
                <a:latin typeface="微软雅黑" panose="020B0604030504040204" pitchFamily="34" charset="-122"/>
                <a:ea typeface="微软雅黑" panose="020B0604030504040204" pitchFamily="34" charset="-122"/>
              </a:rPr>
              <a:t>。</a:t>
            </a:r>
            <a:r>
              <a:rPr lang="zh-CN" altLang="en-US" sz="1600" dirty="0">
                <a:solidFill>
                  <a:srgbClr val="000000"/>
                </a:solidFill>
                <a:latin typeface="微软雅黑" panose="020B0604030504040204" pitchFamily="34" charset="-122"/>
                <a:ea typeface="微软雅黑" panose="020B0604030504040204" pitchFamily="34" charset="-122"/>
              </a:rPr>
              <a:t>房地产开发经营业具体指《国民经济行业分类》（GB/T 4754-2017）中属于“7010房地产开发经营”的活动。</a:t>
            </a:r>
            <a:endParaRPr lang="zh-CN" altLang="en-US" sz="1600" dirty="0">
              <a:solidFill>
                <a:srgbClr val="000000"/>
              </a:solidFill>
              <a:latin typeface="微软雅黑" panose="020B0604030504040204" pitchFamily="34" charset="-122"/>
              <a:ea typeface="微软雅黑" panose="020B0604030504040204" pitchFamily="34" charset="-122"/>
            </a:endParaRPr>
          </a:p>
        </p:txBody>
      </p:sp>
    </p:spTree>
  </p:cSld>
  <p:clrMapOvr>
    <a:masterClrMapping/>
  </p:clrMapOvr>
  <p:transition/>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ppt_x"/>
                                          </p:val>
                                        </p:tav>
                                        <p:tav tm="100000">
                                          <p:val>
                                            <p:strVal val="#ppt_x"/>
                                          </p:val>
                                        </p:tav>
                                      </p:tavLst>
                                    </p:anim>
                                    <p:anim calcmode="lin" valueType="num">
                                      <p:cBhvr additive="base">
                                        <p:cTn id="1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true"/>
      <p:bldP spid="33" grpId="1" animBg="true"/>
      <p:bldP spid="34" grpId="0" bldLvl="0" animBg="true"/>
      <p:bldP spid="34" grpId="1" animBg="true"/>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71" name="矩形 7"/>
          <p:cNvSpPr/>
          <p:nvPr/>
        </p:nvSpPr>
        <p:spPr>
          <a:xfrm>
            <a:off x="403225" y="223520"/>
            <a:ext cx="8107045" cy="5285105"/>
          </a:xfrm>
          <a:prstGeom prst="rect">
            <a:avLst/>
          </a:prstGeom>
          <a:noFill/>
          <a:ln w="9525">
            <a:noFill/>
          </a:ln>
        </p:spPr>
        <p:txBody>
          <a:bodyPr wrap="square">
            <a:spAutoFit/>
          </a:bodyPr>
          <a:lstStyle/>
          <a:p>
            <a:pPr marL="285750" indent="-285750">
              <a:lnSpc>
                <a:spcPts val="2700"/>
              </a:lnSpc>
              <a:buFont typeface="Wingdings" panose="05000000000000000000" charset="0"/>
              <a:buChar char="l"/>
            </a:pPr>
            <a:endParaRPr lang="zh-CN" altLang="en-US" sz="2000" dirty="0">
              <a:latin typeface="微软雅黑" panose="020B0604030504040204" pitchFamily="34" charset="-122"/>
              <a:ea typeface="微软雅黑" panose="020B0604030504040204" pitchFamily="34" charset="-122"/>
            </a:endParaRPr>
          </a:p>
          <a:p>
            <a:pPr marL="285750" indent="-285750">
              <a:lnSpc>
                <a:spcPts val="2700"/>
              </a:lnSpc>
              <a:buFont typeface="Wingdings" panose="05000000000000000000" charset="0"/>
              <a:buChar char="ü"/>
            </a:pPr>
            <a:r>
              <a:rPr lang="zh-CN" altLang="en-US" sz="2000" dirty="0">
                <a:latin typeface="微软雅黑" panose="020B0604030504040204" pitchFamily="34" charset="-122"/>
                <a:ea typeface="微软雅黑" panose="020B0604030504040204" pitchFamily="34" charset="-122"/>
              </a:rPr>
              <a:t>本指标应取自财务部门的财务账，以支付凭证为依据，是</a:t>
            </a:r>
            <a:r>
              <a:rPr lang="zh-CN" altLang="en-US" sz="2000" dirty="0">
                <a:solidFill>
                  <a:srgbClr val="FF0000"/>
                </a:solidFill>
                <a:latin typeface="微软雅黑" panose="020B0604030504040204" pitchFamily="34" charset="-122"/>
                <a:ea typeface="微软雅黑" panose="020B0604030504040204" pitchFamily="34" charset="-122"/>
              </a:rPr>
              <a:t>财务实际支付的价款</a:t>
            </a:r>
            <a:r>
              <a:rPr lang="zh-CN" altLang="en-US" sz="2000" dirty="0">
                <a:latin typeface="微软雅黑" panose="020B0604030504040204" pitchFamily="34" charset="-122"/>
                <a:ea typeface="微软雅黑" panose="020B0604030504040204" pitchFamily="34" charset="-122"/>
              </a:rPr>
              <a:t>。</a:t>
            </a:r>
            <a:endParaRPr lang="zh-CN" altLang="en-US" sz="2000" dirty="0">
              <a:latin typeface="微软雅黑" panose="020B0604030504040204" pitchFamily="34" charset="-122"/>
              <a:ea typeface="微软雅黑" panose="020B0604030504040204" pitchFamily="34" charset="-122"/>
            </a:endParaRPr>
          </a:p>
          <a:p>
            <a:pPr marL="285750" indent="-285750">
              <a:lnSpc>
                <a:spcPts val="2700"/>
              </a:lnSpc>
              <a:buFont typeface="Wingdings" panose="05000000000000000000" charset="0"/>
              <a:buChar char="ü"/>
            </a:pPr>
            <a:r>
              <a:rPr lang="zh-CN" altLang="en-US" sz="2000" dirty="0">
                <a:latin typeface="微软雅黑" panose="020B0604030504040204" pitchFamily="34" charset="-122"/>
                <a:ea typeface="微软雅黑" panose="020B0604030504040204" pitchFamily="34" charset="-122"/>
              </a:rPr>
              <a:t>随房地产开发项目填报。项目从永久性工程开始施工起填报投资完成额，只购买土地、尚未开工建设时，不能填报土地购置费；项目开工后，只计入</a:t>
            </a:r>
            <a:r>
              <a:rPr lang="zh-CN" altLang="en-US" sz="2000" dirty="0">
                <a:solidFill>
                  <a:srgbClr val="FF0000"/>
                </a:solidFill>
                <a:latin typeface="微软雅黑" panose="020B0604030504040204" pitchFamily="34" charset="-122"/>
                <a:ea typeface="微软雅黑" panose="020B0604030504040204" pitchFamily="34" charset="-122"/>
              </a:rPr>
              <a:t>与本项目有关</a:t>
            </a:r>
            <a:r>
              <a:rPr lang="zh-CN" altLang="en-US" sz="2000" dirty="0">
                <a:latin typeface="微软雅黑" panose="020B0604030504040204" pitchFamily="34" charset="-122"/>
                <a:ea typeface="微软雅黑" panose="020B0604030504040204" pitchFamily="34" charset="-122"/>
              </a:rPr>
              <a:t>的已经支付的土地购置费。</a:t>
            </a:r>
            <a:endParaRPr lang="zh-CN" altLang="en-US" sz="2000" dirty="0">
              <a:latin typeface="微软雅黑" panose="020B0604030504040204" pitchFamily="34" charset="-122"/>
              <a:ea typeface="微软雅黑" panose="020B0604030504040204" pitchFamily="34" charset="-122"/>
            </a:endParaRPr>
          </a:p>
          <a:p>
            <a:pPr marL="285750" indent="-285750">
              <a:lnSpc>
                <a:spcPts val="2700"/>
              </a:lnSpc>
              <a:buFont typeface="Wingdings" panose="05000000000000000000" charset="0"/>
              <a:buChar char="ü"/>
            </a:pPr>
            <a:r>
              <a:rPr lang="zh-CN" altLang="en-US" sz="2000" dirty="0">
                <a:latin typeface="微软雅黑" panose="020B0604030504040204" pitchFamily="34" charset="-122"/>
                <a:ea typeface="微软雅黑" panose="020B0604030504040204" pitchFamily="34" charset="-122"/>
              </a:rPr>
              <a:t>土地购置费为分期付款的，应</a:t>
            </a:r>
            <a:r>
              <a:rPr lang="zh-CN" altLang="en-US" sz="2000" dirty="0">
                <a:solidFill>
                  <a:srgbClr val="FF0000"/>
                </a:solidFill>
                <a:latin typeface="微软雅黑" panose="020B0604030504040204" pitchFamily="34" charset="-122"/>
                <a:ea typeface="微软雅黑" panose="020B0604030504040204" pitchFamily="34" charset="-122"/>
              </a:rPr>
              <a:t>分期计入</a:t>
            </a:r>
            <a:r>
              <a:rPr lang="zh-CN" altLang="en-US" sz="2000" dirty="0">
                <a:latin typeface="微软雅黑" panose="020B0604030504040204" pitchFamily="34" charset="-122"/>
                <a:ea typeface="微软雅黑" panose="020B0604030504040204" pitchFamily="34" charset="-122"/>
              </a:rPr>
              <a:t>房地产开发投资。</a:t>
            </a:r>
            <a:endParaRPr lang="zh-CN" altLang="en-US" sz="2000" dirty="0">
              <a:latin typeface="微软雅黑" panose="020B0604030504040204" pitchFamily="34" charset="-122"/>
              <a:ea typeface="微软雅黑" panose="020B0604030504040204" pitchFamily="34" charset="-122"/>
            </a:endParaRPr>
          </a:p>
          <a:p>
            <a:pPr marL="285750" indent="-285750">
              <a:lnSpc>
                <a:spcPts val="2700"/>
              </a:lnSpc>
              <a:buFont typeface="Wingdings" panose="05000000000000000000" charset="0"/>
              <a:buChar char="ü"/>
            </a:pPr>
            <a:r>
              <a:rPr lang="zh-CN" altLang="en-US" sz="2000" dirty="0">
                <a:latin typeface="微软雅黑" panose="020B0604030504040204" pitchFamily="34" charset="-122"/>
                <a:ea typeface="微软雅黑" panose="020B0604030504040204" pitchFamily="34" charset="-122"/>
              </a:rPr>
              <a:t>项目分期开发的，只计入与</a:t>
            </a:r>
            <a:r>
              <a:rPr lang="zh-CN" altLang="en-US" sz="2000" dirty="0">
                <a:solidFill>
                  <a:srgbClr val="FF0000"/>
                </a:solidFill>
                <a:latin typeface="微软雅黑" panose="020B0604030504040204" pitchFamily="34" charset="-122"/>
                <a:ea typeface="微软雅黑" panose="020B0604030504040204" pitchFamily="34" charset="-122"/>
              </a:rPr>
              <a:t>本期</a:t>
            </a:r>
            <a:r>
              <a:rPr lang="zh-CN" altLang="en-US" sz="2000" dirty="0">
                <a:latin typeface="微软雅黑" panose="020B0604030504040204" pitchFamily="34" charset="-122"/>
                <a:ea typeface="微软雅黑" panose="020B0604030504040204" pitchFamily="34" charset="-122"/>
              </a:rPr>
              <a:t>项目有关的土地购置费。</a:t>
            </a:r>
            <a:endParaRPr lang="zh-CN" altLang="en-US" sz="2000" dirty="0">
              <a:latin typeface="微软雅黑" panose="020B0604030504040204" pitchFamily="34" charset="-122"/>
              <a:ea typeface="微软雅黑" panose="020B0604030504040204" pitchFamily="34" charset="-122"/>
            </a:endParaRPr>
          </a:p>
          <a:p>
            <a:pPr marL="285750" indent="-285750">
              <a:lnSpc>
                <a:spcPts val="2700"/>
              </a:lnSpc>
              <a:buFont typeface="Wingdings" panose="05000000000000000000" charset="0"/>
              <a:buChar char="ü"/>
            </a:pPr>
            <a:r>
              <a:rPr lang="zh-CN" altLang="en-US" sz="2000" dirty="0">
                <a:latin typeface="微软雅黑" panose="020B0604030504040204" pitchFamily="34" charset="-122"/>
                <a:ea typeface="微软雅黑" panose="020B0604030504040204" pitchFamily="34" charset="-122"/>
                <a:sym typeface="+mn-ea"/>
              </a:rPr>
              <a:t>土地储备中心等机构的建设用地费和土地开发费用</a:t>
            </a:r>
            <a:r>
              <a:rPr lang="zh-CN" altLang="en-US" sz="2000" dirty="0">
                <a:solidFill>
                  <a:srgbClr val="FF0000"/>
                </a:solidFill>
                <a:latin typeface="微软雅黑" panose="020B0604030504040204" pitchFamily="34" charset="-122"/>
                <a:ea typeface="微软雅黑" panose="020B0604030504040204" pitchFamily="34" charset="-122"/>
                <a:sym typeface="+mn-ea"/>
              </a:rPr>
              <a:t>不纳入</a:t>
            </a:r>
            <a:r>
              <a:rPr lang="zh-CN" altLang="en-US" sz="2000" dirty="0">
                <a:latin typeface="微软雅黑" panose="020B0604030504040204" pitchFamily="34" charset="-122"/>
                <a:ea typeface="微软雅黑" panose="020B0604030504040204" pitchFamily="34" charset="-122"/>
                <a:sym typeface="+mn-ea"/>
              </a:rPr>
              <a:t>投资统计。</a:t>
            </a:r>
            <a:endParaRPr lang="zh-CN" altLang="en-US" sz="2000" dirty="0">
              <a:latin typeface="微软雅黑" panose="020B0604030504040204" pitchFamily="34" charset="-122"/>
              <a:ea typeface="微软雅黑" panose="020B0604030504040204" pitchFamily="34" charset="-122"/>
              <a:sym typeface="+mn-ea"/>
            </a:endParaRPr>
          </a:p>
          <a:p>
            <a:pPr marL="285750" indent="-285750">
              <a:lnSpc>
                <a:spcPts val="2700"/>
              </a:lnSpc>
              <a:buFont typeface="Wingdings" panose="05000000000000000000" charset="0"/>
              <a:buChar char="ü"/>
            </a:pPr>
            <a:r>
              <a:rPr lang="zh-CN" altLang="en-US" sz="2000" dirty="0">
                <a:latin typeface="微软雅黑" panose="020B0604030504040204" pitchFamily="34" charset="-122"/>
                <a:ea typeface="微软雅黑" panose="020B0604030504040204" pitchFamily="34" charset="-122"/>
                <a:sym typeface="+mn-ea"/>
              </a:rPr>
              <a:t>单纯土地平整、土地一级开发，由于其相关支出将在后期建设时进行统计，为避免重复，</a:t>
            </a:r>
            <a:r>
              <a:rPr lang="zh-CN" altLang="en-US" sz="2000" dirty="0">
                <a:solidFill>
                  <a:srgbClr val="FF0000"/>
                </a:solidFill>
                <a:latin typeface="微软雅黑" panose="020B0604030504040204" pitchFamily="34" charset="-122"/>
                <a:ea typeface="微软雅黑" panose="020B0604030504040204" pitchFamily="34" charset="-122"/>
                <a:sym typeface="+mn-ea"/>
              </a:rPr>
              <a:t>不纳入</a:t>
            </a:r>
            <a:r>
              <a:rPr lang="zh-CN" altLang="en-US" sz="2000" dirty="0">
                <a:latin typeface="微软雅黑" panose="020B0604030504040204" pitchFamily="34" charset="-122"/>
                <a:ea typeface="微软雅黑" panose="020B0604030504040204" pitchFamily="34" charset="-122"/>
                <a:sym typeface="+mn-ea"/>
              </a:rPr>
              <a:t>投资统计。 </a:t>
            </a:r>
            <a:endParaRPr lang="zh-CN" altLang="en-US" sz="2000" dirty="0">
              <a:latin typeface="微软雅黑" panose="020B0604030504040204" pitchFamily="34" charset="-122"/>
              <a:ea typeface="微软雅黑" panose="020B0604030504040204" pitchFamily="34" charset="-122"/>
            </a:endParaRPr>
          </a:p>
          <a:p>
            <a:pPr marL="285750" indent="-285750">
              <a:lnSpc>
                <a:spcPts val="2700"/>
              </a:lnSpc>
              <a:buFont typeface="Wingdings" panose="05000000000000000000" charset="0"/>
              <a:buChar char="ü"/>
            </a:pPr>
            <a:r>
              <a:rPr lang="zh-CN" altLang="en-US" sz="2000" dirty="0">
                <a:latin typeface="微软雅黑" panose="020B0604030504040204" pitchFamily="34" charset="-122"/>
                <a:ea typeface="微软雅黑" panose="020B0604030504040204" pitchFamily="34" charset="-122"/>
              </a:rPr>
              <a:t>填报时应注意土地购置费与建安工程投资的匹配性，确保土地购置费占房地产开发投资比重应处于合理区间，不得超进度报送土地购置费，从而准确反映房地产开发投资进度。</a:t>
            </a:r>
            <a:endParaRPr lang="zh-CN" altLang="en-US" sz="2000" dirty="0">
              <a:latin typeface="微软雅黑" panose="020B0604030504040204" pitchFamily="34" charset="-122"/>
              <a:ea typeface="微软雅黑" panose="020B0604030504040204" pitchFamily="34" charset="-122"/>
            </a:endParaRPr>
          </a:p>
          <a:p>
            <a:pPr marL="285750" indent="-285750">
              <a:lnSpc>
                <a:spcPts val="2700"/>
              </a:lnSpc>
              <a:buFont typeface="Wingdings" panose="05000000000000000000" charset="0"/>
              <a:buChar char="ü"/>
            </a:pPr>
            <a:endParaRPr lang="zh-CN" altLang="en-US" sz="2000" dirty="0">
              <a:latin typeface="微软雅黑" panose="020B0604030504040204" pitchFamily="34" charset="-122"/>
              <a:ea typeface="微软雅黑" panose="020B0604030504040204" pitchFamily="34" charset="-122"/>
            </a:endParaRPr>
          </a:p>
        </p:txBody>
      </p:sp>
      <p:grpSp>
        <p:nvGrpSpPr>
          <p:cNvPr id="8" name="组合 7"/>
          <p:cNvGrpSpPr/>
          <p:nvPr/>
        </p:nvGrpSpPr>
        <p:grpSpPr>
          <a:xfrm>
            <a:off x="0" y="-107950"/>
            <a:ext cx="2824480" cy="1059815"/>
            <a:chOff x="0" y="-170"/>
            <a:chExt cx="4448" cy="1669"/>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2" name="组合 1"/>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7" name="矩形 5"/>
            <p:cNvSpPr>
              <a:spLocks noChangeArrowheads="true"/>
            </p:cNvSpPr>
            <p:nvPr/>
          </p:nvSpPr>
          <p:spPr bwMode="auto">
            <a:xfrm>
              <a:off x="900" y="190"/>
              <a:ext cx="3548" cy="1309"/>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effectLst/>
                  <a:uLnTx/>
                  <a:uFillTx/>
                  <a:latin typeface="Times New Roman" panose="02020603050405020304" pitchFamily="18" charset="0"/>
                  <a:ea typeface="黑体" panose="02010609060101010101" charset="-122"/>
                  <a:sym typeface="+mn-ea"/>
                </a:rPr>
                <a:t>114 土地购置费</a:t>
              </a:r>
              <a:endParaRPr kumimoji="1" sz="2400" b="1" i="0" u="none" strike="noStrike" kern="1200" cap="none" spc="0" normalizeH="0" baseline="0" noProof="0" dirty="0">
                <a:ln>
                  <a:noFill/>
                </a:ln>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07950"/>
            <a:ext cx="2921635" cy="1059815"/>
            <a:chOff x="0" y="-170"/>
            <a:chExt cx="4601" cy="1669"/>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2" name="组合 1"/>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9" name="矩形 5"/>
            <p:cNvSpPr>
              <a:spLocks noChangeArrowheads="true"/>
            </p:cNvSpPr>
            <p:nvPr/>
          </p:nvSpPr>
          <p:spPr bwMode="auto">
            <a:xfrm>
              <a:off x="900" y="190"/>
              <a:ext cx="3701" cy="1309"/>
            </a:xfrm>
            <a:prstGeom prst="rect">
              <a:avLst/>
            </a:prstGeom>
            <a:noFill/>
            <a:ln w="9525">
              <a:noFill/>
              <a:miter lim="800000"/>
            </a:ln>
          </p:spPr>
          <p:txBody>
            <a:bodyPr wrap="none">
              <a:spAutoFit/>
            </a:bodyPr>
            <a:lstStyle/>
            <a:p>
              <a:pPr marL="0" marR="0" lvl="0" algn="l" defTabSz="914400" rtl="0" eaLnBrk="1" fontAlgn="base" latinLnBrk="0" hangingPunct="1">
                <a:lnSpc>
                  <a:spcPct val="100000"/>
                </a:lnSpc>
                <a:buClrTx/>
                <a:buSzTx/>
                <a:buFontTx/>
                <a:buNone/>
                <a:defRPr/>
              </a:pPr>
              <a:r>
                <a:rPr kumimoji="1" lang="zh-CN" altLang="en-US" sz="2400" b="1" dirty="0">
                  <a:solidFill>
                    <a:schemeClr val="accent1">
                      <a:lumMod val="75000"/>
                    </a:schemeClr>
                  </a:solidFill>
                  <a:latin typeface="Times New Roman" panose="02020603050405020304" pitchFamily="18" charset="0"/>
                  <a:ea typeface="黑体" panose="02010609060101010101" charset="-122"/>
                  <a:sym typeface="+mn-ea"/>
                </a:rPr>
                <a:t>土地购置费</a:t>
              </a:r>
              <a:r>
                <a:rPr kumimoji="1" 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审核</a:t>
              </a:r>
              <a:endParaRPr kumimoji="1" 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a:p>
              <a:pPr marL="0" marR="0" lvl="0" algn="l" defTabSz="914400" rtl="0" eaLnBrk="1" fontAlgn="base" latinLnBrk="0" hangingPunct="1">
                <a:lnSpc>
                  <a:spcPct val="100000"/>
                </a:lnSpc>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10" name="内容占位符 2"/>
          <p:cNvSpPr>
            <a:spLocks noGrp="true"/>
          </p:cNvSpPr>
          <p:nvPr>
            <p:ph sz="quarter" idx="10"/>
          </p:nvPr>
        </p:nvSpPr>
        <p:spPr>
          <a:xfrm>
            <a:off x="251460" y="771525"/>
            <a:ext cx="8646160" cy="3502660"/>
          </a:xfrm>
        </p:spPr>
        <p:txBody>
          <a:bodyPr/>
          <a:p>
            <a:pPr marL="0" indent="0">
              <a:lnSpc>
                <a:spcPct val="108000"/>
              </a:lnSpc>
              <a:buNone/>
            </a:pPr>
            <a:r>
              <a:rPr lang="zh-CN" altLang="en-US" sz="1800" b="1" dirty="0" smtClean="0">
                <a:solidFill>
                  <a:srgbClr val="FF0000"/>
                </a:solidFill>
                <a:latin typeface="楷体" panose="02010609060101010101" charset="-122"/>
                <a:ea typeface="楷体" panose="02010609060101010101" charset="-122"/>
                <a:cs typeface="仿宋_GB2312" panose="02010609030101010101" pitchFamily="49" charset="-122"/>
              </a:rPr>
              <a:t>已报送土地购置费占完成投资的比重高于土地占计划比重</a:t>
            </a:r>
            <a:r>
              <a:rPr lang="en-US" altLang="zh-CN" sz="1800" b="1" dirty="0" smtClean="0">
                <a:solidFill>
                  <a:srgbClr val="FF0000"/>
                </a:solidFill>
                <a:latin typeface="楷体" panose="02010609060101010101" charset="-122"/>
                <a:ea typeface="楷体" panose="02010609060101010101" charset="-122"/>
                <a:cs typeface="仿宋_GB2312" panose="02010609030101010101" pitchFamily="49" charset="-122"/>
              </a:rPr>
              <a:t>20</a:t>
            </a:r>
            <a:r>
              <a:rPr lang="zh-CN" altLang="en-US" sz="1800" b="1" dirty="0" smtClean="0">
                <a:solidFill>
                  <a:srgbClr val="FF0000"/>
                </a:solidFill>
                <a:latin typeface="楷体" panose="02010609060101010101" charset="-122"/>
                <a:ea typeface="楷体" panose="02010609060101010101" charset="-122"/>
                <a:cs typeface="仿宋_GB2312" panose="02010609030101010101" pitchFamily="49" charset="-122"/>
              </a:rPr>
              <a:t>个百分点（</a:t>
            </a:r>
            <a:r>
              <a:rPr lang="en-US" altLang="zh-CN" sz="1800" b="1" dirty="0" smtClean="0">
                <a:solidFill>
                  <a:srgbClr val="FF0000"/>
                </a:solidFill>
                <a:latin typeface="楷体" panose="02010609060101010101" charset="-122"/>
                <a:ea typeface="楷体" panose="02010609060101010101" charset="-122"/>
                <a:cs typeface="仿宋_GB2312" panose="02010609030101010101" pitchFamily="49" charset="-122"/>
              </a:rPr>
              <a:t>B00348</a:t>
            </a:r>
            <a:r>
              <a:rPr lang="zh-CN" altLang="en-US" sz="1800" b="1" dirty="0" smtClean="0">
                <a:solidFill>
                  <a:srgbClr val="FF0000"/>
                </a:solidFill>
                <a:latin typeface="楷体" panose="02010609060101010101" charset="-122"/>
                <a:ea typeface="楷体" panose="02010609060101010101" charset="-122"/>
                <a:cs typeface="仿宋_GB2312" panose="02010609030101010101" pitchFamily="49" charset="-122"/>
              </a:rPr>
              <a:t>）</a:t>
            </a:r>
            <a:endParaRPr lang="en-US" altLang="zh-CN" sz="1800" b="1" dirty="0" smtClean="0">
              <a:solidFill>
                <a:srgbClr val="FF0000"/>
              </a:solidFill>
              <a:latin typeface="楷体" panose="02010609060101010101" charset="-122"/>
              <a:ea typeface="楷体" panose="02010609060101010101" charset="-122"/>
              <a:cs typeface="仿宋_GB2312" panose="02010609030101010101" pitchFamily="49" charset="-122"/>
            </a:endParaRPr>
          </a:p>
          <a:p>
            <a:pPr>
              <a:lnSpc>
                <a:spcPct val="108000"/>
              </a:lnSpc>
            </a:pPr>
            <a:r>
              <a:rPr lang="zh-CN" altLang="en-US" sz="1800" dirty="0" smtClean="0">
                <a:latin typeface="仿宋" panose="02010609060101010101" charset="-122"/>
                <a:ea typeface="仿宋" panose="02010609060101010101" charset="-122"/>
                <a:cs typeface="仿宋_GB2312" panose="02010609030101010101" pitchFamily="49" charset="-122"/>
              </a:rPr>
              <a:t>暂停或删减土地购置费</a:t>
            </a:r>
            <a:endParaRPr lang="en-US" altLang="zh-CN" sz="1800" dirty="0" smtClean="0">
              <a:latin typeface="仿宋" panose="02010609060101010101" charset="-122"/>
              <a:ea typeface="仿宋" panose="02010609060101010101" charset="-122"/>
              <a:cs typeface="仿宋_GB2312" panose="02010609030101010101" pitchFamily="49" charset="-122"/>
            </a:endParaRPr>
          </a:p>
          <a:p>
            <a:pPr>
              <a:lnSpc>
                <a:spcPct val="78000"/>
              </a:lnSpc>
            </a:pPr>
            <a:endParaRPr lang="zh-CN" altLang="zh-CN" sz="1800" dirty="0">
              <a:latin typeface="仿宋_GB2312" panose="02010609030101010101" pitchFamily="49" charset="-122"/>
              <a:ea typeface="仿宋_GB2312" panose="02010609030101010101" pitchFamily="49" charset="-122"/>
              <a:cs typeface="仿宋_GB2312" panose="02010609030101010101" pitchFamily="49" charset="-122"/>
            </a:endParaRPr>
          </a:p>
          <a:p>
            <a:pPr>
              <a:lnSpc>
                <a:spcPct val="78000"/>
              </a:lnSpc>
            </a:pPr>
            <a:endParaRPr lang="en-US" altLang="zh-CN" sz="1800" dirty="0" smtClean="0">
              <a:latin typeface="仿宋_GB2312" panose="02010609030101010101" pitchFamily="49" charset="-122"/>
              <a:ea typeface="仿宋_GB2312" panose="02010609030101010101" pitchFamily="49" charset="-122"/>
              <a:cs typeface="仿宋_GB2312" panose="02010609030101010101" pitchFamily="49" charset="-122"/>
            </a:endParaRPr>
          </a:p>
          <a:p>
            <a:pPr>
              <a:lnSpc>
                <a:spcPct val="78000"/>
              </a:lnSpc>
              <a:buNone/>
            </a:pPr>
            <a:endParaRPr lang="en-US" altLang="zh-CN" sz="1800" dirty="0" smtClean="0">
              <a:latin typeface="仿宋_GB2312" panose="02010609030101010101" pitchFamily="49" charset="-122"/>
              <a:ea typeface="仿宋_GB2312" panose="02010609030101010101" pitchFamily="49" charset="-122"/>
              <a:cs typeface="仿宋_GB2312" panose="02010609030101010101" pitchFamily="49" charset="-122"/>
            </a:endParaRPr>
          </a:p>
          <a:p>
            <a:pPr>
              <a:lnSpc>
                <a:spcPct val="78000"/>
              </a:lnSpc>
            </a:pPr>
            <a:endParaRPr lang="zh-CN" altLang="zh-CN" sz="1800" dirty="0" smtClean="0">
              <a:latin typeface="仿宋_GB2312" panose="02010609030101010101" pitchFamily="49" charset="-122"/>
              <a:ea typeface="仿宋_GB2312" panose="02010609030101010101" pitchFamily="49" charset="-122"/>
              <a:cs typeface="仿宋_GB2312" panose="02010609030101010101" pitchFamily="49" charset="-122"/>
            </a:endParaRPr>
          </a:p>
          <a:p>
            <a:pPr>
              <a:lnSpc>
                <a:spcPct val="78000"/>
              </a:lnSpc>
            </a:pPr>
            <a:endParaRPr lang="zh-CN" altLang="zh-CN" sz="1800" dirty="0" smtClean="0">
              <a:latin typeface="仿宋_GB2312" panose="02010609030101010101" pitchFamily="49" charset="-122"/>
              <a:ea typeface="仿宋_GB2312" panose="02010609030101010101" pitchFamily="49" charset="-122"/>
              <a:cs typeface="仿宋_GB2312" panose="02010609030101010101" pitchFamily="49" charset="-122"/>
            </a:endParaRPr>
          </a:p>
          <a:p>
            <a:pPr>
              <a:lnSpc>
                <a:spcPct val="78000"/>
              </a:lnSpc>
            </a:pPr>
            <a:endParaRPr lang="zh-CN" altLang="zh-CN" sz="1800" dirty="0" smtClean="0">
              <a:latin typeface="仿宋_GB2312" panose="02010609030101010101" pitchFamily="49" charset="-122"/>
              <a:ea typeface="仿宋_GB2312" panose="02010609030101010101" pitchFamily="49" charset="-122"/>
              <a:cs typeface="仿宋_GB2312" panose="02010609030101010101" pitchFamily="49" charset="-122"/>
            </a:endParaRPr>
          </a:p>
          <a:p>
            <a:pPr>
              <a:lnSpc>
                <a:spcPct val="78000"/>
              </a:lnSpc>
            </a:pPr>
            <a:endParaRPr lang="zh-CN" altLang="zh-CN" sz="1800" dirty="0" smtClean="0">
              <a:latin typeface="仿宋_GB2312" panose="02010609030101010101" pitchFamily="49" charset="-122"/>
              <a:ea typeface="仿宋_GB2312" panose="02010609030101010101" pitchFamily="49" charset="-122"/>
              <a:cs typeface="仿宋_GB2312" panose="02010609030101010101" pitchFamily="49" charset="-122"/>
            </a:endParaRPr>
          </a:p>
          <a:p>
            <a:pPr>
              <a:lnSpc>
                <a:spcPct val="117000"/>
              </a:lnSpc>
            </a:pPr>
            <a:r>
              <a:rPr lang="zh-CN" altLang="zh-CN" sz="1800" dirty="0" smtClean="0">
                <a:latin typeface="仿宋_GB2312" panose="02010609030101010101" pitchFamily="49" charset="-122"/>
                <a:ea typeface="仿宋_GB2312" panose="02010609030101010101" pitchFamily="49" charset="-122"/>
                <a:cs typeface="仿宋_GB2312" panose="02010609030101010101" pitchFamily="49" charset="-122"/>
              </a:rPr>
              <a:t>查询</a:t>
            </a:r>
            <a:r>
              <a:rPr lang="zh-CN" altLang="zh-CN" sz="1800" dirty="0">
                <a:latin typeface="仿宋_GB2312" panose="02010609030101010101" pitchFamily="49" charset="-122"/>
                <a:ea typeface="仿宋_GB2312" panose="02010609030101010101" pitchFamily="49" charset="-122"/>
                <a:cs typeface="仿宋_GB2312" panose="02010609030101010101" pitchFamily="49" charset="-122"/>
              </a:rPr>
              <a:t>内容</a:t>
            </a:r>
            <a:r>
              <a:rPr lang="zh-CN" altLang="zh-CN" sz="1800" dirty="0" smtClean="0">
                <a:latin typeface="仿宋_GB2312" panose="02010609030101010101" pitchFamily="49" charset="-122"/>
                <a:ea typeface="仿宋_GB2312" panose="02010609030101010101" pitchFamily="49" charset="-122"/>
                <a:cs typeface="仿宋_GB2312" panose="02010609030101010101" pitchFamily="49" charset="-122"/>
              </a:rPr>
              <a:t>：</a:t>
            </a:r>
            <a:r>
              <a:rPr lang="zh-CN" altLang="en-US" sz="1800" dirty="0" smtClean="0">
                <a:latin typeface="仿宋_GB2312" panose="02010609030101010101" pitchFamily="49" charset="-122"/>
                <a:ea typeface="仿宋_GB2312" panose="02010609030101010101" pitchFamily="49" charset="-122"/>
                <a:cs typeface="仿宋_GB2312" panose="02010609030101010101" pitchFamily="49" charset="-122"/>
              </a:rPr>
              <a:t>该项目本期土地购置费计入过多，与建安工程进度不匹配。</a:t>
            </a:r>
            <a:endParaRPr lang="zh-CN" altLang="en-US" sz="1800" dirty="0" smtClean="0">
              <a:latin typeface="仿宋_GB2312" panose="02010609030101010101" pitchFamily="49" charset="-122"/>
              <a:ea typeface="仿宋_GB2312" panose="02010609030101010101" pitchFamily="49" charset="-122"/>
              <a:cs typeface="仿宋_GB2312" panose="02010609030101010101" pitchFamily="49" charset="-122"/>
            </a:endParaRPr>
          </a:p>
          <a:p>
            <a:pPr>
              <a:lnSpc>
                <a:spcPct val="117000"/>
              </a:lnSpc>
            </a:pPr>
            <a:r>
              <a:rPr lang="zh-CN" altLang="en-US" sz="1600" spc="-150" dirty="0" smtClean="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土地购置费</a:t>
            </a:r>
            <a:r>
              <a:rPr lang="en-US" altLang="zh-CN" sz="1600" spc="-150" dirty="0" smtClean="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B</a:t>
            </a:r>
            <a:r>
              <a:rPr lang="zh-CN" altLang="en-US" sz="1600" spc="-150" dirty="0" smtClean="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类审核公式的解锁权限归省级</a:t>
            </a:r>
            <a:r>
              <a:rPr lang="zh-CN" altLang="en-US" sz="160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，各单位月报期间如果触发审核，需及时沟通。</a:t>
            </a:r>
            <a:endParaRPr lang="zh-CN" altLang="en-US" sz="160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grpSp>
        <p:nvGrpSpPr>
          <p:cNvPr id="11" name="组合 10"/>
          <p:cNvGrpSpPr/>
          <p:nvPr/>
        </p:nvGrpSpPr>
        <p:grpSpPr>
          <a:xfrm>
            <a:off x="683895" y="1635760"/>
            <a:ext cx="7122795" cy="1283335"/>
            <a:chOff x="139" y="2114"/>
            <a:chExt cx="10919" cy="1556"/>
          </a:xfrm>
        </p:grpSpPr>
        <p:pic>
          <p:nvPicPr>
            <p:cNvPr id="12" name="Picture 3"/>
            <p:cNvPicPr>
              <a:picLocks noChangeAspect="true" noChangeArrowheads="true"/>
            </p:cNvPicPr>
            <p:nvPr/>
          </p:nvPicPr>
          <p:blipFill>
            <a:blip r:embed="rId1"/>
            <a:srcRect/>
            <a:stretch>
              <a:fillRect/>
            </a:stretch>
          </p:blipFill>
          <p:spPr bwMode="auto">
            <a:xfrm>
              <a:off x="139" y="2114"/>
              <a:ext cx="10919" cy="1556"/>
            </a:xfrm>
            <a:prstGeom prst="rect">
              <a:avLst/>
            </a:prstGeom>
            <a:noFill/>
            <a:ln w="9525">
              <a:noFill/>
              <a:miter lim="800000"/>
              <a:headEnd/>
              <a:tailEnd/>
            </a:ln>
            <a:effectLst/>
          </p:spPr>
        </p:pic>
        <p:sp>
          <p:nvSpPr>
            <p:cNvPr id="13" name="矩形 12"/>
            <p:cNvSpPr/>
            <p:nvPr/>
          </p:nvSpPr>
          <p:spPr>
            <a:xfrm>
              <a:off x="9804" y="2315"/>
              <a:ext cx="1021" cy="5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lnSpc>
                  <a:spcPct val="78000"/>
                </a:lnSpc>
              </a:pPr>
              <a:r>
                <a:rPr lang="en-US" altLang="zh-CN" sz="1600" dirty="0">
                  <a:solidFill>
                    <a:sysClr val="windowText" lastClr="000000"/>
                  </a:solidFill>
                </a:rPr>
                <a:t>85%</a:t>
              </a:r>
              <a:endParaRPr lang="en-US" altLang="zh-CN" sz="1600" dirty="0">
                <a:solidFill>
                  <a:sysClr val="windowText" lastClr="000000"/>
                </a:solidFill>
              </a:endParaRPr>
            </a:p>
          </p:txBody>
        </p:sp>
      </p:gr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3"/>
          <p:cNvSpPr txBox="true"/>
          <p:nvPr/>
        </p:nvSpPr>
        <p:spPr>
          <a:xfrm>
            <a:off x="1666875" y="581025"/>
            <a:ext cx="177800" cy="369888"/>
          </a:xfrm>
          <a:prstGeom prst="rect">
            <a:avLst/>
          </a:prstGeom>
          <a:noFill/>
          <a:ln w="9525">
            <a:noFill/>
          </a:ln>
        </p:spPr>
        <p:txBody>
          <a:bodyPr>
            <a:spAutoFit/>
          </a:bodyPr>
          <a:lstStyle/>
          <a:p>
            <a:endParaRPr lang="zh-CN" altLang="zh-CN" dirty="0">
              <a:latin typeface="Arial" panose="020B0604020202020204" pitchFamily="34" charset="0"/>
            </a:endParaRPr>
          </a:p>
        </p:txBody>
      </p:sp>
      <p:sp>
        <p:nvSpPr>
          <p:cNvPr id="63491" name="Text Box 4"/>
          <p:cNvSpPr txBox="true"/>
          <p:nvPr/>
        </p:nvSpPr>
        <p:spPr>
          <a:xfrm>
            <a:off x="179388" y="-68262"/>
            <a:ext cx="8786812" cy="368300"/>
          </a:xfrm>
          <a:prstGeom prst="rect">
            <a:avLst/>
          </a:prstGeom>
          <a:noFill/>
          <a:ln w="9525">
            <a:noFill/>
          </a:ln>
        </p:spPr>
        <p:txBody>
          <a:bodyPr>
            <a:spAutoFit/>
          </a:bodyPr>
          <a:lstStyle/>
          <a:p>
            <a:endParaRPr lang="zh-CN" altLang="zh-CN" dirty="0">
              <a:latin typeface="Arial" panose="020B0604020202020204" pitchFamily="34" charset="0"/>
            </a:endParaRPr>
          </a:p>
        </p:txBody>
      </p:sp>
      <p:sp>
        <p:nvSpPr>
          <p:cNvPr id="63493" name="矩形 6"/>
          <p:cNvSpPr/>
          <p:nvPr/>
        </p:nvSpPr>
        <p:spPr>
          <a:xfrm>
            <a:off x="285750" y="813118"/>
            <a:ext cx="7500938" cy="400050"/>
          </a:xfrm>
          <a:prstGeom prst="rect">
            <a:avLst/>
          </a:prstGeom>
          <a:noFill/>
          <a:ln w="9525">
            <a:noFill/>
          </a:ln>
        </p:spPr>
        <p:txBody>
          <a:bodyPr>
            <a:spAutoFit/>
          </a:bodyPr>
          <a:lstStyle/>
          <a:p>
            <a:pPr>
              <a:buClr>
                <a:schemeClr val="tx1"/>
              </a:buClr>
              <a:buSzPct val="70000"/>
            </a:pPr>
            <a:r>
              <a:rPr lang="zh-CN" altLang="en-US" sz="2000" dirty="0">
                <a:latin typeface="微软雅黑" panose="020B0604030504040204" pitchFamily="34" charset="-122"/>
                <a:ea typeface="微软雅黑" panose="020B0604030504040204" pitchFamily="34" charset="-122"/>
              </a:rPr>
              <a:t>前期费用需要按</a:t>
            </a:r>
            <a:r>
              <a:rPr lang="zh-CN" altLang="en-US" sz="2000" b="1" dirty="0">
                <a:solidFill>
                  <a:srgbClr val="FF0000"/>
                </a:solidFill>
                <a:latin typeface="微软雅黑" panose="020B0604030504040204" pitchFamily="34" charset="-122"/>
                <a:ea typeface="微软雅黑" panose="020B0604030504040204" pitchFamily="34" charset="-122"/>
              </a:rPr>
              <a:t>规划</a:t>
            </a:r>
            <a:r>
              <a:rPr lang="zh-CN" altLang="en-US" sz="2000" dirty="0">
                <a:latin typeface="微软雅黑" panose="020B0604030504040204" pitchFamily="34" charset="-122"/>
                <a:ea typeface="微软雅黑" panose="020B0604030504040204" pitchFamily="34" charset="-122"/>
              </a:rPr>
              <a:t>分摊，</a:t>
            </a:r>
            <a:r>
              <a:rPr lang="zh-CN" altLang="en-US" sz="2000" b="1" dirty="0">
                <a:solidFill>
                  <a:srgbClr val="FF0000"/>
                </a:solidFill>
                <a:latin typeface="微软雅黑" panose="020B0604030504040204" pitchFamily="34" charset="-122"/>
                <a:ea typeface="微软雅黑" panose="020B0604030504040204" pitchFamily="34" charset="-122"/>
              </a:rPr>
              <a:t>不能全部计入某一项</a:t>
            </a:r>
            <a:r>
              <a:rPr lang="zh-CN" altLang="en-US" sz="2000" b="1" dirty="0">
                <a:latin typeface="微软雅黑" panose="020B0604030504040204" pitchFamily="34" charset="-122"/>
                <a:ea typeface="微软雅黑" panose="020B0604030504040204" pitchFamily="34" charset="-122"/>
              </a:rPr>
              <a:t>。</a:t>
            </a:r>
            <a:endParaRPr lang="en-US" altLang="zh-CN" sz="2000" b="1" dirty="0">
              <a:latin typeface="微软雅黑" panose="020B0604030504040204" pitchFamily="34" charset="-122"/>
              <a:ea typeface="微软雅黑" panose="020B0604030504040204" pitchFamily="34" charset="-122"/>
            </a:endParaRPr>
          </a:p>
        </p:txBody>
      </p:sp>
      <p:grpSp>
        <p:nvGrpSpPr>
          <p:cNvPr id="63494" name="组合 10"/>
          <p:cNvGrpSpPr/>
          <p:nvPr/>
        </p:nvGrpSpPr>
        <p:grpSpPr>
          <a:xfrm>
            <a:off x="4678363" y="1213168"/>
            <a:ext cx="4108450" cy="1714500"/>
            <a:chOff x="6581536" y="941981"/>
            <a:chExt cx="1872051" cy="1918235"/>
          </a:xfrm>
        </p:grpSpPr>
        <p:sp>
          <p:nvSpPr>
            <p:cNvPr id="12" name="矩形 11"/>
            <p:cNvSpPr/>
            <p:nvPr/>
          </p:nvSpPr>
          <p:spPr>
            <a:xfrm>
              <a:off x="6581536" y="941981"/>
              <a:ext cx="1872051" cy="191823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3501" name="文本框 33"/>
            <p:cNvSpPr txBox="true"/>
            <p:nvPr/>
          </p:nvSpPr>
          <p:spPr>
            <a:xfrm>
              <a:off x="6630725" y="1102635"/>
              <a:ext cx="1757772" cy="1136347"/>
            </a:xfrm>
            <a:prstGeom prst="rect">
              <a:avLst/>
            </a:prstGeom>
            <a:noFill/>
            <a:ln w="9525">
              <a:noFill/>
            </a:ln>
          </p:spPr>
          <p:txBody>
            <a:bodyPr>
              <a:spAutoFit/>
            </a:bodyPr>
            <a:lstStyle/>
            <a:p>
              <a:pPr algn="just"/>
              <a:r>
                <a:rPr lang="zh-CN" altLang="en-US" sz="2000" dirty="0">
                  <a:latin typeface="微软雅黑" panose="020B0604030504040204" pitchFamily="34" charset="-122"/>
                  <a:ea typeface="微软雅黑" panose="020B0604030504040204" pitchFamily="34" charset="-122"/>
                </a:rPr>
                <a:t>办公楼：指企业、事业、机关、团体、学校、医院等单位的办公用房，也包括商务办公楼。</a:t>
              </a:r>
              <a:endParaRPr lang="zh-CN" altLang="en-US" sz="2000" dirty="0">
                <a:latin typeface="微软雅黑" panose="020B0604030504040204" pitchFamily="34" charset="-122"/>
                <a:ea typeface="微软雅黑" panose="020B0604030504040204" pitchFamily="34" charset="-122"/>
              </a:endParaRPr>
            </a:p>
          </p:txBody>
        </p:sp>
      </p:grpSp>
      <p:sp>
        <p:nvSpPr>
          <p:cNvPr id="18" name="矩形 17"/>
          <p:cNvSpPr/>
          <p:nvPr/>
        </p:nvSpPr>
        <p:spPr>
          <a:xfrm>
            <a:off x="357188" y="1213168"/>
            <a:ext cx="4214813" cy="1714500"/>
          </a:xfrm>
          <a:prstGeom prst="rect">
            <a:avLst/>
          </a:prstGeom>
          <a:solidFill>
            <a:srgbClr val="C4E69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 name="矩形 28"/>
          <p:cNvSpPr/>
          <p:nvPr/>
        </p:nvSpPr>
        <p:spPr>
          <a:xfrm>
            <a:off x="4678363" y="2992755"/>
            <a:ext cx="4108450" cy="1649413"/>
          </a:xfrm>
          <a:prstGeom prst="rect">
            <a:avLst/>
          </a:prstGeom>
          <a:solidFill>
            <a:srgbClr val="FEBA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3" name="组合 32"/>
          <p:cNvGrpSpPr/>
          <p:nvPr/>
        </p:nvGrpSpPr>
        <p:grpSpPr>
          <a:xfrm>
            <a:off x="357158" y="2992972"/>
            <a:ext cx="4214870" cy="1649212"/>
            <a:chOff x="6533079" y="941981"/>
            <a:chExt cx="1920508" cy="1872051"/>
          </a:xfrm>
          <a:solidFill>
            <a:schemeClr val="accent2">
              <a:lumMod val="20000"/>
              <a:lumOff val="80000"/>
            </a:schemeClr>
          </a:solidFill>
        </p:grpSpPr>
        <p:sp>
          <p:nvSpPr>
            <p:cNvPr id="34" name="矩形 33"/>
            <p:cNvSpPr/>
            <p:nvPr/>
          </p:nvSpPr>
          <p:spPr>
            <a:xfrm>
              <a:off x="6533079" y="941981"/>
              <a:ext cx="1920508" cy="187205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 name="文本框 33"/>
            <p:cNvSpPr txBox="true"/>
            <p:nvPr/>
          </p:nvSpPr>
          <p:spPr>
            <a:xfrm>
              <a:off x="6565630" y="1032996"/>
              <a:ext cx="1887944" cy="1500706"/>
            </a:xfrm>
            <a:prstGeom prst="rect">
              <a:avLst/>
            </a:prstGeom>
            <a:grp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宋体" pitchFamily="2" charset="-122"/>
                </a:rPr>
                <a:t>商业营业用房：包括批发和零售用房、宾馆用房屋、餐饮用房屋、商务会展用房屋和其他商业及服务用房屋五类。</a:t>
              </a:r>
              <a:r>
                <a:rPr kumimoji="0" lang="zh-CN" altLang="en-US" sz="1800" b="0" i="0" u="none" strike="noStrike" kern="1200" cap="none" spc="0" normalizeH="0" baseline="0" dirty="0">
                  <a:solidFill>
                    <a:schemeClr val="tx1"/>
                  </a:solidFill>
                  <a:latin typeface="微软雅黑" panose="020B0604030504040204" pitchFamily="34" charset="-122"/>
                  <a:ea typeface="微软雅黑" panose="020B0604030504040204" pitchFamily="34" charset="-122"/>
                </a:rPr>
                <a:t>（含</a:t>
              </a:r>
              <a:r>
                <a:rPr lang="zh-CN" altLang="en-US" sz="1800" dirty="0">
                  <a:latin typeface="微软雅黑" panose="020B0604030504040204" pitchFamily="34" charset="-122"/>
                  <a:ea typeface="微软雅黑" panose="020B0604030504040204" pitchFamily="34" charset="-122"/>
                  <a:sym typeface="+mn-ea"/>
                </a:rPr>
                <a:t>50年产权的商住</a:t>
              </a:r>
              <a:r>
                <a:rPr kumimoji="0" lang="zh-CN" altLang="en-US" sz="1800" b="0" i="0" u="none" strike="noStrike" kern="1200" cap="none" spc="0" normalizeH="0" baseline="0" dirty="0">
                  <a:solidFill>
                    <a:schemeClr val="tx1"/>
                  </a:solidFill>
                  <a:latin typeface="微软雅黑" panose="020B0604030504040204" pitchFamily="34" charset="-122"/>
                  <a:ea typeface="微软雅黑" panose="020B0604030504040204" pitchFamily="34" charset="-122"/>
                </a:rPr>
                <a:t>）</a:t>
              </a:r>
              <a:endParaRPr kumimoji="0" lang="zh-CN" altLang="en-US" sz="1800" b="0" i="0" u="none" strike="noStrike" kern="1200" cap="none" spc="0" normalizeH="0" baseline="0" dirty="0">
                <a:solidFill>
                  <a:schemeClr val="tx1"/>
                </a:solidFill>
                <a:latin typeface="微软雅黑" panose="020B0604030504040204" pitchFamily="34" charset="-122"/>
                <a:ea typeface="微软雅黑" panose="020B0604030504040204" pitchFamily="34" charset="-122"/>
                <a:cs typeface="+mn-cs"/>
              </a:endParaRPr>
            </a:p>
          </p:txBody>
        </p:sp>
      </p:grpSp>
      <p:sp>
        <p:nvSpPr>
          <p:cNvPr id="63498" name="矩形 38"/>
          <p:cNvSpPr/>
          <p:nvPr/>
        </p:nvSpPr>
        <p:spPr>
          <a:xfrm>
            <a:off x="4929188" y="3141980"/>
            <a:ext cx="3643312" cy="1323975"/>
          </a:xfrm>
          <a:prstGeom prst="rect">
            <a:avLst/>
          </a:prstGeom>
          <a:noFill/>
          <a:ln w="9525">
            <a:noFill/>
          </a:ln>
        </p:spPr>
        <p:txBody>
          <a:bodyPr>
            <a:spAutoFit/>
          </a:bodyPr>
          <a:lstStyle/>
          <a:p>
            <a:pPr>
              <a:buClr>
                <a:schemeClr val="tx1"/>
              </a:buClr>
              <a:buSzPct val="70000"/>
              <a:buNone/>
            </a:pPr>
            <a:r>
              <a:rPr lang="zh-CN" altLang="en-US" sz="2000" dirty="0">
                <a:latin typeface="微软雅黑" panose="020B0604030504040204" pitchFamily="34" charset="-122"/>
                <a:ea typeface="微软雅黑" panose="020B0604030504040204" pitchFamily="34" charset="-122"/>
              </a:rPr>
              <a:t>其他：凡不属于上述各项用途的房屋建筑物，如中小学教学用房、托儿所、幼儿园、图书馆、体育馆等。</a:t>
            </a:r>
            <a:endParaRPr lang="zh-CN" altLang="en-US" sz="4400" dirty="0">
              <a:latin typeface="微软雅黑" panose="020B0604030504040204" pitchFamily="34" charset="-122"/>
              <a:ea typeface="微软雅黑" panose="020B0604030504040204" pitchFamily="34" charset="-122"/>
            </a:endParaRPr>
          </a:p>
        </p:txBody>
      </p:sp>
      <p:sp>
        <p:nvSpPr>
          <p:cNvPr id="63499" name="矩形 39"/>
          <p:cNvSpPr/>
          <p:nvPr/>
        </p:nvSpPr>
        <p:spPr>
          <a:xfrm>
            <a:off x="428625" y="1213168"/>
            <a:ext cx="4071938" cy="1754187"/>
          </a:xfrm>
          <a:prstGeom prst="rect">
            <a:avLst/>
          </a:prstGeom>
          <a:noFill/>
          <a:ln w="9525">
            <a:noFill/>
          </a:ln>
        </p:spPr>
        <p:txBody>
          <a:bodyPr>
            <a:spAutoFit/>
          </a:bodyPr>
          <a:lstStyle/>
          <a:p>
            <a:pPr algn="just"/>
            <a:r>
              <a:rPr lang="zh-CN" altLang="en-US" dirty="0">
                <a:solidFill>
                  <a:srgbClr val="FF0000"/>
                </a:solidFill>
                <a:latin typeface="微软雅黑" panose="020B0604030504040204" pitchFamily="34" charset="-122"/>
                <a:ea typeface="微软雅黑" panose="020B0604030504040204" pitchFamily="34" charset="-122"/>
              </a:rPr>
              <a:t>*住宅：</a:t>
            </a:r>
            <a:r>
              <a:rPr lang="zh-CN" altLang="en-US" dirty="0">
                <a:latin typeface="微软雅黑" panose="020B0604030504040204" pitchFamily="34" charset="-122"/>
                <a:ea typeface="微软雅黑" panose="020B0604030504040204" pitchFamily="34" charset="-122"/>
              </a:rPr>
              <a:t>指专供居住的房屋，包括普通商品房、</a:t>
            </a:r>
            <a:r>
              <a:rPr lang="zh-CN" altLang="en-US" dirty="0">
                <a:solidFill>
                  <a:srgbClr val="FF0000"/>
                </a:solidFill>
                <a:latin typeface="微软雅黑" panose="020B0604030504040204" pitchFamily="34" charset="-122"/>
                <a:ea typeface="微软雅黑" panose="020B0604030504040204" pitchFamily="34" charset="-122"/>
              </a:rPr>
              <a:t>保障性住房、</a:t>
            </a:r>
            <a:r>
              <a:rPr lang="zh-CN" altLang="en-US" dirty="0">
                <a:latin typeface="微软雅黑" panose="020B0604030504040204" pitchFamily="34" charset="-122"/>
                <a:ea typeface="微软雅黑" panose="020B0604030504040204" pitchFamily="34" charset="-122"/>
              </a:rPr>
              <a:t>别墅、公寓、各部门的职工家属宿舍和集体宿舍（包括职工单身宿舍和学生宿舍）等供居住的房屋。但不包括住宅楼中作为人防用、不住人的地下室等。</a:t>
            </a:r>
            <a:endParaRPr lang="zh-CN" altLang="en-US" dirty="0">
              <a:latin typeface="微软雅黑" panose="020B0604030504040204" pitchFamily="34" charset="-122"/>
              <a:ea typeface="微软雅黑" panose="020B0604030504040204" pitchFamily="34" charset="-122"/>
            </a:endParaRPr>
          </a:p>
        </p:txBody>
      </p:sp>
      <p:grpSp>
        <p:nvGrpSpPr>
          <p:cNvPr id="8" name="组合 7"/>
          <p:cNvGrpSpPr/>
          <p:nvPr/>
        </p:nvGrpSpPr>
        <p:grpSpPr>
          <a:xfrm>
            <a:off x="0" y="-107950"/>
            <a:ext cx="7338695" cy="1058545"/>
            <a:chOff x="0" y="-170"/>
            <a:chExt cx="11557"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 name="矩形 1"/>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9" name="矩形 5"/>
            <p:cNvSpPr>
              <a:spLocks noChangeArrowheads="true"/>
            </p:cNvSpPr>
            <p:nvPr/>
          </p:nvSpPr>
          <p:spPr bwMode="auto">
            <a:xfrm>
              <a:off x="900" y="190"/>
              <a:ext cx="10657" cy="130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118-123 住宅、办公楼、商业营业用房及其他投资</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右箭头 7"/>
          <p:cNvSpPr/>
          <p:nvPr/>
        </p:nvSpPr>
        <p:spPr>
          <a:xfrm>
            <a:off x="5214938" y="2974975"/>
            <a:ext cx="714375" cy="454025"/>
          </a:xfrm>
          <a:prstGeom prst="rightArrow">
            <a:avLst>
              <a:gd name="adj1" fmla="val 50000"/>
              <a:gd name="adj2" fmla="val 49956"/>
            </a:avLst>
          </a:prstGeom>
          <a:solidFill>
            <a:srgbClr val="B9DDC7"/>
          </a:solidFill>
          <a:ln w="9525">
            <a:noFill/>
          </a:ln>
        </p:spPr>
        <p:txBody>
          <a:bodyPr/>
          <a:lstStyle/>
          <a:p>
            <a:endParaRPr lang="zh-CN" altLang="en-US" dirty="0">
              <a:latin typeface="Arial" panose="020B0604020202020204" pitchFamily="34" charset="0"/>
            </a:endParaRPr>
          </a:p>
        </p:txBody>
      </p:sp>
      <p:sp>
        <p:nvSpPr>
          <p:cNvPr id="13" name="等腰三角形 12"/>
          <p:cNvSpPr/>
          <p:nvPr/>
        </p:nvSpPr>
        <p:spPr bwMode="auto">
          <a:xfrm rot="16200000" flipH="true" flipV="true">
            <a:off x="431483" y="4118928"/>
            <a:ext cx="171450" cy="114300"/>
          </a:xfrm>
          <a:prstGeom prst="triangle">
            <a:avLst/>
          </a:prstGeom>
          <a:solidFill>
            <a:srgbClr val="01AB9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64517" name="组合 15"/>
          <p:cNvGrpSpPr/>
          <p:nvPr/>
        </p:nvGrpSpPr>
        <p:grpSpPr>
          <a:xfrm>
            <a:off x="499428" y="2416733"/>
            <a:ext cx="8010525" cy="2583892"/>
            <a:chOff x="642938" y="3917637"/>
            <a:chExt cx="8010198" cy="3445234"/>
          </a:xfrm>
        </p:grpSpPr>
        <p:sp>
          <p:nvSpPr>
            <p:cNvPr id="64521" name="矩形 3"/>
            <p:cNvSpPr/>
            <p:nvPr/>
          </p:nvSpPr>
          <p:spPr>
            <a:xfrm>
              <a:off x="1572540" y="3932979"/>
              <a:ext cx="4572000" cy="491073"/>
            </a:xfrm>
            <a:prstGeom prst="rect">
              <a:avLst/>
            </a:prstGeom>
            <a:noFill/>
            <a:ln w="9525">
              <a:noFill/>
            </a:ln>
          </p:spPr>
          <p:txBody>
            <a:bodyPr>
              <a:spAutoFit/>
            </a:bodyPr>
            <a:lstStyle/>
            <a:p>
              <a:r>
                <a:rPr lang="zh-CN" altLang="en-US" dirty="0">
                  <a:latin typeface="微软雅黑" panose="020B0604030504040204" pitchFamily="34" charset="-122"/>
                  <a:ea typeface="微软雅黑" panose="020B0604030504040204" pitchFamily="34" charset="-122"/>
                </a:rPr>
                <a:t>以划拨方式取得土地所支付的资金</a:t>
              </a:r>
              <a:endParaRPr lang="en-US" altLang="zh-CN" dirty="0">
                <a:latin typeface="微软雅黑" panose="020B0604030504040204" pitchFamily="34" charset="-122"/>
                <a:ea typeface="微软雅黑" panose="020B0604030504040204" pitchFamily="34" charset="-122"/>
              </a:endParaRPr>
            </a:p>
          </p:txBody>
        </p:sp>
        <p:sp>
          <p:nvSpPr>
            <p:cNvPr id="64522" name="矩形 4"/>
            <p:cNvSpPr/>
            <p:nvPr/>
          </p:nvSpPr>
          <p:spPr>
            <a:xfrm>
              <a:off x="642938" y="4643439"/>
              <a:ext cx="4572000" cy="1231115"/>
            </a:xfrm>
            <a:prstGeom prst="rect">
              <a:avLst/>
            </a:prstGeom>
            <a:noFill/>
            <a:ln w="9525">
              <a:noFill/>
            </a:ln>
          </p:spPr>
          <p:txBody>
            <a:bodyPr>
              <a:spAutoFit/>
            </a:bodyPr>
            <a:lstStyle/>
            <a:p>
              <a:r>
                <a:rPr lang="zh-CN" altLang="en-US" dirty="0">
                  <a:latin typeface="微软雅黑" panose="020B0604030504040204" pitchFamily="34" charset="-122"/>
                  <a:ea typeface="微软雅黑" panose="020B0604030504040204" pitchFamily="34" charset="-122"/>
                </a:rPr>
                <a:t>以“招拍挂”等出让方式取得土地所有权而发生的建设用地费；</a:t>
              </a:r>
              <a:r>
                <a:rPr lang="zh-CN" altLang="en-US" dirty="0">
                  <a:solidFill>
                    <a:srgbClr val="FF0000"/>
                  </a:solidFill>
                  <a:latin typeface="微软雅黑" panose="020B0604030504040204" pitchFamily="34" charset="-122"/>
                  <a:ea typeface="微软雅黑" panose="020B0604030504040204" pitchFamily="34" charset="-122"/>
                </a:rPr>
                <a:t>租用建设用地的费用，不计入新增固定资产投资。</a:t>
              </a:r>
              <a:endParaRPr lang="zh-CN" altLang="en-US" dirty="0">
                <a:solidFill>
                  <a:srgbClr val="FF0000"/>
                </a:solidFill>
                <a:latin typeface="微软雅黑" panose="020B0604030504040204" pitchFamily="34" charset="-122"/>
                <a:ea typeface="微软雅黑" panose="020B0604030504040204" pitchFamily="34" charset="-122"/>
              </a:endParaRPr>
            </a:p>
          </p:txBody>
        </p:sp>
        <p:sp>
          <p:nvSpPr>
            <p:cNvPr id="64523" name="矩形 5"/>
            <p:cNvSpPr/>
            <p:nvPr/>
          </p:nvSpPr>
          <p:spPr>
            <a:xfrm>
              <a:off x="5929313" y="4774899"/>
              <a:ext cx="2262158" cy="492443"/>
            </a:xfrm>
            <a:prstGeom prst="rect">
              <a:avLst/>
            </a:prstGeom>
            <a:noFill/>
            <a:ln w="9525">
              <a:noFill/>
            </a:ln>
          </p:spPr>
          <p:txBody>
            <a:bodyPr wrap="none">
              <a:spAutoFit/>
            </a:bodyPr>
            <a:lstStyle/>
            <a:p>
              <a:r>
                <a:rPr lang="zh-CN" altLang="en-US" dirty="0">
                  <a:latin typeface="微软雅黑" panose="020B0604030504040204" pitchFamily="34" charset="-122"/>
                  <a:ea typeface="微软雅黑" panose="020B0604030504040204" pitchFamily="34" charset="-122"/>
                </a:rPr>
                <a:t>不计入新增固定资产</a:t>
              </a:r>
              <a:endParaRPr lang="zh-CN" altLang="en-US" dirty="0">
                <a:latin typeface="Arial" panose="020B0604020202020204" pitchFamily="34" charset="0"/>
              </a:endParaRPr>
            </a:p>
          </p:txBody>
        </p:sp>
        <p:sp>
          <p:nvSpPr>
            <p:cNvPr id="64524" name="矩形 8"/>
            <p:cNvSpPr/>
            <p:nvPr/>
          </p:nvSpPr>
          <p:spPr>
            <a:xfrm>
              <a:off x="5214938" y="4500562"/>
              <a:ext cx="571500" cy="943848"/>
            </a:xfrm>
            <a:prstGeom prst="rect">
              <a:avLst/>
            </a:prstGeom>
            <a:noFill/>
            <a:ln w="9525">
              <a:noFill/>
            </a:ln>
          </p:spPr>
          <p:txBody>
            <a:bodyPr>
              <a:spAutoFit/>
            </a:bodyPr>
            <a:lstStyle/>
            <a:p>
              <a:r>
                <a:rPr lang="en-US" altLang="zh-CN" sz="4000" b="1" dirty="0">
                  <a:solidFill>
                    <a:srgbClr val="FF0000"/>
                  </a:solidFill>
                  <a:latin typeface="微软雅黑" panose="020B0604030504040204" pitchFamily="34" charset="-122"/>
                  <a:ea typeface="微软雅黑" panose="020B0604030504040204" pitchFamily="34" charset="-122"/>
                </a:rPr>
                <a:t>×</a:t>
              </a:r>
              <a:endParaRPr lang="zh-CN" altLang="en-US" sz="4000" dirty="0">
                <a:latin typeface="Arial" panose="020B0604020202020204" pitchFamily="34" charset="0"/>
              </a:endParaRPr>
            </a:p>
          </p:txBody>
        </p:sp>
        <p:sp>
          <p:nvSpPr>
            <p:cNvPr id="64525" name="矩形 9"/>
            <p:cNvSpPr/>
            <p:nvPr/>
          </p:nvSpPr>
          <p:spPr>
            <a:xfrm>
              <a:off x="5929313" y="3917637"/>
              <a:ext cx="2723823" cy="492443"/>
            </a:xfrm>
            <a:prstGeom prst="rect">
              <a:avLst/>
            </a:prstGeom>
            <a:noFill/>
            <a:ln w="9525">
              <a:noFill/>
            </a:ln>
          </p:spPr>
          <p:txBody>
            <a:bodyPr wrap="none">
              <a:spAutoFit/>
            </a:bodyPr>
            <a:lstStyle/>
            <a:p>
              <a:r>
                <a:rPr lang="zh-CN" altLang="en-US" dirty="0">
                  <a:latin typeface="微软雅黑" panose="020B0604030504040204" pitchFamily="34" charset="-122"/>
                  <a:ea typeface="微软雅黑" panose="020B0604030504040204" pitchFamily="34" charset="-122"/>
                </a:rPr>
                <a:t>竣工后计入新增固定资产</a:t>
              </a:r>
              <a:endParaRPr lang="zh-CN" altLang="en-US" dirty="0">
                <a:latin typeface="Arial" panose="020B0604020202020204" pitchFamily="34" charset="0"/>
              </a:endParaRPr>
            </a:p>
          </p:txBody>
        </p:sp>
        <p:sp>
          <p:nvSpPr>
            <p:cNvPr id="64526" name="右箭头 10"/>
            <p:cNvSpPr/>
            <p:nvPr/>
          </p:nvSpPr>
          <p:spPr>
            <a:xfrm>
              <a:off x="5214938" y="3943140"/>
              <a:ext cx="714375" cy="552451"/>
            </a:xfrm>
            <a:prstGeom prst="rightArrow">
              <a:avLst>
                <a:gd name="adj1" fmla="val 50000"/>
                <a:gd name="adj2" fmla="val 49999"/>
              </a:avLst>
            </a:prstGeom>
            <a:solidFill>
              <a:srgbClr val="B9DDC7"/>
            </a:solidFill>
            <a:ln w="9525">
              <a:noFill/>
            </a:ln>
          </p:spPr>
          <p:txBody>
            <a:bodyPr/>
            <a:lstStyle/>
            <a:p>
              <a:endParaRPr lang="zh-CN" altLang="en-US" dirty="0">
                <a:latin typeface="Arial" panose="020B0604020202020204" pitchFamily="34" charset="0"/>
              </a:endParaRPr>
            </a:p>
          </p:txBody>
        </p:sp>
        <p:sp>
          <p:nvSpPr>
            <p:cNvPr id="64527" name="矩形 22"/>
            <p:cNvSpPr/>
            <p:nvPr/>
          </p:nvSpPr>
          <p:spPr>
            <a:xfrm>
              <a:off x="786852" y="5967897"/>
              <a:ext cx="1467068" cy="533480"/>
            </a:xfrm>
            <a:prstGeom prst="rect">
              <a:avLst/>
            </a:prstGeom>
            <a:noFill/>
            <a:ln w="9525">
              <a:noFill/>
            </a:ln>
          </p:spPr>
          <p:txBody>
            <a:bodyPr wrap="none">
              <a:spAutoFit/>
            </a:bodyPr>
            <a:lstStyle/>
            <a:p>
              <a:r>
                <a:rPr lang="zh-CN" altLang="en-US" sz="2000" b="1" dirty="0">
                  <a:latin typeface="微软雅黑" panose="020B0604030504040204" pitchFamily="34" charset="-122"/>
                  <a:ea typeface="微软雅黑" panose="020B0604030504040204" pitchFamily="34" charset="-122"/>
                </a:rPr>
                <a:t>常见错误：</a:t>
              </a:r>
              <a:endParaRPr lang="zh-CN" altLang="en-US" sz="2000" dirty="0">
                <a:latin typeface="Arial" panose="020B0604020202020204" pitchFamily="34" charset="0"/>
              </a:endParaRPr>
            </a:p>
          </p:txBody>
        </p:sp>
        <p:sp>
          <p:nvSpPr>
            <p:cNvPr id="64528" name="矩形 13"/>
            <p:cNvSpPr/>
            <p:nvPr/>
          </p:nvSpPr>
          <p:spPr>
            <a:xfrm>
              <a:off x="1214438" y="6501096"/>
              <a:ext cx="6643687" cy="861775"/>
            </a:xfrm>
            <a:prstGeom prst="rect">
              <a:avLst/>
            </a:prstGeom>
            <a:noFill/>
            <a:ln w="9525">
              <a:noFill/>
            </a:ln>
          </p:spPr>
          <p:txBody>
            <a:bodyPr>
              <a:spAutoFit/>
            </a:bodyPr>
            <a:lstStyle/>
            <a:p>
              <a:r>
                <a:rPr lang="zh-CN" altLang="en-US" dirty="0">
                  <a:latin typeface="楷体_GB2312" panose="02010609030101010101" pitchFamily="49" charset="-122"/>
                  <a:ea typeface="楷体_GB2312" panose="02010609030101010101" pitchFamily="49" charset="-122"/>
                </a:rPr>
                <a:t>填报房地产开发企业本身固定资产的增加。</a:t>
              </a:r>
              <a:endParaRPr lang="en-US" altLang="zh-CN" dirty="0">
                <a:latin typeface="楷体_GB2312" panose="02010609030101010101" pitchFamily="49" charset="-122"/>
                <a:ea typeface="楷体_GB2312" panose="02010609030101010101" pitchFamily="49" charset="-122"/>
              </a:endParaRPr>
            </a:p>
            <a:p>
              <a:r>
                <a:rPr lang="zh-CN" altLang="en-US" dirty="0">
                  <a:latin typeface="楷体_GB2312" panose="02010609030101010101" pitchFamily="49" charset="-122"/>
                  <a:ea typeface="楷体_GB2312" panose="02010609030101010101" pitchFamily="49" charset="-122"/>
                </a:rPr>
                <a:t>竣工价值</a:t>
              </a:r>
              <a:r>
                <a:rPr lang="en-US" altLang="zh-CN" dirty="0">
                  <a:latin typeface="楷体_GB2312" panose="02010609030101010101" pitchFamily="49" charset="-122"/>
                  <a:ea typeface="楷体_GB2312" panose="02010609030101010101" pitchFamily="49" charset="-122"/>
                </a:rPr>
                <a:t>=0</a:t>
              </a:r>
              <a:r>
                <a:rPr lang="zh-CN" altLang="en-US" dirty="0">
                  <a:latin typeface="楷体_GB2312" panose="02010609030101010101" pitchFamily="49" charset="-122"/>
                  <a:ea typeface="楷体_GB2312" panose="02010609030101010101" pitchFamily="49" charset="-122"/>
                </a:rPr>
                <a:t>，但是新增固定资产不为</a:t>
              </a:r>
              <a:r>
                <a:rPr lang="en-US" altLang="zh-CN" dirty="0">
                  <a:latin typeface="楷体_GB2312" panose="02010609030101010101" pitchFamily="49" charset="-122"/>
                  <a:ea typeface="楷体_GB2312" panose="02010609030101010101" pitchFamily="49" charset="-122"/>
                </a:rPr>
                <a:t>0</a:t>
              </a:r>
              <a:r>
                <a:rPr lang="zh-CN" altLang="en-US" dirty="0">
                  <a:latin typeface="楷体_GB2312" panose="02010609030101010101" pitchFamily="49" charset="-122"/>
                  <a:ea typeface="楷体_GB2312" panose="02010609030101010101" pitchFamily="49" charset="-122"/>
                </a:rPr>
                <a:t>。</a:t>
              </a:r>
              <a:endParaRPr lang="zh-CN" altLang="en-US" dirty="0">
                <a:latin typeface="楷体_GB2312" panose="02010609030101010101" pitchFamily="49" charset="-122"/>
                <a:ea typeface="楷体_GB2312" panose="02010609030101010101" pitchFamily="49" charset="-122"/>
              </a:endParaRPr>
            </a:p>
          </p:txBody>
        </p:sp>
      </p:grpSp>
      <p:sp>
        <p:nvSpPr>
          <p:cNvPr id="64518" name="矩形 8"/>
          <p:cNvSpPr/>
          <p:nvPr/>
        </p:nvSpPr>
        <p:spPr>
          <a:xfrm>
            <a:off x="790575" y="4500245"/>
            <a:ext cx="500063" cy="523875"/>
          </a:xfrm>
          <a:prstGeom prst="rect">
            <a:avLst/>
          </a:prstGeom>
          <a:noFill/>
          <a:ln w="9525">
            <a:noFill/>
          </a:ln>
        </p:spPr>
        <p:txBody>
          <a:bodyPr>
            <a:spAutoFit/>
          </a:bodyPr>
          <a:lstStyle/>
          <a:p>
            <a:r>
              <a:rPr lang="en-US" altLang="zh-CN" sz="2800" b="1" dirty="0">
                <a:solidFill>
                  <a:srgbClr val="FF0000"/>
                </a:solidFill>
                <a:latin typeface="微软雅黑" panose="020B0604030504040204" pitchFamily="34" charset="-122"/>
                <a:ea typeface="微软雅黑" panose="020B0604030504040204" pitchFamily="34" charset="-122"/>
              </a:rPr>
              <a:t>×</a:t>
            </a:r>
            <a:endParaRPr lang="zh-CN" altLang="en-US" sz="2800" dirty="0">
              <a:latin typeface="Arial" panose="020B0604020202020204" pitchFamily="34" charset="0"/>
            </a:endParaRPr>
          </a:p>
        </p:txBody>
      </p:sp>
      <p:sp>
        <p:nvSpPr>
          <p:cNvPr id="64519" name="矩形 8"/>
          <p:cNvSpPr/>
          <p:nvPr/>
        </p:nvSpPr>
        <p:spPr>
          <a:xfrm>
            <a:off x="785813" y="4262120"/>
            <a:ext cx="500062" cy="523875"/>
          </a:xfrm>
          <a:prstGeom prst="rect">
            <a:avLst/>
          </a:prstGeom>
          <a:noFill/>
          <a:ln w="9525">
            <a:noFill/>
          </a:ln>
        </p:spPr>
        <p:txBody>
          <a:bodyPr>
            <a:spAutoFit/>
          </a:bodyPr>
          <a:lstStyle/>
          <a:p>
            <a:r>
              <a:rPr lang="en-US" altLang="zh-CN" sz="2800" b="1" dirty="0">
                <a:solidFill>
                  <a:srgbClr val="FF0000"/>
                </a:solidFill>
                <a:latin typeface="微软雅黑" panose="020B0604030504040204" pitchFamily="34" charset="-122"/>
                <a:ea typeface="微软雅黑" panose="020B0604030504040204" pitchFamily="34" charset="-122"/>
              </a:rPr>
              <a:t>×</a:t>
            </a:r>
            <a:endParaRPr lang="zh-CN" altLang="en-US" sz="2800" dirty="0">
              <a:latin typeface="Arial" panose="020B0604020202020204" pitchFamily="34" charset="0"/>
            </a:endParaRPr>
          </a:p>
        </p:txBody>
      </p:sp>
      <p:sp>
        <p:nvSpPr>
          <p:cNvPr id="64520" name="矩形 16"/>
          <p:cNvSpPr/>
          <p:nvPr/>
        </p:nvSpPr>
        <p:spPr>
          <a:xfrm>
            <a:off x="467043" y="731838"/>
            <a:ext cx="8358187" cy="1650365"/>
          </a:xfrm>
          <a:prstGeom prst="rect">
            <a:avLst/>
          </a:prstGeom>
          <a:noFill/>
          <a:ln w="9525">
            <a:noFill/>
          </a:ln>
        </p:spPr>
        <p:txBody>
          <a:bodyPr>
            <a:spAutoFit/>
          </a:bodyPr>
          <a:lstStyle/>
          <a:p>
            <a:pPr>
              <a:lnSpc>
                <a:spcPts val="2500"/>
              </a:lnSpc>
            </a:pPr>
            <a:r>
              <a:rPr lang="zh-CN" altLang="en-US" sz="1800" dirty="0">
                <a:latin typeface="微软雅黑" panose="020B0604030504040204" pitchFamily="34" charset="-122"/>
                <a:ea typeface="微软雅黑" panose="020B0604030504040204" pitchFamily="34" charset="-122"/>
              </a:rPr>
              <a:t>指在报告期已经完成建造和</a:t>
            </a:r>
            <a:r>
              <a:rPr lang="zh-CN" altLang="en-US" sz="1800" dirty="0">
                <a:solidFill>
                  <a:schemeClr val="tx1"/>
                </a:solidFill>
                <a:latin typeface="微软雅黑" panose="020B0604030504040204" pitchFamily="34" charset="-122"/>
                <a:ea typeface="微软雅黑" panose="020B0604030504040204" pitchFamily="34" charset="-122"/>
              </a:rPr>
              <a:t>购置过程并已交付生产或使用单位的固定资产的价值。</a:t>
            </a:r>
            <a:r>
              <a:rPr lang="zh-CN" altLang="en-US" sz="1800" dirty="0">
                <a:latin typeface="微软雅黑" panose="020B0604030504040204" pitchFamily="34" charset="-122"/>
                <a:ea typeface="微软雅黑" panose="020B0604030504040204" pitchFamily="34" charset="-122"/>
              </a:rPr>
              <a:t>具体指在报告期已经完成建造和开发过程并</a:t>
            </a:r>
            <a:r>
              <a:rPr lang="zh-CN" altLang="en-US" sz="1800" dirty="0">
                <a:solidFill>
                  <a:srgbClr val="FF0000"/>
                </a:solidFill>
                <a:latin typeface="微软雅黑" panose="020B0604030504040204" pitchFamily="34" charset="-122"/>
                <a:ea typeface="微软雅黑" panose="020B0604030504040204" pitchFamily="34" charset="-122"/>
              </a:rPr>
              <a:t>交付使用</a:t>
            </a:r>
            <a:r>
              <a:rPr lang="zh-CN" altLang="en-US" sz="1800" dirty="0">
                <a:latin typeface="微软雅黑" panose="020B0604030504040204" pitchFamily="34" charset="-122"/>
                <a:ea typeface="微软雅黑" panose="020B0604030504040204" pitchFamily="34" charset="-122"/>
              </a:rPr>
              <a:t>的</a:t>
            </a:r>
            <a:r>
              <a:rPr lang="zh-CN" altLang="en-US" sz="1800" dirty="0">
                <a:solidFill>
                  <a:srgbClr val="FF0000"/>
                </a:solidFill>
                <a:latin typeface="微软雅黑" panose="020B0604030504040204" pitchFamily="34" charset="-122"/>
                <a:ea typeface="微软雅黑" panose="020B0604030504040204" pitchFamily="34" charset="-122"/>
              </a:rPr>
              <a:t>房屋和土地开发面积</a:t>
            </a:r>
            <a:r>
              <a:rPr lang="zh-CN" altLang="en-US" sz="1800" dirty="0">
                <a:latin typeface="微软雅黑" panose="020B0604030504040204" pitchFamily="34" charset="-122"/>
                <a:ea typeface="微软雅黑" panose="020B0604030504040204" pitchFamily="34" charset="-122"/>
              </a:rPr>
              <a:t>的价值。是房地产开发公司进行开发经营活动的最终成果，即</a:t>
            </a:r>
            <a:r>
              <a:rPr lang="zh-CN" altLang="en-US" sz="1800" dirty="0">
                <a:solidFill>
                  <a:srgbClr val="FF0000"/>
                </a:solidFill>
                <a:latin typeface="微软雅黑" panose="020B0604030504040204" pitchFamily="34" charset="-122"/>
                <a:ea typeface="微软雅黑" panose="020B0604030504040204" pitchFamily="34" charset="-122"/>
              </a:rPr>
              <a:t>为社会提供的固定资产</a:t>
            </a:r>
            <a:r>
              <a:rPr lang="zh-CN" altLang="en-US" sz="1800" dirty="0">
                <a:latin typeface="微软雅黑" panose="020B0604030504040204" pitchFamily="34" charset="-122"/>
                <a:ea typeface="微软雅黑" panose="020B0604030504040204" pitchFamily="34" charset="-122"/>
              </a:rPr>
              <a:t>，而且</a:t>
            </a:r>
            <a:r>
              <a:rPr lang="zh-CN" altLang="en-US" sz="1800" dirty="0">
                <a:solidFill>
                  <a:srgbClr val="FF0000"/>
                </a:solidFill>
                <a:latin typeface="微软雅黑" panose="020B0604030504040204" pitchFamily="34" charset="-122"/>
                <a:ea typeface="微软雅黑" panose="020B0604030504040204" pitchFamily="34" charset="-122"/>
              </a:rPr>
              <a:t>是在报告期内新增加的。</a:t>
            </a:r>
            <a:r>
              <a:rPr lang="zh-CN" altLang="en-US" sz="1800" dirty="0">
                <a:latin typeface="微软雅黑" panose="020B0604030504040204" pitchFamily="34" charset="-122"/>
                <a:ea typeface="微软雅黑" panose="020B0604030504040204" pitchFamily="34" charset="-122"/>
              </a:rPr>
              <a:t>不是反映房地产开发企业本身固定资产的增加。</a:t>
            </a:r>
            <a:endParaRPr lang="zh-CN" altLang="en-US" sz="1800" dirty="0">
              <a:latin typeface="微软雅黑" panose="020B0604030504040204" pitchFamily="34" charset="-122"/>
              <a:ea typeface="微软雅黑" panose="020B0604030504040204" pitchFamily="34" charset="-122"/>
            </a:endParaRPr>
          </a:p>
          <a:p>
            <a:endParaRPr lang="zh-CN" altLang="en-US" sz="1800" dirty="0">
              <a:latin typeface="微软雅黑" panose="020B0604030504040204" pitchFamily="34" charset="-122"/>
              <a:ea typeface="微软雅黑" panose="020B0604030504040204" pitchFamily="34" charset="-122"/>
            </a:endParaRPr>
          </a:p>
        </p:txBody>
      </p:sp>
      <p:grpSp>
        <p:nvGrpSpPr>
          <p:cNvPr id="8" name="组合 7"/>
          <p:cNvGrpSpPr/>
          <p:nvPr/>
        </p:nvGrpSpPr>
        <p:grpSpPr>
          <a:xfrm>
            <a:off x="0" y="-107950"/>
            <a:ext cx="3660140" cy="688975"/>
            <a:chOff x="0" y="-170"/>
            <a:chExt cx="5764" cy="1085"/>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3" name="矩形 5"/>
            <p:cNvSpPr>
              <a:spLocks noChangeArrowheads="true"/>
            </p:cNvSpPr>
            <p:nvPr/>
          </p:nvSpPr>
          <p:spPr bwMode="auto">
            <a:xfrm>
              <a:off x="900" y="190"/>
              <a:ext cx="4864" cy="72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sz="2400" b="1" noProof="0" dirty="0">
                  <a:ln>
                    <a:noFill/>
                  </a:ln>
                  <a:solidFill>
                    <a:srgbClr val="FF0000"/>
                  </a:solidFill>
                  <a:effectLst/>
                  <a:uLnTx/>
                  <a:uFillTx/>
                  <a:latin typeface="Times New Roman" panose="02020603050405020304" pitchFamily="18" charset="0"/>
                  <a:ea typeface="黑体" panose="02010609060101010101" charset="-122"/>
                  <a:sym typeface="+mn-ea"/>
                </a:rPr>
                <a:t>128</a:t>
              </a:r>
              <a:r>
                <a:rPr kumimoji="1" sz="2400" b="1" noProof="0" dirty="0">
                  <a:ln>
                    <a:noFill/>
                  </a:ln>
                  <a:solidFill>
                    <a:srgbClr val="FF0000"/>
                  </a:solidFill>
                  <a:effectLst/>
                  <a:uLnTx/>
                  <a:uFillTx/>
                  <a:latin typeface="Times New Roman" panose="02020603050405020304" pitchFamily="18" charset="0"/>
                  <a:ea typeface="黑体" panose="02010609060101010101" charset="-122"/>
                  <a:sym typeface="+mn-ea"/>
                </a:rPr>
                <a:t>本年新增固定资产</a:t>
              </a:r>
              <a:endParaRPr kumimoji="1"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sym typeface="+mn-ea"/>
              </a:endParaRPr>
            </a:p>
          </p:txBody>
        </p:sp>
      </p:grpSp>
      <p:sp>
        <p:nvSpPr>
          <p:cNvPr id="34" name="矩形标注 33"/>
          <p:cNvSpPr/>
          <p:nvPr/>
        </p:nvSpPr>
        <p:spPr>
          <a:xfrm>
            <a:off x="4212590" y="91440"/>
            <a:ext cx="1816735" cy="640715"/>
          </a:xfrm>
          <a:prstGeom prst="wedgeRectCallout">
            <a:avLst>
              <a:gd name="adj1" fmla="val -79325"/>
              <a:gd name="adj2" fmla="val -7978"/>
            </a:avLst>
          </a:prstGeom>
        </p:spPr>
        <p:style>
          <a:lnRef idx="1">
            <a:schemeClr val="dk1"/>
          </a:lnRef>
          <a:fillRef idx="2">
            <a:schemeClr val="dk1"/>
          </a:fillRef>
          <a:effectRef idx="1">
            <a:schemeClr val="dk1"/>
          </a:effectRef>
          <a:fontRef idx="minor">
            <a:schemeClr val="dk1"/>
          </a:fontRef>
        </p:style>
        <p:txBody>
          <a:bodyPr rtlCol="0" anchor="ctr"/>
          <a:lstStyle/>
          <a:p>
            <a:pPr algn="l">
              <a:buClrTx/>
              <a:buSzTx/>
              <a:buFontTx/>
            </a:pPr>
            <a:r>
              <a:rPr sz="1600" dirty="0">
                <a:solidFill>
                  <a:srgbClr val="000000"/>
                </a:solidFill>
                <a:latin typeface="微软雅黑" panose="020B0604030504040204" pitchFamily="34" charset="-122"/>
                <a:ea typeface="微软雅黑" panose="020B0604030504040204" pitchFamily="34" charset="-122"/>
                <a:sym typeface="+mn-ea"/>
              </a:rPr>
              <a:t>仅12月月报填报</a:t>
            </a:r>
            <a:endParaRPr sz="1600" dirty="0">
              <a:solidFill>
                <a:schemeClr val="tx1"/>
              </a:solidFill>
              <a:latin typeface="微软雅黑" panose="020B0604030504040204" pitchFamily="34" charset="-122"/>
              <a:ea typeface="微软雅黑" panose="020B0604030504040204" pitchFamily="34" charset="-122"/>
            </a:endParaRPr>
          </a:p>
        </p:txBody>
      </p:sp>
    </p:spTree>
  </p:cSld>
  <p:clrMapOvr>
    <a:masterClrMapping/>
  </p:clrMapOvr>
  <p:transition/>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true"/>
      <p:bldP spid="34" grpId="1" animBg="true"/>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20" name="矩形 16"/>
          <p:cNvSpPr/>
          <p:nvPr/>
        </p:nvSpPr>
        <p:spPr>
          <a:xfrm>
            <a:off x="356553" y="427038"/>
            <a:ext cx="8358187" cy="4661535"/>
          </a:xfrm>
          <a:prstGeom prst="rect">
            <a:avLst/>
          </a:prstGeom>
          <a:noFill/>
          <a:ln w="9525">
            <a:noFill/>
          </a:ln>
        </p:spPr>
        <p:txBody>
          <a:bodyPr>
            <a:spAutoFit/>
          </a:bodyPr>
          <a:lstStyle/>
          <a:p>
            <a:pPr>
              <a:lnSpc>
                <a:spcPct val="150000"/>
              </a:lnSpc>
            </a:pPr>
            <a:r>
              <a:rPr lang="zh-CN" altLang="en-US" sz="1800" dirty="0">
                <a:latin typeface="微软雅黑" panose="020B0604030504040204" pitchFamily="34" charset="-122"/>
                <a:ea typeface="微软雅黑" panose="020B0604030504040204" pitchFamily="34" charset="-122"/>
              </a:rPr>
              <a:t>填报说明：</a:t>
            </a:r>
            <a:endParaRPr lang="zh-CN" altLang="en-US" sz="1800" dirty="0">
              <a:latin typeface="微软雅黑" panose="020B0604030504040204" pitchFamily="34" charset="-122"/>
              <a:ea typeface="微软雅黑" panose="020B0604030504040204" pitchFamily="34" charset="-122"/>
            </a:endParaRPr>
          </a:p>
          <a:p>
            <a:pPr>
              <a:lnSpc>
                <a:spcPct val="150000"/>
              </a:lnSpc>
            </a:pPr>
            <a:r>
              <a:rPr lang="zh-CN" altLang="en-US" sz="1800" dirty="0">
                <a:latin typeface="微软雅黑" panose="020B0604030504040204" pitchFamily="34" charset="-122"/>
                <a:ea typeface="微软雅黑" panose="020B0604030504040204" pitchFamily="34" charset="-122"/>
              </a:rPr>
              <a:t>①本指标应取自财务部门的</a:t>
            </a:r>
            <a:r>
              <a:rPr lang="zh-CN" altLang="en-US" sz="1800" b="1" dirty="0">
                <a:latin typeface="微软雅黑" panose="020B0604030504040204" pitchFamily="34" charset="-122"/>
                <a:ea typeface="微软雅黑" panose="020B0604030504040204" pitchFamily="34" charset="-122"/>
              </a:rPr>
              <a:t>项目成本核算资料</a:t>
            </a:r>
            <a:r>
              <a:rPr lang="zh-CN" altLang="en-US" sz="1800" dirty="0">
                <a:latin typeface="微软雅黑" panose="020B0604030504040204" pitchFamily="34" charset="-122"/>
                <a:ea typeface="微软雅黑" panose="020B0604030504040204" pitchFamily="34" charset="-122"/>
              </a:rPr>
              <a:t>。</a:t>
            </a:r>
            <a:endParaRPr lang="zh-CN" altLang="en-US" sz="1800" dirty="0">
              <a:latin typeface="微软雅黑" panose="020B0604030504040204" pitchFamily="34" charset="-122"/>
              <a:ea typeface="微软雅黑" panose="020B0604030504040204" pitchFamily="34" charset="-122"/>
            </a:endParaRPr>
          </a:p>
          <a:p>
            <a:pPr>
              <a:lnSpc>
                <a:spcPct val="150000"/>
              </a:lnSpc>
            </a:pPr>
            <a:r>
              <a:rPr lang="zh-CN" altLang="en-US" sz="1800" dirty="0">
                <a:latin typeface="微软雅黑" panose="020B0604030504040204" pitchFamily="34" charset="-122"/>
                <a:ea typeface="微软雅黑" panose="020B0604030504040204" pitchFamily="34" charset="-122"/>
              </a:rPr>
              <a:t>②本年新增固定资产的价值包括：建筑工程，安装工程 ，设备、工器具购置，建造和开发过程发生的应分摊计入新增固定资产的其他费用。</a:t>
            </a:r>
            <a:r>
              <a:rPr lang="zh-CN" altLang="en-US" sz="1800" b="1" dirty="0">
                <a:latin typeface="微软雅黑" panose="020B0604030504040204" pitchFamily="34" charset="-122"/>
                <a:ea typeface="微软雅黑" panose="020B0604030504040204" pitchFamily="34" charset="-122"/>
              </a:rPr>
              <a:t>不包括</a:t>
            </a:r>
            <a:r>
              <a:rPr lang="zh-CN" altLang="en-US" sz="1800" dirty="0">
                <a:latin typeface="微软雅黑" panose="020B0604030504040204" pitchFamily="34" charset="-122"/>
                <a:ea typeface="微软雅黑" panose="020B0604030504040204" pitchFamily="34" charset="-122"/>
              </a:rPr>
              <a:t>：通过</a:t>
            </a:r>
            <a:r>
              <a:rPr lang="zh-CN" altLang="en-US" sz="1800" b="1" dirty="0">
                <a:latin typeface="微软雅黑" panose="020B0604030504040204" pitchFamily="34" charset="-122"/>
                <a:ea typeface="微软雅黑" panose="020B0604030504040204" pitchFamily="34" charset="-122"/>
                <a:sym typeface="+mn-ea"/>
              </a:rPr>
              <a:t>“招拍挂”</a:t>
            </a:r>
            <a:r>
              <a:rPr lang="zh-CN" altLang="en-US" sz="1800" b="1" dirty="0">
                <a:latin typeface="微软雅黑" panose="020B0604030504040204" pitchFamily="34" charset="-122"/>
                <a:ea typeface="微软雅黑" panose="020B0604030504040204" pitchFamily="34" charset="-122"/>
              </a:rPr>
              <a:t>出让</a:t>
            </a:r>
            <a:r>
              <a:rPr lang="zh-CN" altLang="en-US" sz="1800" b="1" dirty="0">
                <a:latin typeface="微软雅黑" panose="020B0604030504040204" pitchFamily="34" charset="-122"/>
                <a:ea typeface="微软雅黑" panose="020B0604030504040204" pitchFamily="34" charset="-122"/>
                <a:sym typeface="+mn-ea"/>
              </a:rPr>
              <a:t>方式</a:t>
            </a:r>
            <a:r>
              <a:rPr lang="zh-CN" altLang="en-US" sz="1800" dirty="0">
                <a:latin typeface="微软雅黑" panose="020B0604030504040204" pitchFamily="34" charset="-122"/>
                <a:ea typeface="微软雅黑" panose="020B0604030504040204" pitchFamily="34" charset="-122"/>
              </a:rPr>
              <a:t>取得土地使用权而发生的建设用地费，因此，这种情况下，本年新增固定资产小于该项目投资完成额。</a:t>
            </a:r>
            <a:endParaRPr lang="zh-CN" altLang="en-US" sz="1800" dirty="0">
              <a:latin typeface="微软雅黑" panose="020B0604030504040204" pitchFamily="34" charset="-122"/>
              <a:ea typeface="微软雅黑" panose="020B0604030504040204" pitchFamily="34" charset="-122"/>
            </a:endParaRPr>
          </a:p>
          <a:p>
            <a:pPr>
              <a:lnSpc>
                <a:spcPct val="150000"/>
              </a:lnSpc>
            </a:pPr>
            <a:r>
              <a:rPr lang="zh-CN" altLang="en-US" sz="1800" dirty="0">
                <a:latin typeface="微软雅黑" panose="020B0604030504040204" pitchFamily="34" charset="-122"/>
                <a:ea typeface="微软雅黑" panose="020B0604030504040204" pitchFamily="34" charset="-122"/>
              </a:rPr>
              <a:t>③凡能独立使用的房屋和已完成开发的土地，在建成交付使用后（一般情况下以</a:t>
            </a:r>
            <a:r>
              <a:rPr lang="zh-CN" altLang="en-US" sz="1800" dirty="0">
                <a:solidFill>
                  <a:srgbClr val="FF0000"/>
                </a:solidFill>
                <a:latin typeface="微软雅黑" panose="020B0604030504040204" pitchFamily="34" charset="-122"/>
                <a:ea typeface="微软雅黑" panose="020B0604030504040204" pitchFamily="34" charset="-122"/>
              </a:rPr>
              <a:t>竣工验收合格</a:t>
            </a:r>
            <a:r>
              <a:rPr lang="zh-CN" altLang="en-US" sz="1800" dirty="0">
                <a:latin typeface="微软雅黑" panose="020B0604030504040204" pitchFamily="34" charset="-122"/>
                <a:ea typeface="微软雅黑" panose="020B0604030504040204" pitchFamily="34" charset="-122"/>
              </a:rPr>
              <a:t>为标准），即计算该工程的新增固定资产。</a:t>
            </a:r>
            <a:endParaRPr lang="zh-CN" altLang="en-US" sz="1800" dirty="0">
              <a:latin typeface="微软雅黑" panose="020B0604030504040204" pitchFamily="34" charset="-122"/>
              <a:ea typeface="微软雅黑" panose="020B0604030504040204" pitchFamily="34" charset="-122"/>
            </a:endParaRPr>
          </a:p>
          <a:p>
            <a:pPr>
              <a:lnSpc>
                <a:spcPct val="150000"/>
              </a:lnSpc>
            </a:pPr>
            <a:r>
              <a:rPr lang="zh-CN" altLang="en-US" sz="1800" dirty="0">
                <a:latin typeface="微软雅黑" panose="020B0604030504040204" pitchFamily="34" charset="-122"/>
                <a:ea typeface="微软雅黑" panose="020B0604030504040204" pitchFamily="34" charset="-122"/>
              </a:rPr>
              <a:t>④凡购置或自制达到固定资产标准的设备、工器具，需要安装的，要安装就位，不需要安装的，交付使用后，都计算为新增固定资产。</a:t>
            </a:r>
            <a:endParaRPr lang="zh-CN" altLang="en-US" sz="1800" dirty="0">
              <a:latin typeface="微软雅黑" panose="020B0604030504040204" pitchFamily="34" charset="-122"/>
              <a:ea typeface="微软雅黑" panose="020B0604030504040204" pitchFamily="34" charset="-122"/>
            </a:endParaRPr>
          </a:p>
          <a:p>
            <a:pPr>
              <a:lnSpc>
                <a:spcPct val="150000"/>
              </a:lnSpc>
            </a:pPr>
            <a:r>
              <a:rPr lang="zh-CN" altLang="en-US" sz="1800" dirty="0">
                <a:latin typeface="微软雅黑" panose="020B0604030504040204" pitchFamily="34" charset="-122"/>
                <a:ea typeface="微软雅黑" panose="020B0604030504040204" pitchFamily="34" charset="-122"/>
              </a:rPr>
              <a:t>⑤要特别关注该指标不要漏报，</a:t>
            </a:r>
            <a:r>
              <a:rPr lang="zh-CN" altLang="en-US" sz="1800" dirty="0">
                <a:solidFill>
                  <a:srgbClr val="FF0000"/>
                </a:solidFill>
                <a:latin typeface="微软雅黑" panose="020B0604030504040204" pitchFamily="34" charset="-122"/>
                <a:ea typeface="微软雅黑" panose="020B0604030504040204" pitchFamily="34" charset="-122"/>
              </a:rPr>
              <a:t>填报房屋竣工价值，就要填报本年新增固定资产。</a:t>
            </a:r>
            <a:r>
              <a:rPr lang="zh-CN" altLang="en-US" sz="1800" dirty="0">
                <a:latin typeface="微软雅黑" panose="020B0604030504040204" pitchFamily="34" charset="-122"/>
                <a:ea typeface="微软雅黑" panose="020B0604030504040204" pitchFamily="34" charset="-122"/>
              </a:rPr>
              <a:t> </a:t>
            </a:r>
            <a:endParaRPr lang="zh-CN" altLang="en-US" sz="1800" dirty="0">
              <a:latin typeface="微软雅黑" panose="020B0604030504040204" pitchFamily="34" charset="-122"/>
              <a:ea typeface="微软雅黑" panose="020B0604030504040204" pitchFamily="34" charset="-122"/>
            </a:endParaRPr>
          </a:p>
        </p:txBody>
      </p:sp>
      <p:grpSp>
        <p:nvGrpSpPr>
          <p:cNvPr id="8" name="组合 7"/>
          <p:cNvGrpSpPr/>
          <p:nvPr/>
        </p:nvGrpSpPr>
        <p:grpSpPr>
          <a:xfrm>
            <a:off x="0" y="-107950"/>
            <a:ext cx="3660140" cy="688975"/>
            <a:chOff x="0" y="-170"/>
            <a:chExt cx="5764" cy="1085"/>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3" name="矩形 5"/>
            <p:cNvSpPr>
              <a:spLocks noChangeArrowheads="true"/>
            </p:cNvSpPr>
            <p:nvPr/>
          </p:nvSpPr>
          <p:spPr bwMode="auto">
            <a:xfrm>
              <a:off x="900" y="190"/>
              <a:ext cx="4864" cy="72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128</a:t>
              </a: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本年新增固定资产</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67678" y="123508"/>
            <a:ext cx="445008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400" b="1" dirty="0">
                <a:solidFill>
                  <a:srgbClr val="536781"/>
                </a:solidFill>
                <a:latin typeface="微软雅黑" panose="020B0604030504040204" pitchFamily="34" charset="-122"/>
                <a:ea typeface="微软雅黑" panose="020B0604030504040204" pitchFamily="34" charset="-122"/>
                <a:cs typeface="+mn-ea"/>
                <a:sym typeface="+mn-ea"/>
              </a:rPr>
              <a:t>项目房屋施工、销售及待售情况</a:t>
            </a:r>
            <a:endParaRPr lang="zh-CN" altLang="en-US" sz="2400" b="1" dirty="0">
              <a:solidFill>
                <a:srgbClr val="536781"/>
              </a:solidFill>
              <a:latin typeface="微软雅黑" panose="020B0604030504040204" pitchFamily="34" charset="-122"/>
              <a:ea typeface="微软雅黑" panose="020B0604030504040204" pitchFamily="34" charset="-122"/>
              <a:cs typeface="+mn-ea"/>
              <a:sym typeface="+mn-ea"/>
            </a:endParaRPr>
          </a:p>
        </p:txBody>
      </p:sp>
      <p:sp>
        <p:nvSpPr>
          <p:cNvPr id="8" name="矩形 7"/>
          <p:cNvSpPr/>
          <p:nvPr userDrawn="true"/>
        </p:nvSpPr>
        <p:spPr>
          <a:xfrm>
            <a:off x="4973955" y="194945"/>
            <a:ext cx="4170045" cy="287020"/>
          </a:xfrm>
          <a:prstGeom prst="rect">
            <a:avLst/>
          </a:prstGeom>
          <a:solidFill>
            <a:srgbClr val="151F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 name="图片 9" descr="204-1"/>
          <p:cNvPicPr>
            <a:picLocks noChangeAspect="true"/>
          </p:cNvPicPr>
          <p:nvPr/>
        </p:nvPicPr>
        <p:blipFill>
          <a:blip r:embed="rId1"/>
          <a:stretch>
            <a:fillRect/>
          </a:stretch>
        </p:blipFill>
        <p:spPr>
          <a:xfrm>
            <a:off x="755650" y="555625"/>
            <a:ext cx="6909435" cy="4579620"/>
          </a:xfrm>
          <a:prstGeom prst="rect">
            <a:avLst/>
          </a:prstGeom>
        </p:spPr>
      </p:pic>
    </p:spTree>
  </p:cSld>
  <p:clrMapOvr>
    <a:masterClrMapping/>
  </p:clrMapOvr>
  <p:transition/>
  <p:timing>
    <p:tnLst>
      <p:par>
        <p:cTn id="1" dur="indefinite" restart="never" fill="hold"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nvGraphicFramePr>
        <p:xfrm>
          <a:off x="683260" y="407257"/>
          <a:ext cx="2196000" cy="4679950"/>
        </p:xfrm>
        <a:graphic>
          <a:graphicData uri="http://schemas.openxmlformats.org/drawingml/2006/table">
            <a:tbl>
              <a:tblPr firstRow="true" bandRow="true">
                <a:tableStyleId>{5940675A-B579-460E-94D1-54222C63F5DA}</a:tableStyleId>
              </a:tblPr>
              <a:tblGrid>
                <a:gridCol w="2196000"/>
              </a:tblGrid>
              <a:tr h="360000">
                <a:tc>
                  <a:txBody>
                    <a:bodyPr/>
                    <a:p>
                      <a:pPr indent="0">
                        <a:buNone/>
                      </a:pPr>
                      <a:r>
                        <a:rPr lang="en-US" sz="1400"/>
                        <a:t>房屋施工面积</a:t>
                      </a:r>
                      <a:endParaRPr lang="en-US" altLang="en-US" sz="1400"/>
                    </a:p>
                  </a:txBody>
                  <a:tcPr marL="68580" marR="68580" marT="0" marB="0" vert="horz" anchor="ctr" anchorCtr="false">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360000">
                <a:tc>
                  <a:txBody>
                    <a:bodyPr/>
                    <a:p>
                      <a:pPr indent="0">
                        <a:buNone/>
                      </a:pPr>
                      <a:r>
                        <a:rPr lang="en-US" sz="1400"/>
                        <a:t>其中：本年新开工面积</a:t>
                      </a:r>
                      <a:endParaRPr lang="en-US" altLang="en-US" sz="1400"/>
                    </a:p>
                  </a:txBody>
                  <a:tcPr marL="68580" marR="68580" marT="0" marB="0" vert="horz" anchor="ctr" anchorCtr="false">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360000">
                <a:tc>
                  <a:txBody>
                    <a:bodyPr/>
                    <a:p>
                      <a:pPr indent="0">
                        <a:buNone/>
                      </a:pPr>
                      <a:r>
                        <a:rPr lang="en-US" sz="1400">
                          <a:solidFill>
                            <a:srgbClr val="FF0000"/>
                          </a:solidFill>
                        </a:rPr>
                        <a:t>本年房屋竣工面积</a:t>
                      </a:r>
                      <a:endParaRPr lang="en-US" altLang="en-US" sz="1400">
                        <a:solidFill>
                          <a:srgbClr val="FF0000"/>
                        </a:solidFill>
                      </a:endParaRPr>
                    </a:p>
                  </a:txBody>
                  <a:tcPr marL="68580" marR="68580" marT="0" marB="0" vert="horz" anchor="ctr" anchorCtr="false">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360000">
                <a:tc>
                  <a:txBody>
                    <a:bodyPr/>
                    <a:p>
                      <a:pPr indent="0">
                        <a:buNone/>
                      </a:pPr>
                      <a:r>
                        <a:rPr lang="en-US" sz="1400">
                          <a:solidFill>
                            <a:srgbClr val="FF0000"/>
                          </a:solidFill>
                        </a:rPr>
                        <a:t>本年房屋竣工价值</a:t>
                      </a:r>
                      <a:endParaRPr lang="en-US" altLang="en-US" sz="1400">
                        <a:solidFill>
                          <a:srgbClr val="FF0000"/>
                        </a:solidFill>
                      </a:endParaRPr>
                    </a:p>
                  </a:txBody>
                  <a:tcPr marL="68580" marR="68580" marT="0" marB="0" vert="horz" anchor="ctr" anchorCtr="false">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360000">
                <a:tc>
                  <a:txBody>
                    <a:bodyPr/>
                    <a:p>
                      <a:pPr indent="0">
                        <a:buNone/>
                      </a:pPr>
                      <a:r>
                        <a:rPr lang="en-US" sz="1400"/>
                        <a:t>房屋出租面积</a:t>
                      </a:r>
                      <a:endParaRPr lang="en-US" altLang="en-US" sz="1400"/>
                    </a:p>
                  </a:txBody>
                  <a:tcPr marL="68580" marR="68580" marT="0" marB="0" vert="horz" anchor="ctr" anchorCtr="false">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360000">
                <a:tc>
                  <a:txBody>
                    <a:bodyPr/>
                    <a:p>
                      <a:pPr indent="0">
                        <a:buNone/>
                      </a:pPr>
                      <a:r>
                        <a:rPr lang="en-US" sz="1400"/>
                        <a:t>本年商品房销售面积</a:t>
                      </a:r>
                      <a:endParaRPr lang="en-US" altLang="en-US" sz="1400"/>
                    </a:p>
                  </a:txBody>
                  <a:tcPr marL="68580" marR="68580" marT="0" marB="0" vert="horz" anchor="ctr" anchorCtr="false">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360000">
                <a:tc>
                  <a:txBody>
                    <a:bodyPr/>
                    <a:p>
                      <a:pPr indent="0">
                        <a:buNone/>
                      </a:pPr>
                      <a:r>
                        <a:rPr lang="en-US" altLang="en-US" sz="1400"/>
                        <a:t>本年商品房销售额</a:t>
                      </a:r>
                      <a:endParaRPr lang="en-US" altLang="en-US" sz="1400"/>
                    </a:p>
                  </a:txBody>
                  <a:tcPr marL="68580" marR="68580" marT="0" marB="0" vert="horz" anchor="ctr" anchorCtr="false">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360000">
                <a:tc>
                  <a:txBody>
                    <a:bodyPr/>
                    <a:p>
                      <a:pPr indent="0">
                        <a:buNone/>
                      </a:pPr>
                      <a:r>
                        <a:rPr lang="en-US" sz="1400"/>
                        <a:t>可售面积</a:t>
                      </a:r>
                      <a:endParaRPr lang="en-US" altLang="en-US" sz="1400"/>
                    </a:p>
                  </a:txBody>
                  <a:tcPr marL="68580" marR="68580" marT="0" marB="0" vert="horz" anchor="ctr" anchorCtr="false">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360000">
                <a:tc>
                  <a:txBody>
                    <a:bodyPr/>
                    <a:p>
                      <a:pPr indent="0">
                        <a:buNone/>
                      </a:pPr>
                      <a:r>
                        <a:rPr lang="en-US" sz="1400">
                          <a:solidFill>
                            <a:srgbClr val="FF0000"/>
                          </a:solidFill>
                        </a:rPr>
                        <a:t>待售面积</a:t>
                      </a:r>
                      <a:endParaRPr lang="en-US" altLang="en-US" sz="1400">
                        <a:solidFill>
                          <a:srgbClr val="FF0000"/>
                        </a:solidFill>
                      </a:endParaRPr>
                    </a:p>
                  </a:txBody>
                  <a:tcPr marL="68580" marR="68580" marT="0" marB="0" vert="horz" anchor="ctr" anchorCtr="false">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360000">
                <a:tc>
                  <a:txBody>
                    <a:bodyPr/>
                    <a:p>
                      <a:pPr indent="0">
                        <a:buNone/>
                      </a:pPr>
                      <a:r>
                        <a:rPr lang="en-US" sz="1400">
                          <a:solidFill>
                            <a:srgbClr val="FF0000"/>
                          </a:solidFill>
                        </a:rPr>
                        <a:t>其中：待售1-3年（含1年）</a:t>
                      </a:r>
                      <a:endParaRPr lang="en-US" altLang="en-US" sz="1400">
                        <a:solidFill>
                          <a:srgbClr val="FF0000"/>
                        </a:solidFill>
                      </a:endParaRPr>
                    </a:p>
                  </a:txBody>
                  <a:tcPr marL="68580" marR="68580" marT="0" marB="0" vert="horz" anchor="ctr" anchorCtr="false">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360000">
                <a:tc>
                  <a:txBody>
                    <a:bodyPr/>
                    <a:p>
                      <a:pPr indent="0">
                        <a:buNone/>
                      </a:pPr>
                      <a:r>
                        <a:rPr lang="en-US" sz="1400">
                          <a:solidFill>
                            <a:srgbClr val="FF0000"/>
                          </a:solidFill>
                        </a:rPr>
                        <a:t>待售3年以上（含3年）</a:t>
                      </a:r>
                      <a:endParaRPr lang="en-US" altLang="en-US" sz="1400">
                        <a:solidFill>
                          <a:srgbClr val="FF0000"/>
                        </a:solidFill>
                      </a:endParaRPr>
                    </a:p>
                  </a:txBody>
                  <a:tcPr marL="68580" marR="68580" marT="0" marB="0" vert="horz" anchor="ctr" anchorCtr="false">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bl>
          </a:graphicData>
        </a:graphic>
      </p:graphicFrame>
      <p:sp>
        <p:nvSpPr>
          <p:cNvPr id="13" name="线形标注 1 12"/>
          <p:cNvSpPr/>
          <p:nvPr/>
        </p:nvSpPr>
        <p:spPr>
          <a:xfrm>
            <a:off x="3347720" y="407035"/>
            <a:ext cx="1591945" cy="342265"/>
          </a:xfrm>
          <a:prstGeom prst="borderCallout1">
            <a:avLst>
              <a:gd name="adj1" fmla="val 52114"/>
              <a:gd name="adj2" fmla="val -252"/>
              <a:gd name="adj3" fmla="val 53873"/>
              <a:gd name="adj4" fmla="val -39628"/>
            </a:avLst>
          </a:prstGeom>
          <a:solidFill>
            <a:schemeClr val="bg1"/>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800" b="1">
                <a:solidFill>
                  <a:srgbClr val="FF0000"/>
                </a:solidFill>
              </a:rPr>
              <a:t>时点，跨年度</a:t>
            </a:r>
            <a:endParaRPr lang="zh-CN" altLang="en-US" sz="1800" b="1">
              <a:solidFill>
                <a:srgbClr val="FF0000"/>
              </a:solidFill>
            </a:endParaRPr>
          </a:p>
        </p:txBody>
      </p:sp>
      <p:grpSp>
        <p:nvGrpSpPr>
          <p:cNvPr id="15" name="组合 14"/>
          <p:cNvGrpSpPr/>
          <p:nvPr/>
        </p:nvGrpSpPr>
        <p:grpSpPr>
          <a:xfrm>
            <a:off x="2843530" y="2463800"/>
            <a:ext cx="4641215" cy="427990"/>
            <a:chOff x="4025" y="4397"/>
            <a:chExt cx="7309" cy="674"/>
          </a:xfrm>
        </p:grpSpPr>
        <p:cxnSp>
          <p:nvCxnSpPr>
            <p:cNvPr id="11" name="直接连接符 10"/>
            <p:cNvCxnSpPr/>
            <p:nvPr/>
          </p:nvCxnSpPr>
          <p:spPr>
            <a:xfrm>
              <a:off x="4088" y="4397"/>
              <a:ext cx="731" cy="33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true">
              <a:off x="4025" y="4730"/>
              <a:ext cx="794" cy="34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文本框 13"/>
            <p:cNvSpPr txBox="true"/>
            <p:nvPr/>
          </p:nvSpPr>
          <p:spPr>
            <a:xfrm>
              <a:off x="4786" y="4440"/>
              <a:ext cx="6548" cy="580"/>
            </a:xfrm>
            <a:prstGeom prst="rect">
              <a:avLst/>
            </a:prstGeom>
            <a:noFill/>
          </p:spPr>
          <p:txBody>
            <a:bodyPr wrap="square" rtlCol="0">
              <a:spAutoFit/>
            </a:bodyPr>
            <a:p>
              <a:r>
                <a:rPr lang="zh-CN" altLang="en-US" b="1">
                  <a:solidFill>
                    <a:srgbClr val="FF0000"/>
                  </a:solidFill>
                </a:rPr>
                <a:t>本年、正式</a:t>
              </a:r>
              <a:r>
                <a:rPr lang="zh-CN" altLang="en-US" sz="1800" b="1">
                  <a:solidFill>
                    <a:srgbClr val="FF0000"/>
                  </a:solidFill>
                </a:rPr>
                <a:t>销售合同的面积和金额</a:t>
              </a:r>
              <a:endParaRPr lang="zh-CN" altLang="en-US" sz="1800" b="1">
                <a:solidFill>
                  <a:srgbClr val="FF0000"/>
                </a:solidFill>
              </a:endParaRPr>
            </a:p>
          </p:txBody>
        </p:sp>
      </p:grpSp>
      <p:sp>
        <p:nvSpPr>
          <p:cNvPr id="16" name="线形标注 1 15"/>
          <p:cNvSpPr/>
          <p:nvPr/>
        </p:nvSpPr>
        <p:spPr>
          <a:xfrm>
            <a:off x="3347720" y="802640"/>
            <a:ext cx="1592580" cy="342265"/>
          </a:xfrm>
          <a:prstGeom prst="borderCallout1">
            <a:avLst>
              <a:gd name="adj1" fmla="val 52114"/>
              <a:gd name="adj2" fmla="val -252"/>
              <a:gd name="adj3" fmla="val 53873"/>
              <a:gd name="adj4" fmla="val -39628"/>
            </a:avLst>
          </a:prstGeom>
          <a:solidFill>
            <a:schemeClr val="bg1"/>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800" b="1">
                <a:solidFill>
                  <a:srgbClr val="FF0000"/>
                </a:solidFill>
              </a:rPr>
              <a:t>本年度内发生</a:t>
            </a:r>
            <a:endParaRPr lang="zh-CN" altLang="en-US" sz="1800" b="1">
              <a:solidFill>
                <a:srgbClr val="FF0000"/>
              </a:solidFill>
            </a:endParaRPr>
          </a:p>
        </p:txBody>
      </p:sp>
      <p:sp>
        <p:nvSpPr>
          <p:cNvPr id="18" name="线形标注 1 17"/>
          <p:cNvSpPr/>
          <p:nvPr/>
        </p:nvSpPr>
        <p:spPr>
          <a:xfrm>
            <a:off x="3347720" y="1181100"/>
            <a:ext cx="2795270" cy="342265"/>
          </a:xfrm>
          <a:prstGeom prst="borderCallout1">
            <a:avLst>
              <a:gd name="adj1" fmla="val 52114"/>
              <a:gd name="adj2" fmla="val -252"/>
              <a:gd name="adj3" fmla="val 53873"/>
              <a:gd name="adj4" fmla="val -39628"/>
            </a:avLst>
          </a:prstGeom>
          <a:solidFill>
            <a:schemeClr val="bg1"/>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800" b="1">
                <a:solidFill>
                  <a:srgbClr val="FF0000"/>
                </a:solidFill>
              </a:rPr>
              <a:t>本年、整栋房屋竣工面积</a:t>
            </a:r>
            <a:endParaRPr lang="zh-CN" altLang="en-US" sz="1800" b="1">
              <a:solidFill>
                <a:srgbClr val="FF0000"/>
              </a:solidFill>
            </a:endParaRPr>
          </a:p>
        </p:txBody>
      </p:sp>
      <p:sp>
        <p:nvSpPr>
          <p:cNvPr id="19" name="线形标注 1 18"/>
          <p:cNvSpPr/>
          <p:nvPr/>
        </p:nvSpPr>
        <p:spPr>
          <a:xfrm>
            <a:off x="3347720" y="1559560"/>
            <a:ext cx="2795270" cy="342265"/>
          </a:xfrm>
          <a:prstGeom prst="borderCallout1">
            <a:avLst>
              <a:gd name="adj1" fmla="val 52114"/>
              <a:gd name="adj2" fmla="val -252"/>
              <a:gd name="adj3" fmla="val 53873"/>
              <a:gd name="adj4" fmla="val -39628"/>
            </a:avLst>
          </a:prstGeom>
          <a:solidFill>
            <a:schemeClr val="bg1"/>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800" b="1">
                <a:solidFill>
                  <a:srgbClr val="FF0000"/>
                </a:solidFill>
              </a:rPr>
              <a:t>本年、不包含土地购置费</a:t>
            </a:r>
            <a:endParaRPr lang="zh-CN" altLang="en-US" sz="1800" b="1">
              <a:solidFill>
                <a:srgbClr val="FF0000"/>
              </a:solidFill>
            </a:endParaRPr>
          </a:p>
        </p:txBody>
      </p:sp>
      <p:sp>
        <p:nvSpPr>
          <p:cNvPr id="21" name="线形标注 1 20"/>
          <p:cNvSpPr/>
          <p:nvPr/>
        </p:nvSpPr>
        <p:spPr>
          <a:xfrm>
            <a:off x="3347720" y="1955165"/>
            <a:ext cx="3897630" cy="342265"/>
          </a:xfrm>
          <a:prstGeom prst="borderCallout1">
            <a:avLst>
              <a:gd name="adj1" fmla="val 52114"/>
              <a:gd name="adj2" fmla="val -252"/>
              <a:gd name="adj3" fmla="val 53873"/>
              <a:gd name="adj4" fmla="val -39628"/>
            </a:avLst>
          </a:prstGeom>
          <a:solidFill>
            <a:schemeClr val="bg1"/>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800" b="1">
                <a:solidFill>
                  <a:srgbClr val="FF0000"/>
                </a:solidFill>
              </a:rPr>
              <a:t>时点，</a:t>
            </a:r>
            <a:r>
              <a:rPr lang="zh-CN" altLang="en-US" sz="1800" b="1">
                <a:solidFill>
                  <a:srgbClr val="FF0000"/>
                </a:solidFill>
                <a:sym typeface="+mn-ea"/>
              </a:rPr>
              <a:t>已出租+可供出租但未出租</a:t>
            </a:r>
            <a:endParaRPr lang="zh-CN" altLang="en-US" sz="1800" b="1">
              <a:solidFill>
                <a:srgbClr val="FF0000"/>
              </a:solidFill>
              <a:sym typeface="+mn-ea"/>
            </a:endParaRPr>
          </a:p>
        </p:txBody>
      </p:sp>
      <p:sp>
        <p:nvSpPr>
          <p:cNvPr id="22" name="线形标注 1 21"/>
          <p:cNvSpPr/>
          <p:nvPr/>
        </p:nvSpPr>
        <p:spPr>
          <a:xfrm>
            <a:off x="3348355" y="2957830"/>
            <a:ext cx="3329305" cy="342265"/>
          </a:xfrm>
          <a:prstGeom prst="borderCallout1">
            <a:avLst>
              <a:gd name="adj1" fmla="val 52114"/>
              <a:gd name="adj2" fmla="val -252"/>
              <a:gd name="adj3" fmla="val 53873"/>
              <a:gd name="adj4" fmla="val -39628"/>
            </a:avLst>
          </a:prstGeom>
          <a:solidFill>
            <a:schemeClr val="bg1"/>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800" b="1">
                <a:solidFill>
                  <a:srgbClr val="FF0000"/>
                </a:solidFill>
                <a:sym typeface="+mn-ea"/>
              </a:rPr>
              <a:t>时点，</a:t>
            </a:r>
            <a:r>
              <a:rPr lang="zh-CN" altLang="en-US" sz="1800" b="1">
                <a:solidFill>
                  <a:srgbClr val="FF0000"/>
                </a:solidFill>
              </a:rPr>
              <a:t>取得预售证、未售</a:t>
            </a:r>
            <a:endParaRPr lang="zh-CN" altLang="en-US" sz="1800" b="1">
              <a:solidFill>
                <a:srgbClr val="FF0000"/>
              </a:solidFill>
            </a:endParaRPr>
          </a:p>
        </p:txBody>
      </p:sp>
      <p:sp>
        <p:nvSpPr>
          <p:cNvPr id="23" name="线形标注 1 22"/>
          <p:cNvSpPr/>
          <p:nvPr/>
        </p:nvSpPr>
        <p:spPr>
          <a:xfrm>
            <a:off x="3348355" y="3363595"/>
            <a:ext cx="3329940" cy="342265"/>
          </a:xfrm>
          <a:prstGeom prst="borderCallout1">
            <a:avLst>
              <a:gd name="adj1" fmla="val 52114"/>
              <a:gd name="adj2" fmla="val -252"/>
              <a:gd name="adj3" fmla="val 53873"/>
              <a:gd name="adj4" fmla="val -39628"/>
            </a:avLst>
          </a:prstGeom>
          <a:solidFill>
            <a:schemeClr val="bg1"/>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800" b="1">
                <a:solidFill>
                  <a:srgbClr val="FF0000"/>
                </a:solidFill>
                <a:sym typeface="+mn-ea"/>
              </a:rPr>
              <a:t>时点，</a:t>
            </a:r>
            <a:r>
              <a:rPr lang="zh-CN" altLang="en-US" sz="1800" b="1">
                <a:solidFill>
                  <a:srgbClr val="FF0000"/>
                </a:solidFill>
              </a:rPr>
              <a:t>竣工、未租或未售</a:t>
            </a:r>
            <a:endParaRPr lang="zh-CN" altLang="en-US" sz="1800" b="1">
              <a:solidFill>
                <a:srgbClr val="FF0000"/>
              </a:solidFill>
            </a:endParaRPr>
          </a:p>
        </p:txBody>
      </p:sp>
      <p:grpSp>
        <p:nvGrpSpPr>
          <p:cNvPr id="24" name="组合 23"/>
          <p:cNvGrpSpPr/>
          <p:nvPr/>
        </p:nvGrpSpPr>
        <p:grpSpPr>
          <a:xfrm>
            <a:off x="2843530" y="3867785"/>
            <a:ext cx="2578100" cy="427990"/>
            <a:chOff x="4025" y="4397"/>
            <a:chExt cx="4060" cy="674"/>
          </a:xfrm>
        </p:grpSpPr>
        <p:cxnSp>
          <p:nvCxnSpPr>
            <p:cNvPr id="25" name="直接连接符 24"/>
            <p:cNvCxnSpPr/>
            <p:nvPr/>
          </p:nvCxnSpPr>
          <p:spPr>
            <a:xfrm>
              <a:off x="4088" y="4397"/>
              <a:ext cx="731" cy="33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true">
              <a:off x="4025" y="4730"/>
              <a:ext cx="794" cy="34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文本框 26"/>
            <p:cNvSpPr txBox="true"/>
            <p:nvPr/>
          </p:nvSpPr>
          <p:spPr>
            <a:xfrm>
              <a:off x="4786" y="4440"/>
              <a:ext cx="3299" cy="580"/>
            </a:xfrm>
            <a:prstGeom prst="rect">
              <a:avLst/>
            </a:prstGeom>
            <a:noFill/>
          </p:spPr>
          <p:txBody>
            <a:bodyPr wrap="square" rtlCol="0">
              <a:spAutoFit/>
            </a:bodyPr>
            <a:p>
              <a:r>
                <a:rPr lang="zh-CN" altLang="en-US" b="1">
                  <a:solidFill>
                    <a:srgbClr val="FF0000"/>
                  </a:solidFill>
                </a:rPr>
                <a:t>根据竣工年限调整</a:t>
              </a:r>
              <a:endParaRPr lang="zh-CN" altLang="en-US" sz="1800" b="1">
                <a:solidFill>
                  <a:srgbClr val="FF0000"/>
                </a:solidFill>
              </a:endParaRPr>
            </a:p>
          </p:txBody>
        </p:sp>
      </p:grpSp>
    </p:spTree>
  </p:cSld>
  <p:clrMapOvr>
    <a:masterClrMapping/>
  </p:clrMapOvr>
  <p:transition/>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true"/>
      <p:bldP spid="13" grpId="1" animBg="true"/>
      <p:bldP spid="16" grpId="0" bldLvl="0" animBg="true"/>
      <p:bldP spid="16" grpId="1" animBg="true"/>
      <p:bldP spid="18" grpId="0" bldLvl="0" animBg="true"/>
      <p:bldP spid="18" grpId="1" animBg="true"/>
      <p:bldP spid="19" grpId="0" bldLvl="0" animBg="true"/>
      <p:bldP spid="19" grpId="1" animBg="true"/>
      <p:bldP spid="21" grpId="0" bldLvl="0" animBg="true"/>
      <p:bldP spid="21" grpId="1" animBg="true"/>
      <p:bldP spid="22" grpId="0" bldLvl="0" animBg="true"/>
      <p:bldP spid="22" grpId="1" animBg="true"/>
      <p:bldP spid="23" grpId="0" bldLvl="0" animBg="true"/>
      <p:bldP spid="23" grpId="1" animBg="true"/>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矩形 4"/>
          <p:cNvSpPr/>
          <p:nvPr/>
        </p:nvSpPr>
        <p:spPr>
          <a:xfrm>
            <a:off x="571500" y="649288"/>
            <a:ext cx="8143875" cy="706755"/>
          </a:xfrm>
          <a:prstGeom prst="rect">
            <a:avLst/>
          </a:prstGeom>
          <a:noFill/>
          <a:ln w="9525">
            <a:noFill/>
          </a:ln>
        </p:spPr>
        <p:txBody>
          <a:bodyPr>
            <a:spAutoFit/>
          </a:bodyPr>
          <a:lstStyle/>
          <a:p>
            <a:r>
              <a:rPr lang="zh-CN" altLang="en-US" sz="2000" dirty="0">
                <a:latin typeface="微软雅黑" panose="020B0604030504040204" pitchFamily="34" charset="-122"/>
                <a:ea typeface="微软雅黑" panose="020B0604030504040204" pitchFamily="34" charset="-122"/>
              </a:rPr>
              <a:t>指报告期内出售商品房屋的</a:t>
            </a:r>
            <a:r>
              <a:rPr lang="zh-CN" altLang="en-US" sz="2000" b="1" dirty="0">
                <a:solidFill>
                  <a:srgbClr val="FF0000"/>
                </a:solidFill>
                <a:latin typeface="微软雅黑" panose="020B0604030504040204" pitchFamily="34" charset="-122"/>
                <a:ea typeface="微软雅黑" panose="020B0604030504040204" pitchFamily="34" charset="-122"/>
              </a:rPr>
              <a:t>合同总面积</a:t>
            </a:r>
            <a:r>
              <a:rPr lang="zh-CN" altLang="en-US" sz="2000" dirty="0">
                <a:latin typeface="微软雅黑" panose="020B0604030504040204" pitchFamily="34" charset="-122"/>
                <a:ea typeface="微软雅黑" panose="020B0604030504040204" pitchFamily="34" charset="-122"/>
              </a:rPr>
              <a:t>（即双方签署的</a:t>
            </a:r>
            <a:r>
              <a:rPr lang="zh-CN" altLang="en-US" sz="2000" b="1" dirty="0">
                <a:solidFill>
                  <a:srgbClr val="FF0000"/>
                </a:solidFill>
                <a:latin typeface="微软雅黑" panose="020B0604030504040204" pitchFamily="34" charset="-122"/>
                <a:ea typeface="微软雅黑" panose="020B0604030504040204" pitchFamily="34" charset="-122"/>
              </a:rPr>
              <a:t>正式买卖合同</a:t>
            </a:r>
            <a:r>
              <a:rPr lang="zh-CN" altLang="en-US" sz="2000" dirty="0">
                <a:latin typeface="微软雅黑" panose="020B0604030504040204" pitchFamily="34" charset="-122"/>
                <a:ea typeface="微软雅黑" panose="020B0604030504040204" pitchFamily="34" charset="-122"/>
              </a:rPr>
              <a:t>中所确定的建筑面积）。</a:t>
            </a:r>
            <a:endParaRPr lang="zh-CN" altLang="en-US" sz="2000" dirty="0">
              <a:latin typeface="微软雅黑" panose="020B0604030504040204" pitchFamily="34" charset="-122"/>
              <a:ea typeface="微软雅黑" panose="020B0604030504040204" pitchFamily="34" charset="-122"/>
            </a:endParaRPr>
          </a:p>
        </p:txBody>
      </p:sp>
      <p:sp>
        <p:nvSpPr>
          <p:cNvPr id="75780" name="矩形 17"/>
          <p:cNvSpPr/>
          <p:nvPr/>
        </p:nvSpPr>
        <p:spPr>
          <a:xfrm>
            <a:off x="4283710" y="3215323"/>
            <a:ext cx="2357438" cy="400050"/>
          </a:xfrm>
          <a:prstGeom prst="rect">
            <a:avLst/>
          </a:prstGeom>
          <a:noFill/>
          <a:ln w="9525">
            <a:noFill/>
          </a:ln>
        </p:spPr>
        <p:txBody>
          <a:bodyPr>
            <a:spAutoFit/>
          </a:bodyPr>
          <a:lstStyle/>
          <a:p>
            <a:r>
              <a:rPr lang="zh-CN" altLang="en-US" sz="2000" b="1" dirty="0">
                <a:solidFill>
                  <a:srgbClr val="FF9F4F"/>
                </a:solidFill>
                <a:latin typeface="微软雅黑" panose="020B0604030504040204" pitchFamily="34" charset="-122"/>
                <a:ea typeface="微软雅黑" panose="020B0604030504040204" pitchFamily="34" charset="-122"/>
              </a:rPr>
              <a:t>期房销售面积</a:t>
            </a:r>
            <a:endParaRPr lang="zh-CN" altLang="en-US" sz="2000" b="1" dirty="0">
              <a:solidFill>
                <a:srgbClr val="FF9F4F"/>
              </a:solidFill>
              <a:latin typeface="微软雅黑" panose="020B0604030504040204" pitchFamily="34" charset="-122"/>
              <a:ea typeface="微软雅黑" panose="020B0604030504040204" pitchFamily="34" charset="-122"/>
            </a:endParaRPr>
          </a:p>
        </p:txBody>
      </p:sp>
      <p:sp>
        <p:nvSpPr>
          <p:cNvPr id="75781" name="矩形 11"/>
          <p:cNvSpPr/>
          <p:nvPr/>
        </p:nvSpPr>
        <p:spPr>
          <a:xfrm>
            <a:off x="4308475" y="3604895"/>
            <a:ext cx="4697095" cy="1322070"/>
          </a:xfrm>
          <a:prstGeom prst="rect">
            <a:avLst/>
          </a:prstGeom>
          <a:noFill/>
          <a:ln w="9525">
            <a:noFill/>
          </a:ln>
        </p:spPr>
        <p:txBody>
          <a:bodyPr wrap="square">
            <a:spAutoFit/>
          </a:bodyPr>
          <a:lstStyle/>
          <a:p>
            <a:r>
              <a:rPr lang="zh-CN" altLang="en-US" sz="1600" dirty="0">
                <a:latin typeface="微软雅黑" panose="020B0604030504040204" pitchFamily="34" charset="-122"/>
                <a:ea typeface="微软雅黑" panose="020B0604030504040204" pitchFamily="34" charset="-122"/>
              </a:rPr>
              <a:t>在报告期内正式签订买卖合同、正在建设尚未竣工交付使用的商品房屋建筑面积。包括以一次性付款方式和分期付款方式销售的商品房屋建筑面积。</a:t>
            </a:r>
            <a:endParaRPr lang="en-US" altLang="zh-CN" sz="1600" dirty="0">
              <a:latin typeface="微软雅黑" panose="020B0604030504040204" pitchFamily="34" charset="-122"/>
              <a:ea typeface="微软雅黑" panose="020B0604030504040204" pitchFamily="34" charset="-122"/>
            </a:endParaRPr>
          </a:p>
          <a:p>
            <a:r>
              <a:rPr lang="zh-CN" altLang="en-US" sz="1600" dirty="0">
                <a:solidFill>
                  <a:srgbClr val="FF0000"/>
                </a:solidFill>
                <a:latin typeface="微软雅黑" panose="020B0604030504040204" pitchFamily="34" charset="-122"/>
                <a:ea typeface="微软雅黑" panose="020B0604030504040204" pitchFamily="34" charset="-122"/>
              </a:rPr>
              <a:t>期房销售建筑面积竣工后不再结转为现房销售建筑面积。</a:t>
            </a:r>
            <a:endParaRPr lang="zh-CN" altLang="en-US" sz="1600" dirty="0">
              <a:solidFill>
                <a:srgbClr val="FF0000"/>
              </a:solidFill>
              <a:latin typeface="微软雅黑" panose="020B0604030504040204" pitchFamily="34" charset="-122"/>
              <a:ea typeface="微软雅黑" panose="020B0604030504040204" pitchFamily="34" charset="-122"/>
            </a:endParaRPr>
          </a:p>
        </p:txBody>
      </p:sp>
      <p:sp>
        <p:nvSpPr>
          <p:cNvPr id="75782" name="文本框 16"/>
          <p:cNvSpPr txBox="true"/>
          <p:nvPr/>
        </p:nvSpPr>
        <p:spPr>
          <a:xfrm>
            <a:off x="571500" y="3594418"/>
            <a:ext cx="3429000" cy="1076325"/>
          </a:xfrm>
          <a:prstGeom prst="rect">
            <a:avLst/>
          </a:prstGeom>
          <a:noFill/>
          <a:ln w="9525">
            <a:noFill/>
          </a:ln>
        </p:spPr>
        <p:txBody>
          <a:bodyPr>
            <a:spAutoFit/>
          </a:bodyPr>
          <a:lstStyle/>
          <a:p>
            <a:r>
              <a:rPr lang="zh-CN" altLang="en-US" sz="1600" dirty="0">
                <a:latin typeface="微软雅黑" panose="020B0604030504040204" pitchFamily="34" charset="-122"/>
                <a:ea typeface="微软雅黑" panose="020B0604030504040204" pitchFamily="34" charset="-122"/>
              </a:rPr>
              <a:t>在报告期内正式签订买卖合同、已经竣工达到入住条件的商品房屋建筑面积。包括以一次性付款方式和分期付款方式销售的现房建筑面积。</a:t>
            </a:r>
            <a:endParaRPr lang="zh-CN" altLang="en-US" sz="1600" dirty="0">
              <a:latin typeface="微软雅黑" panose="020B0604030504040204" pitchFamily="34" charset="-122"/>
              <a:ea typeface="微软雅黑" panose="020B0604030504040204" pitchFamily="34" charset="-122"/>
            </a:endParaRPr>
          </a:p>
        </p:txBody>
      </p:sp>
      <p:sp>
        <p:nvSpPr>
          <p:cNvPr id="75783" name="矩形 17"/>
          <p:cNvSpPr/>
          <p:nvPr/>
        </p:nvSpPr>
        <p:spPr>
          <a:xfrm>
            <a:off x="571500" y="3243580"/>
            <a:ext cx="2054225" cy="400050"/>
          </a:xfrm>
          <a:prstGeom prst="rect">
            <a:avLst/>
          </a:prstGeom>
          <a:noFill/>
          <a:ln w="9525">
            <a:noFill/>
          </a:ln>
        </p:spPr>
        <p:txBody>
          <a:bodyPr>
            <a:spAutoFit/>
          </a:bodyPr>
          <a:lstStyle/>
          <a:p>
            <a:r>
              <a:rPr lang="zh-CN" altLang="en-US" sz="2000" b="1" dirty="0">
                <a:solidFill>
                  <a:srgbClr val="FF9F4F"/>
                </a:solidFill>
                <a:latin typeface="微软雅黑" panose="020B0604030504040204" pitchFamily="34" charset="-122"/>
                <a:ea typeface="微软雅黑" panose="020B0604030504040204" pitchFamily="34" charset="-122"/>
              </a:rPr>
              <a:t>现房销售面积</a:t>
            </a:r>
            <a:endParaRPr lang="zh-CN" altLang="en-US" sz="2000" b="1" dirty="0">
              <a:solidFill>
                <a:srgbClr val="FF9F4F"/>
              </a:solidFill>
              <a:latin typeface="微软雅黑" panose="020B0604030504040204" pitchFamily="34" charset="-122"/>
              <a:ea typeface="微软雅黑" panose="020B0604030504040204" pitchFamily="34" charset="-122"/>
            </a:endParaRPr>
          </a:p>
        </p:txBody>
      </p:sp>
      <p:sp>
        <p:nvSpPr>
          <p:cNvPr id="75784" name="矩形 8"/>
          <p:cNvSpPr/>
          <p:nvPr/>
        </p:nvSpPr>
        <p:spPr>
          <a:xfrm>
            <a:off x="499745" y="1535430"/>
            <a:ext cx="8429625" cy="1476375"/>
          </a:xfrm>
          <a:prstGeom prst="rect">
            <a:avLst/>
          </a:prstGeom>
          <a:noFill/>
          <a:ln w="9525">
            <a:noFill/>
          </a:ln>
        </p:spPr>
        <p:txBody>
          <a:bodyPr>
            <a:spAutoFit/>
          </a:bodyPr>
          <a:lstStyle/>
          <a:p>
            <a:pPr marL="285750" indent="-285750">
              <a:spcBef>
                <a:spcPct val="0"/>
              </a:spcBef>
              <a:buFont typeface="Wingdings" panose="05000000000000000000" charset="0"/>
              <a:buChar char="ü"/>
            </a:pPr>
            <a:r>
              <a:rPr lang="zh-CN" altLang="en-US" dirty="0">
                <a:latin typeface="楷体_GB2312" panose="02010609030101010101" pitchFamily="49" charset="-122"/>
                <a:ea typeface="楷体_GB2312" panose="02010609030101010101" pitchFamily="49" charset="-122"/>
                <a:sym typeface="+mn-ea"/>
              </a:rPr>
              <a:t>未签订正式销售合同的，不能计入销售面积和销售额。</a:t>
            </a:r>
            <a:endParaRPr lang="zh-CN" altLang="en-US" dirty="0">
              <a:latin typeface="楷体_GB2312" panose="02010609030101010101" pitchFamily="49" charset="-122"/>
              <a:ea typeface="楷体_GB2312" panose="02010609030101010101" pitchFamily="49" charset="-122"/>
              <a:sym typeface="+mn-ea"/>
            </a:endParaRPr>
          </a:p>
          <a:p>
            <a:pPr marL="285750" indent="-285750">
              <a:spcBef>
                <a:spcPct val="0"/>
              </a:spcBef>
              <a:buFont typeface="Wingdings" panose="05000000000000000000" charset="0"/>
              <a:buChar char="ü"/>
            </a:pPr>
            <a:r>
              <a:rPr lang="zh-CN" altLang="en-US" dirty="0">
                <a:latin typeface="楷体_GB2312" panose="02010609030101010101" pitchFamily="49" charset="-122"/>
                <a:ea typeface="楷体_GB2312" panose="02010609030101010101" pitchFamily="49" charset="-122"/>
                <a:sym typeface="+mn-ea"/>
              </a:rPr>
              <a:t>以前年度签订的合同不应报入本年数据当中。</a:t>
            </a:r>
            <a:endParaRPr lang="zh-CN" altLang="en-US" dirty="0">
              <a:latin typeface="楷体_GB2312" panose="02010609030101010101" pitchFamily="49" charset="-122"/>
              <a:ea typeface="楷体_GB2312" panose="02010609030101010101" pitchFamily="49" charset="-122"/>
              <a:sym typeface="+mn-ea"/>
            </a:endParaRPr>
          </a:p>
          <a:p>
            <a:pPr marL="285750" indent="-285750">
              <a:spcBef>
                <a:spcPct val="0"/>
              </a:spcBef>
              <a:buClr>
                <a:srgbClr val="0000FF"/>
              </a:buClr>
              <a:buFont typeface="Wingdings" panose="05000000000000000000" charset="0"/>
              <a:buChar char="ü"/>
            </a:pPr>
            <a:r>
              <a:rPr lang="zh-CN" altLang="en-US" dirty="0">
                <a:latin typeface="楷体_GB2312" panose="02010609030101010101" pitchFamily="49" charset="-122"/>
                <a:ea typeface="楷体_GB2312" panose="02010609030101010101" pitchFamily="49" charset="-122"/>
              </a:rPr>
              <a:t>对已签订销售合同的项目，及时准确填报销售面积，并且在待售面积中核减已经销售的部分。</a:t>
            </a:r>
            <a:endParaRPr lang="en-US" altLang="zh-CN" dirty="0">
              <a:latin typeface="楷体_GB2312" panose="02010609030101010101" pitchFamily="49" charset="-122"/>
              <a:ea typeface="楷体_GB2312" panose="02010609030101010101" pitchFamily="49" charset="-122"/>
            </a:endParaRPr>
          </a:p>
          <a:p>
            <a:pPr marL="285750" indent="-285750">
              <a:spcBef>
                <a:spcPct val="0"/>
              </a:spcBef>
              <a:buClr>
                <a:srgbClr val="0000FF"/>
              </a:buClr>
              <a:buFont typeface="Wingdings" panose="05000000000000000000" charset="0"/>
              <a:buChar char="ü"/>
            </a:pPr>
            <a:r>
              <a:rPr lang="zh-CN" altLang="en-US" dirty="0">
                <a:latin typeface="楷体_GB2312" panose="02010609030101010101" pitchFamily="49" charset="-122"/>
                <a:ea typeface="楷体_GB2312" panose="02010609030101010101" pitchFamily="49" charset="-122"/>
              </a:rPr>
              <a:t>退房后应根据实际情况调整销售数据，若房屋已竣工要同时调整待售数据。</a:t>
            </a:r>
            <a:endParaRPr lang="zh-CN" altLang="en-US" dirty="0">
              <a:latin typeface="楷体_GB2312" panose="02010609030101010101" pitchFamily="49" charset="-122"/>
              <a:ea typeface="楷体_GB2312" panose="02010609030101010101" pitchFamily="49" charset="-122"/>
            </a:endParaRPr>
          </a:p>
        </p:txBody>
      </p:sp>
      <p:grpSp>
        <p:nvGrpSpPr>
          <p:cNvPr id="8" name="组合 7"/>
          <p:cNvGrpSpPr/>
          <p:nvPr/>
        </p:nvGrpSpPr>
        <p:grpSpPr>
          <a:xfrm>
            <a:off x="0" y="-107950"/>
            <a:ext cx="3966210" cy="1058545"/>
            <a:chOff x="0" y="-170"/>
            <a:chExt cx="6246"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2" name="组合 1"/>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7" name="矩形 5"/>
            <p:cNvSpPr>
              <a:spLocks noChangeArrowheads="true"/>
            </p:cNvSpPr>
            <p:nvPr/>
          </p:nvSpPr>
          <p:spPr bwMode="auto">
            <a:xfrm>
              <a:off x="900" y="190"/>
              <a:ext cx="5346" cy="130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610本年商品房销售面积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33" name="矩形标注 32"/>
          <p:cNvSpPr/>
          <p:nvPr/>
        </p:nvSpPr>
        <p:spPr>
          <a:xfrm>
            <a:off x="5014595" y="226695"/>
            <a:ext cx="1457325" cy="1080135"/>
          </a:xfrm>
          <a:prstGeom prst="wedgeRectCallout">
            <a:avLst>
              <a:gd name="adj1" fmla="val 74357"/>
              <a:gd name="adj2" fmla="val -5261"/>
            </a:avLst>
          </a:prstGeom>
        </p:spPr>
        <p:style>
          <a:lnRef idx="1">
            <a:schemeClr val="dk1"/>
          </a:lnRef>
          <a:fillRef idx="2">
            <a:schemeClr val="dk1"/>
          </a:fillRef>
          <a:effectRef idx="1">
            <a:schemeClr val="dk1"/>
          </a:effectRef>
          <a:fontRef idx="minor">
            <a:schemeClr val="dk1"/>
          </a:fontRef>
        </p:style>
        <p:txBody>
          <a:bodyPr rtlCol="0" anchor="ctr"/>
          <a:lstStyle/>
          <a:p>
            <a:pPr algn="l"/>
            <a:r>
              <a:rPr lang="zh-CN" sz="2400" b="1" dirty="0">
                <a:solidFill>
                  <a:schemeClr val="tx1"/>
                </a:solidFill>
                <a:latin typeface="微软雅黑" panose="020B0604030504040204" pitchFamily="34" charset="-122"/>
                <a:ea typeface="微软雅黑" panose="020B0604030504040204" pitchFamily="34" charset="-122"/>
                <a:sym typeface="+mn-ea"/>
              </a:rPr>
              <a:t>草签合同</a:t>
            </a:r>
            <a:endParaRPr lang="zh-CN" sz="2400" b="1" dirty="0">
              <a:solidFill>
                <a:schemeClr val="tx1"/>
              </a:solidFill>
              <a:latin typeface="微软雅黑" panose="020B0604030504040204" pitchFamily="34" charset="-122"/>
              <a:ea typeface="微软雅黑" panose="020B0604030504040204" pitchFamily="34" charset="-122"/>
              <a:sym typeface="+mn-ea"/>
            </a:endParaRPr>
          </a:p>
          <a:p>
            <a:pPr algn="l"/>
            <a:r>
              <a:rPr lang="zh-CN" sz="2400" b="1" dirty="0">
                <a:solidFill>
                  <a:schemeClr val="tx1"/>
                </a:solidFill>
                <a:latin typeface="微软雅黑" panose="020B0604030504040204" pitchFamily="34" charset="-122"/>
                <a:ea typeface="微软雅黑" panose="020B0604030504040204" pitchFamily="34" charset="-122"/>
                <a:sym typeface="+mn-ea"/>
              </a:rPr>
              <a:t>不算销售！</a:t>
            </a:r>
            <a:endParaRPr lang="zh-CN" sz="2400" b="1" dirty="0">
              <a:solidFill>
                <a:schemeClr val="tx1"/>
              </a:solidFill>
              <a:latin typeface="微软雅黑" panose="020B0604030504040204" pitchFamily="34" charset="-122"/>
              <a:ea typeface="微软雅黑" panose="020B0604030504040204" pitchFamily="34" charset="-122"/>
              <a:sym typeface="+mn-ea"/>
            </a:endParaRPr>
          </a:p>
        </p:txBody>
      </p:sp>
      <p:sp>
        <p:nvSpPr>
          <p:cNvPr id="4" name="矩形标注 3"/>
          <p:cNvSpPr/>
          <p:nvPr/>
        </p:nvSpPr>
        <p:spPr>
          <a:xfrm>
            <a:off x="7328535" y="229870"/>
            <a:ext cx="1719580" cy="1080135"/>
          </a:xfrm>
          <a:prstGeom prst="wedgeRectCallout">
            <a:avLst>
              <a:gd name="adj1" fmla="val -70348"/>
              <a:gd name="adj2" fmla="val -8436"/>
            </a:avLst>
          </a:prstGeom>
        </p:spPr>
        <p:style>
          <a:lnRef idx="1">
            <a:schemeClr val="dk1"/>
          </a:lnRef>
          <a:fillRef idx="2">
            <a:schemeClr val="dk1"/>
          </a:fillRef>
          <a:effectRef idx="1">
            <a:schemeClr val="dk1"/>
          </a:effectRef>
          <a:fontRef idx="minor">
            <a:schemeClr val="dk1"/>
          </a:fontRef>
        </p:style>
        <p:txBody>
          <a:bodyPr rtlCol="0" anchor="ctr"/>
          <a:lstStyle/>
          <a:p>
            <a:pPr algn="l"/>
            <a:r>
              <a:rPr lang="zh-CN" sz="2400" b="1" dirty="0">
                <a:solidFill>
                  <a:schemeClr val="tx1"/>
                </a:solidFill>
                <a:latin typeface="微软雅黑" panose="020B0604030504040204" pitchFamily="34" charset="-122"/>
                <a:ea typeface="微软雅黑" panose="020B0604030504040204" pitchFamily="34" charset="-122"/>
                <a:sym typeface="+mn-ea"/>
              </a:rPr>
              <a:t>合同必须为</a:t>
            </a:r>
            <a:r>
              <a:rPr lang="zh-CN" sz="2400" b="1" dirty="0">
                <a:solidFill>
                  <a:srgbClr val="FF0000"/>
                </a:solidFill>
                <a:latin typeface="微软雅黑" panose="020B0604030504040204" pitchFamily="34" charset="-122"/>
                <a:ea typeface="微软雅黑" panose="020B0604030504040204" pitchFamily="34" charset="-122"/>
                <a:sym typeface="+mn-ea"/>
              </a:rPr>
              <a:t>本年</a:t>
            </a:r>
            <a:r>
              <a:rPr lang="zh-CN" sz="2400" b="1" dirty="0">
                <a:solidFill>
                  <a:schemeClr val="tx1"/>
                </a:solidFill>
                <a:latin typeface="微软雅黑" panose="020B0604030504040204" pitchFamily="34" charset="-122"/>
                <a:ea typeface="微软雅黑" panose="020B0604030504040204" pitchFamily="34" charset="-122"/>
                <a:sym typeface="+mn-ea"/>
              </a:rPr>
              <a:t>签订！</a:t>
            </a:r>
            <a:endParaRPr lang="zh-CN" sz="2400" b="1" dirty="0">
              <a:solidFill>
                <a:schemeClr val="tx1"/>
              </a:solidFill>
              <a:latin typeface="微软雅黑" panose="020B0604030504040204" pitchFamily="34" charset="-122"/>
              <a:ea typeface="微软雅黑" panose="020B0604030504040204" pitchFamily="34" charset="-122"/>
              <a:sym typeface="+mn-ea"/>
            </a:endParaRPr>
          </a:p>
        </p:txBody>
      </p:sp>
    </p:spTree>
  </p:cSld>
  <p:clrMapOvr>
    <a:masterClrMapping/>
  </p:clrMapOvr>
  <p:transition/>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true"/>
      <p:bldP spid="33" grpId="1" animBg="true"/>
      <p:bldP spid="4" grpId="0" bldLvl="0" animBg="true"/>
      <p:bldP spid="4" grpId="1" animBg="true"/>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true"/>
          </p:cNvSpPr>
          <p:nvPr>
            <p:ph type="body"/>
          </p:nvPr>
        </p:nvSpPr>
        <p:spPr>
          <a:xfrm>
            <a:off x="100965" y="1588135"/>
            <a:ext cx="8767445" cy="3321050"/>
          </a:xfrm>
        </p:spPr>
        <p:txBody>
          <a:bodyPr vert="horz" wrap="square" lIns="91440" tIns="45720" rIns="91440" bIns="45720" anchor="t" anchorCtr="false"/>
          <a:lstStyle/>
          <a:p>
            <a:pPr>
              <a:buSzPct val="70000"/>
              <a:buFont typeface="Wingdings" panose="05000000000000000000" pitchFamily="2" charset="2"/>
              <a:buChar char="l"/>
            </a:pPr>
            <a:r>
              <a:rPr lang="zh-CN" altLang="en-US" sz="2000" dirty="0">
                <a:latin typeface="华文楷体" panose="02010600040101010101" pitchFamily="2" charset="-122"/>
                <a:sym typeface="+mn-ea"/>
              </a:rPr>
              <a:t>商品房销售额不能直接取财务预收款发生数，</a:t>
            </a:r>
            <a:r>
              <a:rPr lang="zh-CN" altLang="en-US" sz="2000" dirty="0">
                <a:solidFill>
                  <a:srgbClr val="FF0000"/>
                </a:solidFill>
                <a:latin typeface="华文楷体" panose="02010600040101010101" pitchFamily="2" charset="-122"/>
                <a:sym typeface="+mn-ea"/>
              </a:rPr>
              <a:t>必须采用合同中所确定的合同总价。</a:t>
            </a:r>
            <a:r>
              <a:rPr lang="zh-CN" altLang="en-US" sz="2000" dirty="0">
                <a:latin typeface="华文楷体" panose="02010600040101010101" pitchFamily="2" charset="-122"/>
              </a:rPr>
              <a:t>取自</a:t>
            </a:r>
            <a:r>
              <a:rPr lang="zh-CN" altLang="en-US" sz="2000" b="1" dirty="0">
                <a:solidFill>
                  <a:srgbClr val="FF0000"/>
                </a:solidFill>
                <a:latin typeface="华文楷体" panose="02010600040101010101" pitchFamily="2" charset="-122"/>
              </a:rPr>
              <a:t>当年</a:t>
            </a:r>
            <a:r>
              <a:rPr lang="zh-CN" altLang="en-US" sz="2000" dirty="0">
                <a:latin typeface="华文楷体" panose="02010600040101010101" pitchFamily="2" charset="-122"/>
              </a:rPr>
              <a:t>签订的</a:t>
            </a:r>
            <a:r>
              <a:rPr lang="en-US" altLang="zh-CN" sz="2000" dirty="0">
                <a:latin typeface="华文楷体" panose="02010600040101010101" pitchFamily="2" charset="-122"/>
              </a:rPr>
              <a:t>《</a:t>
            </a:r>
            <a:r>
              <a:rPr lang="zh-CN" altLang="en-US" sz="2000" dirty="0">
                <a:latin typeface="华文楷体" panose="02010600040101010101" pitchFamily="2" charset="-122"/>
              </a:rPr>
              <a:t>商品房买卖合同</a:t>
            </a:r>
            <a:r>
              <a:rPr lang="en-US" altLang="zh-CN" sz="2000" dirty="0">
                <a:latin typeface="华文楷体" panose="02010600040101010101" pitchFamily="2" charset="-122"/>
              </a:rPr>
              <a:t>》</a:t>
            </a:r>
            <a:r>
              <a:rPr lang="zh-CN" altLang="en-US" sz="2000" dirty="0">
                <a:latin typeface="华文楷体" panose="02010600040101010101" pitchFamily="2" charset="-122"/>
              </a:rPr>
              <a:t>或</a:t>
            </a:r>
            <a:r>
              <a:rPr lang="en-US" altLang="zh-CN" sz="2000" dirty="0">
                <a:latin typeface="华文楷体" panose="02010600040101010101" pitchFamily="2" charset="-122"/>
              </a:rPr>
              <a:t>《</a:t>
            </a:r>
            <a:r>
              <a:rPr lang="zh-CN" altLang="en-US" sz="2000" dirty="0">
                <a:latin typeface="华文楷体" panose="02010600040101010101" pitchFamily="2" charset="-122"/>
              </a:rPr>
              <a:t>商品房预售合同</a:t>
            </a:r>
            <a:r>
              <a:rPr lang="en-US" altLang="zh-CN" sz="2000" dirty="0">
                <a:latin typeface="华文楷体" panose="02010600040101010101" pitchFamily="2" charset="-122"/>
              </a:rPr>
              <a:t>》</a:t>
            </a:r>
            <a:r>
              <a:rPr lang="zh-CN" altLang="en-US" sz="2000" dirty="0">
                <a:latin typeface="华文楷体" panose="02010600040101010101" pitchFamily="2" charset="-122"/>
              </a:rPr>
              <a:t>。</a:t>
            </a:r>
            <a:endParaRPr lang="en-US" altLang="zh-CN" sz="2000" dirty="0">
              <a:latin typeface="华文楷体" panose="02010600040101010101" pitchFamily="2" charset="-122"/>
            </a:endParaRPr>
          </a:p>
          <a:p>
            <a:pPr>
              <a:buSzPct val="70000"/>
              <a:buFont typeface="Wingdings" panose="05000000000000000000" pitchFamily="2" charset="2"/>
              <a:buChar char="l"/>
            </a:pPr>
            <a:endParaRPr lang="zh-CN" altLang="en-US" sz="2000" dirty="0">
              <a:latin typeface="华文楷体" panose="02010600040101010101" pitchFamily="2" charset="-122"/>
            </a:endParaRPr>
          </a:p>
          <a:p>
            <a:pPr>
              <a:buSzPct val="70000"/>
              <a:buFont typeface="Wingdings" panose="05000000000000000000" pitchFamily="2" charset="2"/>
              <a:buChar char="l"/>
            </a:pPr>
            <a:r>
              <a:rPr lang="zh-CN" altLang="en-US" sz="2000" dirty="0">
                <a:latin typeface="华文楷体" panose="02010600040101010101" pitchFamily="2" charset="-122"/>
              </a:rPr>
              <a:t>配建拆迁安置房的商品房项目，销售一般分为</a:t>
            </a:r>
            <a:r>
              <a:rPr lang="zh-CN" altLang="en-US" sz="2000" dirty="0">
                <a:solidFill>
                  <a:srgbClr val="FF0000"/>
                </a:solidFill>
                <a:latin typeface="华文楷体" panose="02010600040101010101" pitchFamily="2" charset="-122"/>
              </a:rPr>
              <a:t>货币补偿</a:t>
            </a:r>
            <a:r>
              <a:rPr lang="zh-CN" altLang="en-US" sz="2000" dirty="0">
                <a:latin typeface="华文楷体" panose="02010600040101010101" pitchFamily="2" charset="-122"/>
              </a:rPr>
              <a:t>和</a:t>
            </a:r>
            <a:r>
              <a:rPr lang="zh-CN" altLang="en-US" sz="2000" dirty="0">
                <a:solidFill>
                  <a:srgbClr val="FF0000"/>
                </a:solidFill>
                <a:latin typeface="华文楷体" panose="02010600040101010101" pitchFamily="2" charset="-122"/>
              </a:rPr>
              <a:t>实物补偿</a:t>
            </a:r>
            <a:r>
              <a:rPr lang="zh-CN" altLang="en-US" sz="2000" dirty="0">
                <a:latin typeface="华文楷体" panose="02010600040101010101" pitchFamily="2" charset="-122"/>
              </a:rPr>
              <a:t>两种。使用货币补偿款购买的拆迁安置房，如果签订了正式销售合同，应填报销售面积、销售额和销售套数；</a:t>
            </a:r>
            <a:r>
              <a:rPr lang="zh-CN" altLang="en-US" sz="2000" dirty="0">
                <a:solidFill>
                  <a:srgbClr val="FF0000"/>
                </a:solidFill>
                <a:latin typeface="华文楷体" panose="02010600040101010101" pitchFamily="2" charset="-122"/>
              </a:rPr>
              <a:t>以实物补偿方式（没有业主购买行为）取得的拆迁安置房不应填报销售数据。</a:t>
            </a:r>
            <a:endParaRPr lang="en-US" altLang="zh-CN" sz="2000" dirty="0">
              <a:latin typeface="华文楷体" panose="02010600040101010101" pitchFamily="2" charset="-122"/>
            </a:endParaRPr>
          </a:p>
        </p:txBody>
      </p:sp>
      <p:sp>
        <p:nvSpPr>
          <p:cNvPr id="76808" name="矩形 16"/>
          <p:cNvSpPr/>
          <p:nvPr/>
        </p:nvSpPr>
        <p:spPr>
          <a:xfrm>
            <a:off x="500063" y="750888"/>
            <a:ext cx="8215312" cy="706755"/>
          </a:xfrm>
          <a:prstGeom prst="rect">
            <a:avLst/>
          </a:prstGeom>
          <a:noFill/>
          <a:ln w="9525">
            <a:noFill/>
          </a:ln>
        </p:spPr>
        <p:txBody>
          <a:bodyPr>
            <a:spAutoFit/>
          </a:bodyPr>
          <a:lstStyle/>
          <a:p>
            <a:r>
              <a:rPr lang="zh-CN" altLang="en-US" sz="2000" dirty="0">
                <a:latin typeface="微软雅黑" panose="020B0604030504040204" pitchFamily="34" charset="-122"/>
                <a:ea typeface="微软雅黑" panose="020B0604030504040204" pitchFamily="34" charset="-122"/>
              </a:rPr>
              <a:t>指报告期内出售商品房屋的</a:t>
            </a:r>
            <a:r>
              <a:rPr lang="zh-CN" altLang="en-US" sz="2000" b="1" dirty="0">
                <a:solidFill>
                  <a:srgbClr val="FF0000"/>
                </a:solidFill>
                <a:latin typeface="微软雅黑" panose="020B0604030504040204" pitchFamily="34" charset="-122"/>
                <a:ea typeface="微软雅黑" panose="020B0604030504040204" pitchFamily="34" charset="-122"/>
              </a:rPr>
              <a:t>合同总价款</a:t>
            </a:r>
            <a:r>
              <a:rPr lang="zh-CN" altLang="en-US" sz="2000" dirty="0">
                <a:latin typeface="微软雅黑" panose="020B0604030504040204" pitchFamily="34" charset="-122"/>
                <a:ea typeface="微软雅黑" panose="020B0604030504040204" pitchFamily="34" charset="-122"/>
              </a:rPr>
              <a:t>（即双方签署的正式买卖合同中所确定的合同总价）。</a:t>
            </a:r>
            <a:r>
              <a:rPr lang="zh-CN" altLang="en-US" sz="2000" dirty="0">
                <a:solidFill>
                  <a:schemeClr val="tx1"/>
                </a:solidFill>
                <a:latin typeface="微软雅黑" panose="020B0604030504040204" pitchFamily="34" charset="-122"/>
                <a:ea typeface="微软雅黑" panose="020B0604030504040204" pitchFamily="34" charset="-122"/>
              </a:rPr>
              <a:t>该指标与商品房销售面积</a:t>
            </a:r>
            <a:r>
              <a:rPr lang="zh-CN" altLang="en-US" sz="2000" dirty="0">
                <a:solidFill>
                  <a:srgbClr val="FF0000"/>
                </a:solidFill>
                <a:latin typeface="微软雅黑" panose="020B0604030504040204" pitchFamily="34" charset="-122"/>
                <a:ea typeface="微软雅黑" panose="020B0604030504040204" pitchFamily="34" charset="-122"/>
              </a:rPr>
              <a:t>同口径</a:t>
            </a:r>
            <a:r>
              <a:rPr lang="zh-CN" altLang="en-US" sz="2000" dirty="0">
                <a:solidFill>
                  <a:schemeClr val="tx1"/>
                </a:solidFill>
                <a:latin typeface="微软雅黑" panose="020B0604030504040204" pitchFamily="34" charset="-122"/>
                <a:ea typeface="微软雅黑" panose="020B0604030504040204" pitchFamily="34" charset="-122"/>
              </a:rPr>
              <a:t>。</a:t>
            </a:r>
            <a:endParaRPr lang="zh-CN" altLang="en-US" sz="2000" dirty="0">
              <a:solidFill>
                <a:schemeClr val="tx1"/>
              </a:solidFill>
              <a:latin typeface="微软雅黑" panose="020B0604030504040204" pitchFamily="34" charset="-122"/>
              <a:ea typeface="微软雅黑" panose="020B0604030504040204" pitchFamily="34" charset="-122"/>
            </a:endParaRPr>
          </a:p>
        </p:txBody>
      </p:sp>
      <p:grpSp>
        <p:nvGrpSpPr>
          <p:cNvPr id="8" name="组合 7"/>
          <p:cNvGrpSpPr/>
          <p:nvPr/>
        </p:nvGrpSpPr>
        <p:grpSpPr>
          <a:xfrm>
            <a:off x="0" y="-107950"/>
            <a:ext cx="3660140" cy="1058545"/>
            <a:chOff x="0" y="-170"/>
            <a:chExt cx="5764"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5" name="组合 4"/>
            <p:cNvGrpSpPr/>
            <p:nvPr userDrawn="true"/>
          </p:nvGrpSpPr>
          <p:grpSpPr>
            <a:xfrm>
              <a:off x="0" y="357"/>
              <a:ext cx="594" cy="341"/>
              <a:chOff x="0" y="210766"/>
              <a:chExt cx="502921" cy="288405"/>
            </a:xfrm>
          </p:grpSpPr>
          <p:sp>
            <p:nvSpPr>
              <p:cNvPr id="6" name="矩形 5"/>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12" name="矩形 11"/>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13" name="矩形 1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14" name="矩形 5"/>
            <p:cNvSpPr>
              <a:spLocks noChangeArrowheads="true"/>
            </p:cNvSpPr>
            <p:nvPr/>
          </p:nvSpPr>
          <p:spPr bwMode="auto">
            <a:xfrm>
              <a:off x="900" y="190"/>
              <a:ext cx="4864" cy="130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613本年商品房销售额</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4" name="矩形标注 3"/>
          <p:cNvSpPr/>
          <p:nvPr/>
        </p:nvSpPr>
        <p:spPr>
          <a:xfrm>
            <a:off x="5147945" y="120650"/>
            <a:ext cx="1719580" cy="974090"/>
          </a:xfrm>
          <a:prstGeom prst="wedgeRectCallout">
            <a:avLst>
              <a:gd name="adj1" fmla="val -66248"/>
              <a:gd name="adj2" fmla="val 20599"/>
            </a:avLst>
          </a:prstGeom>
        </p:spPr>
        <p:style>
          <a:lnRef idx="1">
            <a:schemeClr val="dk1"/>
          </a:lnRef>
          <a:fillRef idx="2">
            <a:schemeClr val="dk1"/>
          </a:fillRef>
          <a:effectRef idx="1">
            <a:schemeClr val="dk1"/>
          </a:effectRef>
          <a:fontRef idx="minor">
            <a:schemeClr val="dk1"/>
          </a:fontRef>
        </p:style>
        <p:txBody>
          <a:bodyPr rtlCol="0" anchor="ctr"/>
          <a:lstStyle/>
          <a:p>
            <a:pPr algn="l"/>
            <a:r>
              <a:rPr lang="zh-CN" sz="2000" b="1" dirty="0">
                <a:solidFill>
                  <a:schemeClr val="tx1"/>
                </a:solidFill>
                <a:latin typeface="微软雅黑" panose="020B0604030504040204" pitchFamily="34" charset="-122"/>
                <a:ea typeface="微软雅黑" panose="020B0604030504040204" pitchFamily="34" charset="-122"/>
                <a:sym typeface="+mn-ea"/>
              </a:rPr>
              <a:t>不直接取财务预收款发生数</a:t>
            </a:r>
            <a:endParaRPr lang="zh-CN" sz="2000" b="1" dirty="0">
              <a:solidFill>
                <a:schemeClr val="tx1"/>
              </a:solidFill>
              <a:latin typeface="微软雅黑" panose="020B0604030504040204" pitchFamily="34" charset="-122"/>
              <a:ea typeface="微软雅黑" panose="020B0604030504040204" pitchFamily="34" charset="-122"/>
              <a:sym typeface="+mn-ea"/>
            </a:endParaRPr>
          </a:p>
        </p:txBody>
      </p:sp>
    </p:spTree>
  </p:cSld>
  <p:clrMapOvr>
    <a:masterClrMapping/>
  </p:clrMapOvr>
  <p:transition/>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true"/>
      <p:bldP spid="4" grpId="1" animBg="true"/>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图片 17"/>
          <p:cNvPicPr>
            <a:picLocks noChangeAspect="true"/>
          </p:cNvPicPr>
          <p:nvPr/>
        </p:nvPicPr>
        <p:blipFill>
          <a:blip r:embed="rId1"/>
          <a:stretch>
            <a:fillRect/>
          </a:stretch>
        </p:blipFill>
        <p:spPr>
          <a:xfrm>
            <a:off x="6457950" y="0"/>
            <a:ext cx="2686050" cy="754856"/>
          </a:xfrm>
          <a:prstGeom prst="rect">
            <a:avLst/>
          </a:prstGeom>
          <a:noFill/>
          <a:ln w="9525">
            <a:noFill/>
          </a:ln>
        </p:spPr>
      </p:pic>
      <p:cxnSp>
        <p:nvCxnSpPr>
          <p:cNvPr id="24" name="直接连接符 23"/>
          <p:cNvCxnSpPr/>
          <p:nvPr/>
        </p:nvCxnSpPr>
        <p:spPr>
          <a:xfrm>
            <a:off x="0" y="456010"/>
            <a:ext cx="8382000" cy="0"/>
          </a:xfrm>
          <a:prstGeom prst="line">
            <a:avLst/>
          </a:prstGeom>
          <a:ln w="25400">
            <a:gradFill>
              <a:gsLst>
                <a:gs pos="0">
                  <a:srgbClr val="4B649F"/>
                </a:gs>
                <a:gs pos="100000">
                  <a:srgbClr val="7DB1CD">
                    <a:alpha val="0"/>
                  </a:srgbClr>
                </a:gs>
              </a:gsLst>
              <a:lin ang="0" scaled="false"/>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5043488"/>
            <a:ext cx="9144000" cy="10001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3" name="文本框 12"/>
          <p:cNvSpPr txBox="true"/>
          <p:nvPr/>
        </p:nvSpPr>
        <p:spPr>
          <a:xfrm>
            <a:off x="251460" y="411480"/>
            <a:ext cx="8892540" cy="5100955"/>
          </a:xfrm>
          <a:prstGeom prst="rect">
            <a:avLst/>
          </a:prstGeom>
          <a:noFill/>
        </p:spPr>
        <p:txBody>
          <a:bodyPr wrap="square" rtlCol="0">
            <a:spAutoFit/>
          </a:bodyPr>
          <a:lstStyle/>
          <a:p>
            <a:pPr>
              <a:lnSpc>
                <a:spcPct val="110000"/>
              </a:lnSpc>
            </a:pPr>
            <a:endParaRPr lang="zh-CN" sz="20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a:lnSpc>
                <a:spcPct val="110000"/>
              </a:lnSpc>
            </a:pPr>
            <a:r>
              <a:rPr lang="zh-CN" sz="2400" b="1"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新建商品房销售数据的统计需同时满足以下原则：</a:t>
            </a:r>
            <a:endParaRPr lang="zh-CN" sz="2400" b="1"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a:lnSpc>
                <a:spcPct val="110000"/>
              </a:lnSpc>
            </a:pPr>
            <a:r>
              <a:rPr lang="en-US" altLang="zh-CN" sz="24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1.</a:t>
            </a:r>
            <a:r>
              <a:rPr lang="zh-CN" altLang="en-US" sz="24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必须有正式销售合同；</a:t>
            </a:r>
            <a:endParaRPr lang="zh-CN" altLang="en-US" sz="24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a:lnSpc>
                <a:spcPct val="150000"/>
              </a:lnSpc>
            </a:pPr>
            <a:r>
              <a:rPr lang="en-US" altLang="zh-CN" sz="24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2.</a:t>
            </a:r>
            <a:r>
              <a:rPr lang="zh-CN" altLang="en-US" sz="24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房地产开发企业账上必须有相应的销售资金流入。</a:t>
            </a:r>
            <a:endParaRPr lang="zh-CN" altLang="en-US" sz="24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a:lnSpc>
                <a:spcPct val="150000"/>
              </a:lnSpc>
            </a:pPr>
            <a:endParaRPr lang="zh-CN" altLang="en-US" sz="24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342900" indent="-342900">
              <a:lnSpc>
                <a:spcPct val="150000"/>
              </a:lnSpc>
              <a:buFont typeface="Wingdings" panose="05000000000000000000" charset="0"/>
              <a:buChar char="l"/>
            </a:pPr>
            <a:r>
              <a:rPr lang="zh-CN" altLang="en-US" sz="200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rPr>
              <a:t>重点核实</a:t>
            </a:r>
            <a:r>
              <a:rPr lang="zh-CN" altLang="en-US" sz="20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rPr>
              <a:t>与企业、非个人</a:t>
            </a:r>
            <a:r>
              <a:rPr lang="zh-CN" altLang="en-US" sz="200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rPr>
              <a:t>签订的销售合同，是否有相应</a:t>
            </a:r>
            <a:r>
              <a:rPr lang="zh-CN" altLang="en-US" sz="2000" dirty="0" smtClean="0">
                <a:latin typeface="微软雅黑" panose="020B0604030504040204" pitchFamily="34" charset="-122"/>
                <a:ea typeface="微软雅黑" panose="020B0604030504040204" pitchFamily="34" charset="-122"/>
                <a:cs typeface="微软雅黑" panose="020B0604030504040204" pitchFamily="34" charset="-122"/>
                <a:sym typeface="+mn-ea"/>
              </a:rPr>
              <a:t>销售资金流入。</a:t>
            </a:r>
            <a:endParaRPr lang="zh-CN" altLang="en-US" sz="2000" dirty="0" smtClean="0">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342900" indent="-342900">
              <a:lnSpc>
                <a:spcPct val="150000"/>
              </a:lnSpc>
              <a:buFont typeface="Wingdings" panose="05000000000000000000" charset="0"/>
              <a:buChar char="l"/>
            </a:pPr>
            <a:r>
              <a:rPr lang="zh-CN" altLang="en-US" sz="2000" dirty="0">
                <a:solidFill>
                  <a:srgbClr val="FF0000"/>
                </a:solidFill>
                <a:highlight>
                  <a:srgbClr val="FFFF00"/>
                </a:highlight>
                <a:latin typeface="微软雅黑" panose="020B0604030504040204" pitchFamily="34" charset="-122"/>
                <a:ea typeface="微软雅黑" panose="020B0604030504040204" pitchFamily="34" charset="-122"/>
                <a:cs typeface="微软雅黑" panose="020B0604030504040204" pitchFamily="34" charset="-122"/>
              </a:rPr>
              <a:t>住宅出售给企业、商办销售、保障房政府回购等情况，必须提供相应的科目余额表、银行转账凭证，防止统计造假发生。</a:t>
            </a:r>
            <a:endParaRPr lang="en-US" altLang="zh-CN" sz="2000" dirty="0">
              <a:solidFill>
                <a:srgbClr val="FF0000"/>
              </a:solidFill>
              <a:highlight>
                <a:srgbClr val="FFFF00"/>
              </a:highlight>
              <a:latin typeface="微软雅黑" panose="020B0604030504040204" pitchFamily="34" charset="-122"/>
              <a:ea typeface="微软雅黑" panose="020B0604030504040204" pitchFamily="34" charset="-122"/>
              <a:cs typeface="微软雅黑" panose="020B0604030504040204" pitchFamily="34" charset="-122"/>
            </a:endParaRPr>
          </a:p>
          <a:p>
            <a:pPr>
              <a:lnSpc>
                <a:spcPct val="150000"/>
              </a:lnSpc>
            </a:pPr>
            <a:endParaRPr lang="en-US" altLang="zh-CN" sz="24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endParaRPr>
          </a:p>
          <a:p>
            <a:pPr marL="0" indent="0">
              <a:buNone/>
            </a:pPr>
            <a:endParaRPr lang="zh-CN" altLang="en-US" sz="240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endParaRPr>
          </a:p>
          <a:p>
            <a:pPr marL="36195" marR="0" defTabSz="914400">
              <a:spcBef>
                <a:spcPct val="20000"/>
              </a:spcBef>
              <a:buClrTx/>
              <a:buSzPct val="85000"/>
              <a:buFont typeface="Wingdings" panose="05000000000000000000" charset="0"/>
              <a:defRPr/>
            </a:pPr>
            <a:endParaRPr lang="zh-CN" altLang="en-US" sz="2400" noProof="1"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spTree>
  </p:cSld>
  <p:clrMapOvr>
    <a:overrideClrMapping bg1="lt1" tx1="dk1" bg2="lt2" tx2="dk2" accent1="accent1" accent2="accent2" accent3="accent3" accent4="accent4" accent5="accent5" accent6="accent6" hlink="hlink" folHlink="folHlink"/>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true"/>
          <p:nvPr/>
        </p:nvSpPr>
        <p:spPr>
          <a:xfrm>
            <a:off x="377190" y="843915"/>
            <a:ext cx="3383280" cy="521970"/>
          </a:xfrm>
          <a:prstGeom prst="rect">
            <a:avLst/>
          </a:prstGeom>
          <a:noFill/>
        </p:spPr>
        <p:txBody>
          <a:bodyPr wrap="none" rtlCol="0" anchor="t">
            <a:spAutoFit/>
          </a:bodyPr>
          <a:lstStyle/>
          <a:p>
            <a:pPr algn="l"/>
            <a:r>
              <a:rPr lang="zh-CN" altLang="en-US" sz="2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房地产开发统计原则</a:t>
            </a:r>
            <a:endParaRPr lang="zh-CN" altLang="en-US" sz="28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p:txBody>
      </p:sp>
      <p:sp>
        <p:nvSpPr>
          <p:cNvPr id="13" name="文本框 8"/>
          <p:cNvSpPr txBox="true"/>
          <p:nvPr/>
        </p:nvSpPr>
        <p:spPr>
          <a:xfrm>
            <a:off x="395605" y="1491615"/>
            <a:ext cx="8098155" cy="2861310"/>
          </a:xfrm>
          <a:prstGeom prst="rect">
            <a:avLst/>
          </a:prstGeom>
          <a:noFill/>
          <a:ln w="9525">
            <a:noFill/>
          </a:ln>
        </p:spPr>
        <p:txBody>
          <a:bodyPr wrap="square">
            <a:spAutoFit/>
          </a:bodyPr>
          <a:lstStyle/>
          <a:p>
            <a:pPr marL="342900" indent="-342900">
              <a:lnSpc>
                <a:spcPct val="150000"/>
              </a:lnSpc>
              <a:buFont typeface="Wingdings" panose="05000000000000000000" charset="0"/>
              <a:buChar char="l"/>
            </a:pPr>
            <a:r>
              <a:rPr sz="2000" b="1" dirty="0">
                <a:solidFill>
                  <a:srgbClr val="000000"/>
                </a:solidFill>
                <a:latin typeface="微软雅黑" panose="020B0604030504040204" pitchFamily="34" charset="-122"/>
                <a:ea typeface="微软雅黑" panose="020B0604030504040204" pitchFamily="34" charset="-122"/>
              </a:rPr>
              <a:t>法人单位在地原则。</a:t>
            </a:r>
            <a:r>
              <a:rPr sz="2000" dirty="0">
                <a:solidFill>
                  <a:srgbClr val="000000"/>
                </a:solidFill>
                <a:latin typeface="微软雅黑" panose="020B0604030504040204" pitchFamily="34" charset="-122"/>
                <a:ea typeface="微软雅黑" panose="020B0604030504040204" pitchFamily="34" charset="-122"/>
              </a:rPr>
              <a:t>辖区内房地产开发经营业法人单位按照在地原则进行统计。</a:t>
            </a:r>
            <a:endParaRPr sz="2000" dirty="0">
              <a:solidFill>
                <a:srgbClr val="000000"/>
              </a:solidFill>
              <a:latin typeface="微软雅黑" panose="020B0604030504040204" pitchFamily="34" charset="-122"/>
              <a:ea typeface="微软雅黑" panose="020B0604030504040204" pitchFamily="34" charset="-122"/>
            </a:endParaRPr>
          </a:p>
          <a:p>
            <a:pPr marL="342900" indent="-342900">
              <a:lnSpc>
                <a:spcPct val="150000"/>
              </a:lnSpc>
              <a:buFont typeface="Wingdings" panose="05000000000000000000" charset="0"/>
              <a:buChar char="l"/>
            </a:pPr>
            <a:r>
              <a:rPr sz="2000" b="1" dirty="0">
                <a:solidFill>
                  <a:srgbClr val="000000"/>
                </a:solidFill>
                <a:latin typeface="微软雅黑" panose="020B0604030504040204" pitchFamily="34" charset="-122"/>
                <a:ea typeface="微软雅黑" panose="020B0604030504040204" pitchFamily="34" charset="-122"/>
              </a:rPr>
              <a:t>先入库后有数原则。</a:t>
            </a:r>
            <a:r>
              <a:rPr sz="2000" dirty="0">
                <a:solidFill>
                  <a:srgbClr val="000000"/>
                </a:solidFill>
                <a:latin typeface="微软雅黑" panose="020B0604030504040204" pitchFamily="34" charset="-122"/>
                <a:ea typeface="微软雅黑" panose="020B0604030504040204" pitchFamily="34" charset="-122"/>
              </a:rPr>
              <a:t>项目必要提供相关资料申请入库后才能统计。</a:t>
            </a:r>
            <a:endParaRPr sz="2000" dirty="0">
              <a:solidFill>
                <a:srgbClr val="000000"/>
              </a:solidFill>
              <a:latin typeface="微软雅黑" panose="020B0604030504040204" pitchFamily="34" charset="-122"/>
              <a:ea typeface="微软雅黑" panose="020B0604030504040204" pitchFamily="34" charset="-122"/>
            </a:endParaRPr>
          </a:p>
          <a:p>
            <a:pPr marL="342900" indent="-342900">
              <a:lnSpc>
                <a:spcPct val="150000"/>
              </a:lnSpc>
              <a:buFont typeface="Wingdings" panose="05000000000000000000" charset="0"/>
              <a:buChar char="l"/>
            </a:pPr>
            <a:r>
              <a:rPr sz="2000" b="1" dirty="0">
                <a:solidFill>
                  <a:srgbClr val="000000"/>
                </a:solidFill>
                <a:latin typeface="微软雅黑" panose="020B0604030504040204" pitchFamily="34" charset="-122"/>
                <a:ea typeface="微软雅黑" panose="020B0604030504040204" pitchFamily="34" charset="-122"/>
              </a:rPr>
              <a:t>数出有源、有据可查原则。</a:t>
            </a:r>
            <a:r>
              <a:rPr sz="2000" dirty="0">
                <a:solidFill>
                  <a:srgbClr val="000000"/>
                </a:solidFill>
                <a:latin typeface="微软雅黑" panose="020B0604030504040204" pitchFamily="34" charset="-122"/>
                <a:ea typeface="微软雅黑" panose="020B0604030504040204" pitchFamily="34" charset="-122"/>
              </a:rPr>
              <a:t>调查单位必须做好统计基础工作，建立好相关台账，上报投资额及销售数据时必须要有原始凭证资料予以支撑。 </a:t>
            </a:r>
            <a:endParaRPr sz="2000" dirty="0">
              <a:solidFill>
                <a:srgbClr val="000000"/>
              </a:solidFill>
              <a:latin typeface="微软雅黑" panose="020B0604030504040204" pitchFamily="34" charset="-122"/>
              <a:ea typeface="微软雅黑" panose="020B0604030504040204" pitchFamily="34" charset="-122"/>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图片 17"/>
          <p:cNvPicPr>
            <a:picLocks noChangeAspect="true"/>
          </p:cNvPicPr>
          <p:nvPr/>
        </p:nvPicPr>
        <p:blipFill>
          <a:blip r:embed="rId1"/>
          <a:stretch>
            <a:fillRect/>
          </a:stretch>
        </p:blipFill>
        <p:spPr>
          <a:xfrm>
            <a:off x="6457950" y="0"/>
            <a:ext cx="2686050" cy="754856"/>
          </a:xfrm>
          <a:prstGeom prst="rect">
            <a:avLst/>
          </a:prstGeom>
          <a:noFill/>
          <a:ln w="9525">
            <a:noFill/>
          </a:ln>
        </p:spPr>
      </p:pic>
      <p:cxnSp>
        <p:nvCxnSpPr>
          <p:cNvPr id="24" name="直接连接符 23"/>
          <p:cNvCxnSpPr/>
          <p:nvPr/>
        </p:nvCxnSpPr>
        <p:spPr>
          <a:xfrm>
            <a:off x="0" y="456010"/>
            <a:ext cx="8382000" cy="0"/>
          </a:xfrm>
          <a:prstGeom prst="line">
            <a:avLst/>
          </a:prstGeom>
          <a:ln w="25400">
            <a:gradFill>
              <a:gsLst>
                <a:gs pos="0">
                  <a:srgbClr val="4B649F"/>
                </a:gs>
                <a:gs pos="100000">
                  <a:srgbClr val="7DB1CD">
                    <a:alpha val="0"/>
                  </a:srgbClr>
                </a:gs>
              </a:gsLst>
              <a:lin ang="0" scaled="false"/>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5043488"/>
            <a:ext cx="9144000" cy="10001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3" name="文本框 12"/>
          <p:cNvSpPr txBox="true"/>
          <p:nvPr/>
        </p:nvSpPr>
        <p:spPr>
          <a:xfrm>
            <a:off x="467360" y="699770"/>
            <a:ext cx="8211185" cy="4343400"/>
          </a:xfrm>
          <a:prstGeom prst="rect">
            <a:avLst/>
          </a:prstGeom>
          <a:noFill/>
        </p:spPr>
        <p:txBody>
          <a:bodyPr wrap="square" rtlCol="0">
            <a:spAutoFit/>
          </a:bodyPr>
          <a:lstStyle/>
          <a:p>
            <a:pPr>
              <a:lnSpc>
                <a:spcPct val="180000"/>
              </a:lnSpc>
            </a:pPr>
            <a:r>
              <a:rPr sz="2400" b="1"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保障房销售纳统原则：</a:t>
            </a:r>
            <a:endParaRPr sz="2400" b="1"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a:lnSpc>
                <a:spcPct val="180000"/>
              </a:lnSpc>
            </a:pPr>
            <a:r>
              <a:rPr lang="en-US" altLang="zh-CN"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必须符合</a:t>
            </a:r>
            <a:r>
              <a:rPr lang="en-US" altLang="zh-CN" sz="195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本年签订销售合同</a:t>
            </a:r>
            <a:r>
              <a:rPr lang="zh-CN" altLang="en-US" sz="195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（协议）</a:t>
            </a:r>
            <a:r>
              <a:rPr lang="en-US" altLang="zh-CN"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a:t>
            </a:r>
            <a:r>
              <a:rPr lang="en-US" altLang="zh-CN" sz="195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本年有对应销售资金流入</a:t>
            </a:r>
            <a:r>
              <a:rPr lang="en-US" altLang="zh-CN"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2个条件，按购房款支付金额的比例</a:t>
            </a:r>
            <a:r>
              <a:rPr lang="en-US" altLang="zh-CN" sz="195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分摊上报</a:t>
            </a:r>
            <a:r>
              <a:rPr lang="en-US" altLang="zh-CN"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销售面积数据。</a:t>
            </a:r>
            <a:endParaRPr lang="en-US" altLang="zh-CN"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a:lnSpc>
                <a:spcPct val="180000"/>
              </a:lnSpc>
            </a:pPr>
            <a:endParaRPr lang="en-US" altLang="zh-CN"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285750" indent="-285750" algn="l">
              <a:lnSpc>
                <a:spcPct val="160000"/>
              </a:lnSpc>
              <a:buClrTx/>
              <a:buSzTx/>
              <a:buFont typeface="Arial" panose="020B0604020202020204" pitchFamily="34" charset="0"/>
              <a:buChar char="•"/>
            </a:pPr>
            <a:r>
              <a:rPr lang="zh-CN" altLang="en-US" sz="1600" kern="0" noProof="0" dirty="0">
                <a:ln>
                  <a:noFill/>
                </a:ln>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本年签订合同、</a:t>
            </a:r>
            <a:r>
              <a:rPr lang="en-US" altLang="zh-CN" sz="1600" kern="0" noProof="0" dirty="0">
                <a:ln>
                  <a:noFill/>
                </a:ln>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仅缴纳部分房款</a:t>
            </a:r>
            <a:r>
              <a:rPr lang="zh-CN" altLang="en-US" sz="1600" kern="0" noProof="0" dirty="0">
                <a:ln>
                  <a:noFill/>
                </a:ln>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，今年按支付比例上报销售数据，</a:t>
            </a:r>
            <a:r>
              <a:rPr lang="en-US" altLang="zh-CN" sz="1600" kern="0" noProof="0" dirty="0">
                <a:ln>
                  <a:noFill/>
                </a:ln>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剩余房款</a:t>
            </a:r>
            <a:r>
              <a:rPr lang="zh-CN" altLang="en-US" sz="1600" kern="0" noProof="0" dirty="0">
                <a:ln>
                  <a:noFill/>
                </a:ln>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可跨年按支付比例填报。</a:t>
            </a:r>
            <a:endParaRPr lang="en-US" altLang="zh-CN" sz="1600" kern="0" noProof="0" dirty="0">
              <a:ln>
                <a:noFill/>
              </a:ln>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285750" indent="-285750" algn="l">
              <a:lnSpc>
                <a:spcPct val="160000"/>
              </a:lnSpc>
              <a:buClrTx/>
              <a:buSzTx/>
              <a:buFont typeface="Arial" panose="020B0604020202020204" pitchFamily="34" charset="0"/>
              <a:buChar char="•"/>
            </a:pPr>
            <a:r>
              <a:rPr lang="zh-CN" altLang="en-US" sz="1600" kern="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以前年度签订协议、缴纳大部分房款，今年重新签订合同，不可报送销售。</a:t>
            </a:r>
            <a:endParaRPr lang="zh-CN" altLang="en-US" sz="1600" kern="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285750" indent="-285750" algn="l">
              <a:lnSpc>
                <a:spcPct val="160000"/>
              </a:lnSpc>
              <a:buClrTx/>
              <a:buSzTx/>
              <a:buFont typeface="Arial" panose="020B0604020202020204" pitchFamily="34" charset="0"/>
              <a:buChar char="•"/>
            </a:pPr>
            <a:r>
              <a:rPr lang="zh-CN" altLang="en-US" sz="1600" kern="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棚改、拆迁安置房项目提供销售凭证，需额外提供支付房款凭证。</a:t>
            </a:r>
            <a:endParaRPr lang="zh-CN" altLang="en-US" sz="1600" kern="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285750" indent="-285750" algn="l">
              <a:lnSpc>
                <a:spcPct val="160000"/>
              </a:lnSpc>
              <a:buClrTx/>
              <a:buSzTx/>
              <a:buFont typeface="Arial" panose="020B0604020202020204" pitchFamily="34" charset="0"/>
              <a:buChar char="•"/>
            </a:pPr>
            <a:r>
              <a:rPr lang="zh-CN" altLang="zh-CN" sz="1600" kern="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保障房销售面积较大、情况复杂的，需提前沟通情况。</a:t>
            </a:r>
            <a:endParaRPr lang="zh-CN" altLang="zh-CN" sz="1600" kern="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pic>
        <p:nvPicPr>
          <p:cNvPr id="65542" name="图片 5"/>
          <p:cNvPicPr>
            <a:picLocks noChangeAspect="true"/>
          </p:cNvPicPr>
          <p:nvPr/>
        </p:nvPicPr>
        <p:blipFill>
          <a:blip r:embed="rId2"/>
          <a:stretch>
            <a:fillRect/>
          </a:stretch>
        </p:blipFill>
        <p:spPr>
          <a:xfrm>
            <a:off x="121206" y="83344"/>
            <a:ext cx="539353" cy="541735"/>
          </a:xfrm>
          <a:prstGeom prst="rect">
            <a:avLst/>
          </a:prstGeom>
          <a:noFill/>
          <a:ln w="9525">
            <a:noFill/>
          </a:ln>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图片 17"/>
          <p:cNvPicPr>
            <a:picLocks noChangeAspect="true"/>
          </p:cNvPicPr>
          <p:nvPr/>
        </p:nvPicPr>
        <p:blipFill>
          <a:blip r:embed="rId1"/>
          <a:stretch>
            <a:fillRect/>
          </a:stretch>
        </p:blipFill>
        <p:spPr>
          <a:xfrm>
            <a:off x="6457950" y="0"/>
            <a:ext cx="2686050" cy="754856"/>
          </a:xfrm>
          <a:prstGeom prst="rect">
            <a:avLst/>
          </a:prstGeom>
          <a:noFill/>
          <a:ln w="9525">
            <a:noFill/>
          </a:ln>
        </p:spPr>
      </p:pic>
      <p:cxnSp>
        <p:nvCxnSpPr>
          <p:cNvPr id="24" name="直接连接符 23"/>
          <p:cNvCxnSpPr/>
          <p:nvPr/>
        </p:nvCxnSpPr>
        <p:spPr>
          <a:xfrm>
            <a:off x="0" y="456010"/>
            <a:ext cx="8382000" cy="0"/>
          </a:xfrm>
          <a:prstGeom prst="line">
            <a:avLst/>
          </a:prstGeom>
          <a:ln w="25400">
            <a:gradFill>
              <a:gsLst>
                <a:gs pos="0">
                  <a:srgbClr val="4B649F"/>
                </a:gs>
                <a:gs pos="100000">
                  <a:srgbClr val="7DB1CD">
                    <a:alpha val="0"/>
                  </a:srgbClr>
                </a:gs>
              </a:gsLst>
              <a:lin ang="0" scaled="false"/>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5043488"/>
            <a:ext cx="9144000" cy="10001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3" name="文本框 12"/>
          <p:cNvSpPr txBox="true"/>
          <p:nvPr/>
        </p:nvSpPr>
        <p:spPr>
          <a:xfrm>
            <a:off x="107315" y="624840"/>
            <a:ext cx="8872220" cy="5523865"/>
          </a:xfrm>
          <a:prstGeom prst="rect">
            <a:avLst/>
          </a:prstGeom>
          <a:noFill/>
        </p:spPr>
        <p:txBody>
          <a:bodyPr wrap="square" rtlCol="0">
            <a:spAutoFit/>
          </a:bodyPr>
          <a:lstStyle/>
          <a:p>
            <a:pPr>
              <a:lnSpc>
                <a:spcPct val="130000"/>
              </a:lnSpc>
            </a:pPr>
            <a:r>
              <a:rPr sz="24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保障房销售统计</a:t>
            </a:r>
            <a:r>
              <a:rPr lang="zh-CN" sz="24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a:t>
            </a:r>
            <a:endParaRPr lang="zh-CN" sz="24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a:lnSpc>
                <a:spcPct val="130000"/>
              </a:lnSpc>
            </a:pPr>
            <a:endParaRPr sz="240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342900" indent="-342900">
              <a:lnSpc>
                <a:spcPct val="130000"/>
              </a:lnSpc>
              <a:buFont typeface="Wingdings" panose="05000000000000000000" charset="0"/>
              <a:buChar char="l"/>
            </a:pPr>
            <a:r>
              <a:rPr lang="zh-CN" altLang="zh-CN"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保障房销售</a:t>
            </a:r>
            <a:r>
              <a:rPr lang="zh-CN" altLang="en-US"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包括保障性安置房、</a:t>
            </a:r>
            <a:r>
              <a:rPr lang="zh-CN" altLang="zh-CN"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共有产权房、配售型保障房的销售</a:t>
            </a:r>
            <a:r>
              <a:rPr lang="zh-CN" altLang="en-US"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等。保障房</a:t>
            </a:r>
            <a:r>
              <a:rPr lang="en-US" altLang="zh-CN"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的购房人应是辖区内拆迁需安置的群众或</a:t>
            </a:r>
            <a:r>
              <a:rPr lang="zh-CN" altLang="en-US"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符合保障房政策的群体</a:t>
            </a:r>
            <a:r>
              <a:rPr lang="en-US" altLang="zh-CN"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a:t>
            </a:r>
            <a:endParaRPr lang="en-US" altLang="zh-CN"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endParaRPr>
          </a:p>
          <a:p>
            <a:pPr marL="342900" indent="-342900">
              <a:lnSpc>
                <a:spcPct val="130000"/>
              </a:lnSpc>
              <a:buFont typeface="Wingdings" panose="05000000000000000000" charset="0"/>
              <a:buChar char="l"/>
            </a:pPr>
            <a:r>
              <a:rPr lang="zh-CN" altLang="zh-CN" sz="1950" dirty="0" smtClean="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单纯</a:t>
            </a:r>
            <a:r>
              <a:rPr lang="zh-CN" altLang="zh-CN" sz="195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实物补偿的拆迁安置房没有发生销售行为，不填报销售面积和销售额。</a:t>
            </a:r>
            <a:endParaRPr lang="zh-CN" altLang="zh-CN" sz="195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endParaRPr>
          </a:p>
          <a:p>
            <a:pPr marL="342900" indent="-342900">
              <a:lnSpc>
                <a:spcPct val="130000"/>
              </a:lnSpc>
              <a:buFont typeface="Wingdings" panose="05000000000000000000" charset="0"/>
              <a:buChar char="l"/>
            </a:pPr>
            <a:r>
              <a:rPr lang="en-US" altLang="zh-CN" sz="1950" dirty="0" err="1"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为避免造成数据大幅波动</a:t>
            </a:r>
            <a:r>
              <a:rPr lang="zh-CN" altLang="en-US"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a:t>
            </a:r>
            <a:r>
              <a:rPr lang="en-US" altLang="zh-CN"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单月保障房销售面积超过1</a:t>
            </a:r>
            <a:r>
              <a:rPr lang="en-US" altLang="en-US"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0</a:t>
            </a:r>
            <a:r>
              <a:rPr lang="en-US" altLang="zh-CN"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万平方米的项目，需分月上报。</a:t>
            </a:r>
            <a:endParaRPr lang="en-US" altLang="zh-CN"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342900" indent="-342900">
              <a:lnSpc>
                <a:spcPct val="130000"/>
              </a:lnSpc>
              <a:buFont typeface="Wingdings" panose="05000000000000000000" charset="0"/>
              <a:buChar char="l"/>
            </a:pPr>
            <a:r>
              <a:rPr lang="en-US" altLang="zh-CN" sz="195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应特别注意的是</a:t>
            </a:r>
            <a:r>
              <a:rPr lang="en-US" altLang="zh-CN"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：若政府回购、组织老百姓签约只是纸面行为，未发生产权变更、未支付房款，则不应纳入统计，应在实际发生买卖交易后再进行纳统。</a:t>
            </a:r>
            <a:endParaRPr lang="en-US" altLang="zh-CN"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a:lnSpc>
                <a:spcPct val="130000"/>
              </a:lnSpc>
            </a:pPr>
            <a:endParaRPr lang="en-US" altLang="zh-CN" sz="210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endParaRPr>
          </a:p>
          <a:p>
            <a:pPr>
              <a:lnSpc>
                <a:spcPct val="130000"/>
              </a:lnSpc>
            </a:pPr>
            <a:endParaRPr lang="en-US" altLang="zh-CN" sz="21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endParaRPr>
          </a:p>
          <a:p>
            <a:pPr marL="0" indent="0">
              <a:lnSpc>
                <a:spcPct val="130000"/>
              </a:lnSpc>
              <a:buNone/>
            </a:pPr>
            <a:endParaRPr lang="zh-CN" altLang="en-US" sz="210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endParaRPr>
          </a:p>
          <a:p>
            <a:pPr marL="493395" marR="0" indent="-457200" defTabSz="914400">
              <a:lnSpc>
                <a:spcPct val="130000"/>
              </a:lnSpc>
              <a:spcBef>
                <a:spcPct val="20000"/>
              </a:spcBef>
              <a:buClrTx/>
              <a:buSzPct val="85000"/>
              <a:buFont typeface="Wingdings" panose="05000000000000000000" charset="0"/>
              <a:buChar char="Ø"/>
              <a:defRPr/>
            </a:pPr>
            <a:endParaRPr lang="zh-CN" altLang="en-US" sz="2100" noProof="1"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pic>
        <p:nvPicPr>
          <p:cNvPr id="65542" name="图片 5"/>
          <p:cNvPicPr>
            <a:picLocks noChangeAspect="true"/>
          </p:cNvPicPr>
          <p:nvPr/>
        </p:nvPicPr>
        <p:blipFill>
          <a:blip r:embed="rId2"/>
          <a:stretch>
            <a:fillRect/>
          </a:stretch>
        </p:blipFill>
        <p:spPr>
          <a:xfrm>
            <a:off x="121206" y="83344"/>
            <a:ext cx="539353" cy="541735"/>
          </a:xfrm>
          <a:prstGeom prst="rect">
            <a:avLst/>
          </a:prstGeom>
          <a:noFill/>
          <a:ln w="9525">
            <a:noFill/>
          </a:ln>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图片 17"/>
          <p:cNvPicPr>
            <a:picLocks noChangeAspect="true"/>
          </p:cNvPicPr>
          <p:nvPr/>
        </p:nvPicPr>
        <p:blipFill>
          <a:blip r:embed="rId1"/>
          <a:stretch>
            <a:fillRect/>
          </a:stretch>
        </p:blipFill>
        <p:spPr>
          <a:xfrm>
            <a:off x="6457950" y="0"/>
            <a:ext cx="2686050" cy="754856"/>
          </a:xfrm>
          <a:prstGeom prst="rect">
            <a:avLst/>
          </a:prstGeom>
          <a:noFill/>
          <a:ln w="9525">
            <a:noFill/>
          </a:ln>
        </p:spPr>
      </p:pic>
      <p:cxnSp>
        <p:nvCxnSpPr>
          <p:cNvPr id="24" name="直接连接符 23"/>
          <p:cNvCxnSpPr/>
          <p:nvPr/>
        </p:nvCxnSpPr>
        <p:spPr>
          <a:xfrm>
            <a:off x="0" y="456010"/>
            <a:ext cx="8382000" cy="0"/>
          </a:xfrm>
          <a:prstGeom prst="line">
            <a:avLst/>
          </a:prstGeom>
          <a:ln w="25400">
            <a:gradFill>
              <a:gsLst>
                <a:gs pos="0">
                  <a:srgbClr val="4B649F"/>
                </a:gs>
                <a:gs pos="100000">
                  <a:srgbClr val="7DB1CD">
                    <a:alpha val="0"/>
                  </a:srgbClr>
                </a:gs>
              </a:gsLst>
              <a:lin ang="0" scaled="false"/>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5043488"/>
            <a:ext cx="9144000" cy="10001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3" name="文本框 12"/>
          <p:cNvSpPr txBox="true"/>
          <p:nvPr/>
        </p:nvSpPr>
        <p:spPr>
          <a:xfrm>
            <a:off x="323215" y="537845"/>
            <a:ext cx="8211185" cy="1087755"/>
          </a:xfrm>
          <a:prstGeom prst="rect">
            <a:avLst/>
          </a:prstGeom>
          <a:noFill/>
        </p:spPr>
        <p:txBody>
          <a:bodyPr wrap="square" rtlCol="0">
            <a:spAutoFit/>
          </a:bodyPr>
          <a:lstStyle/>
          <a:p>
            <a:pPr>
              <a:lnSpc>
                <a:spcPct val="180000"/>
              </a:lnSpc>
            </a:pPr>
            <a:r>
              <a:rPr lang="zh-CN" altLang="en-US" sz="1800" b="1" kern="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棚改、拆迁安置房项目销售凭证：</a:t>
            </a:r>
            <a:endParaRPr lang="zh-CN" altLang="en-US" sz="1800" b="1" kern="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endParaRPr>
          </a:p>
          <a:p>
            <a:pPr>
              <a:lnSpc>
                <a:spcPct val="180000"/>
              </a:lnSpc>
            </a:pPr>
            <a:r>
              <a:rPr lang="zh-CN" altLang="en-US" sz="1800" b="1" kern="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除常规要求外，需额外提供</a:t>
            </a:r>
            <a:r>
              <a:rPr lang="zh-CN" altLang="en-US" sz="1800" b="1" kern="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支付房款凭证，如银行转账回单。</a:t>
            </a:r>
            <a:endParaRPr lang="zh-CN" altLang="en-US" sz="1800" b="1" kern="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pic>
        <p:nvPicPr>
          <p:cNvPr id="65542" name="图片 5"/>
          <p:cNvPicPr>
            <a:picLocks noChangeAspect="true"/>
          </p:cNvPicPr>
          <p:nvPr/>
        </p:nvPicPr>
        <p:blipFill>
          <a:blip r:embed="rId2"/>
          <a:stretch>
            <a:fillRect/>
          </a:stretch>
        </p:blipFill>
        <p:spPr>
          <a:xfrm>
            <a:off x="121206" y="83344"/>
            <a:ext cx="539353" cy="541735"/>
          </a:xfrm>
          <a:prstGeom prst="rect">
            <a:avLst/>
          </a:prstGeom>
          <a:noFill/>
          <a:ln w="9525">
            <a:noFill/>
          </a:ln>
        </p:spPr>
      </p:pic>
      <p:pic>
        <p:nvPicPr>
          <p:cNvPr id="2" name="图片 1" descr="无标题"/>
          <p:cNvPicPr>
            <a:picLocks noChangeAspect="true"/>
          </p:cNvPicPr>
          <p:nvPr/>
        </p:nvPicPr>
        <p:blipFill>
          <a:blip r:embed="rId3"/>
          <a:stretch>
            <a:fillRect/>
          </a:stretch>
        </p:blipFill>
        <p:spPr>
          <a:xfrm>
            <a:off x="467360" y="1707515"/>
            <a:ext cx="5214620" cy="3141980"/>
          </a:xfrm>
          <a:prstGeom prst="rect">
            <a:avLst/>
          </a:prstGeom>
        </p:spPr>
      </p:pic>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图片 17"/>
          <p:cNvPicPr>
            <a:picLocks noChangeAspect="true"/>
          </p:cNvPicPr>
          <p:nvPr/>
        </p:nvPicPr>
        <p:blipFill>
          <a:blip r:embed="rId1"/>
          <a:stretch>
            <a:fillRect/>
          </a:stretch>
        </p:blipFill>
        <p:spPr>
          <a:xfrm>
            <a:off x="6457950" y="0"/>
            <a:ext cx="2686050" cy="754856"/>
          </a:xfrm>
          <a:prstGeom prst="rect">
            <a:avLst/>
          </a:prstGeom>
          <a:noFill/>
          <a:ln w="9525">
            <a:noFill/>
          </a:ln>
        </p:spPr>
      </p:pic>
      <p:cxnSp>
        <p:nvCxnSpPr>
          <p:cNvPr id="24" name="直接连接符 23"/>
          <p:cNvCxnSpPr/>
          <p:nvPr/>
        </p:nvCxnSpPr>
        <p:spPr>
          <a:xfrm>
            <a:off x="0" y="456010"/>
            <a:ext cx="8382000" cy="0"/>
          </a:xfrm>
          <a:prstGeom prst="line">
            <a:avLst/>
          </a:prstGeom>
          <a:ln w="25400">
            <a:gradFill>
              <a:gsLst>
                <a:gs pos="0">
                  <a:srgbClr val="4B649F"/>
                </a:gs>
                <a:gs pos="100000">
                  <a:srgbClr val="7DB1CD">
                    <a:alpha val="0"/>
                  </a:srgbClr>
                </a:gs>
              </a:gsLst>
              <a:lin ang="0" scaled="false"/>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5043488"/>
            <a:ext cx="9144000" cy="10001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3" name="文本框 12"/>
          <p:cNvSpPr txBox="true"/>
          <p:nvPr/>
        </p:nvSpPr>
        <p:spPr>
          <a:xfrm>
            <a:off x="539750" y="755015"/>
            <a:ext cx="8117205" cy="4542790"/>
          </a:xfrm>
          <a:prstGeom prst="rect">
            <a:avLst/>
          </a:prstGeom>
          <a:noFill/>
        </p:spPr>
        <p:txBody>
          <a:bodyPr wrap="square" rtlCol="0">
            <a:spAutoFit/>
          </a:bodyPr>
          <a:lstStyle/>
          <a:p>
            <a:pPr marL="0" indent="0">
              <a:lnSpc>
                <a:spcPct val="110000"/>
              </a:lnSpc>
              <a:buNone/>
            </a:pPr>
            <a:r>
              <a:rPr sz="21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政府委托房地产企业开发保障房，然后进行合同（协议）回购（即房企开发后移交政府）：</a:t>
            </a:r>
            <a:r>
              <a:rPr lang="zh-CN" altLang="en-US"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一般这类项目政府和开发企业会签署具有法律效应的</a:t>
            </a:r>
            <a:r>
              <a:rPr lang="zh-CN" altLang="en-US" sz="195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回购合同（协议）</a:t>
            </a:r>
            <a:r>
              <a:rPr lang="zh-CN" altLang="en-US"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,按其规定，政府在项目建设节点支付进度款，待项目竣工验收后政府完成回购，并组织购房人与开发商签销售合同。</a:t>
            </a:r>
            <a:endParaRPr lang="zh-CN" altLang="en-US"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0" indent="0">
              <a:lnSpc>
                <a:spcPct val="110000"/>
              </a:lnSpc>
              <a:buNone/>
            </a:pPr>
            <a:endParaRPr lang="zh-CN" altLang="en-US"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457200" indent="-457200">
              <a:lnSpc>
                <a:spcPct val="110000"/>
              </a:lnSpc>
              <a:buFont typeface="Arial" panose="020B0604020202020204" pitchFamily="34" charset="0"/>
              <a:buAutoNum type="arabicPeriod"/>
            </a:pPr>
            <a:r>
              <a:rPr lang="zh-CN" altLang="en-US"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建议</a:t>
            </a:r>
            <a:r>
              <a:rPr lang="zh-CN" altLang="en-US" sz="195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在</a:t>
            </a:r>
            <a:r>
              <a:rPr lang="zh-CN" altLang="en-US"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项目竣工建成，购房人与开发商签销售合同时，上报销售数据。</a:t>
            </a:r>
            <a:endParaRPr lang="zh-CN" altLang="en-US"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457200" indent="-457200">
              <a:lnSpc>
                <a:spcPct val="110000"/>
              </a:lnSpc>
              <a:buFont typeface="Arial" panose="020B0604020202020204" pitchFamily="34" charset="0"/>
              <a:buAutoNum type="arabicPeriod"/>
            </a:pPr>
            <a:r>
              <a:rPr lang="zh-CN" altLang="en-US"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也可以按照支付金额的比例分摊上报保障房销售数据，待项目竣工交付后再将剩余未分摊的销售面积进行上报；</a:t>
            </a:r>
            <a:r>
              <a:rPr lang="zh-CN" altLang="en-US" sz="1950" dirty="0" smtClean="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分摊</a:t>
            </a:r>
            <a:r>
              <a:rPr lang="zh-CN" altLang="en-US" sz="195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上报中</a:t>
            </a:r>
            <a:r>
              <a:rPr lang="zh-CN" altLang="en-US"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，保障房总面积包含涉及回购的住宅、商办可销售部分</a:t>
            </a:r>
            <a:r>
              <a:rPr lang="zh-CN" altLang="en-US" sz="195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，不</a:t>
            </a:r>
            <a:r>
              <a:rPr lang="zh-CN" altLang="en-US"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含不可销售部分</a:t>
            </a:r>
            <a:r>
              <a:rPr lang="zh-CN" altLang="en-US" sz="195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a:t>
            </a:r>
            <a:r>
              <a:rPr lang="zh-CN" altLang="en-US" sz="1950" dirty="0" smtClean="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车位</a:t>
            </a:r>
            <a:r>
              <a:rPr lang="zh-CN" altLang="en-US" sz="195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及储藏室因多数无法网签，分摊中要予以扣除。</a:t>
            </a:r>
            <a:endParaRPr lang="zh-CN" altLang="en-US" sz="195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457200" indent="-457200">
              <a:lnSpc>
                <a:spcPct val="110000"/>
              </a:lnSpc>
              <a:buFont typeface="Arial" panose="020B0604020202020204" pitchFamily="34" charset="0"/>
              <a:buAutoNum type="arabicPeriod"/>
            </a:pPr>
            <a:r>
              <a:rPr lang="zh-CN" altLang="en-US" sz="195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整体需本着不重不漏的原则开展销售统计。</a:t>
            </a:r>
            <a:endParaRPr lang="zh-CN" altLang="en-US" sz="195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0" indent="0">
              <a:lnSpc>
                <a:spcPct val="110000"/>
              </a:lnSpc>
              <a:buNone/>
            </a:pPr>
            <a:endParaRPr lang="zh-CN" altLang="en-US" sz="210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endParaRPr>
          </a:p>
          <a:p>
            <a:pPr marL="493395" marR="0" indent="-457200" defTabSz="914400">
              <a:lnSpc>
                <a:spcPct val="110000"/>
              </a:lnSpc>
              <a:spcBef>
                <a:spcPct val="20000"/>
              </a:spcBef>
              <a:buClrTx/>
              <a:buSzPct val="85000"/>
              <a:buFont typeface="Wingdings" panose="05000000000000000000" charset="0"/>
              <a:buChar char="Ø"/>
              <a:defRPr/>
            </a:pPr>
            <a:endParaRPr lang="zh-CN" altLang="en-US" sz="2100" noProof="1"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pic>
        <p:nvPicPr>
          <p:cNvPr id="65542" name="图片 5"/>
          <p:cNvPicPr>
            <a:picLocks noChangeAspect="true"/>
          </p:cNvPicPr>
          <p:nvPr/>
        </p:nvPicPr>
        <p:blipFill>
          <a:blip r:embed="rId2"/>
          <a:stretch>
            <a:fillRect/>
          </a:stretch>
        </p:blipFill>
        <p:spPr>
          <a:xfrm>
            <a:off x="42149" y="106204"/>
            <a:ext cx="539353" cy="541735"/>
          </a:xfrm>
          <a:prstGeom prst="rect">
            <a:avLst/>
          </a:prstGeom>
          <a:noFill/>
          <a:ln w="9525">
            <a:noFill/>
          </a:ln>
        </p:spPr>
      </p:pic>
      <p:sp>
        <p:nvSpPr>
          <p:cNvPr id="2" name="文本框 1"/>
          <p:cNvSpPr txBox="true"/>
          <p:nvPr/>
        </p:nvSpPr>
        <p:spPr>
          <a:xfrm>
            <a:off x="1043940" y="194945"/>
            <a:ext cx="1708785" cy="521970"/>
          </a:xfrm>
          <a:prstGeom prst="rect">
            <a:avLst/>
          </a:prstGeom>
          <a:noFill/>
        </p:spPr>
        <p:txBody>
          <a:bodyPr wrap="square" rtlCol="0">
            <a:spAutoFit/>
          </a:bodyPr>
          <a:p>
            <a:pPr marL="0" indent="0">
              <a:buNone/>
            </a:pPr>
            <a:r>
              <a:rPr lang="zh-CN" sz="2800" dirty="0" smtClean="0">
                <a:solidFill>
                  <a:srgbClr val="FF0000"/>
                </a:solidFill>
                <a:highlight>
                  <a:srgbClr val="FFFF00"/>
                </a:highlight>
                <a:latin typeface="微软雅黑" panose="020B0604030504040204" pitchFamily="34" charset="-122"/>
                <a:ea typeface="微软雅黑" panose="020B0604030504040204" pitchFamily="34" charset="-122"/>
                <a:sym typeface="+mn-ea"/>
              </a:rPr>
              <a:t>政府回购</a:t>
            </a:r>
            <a:endParaRPr lang="zh-CN" sz="2800" dirty="0" smtClean="0">
              <a:solidFill>
                <a:srgbClr val="FF0000"/>
              </a:solidFill>
              <a:highlight>
                <a:srgbClr val="FFFF00"/>
              </a:highlight>
              <a:latin typeface="微软雅黑" panose="020B0604030504040204" pitchFamily="34" charset="-122"/>
              <a:ea typeface="微软雅黑" panose="020B0604030504040204" pitchFamily="34" charset="-122"/>
              <a:sym typeface="+mn-ea"/>
            </a:endParaRP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图片 17"/>
          <p:cNvPicPr>
            <a:picLocks noChangeAspect="true"/>
          </p:cNvPicPr>
          <p:nvPr/>
        </p:nvPicPr>
        <p:blipFill>
          <a:blip r:embed="rId1"/>
          <a:stretch>
            <a:fillRect/>
          </a:stretch>
        </p:blipFill>
        <p:spPr>
          <a:xfrm>
            <a:off x="6457950" y="0"/>
            <a:ext cx="2686050" cy="754856"/>
          </a:xfrm>
          <a:prstGeom prst="rect">
            <a:avLst/>
          </a:prstGeom>
          <a:noFill/>
          <a:ln w="9525">
            <a:noFill/>
          </a:ln>
        </p:spPr>
      </p:pic>
      <p:cxnSp>
        <p:nvCxnSpPr>
          <p:cNvPr id="24" name="直接连接符 23"/>
          <p:cNvCxnSpPr/>
          <p:nvPr/>
        </p:nvCxnSpPr>
        <p:spPr>
          <a:xfrm>
            <a:off x="0" y="456010"/>
            <a:ext cx="8382000" cy="0"/>
          </a:xfrm>
          <a:prstGeom prst="line">
            <a:avLst/>
          </a:prstGeom>
          <a:ln w="25400">
            <a:gradFill>
              <a:gsLst>
                <a:gs pos="0">
                  <a:srgbClr val="4B649F"/>
                </a:gs>
                <a:gs pos="100000">
                  <a:srgbClr val="7DB1CD">
                    <a:alpha val="0"/>
                  </a:srgbClr>
                </a:gs>
              </a:gsLst>
              <a:lin ang="0" scaled="false"/>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5043488"/>
            <a:ext cx="9144000" cy="10001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3" name="文本框 12"/>
          <p:cNvSpPr txBox="true"/>
          <p:nvPr/>
        </p:nvSpPr>
        <p:spPr>
          <a:xfrm>
            <a:off x="755333" y="717391"/>
            <a:ext cx="7235429" cy="4416425"/>
          </a:xfrm>
          <a:prstGeom prst="rect">
            <a:avLst/>
          </a:prstGeom>
          <a:noFill/>
        </p:spPr>
        <p:txBody>
          <a:bodyPr wrap="square" rtlCol="0">
            <a:spAutoFit/>
          </a:bodyPr>
          <a:lstStyle/>
          <a:p>
            <a:pPr marL="0" indent="0">
              <a:lnSpc>
                <a:spcPct val="120000"/>
              </a:lnSpc>
              <a:buNone/>
            </a:pPr>
            <a:r>
              <a:rPr sz="2400" dirty="0" smtClean="0">
                <a:solidFill>
                  <a:srgbClr val="FF0000"/>
                </a:solidFill>
                <a:highlight>
                  <a:srgbClr val="FFFF00"/>
                </a:highlight>
                <a:latin typeface="微软雅黑" panose="020B0604030504040204" pitchFamily="34" charset="-122"/>
                <a:ea typeface="微软雅黑" panose="020B0604030504040204" pitchFamily="34" charset="-122"/>
                <a:cs typeface="微软雅黑" panose="020B0604030504040204" pitchFamily="34" charset="-122"/>
                <a:sym typeface="+mn-ea"/>
              </a:rPr>
              <a:t>政府购买存量商品住房</a:t>
            </a:r>
            <a:r>
              <a:rPr sz="24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作为保障房：</a:t>
            </a:r>
            <a:endParaRPr lang="en-US" altLang="zh-CN" sz="24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endParaRPr>
          </a:p>
          <a:p>
            <a:pPr marL="0" indent="0">
              <a:lnSpc>
                <a:spcPct val="120000"/>
              </a:lnSpc>
              <a:buNone/>
            </a:pPr>
            <a:r>
              <a:rPr lang="zh-CN" altLang="zh-CN" sz="21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须</a:t>
            </a:r>
            <a:r>
              <a:rPr lang="zh-CN" altLang="zh-CN" sz="210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签署具有法律效应</a:t>
            </a:r>
            <a:r>
              <a:rPr lang="zh-CN" altLang="zh-CN" sz="21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的</a:t>
            </a:r>
            <a:r>
              <a:rPr lang="zh-CN" altLang="en-US" sz="21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销售</a:t>
            </a:r>
            <a:r>
              <a:rPr lang="zh-CN" altLang="zh-CN" sz="2100" dirty="0" smtClean="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合同且</a:t>
            </a:r>
            <a:r>
              <a:rPr lang="zh-CN" altLang="zh-CN" sz="21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支付房款</a:t>
            </a:r>
            <a:r>
              <a:rPr lang="zh-CN" altLang="zh-CN" sz="210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后方能上报销售</a:t>
            </a:r>
            <a:r>
              <a:rPr lang="zh-CN" altLang="zh-CN" sz="21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数据</a:t>
            </a:r>
            <a:r>
              <a:rPr lang="zh-CN" altLang="en-US" sz="210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 ，</a:t>
            </a:r>
            <a:r>
              <a:rPr lang="zh-CN" altLang="zh-CN" sz="21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应按照支付比例分摊上报销售数据。</a:t>
            </a:r>
            <a:endParaRPr lang="en-US" altLang="zh-CN" sz="21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endParaRPr>
          </a:p>
          <a:p>
            <a:pPr marL="0" indent="0">
              <a:lnSpc>
                <a:spcPct val="120000"/>
              </a:lnSpc>
              <a:buNone/>
            </a:pPr>
            <a:endParaRPr lang="zh-CN" altLang="zh-CN" sz="21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0" indent="0">
              <a:lnSpc>
                <a:spcPct val="120000"/>
              </a:lnSpc>
              <a:buNone/>
            </a:pPr>
            <a:r>
              <a:rPr lang="zh-CN" altLang="zh-CN" sz="21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部分</a:t>
            </a:r>
            <a:r>
              <a:rPr lang="zh-CN" altLang="zh-CN" sz="210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项目在政府回购时，已签署</a:t>
            </a:r>
            <a:r>
              <a:rPr lang="zh-CN" altLang="zh-CN" sz="21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正式</a:t>
            </a:r>
            <a:r>
              <a:rPr lang="zh-CN" altLang="en-US" sz="21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销售</a:t>
            </a:r>
            <a:r>
              <a:rPr lang="zh-CN" altLang="zh-CN" sz="21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合同且</a:t>
            </a:r>
            <a:r>
              <a:rPr lang="zh-CN" altLang="zh-CN" sz="210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支付房款，但后期购房人会和开发商再次签合同</a:t>
            </a:r>
            <a:r>
              <a:rPr lang="en-US" altLang="zh-CN" sz="210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a:t>
            </a:r>
            <a:r>
              <a:rPr lang="zh-CN" altLang="zh-CN" sz="210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有这种情况的项目需本着不重不漏的原则开展销售统计</a:t>
            </a:r>
            <a:r>
              <a:rPr lang="zh-CN" altLang="zh-CN" sz="21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rPr>
              <a:t>。</a:t>
            </a:r>
            <a:endParaRPr lang="zh-CN" altLang="zh-CN" sz="21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0" indent="0">
              <a:lnSpc>
                <a:spcPct val="120000"/>
              </a:lnSpc>
              <a:buNone/>
            </a:pPr>
            <a:endParaRPr lang="zh-CN" altLang="zh-CN" sz="18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a:lnSpc>
                <a:spcPct val="120000"/>
              </a:lnSpc>
            </a:pPr>
            <a:endParaRPr lang="en-US" altLang="zh-CN" sz="2100" dirty="0" smtClean="0">
              <a:solidFill>
                <a:schemeClr val="tx1"/>
              </a:solidFill>
              <a:latin typeface="微软雅黑" panose="020B0604030504040204" pitchFamily="34" charset="-122"/>
              <a:ea typeface="微软雅黑" panose="020B0604030504040204" pitchFamily="34" charset="-122"/>
              <a:cs typeface="微软雅黑" panose="020B0604030504040204" pitchFamily="34" charset="-122"/>
            </a:endParaRPr>
          </a:p>
          <a:p>
            <a:pPr marL="0" indent="0">
              <a:lnSpc>
                <a:spcPct val="120000"/>
              </a:lnSpc>
              <a:buNone/>
            </a:pPr>
            <a:endParaRPr lang="zh-CN" altLang="en-US" sz="2100"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endParaRPr>
          </a:p>
          <a:p>
            <a:pPr marL="493395" marR="0" indent="-457200" defTabSz="914400">
              <a:lnSpc>
                <a:spcPct val="120000"/>
              </a:lnSpc>
              <a:spcBef>
                <a:spcPct val="20000"/>
              </a:spcBef>
              <a:buClrTx/>
              <a:buSzPct val="85000"/>
              <a:buFont typeface="Wingdings" panose="05000000000000000000" charset="0"/>
              <a:buChar char="Ø"/>
              <a:defRPr/>
            </a:pPr>
            <a:endParaRPr lang="zh-CN" altLang="en-US" sz="2100" noProof="1" dirty="0">
              <a:solidFill>
                <a:schemeClr val="tx1"/>
              </a:solidFill>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pic>
        <p:nvPicPr>
          <p:cNvPr id="65542" name="图片 5"/>
          <p:cNvPicPr>
            <a:picLocks noChangeAspect="true"/>
          </p:cNvPicPr>
          <p:nvPr/>
        </p:nvPicPr>
        <p:blipFill>
          <a:blip r:embed="rId2"/>
          <a:stretch>
            <a:fillRect/>
          </a:stretch>
        </p:blipFill>
        <p:spPr>
          <a:xfrm>
            <a:off x="76915" y="106204"/>
            <a:ext cx="539353" cy="541735"/>
          </a:xfrm>
          <a:prstGeom prst="rect">
            <a:avLst/>
          </a:prstGeom>
          <a:noFill/>
          <a:ln w="9525">
            <a:noFill/>
          </a:ln>
        </p:spPr>
      </p:pic>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图片 17"/>
          <p:cNvPicPr>
            <a:picLocks noChangeAspect="true"/>
          </p:cNvPicPr>
          <p:nvPr/>
        </p:nvPicPr>
        <p:blipFill>
          <a:blip r:embed="rId1"/>
          <a:stretch>
            <a:fillRect/>
          </a:stretch>
        </p:blipFill>
        <p:spPr>
          <a:xfrm>
            <a:off x="6457950" y="0"/>
            <a:ext cx="2686050" cy="754856"/>
          </a:xfrm>
          <a:prstGeom prst="rect">
            <a:avLst/>
          </a:prstGeom>
          <a:noFill/>
          <a:ln w="9525">
            <a:noFill/>
          </a:ln>
        </p:spPr>
      </p:pic>
      <p:cxnSp>
        <p:nvCxnSpPr>
          <p:cNvPr id="24" name="直接连接符 23"/>
          <p:cNvCxnSpPr/>
          <p:nvPr/>
        </p:nvCxnSpPr>
        <p:spPr>
          <a:xfrm>
            <a:off x="0" y="456010"/>
            <a:ext cx="8382000" cy="0"/>
          </a:xfrm>
          <a:prstGeom prst="line">
            <a:avLst/>
          </a:prstGeom>
          <a:ln w="25400">
            <a:gradFill>
              <a:gsLst>
                <a:gs pos="0">
                  <a:srgbClr val="4B649F"/>
                </a:gs>
                <a:gs pos="100000">
                  <a:srgbClr val="7DB1CD">
                    <a:alpha val="0"/>
                  </a:srgbClr>
                </a:gs>
              </a:gsLst>
              <a:lin ang="0" scaled="false"/>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5043488"/>
            <a:ext cx="9144000" cy="10001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3" name="文本框 12"/>
          <p:cNvSpPr txBox="true"/>
          <p:nvPr/>
        </p:nvSpPr>
        <p:spPr>
          <a:xfrm>
            <a:off x="683895" y="755174"/>
            <a:ext cx="7235429" cy="3349625"/>
          </a:xfrm>
          <a:prstGeom prst="rect">
            <a:avLst/>
          </a:prstGeom>
          <a:noFill/>
        </p:spPr>
        <p:txBody>
          <a:bodyPr wrap="square" rtlCol="0">
            <a:spAutoFit/>
          </a:bodyPr>
          <a:lstStyle/>
          <a:p>
            <a:pPr marL="0" indent="0">
              <a:buNone/>
            </a:pPr>
            <a:r>
              <a:rPr sz="2100" b="1" dirty="0" smtClean="0">
                <a:solidFill>
                  <a:schemeClr val="tx1"/>
                </a:solidFill>
                <a:latin typeface="微软雅黑" panose="020B0604030504040204" pitchFamily="34" charset="-122"/>
                <a:ea typeface="微软雅黑" panose="020B0604030504040204" pitchFamily="34" charset="-122"/>
                <a:sym typeface="+mn-ea"/>
              </a:rPr>
              <a:t>具有抵押性质的楼盘销售如何统计</a:t>
            </a:r>
            <a:r>
              <a:rPr sz="2100" b="1" dirty="0">
                <a:solidFill>
                  <a:schemeClr val="tx1"/>
                </a:solidFill>
                <a:latin typeface="微软雅黑" panose="020B0604030504040204" pitchFamily="34" charset="-122"/>
                <a:ea typeface="微软雅黑" panose="020B0604030504040204" pitchFamily="34" charset="-122"/>
                <a:sym typeface="+mn-ea"/>
              </a:rPr>
              <a:t>？</a:t>
            </a:r>
            <a:endParaRPr sz="2100" b="1" dirty="0">
              <a:solidFill>
                <a:schemeClr val="tx1"/>
              </a:solidFill>
              <a:latin typeface="微软雅黑" panose="020B0604030504040204" pitchFamily="34" charset="-122"/>
              <a:ea typeface="微软雅黑" panose="020B0604030504040204" pitchFamily="34" charset="-122"/>
              <a:sym typeface="+mn-ea"/>
            </a:endParaRPr>
          </a:p>
          <a:p>
            <a:pPr>
              <a:lnSpc>
                <a:spcPct val="150000"/>
              </a:lnSpc>
              <a:buNone/>
            </a:pPr>
            <a:r>
              <a:rPr lang="zh-CN" altLang="en-US" sz="2100" dirty="0" smtClean="0">
                <a:solidFill>
                  <a:schemeClr val="tx1"/>
                </a:solidFill>
                <a:latin typeface="微软雅黑" panose="020B0604030504040204" pitchFamily="34" charset="-122"/>
                <a:ea typeface="微软雅黑" panose="020B0604030504040204" pitchFamily="34" charset="-122"/>
                <a:sym typeface="+mn-ea"/>
              </a:rPr>
              <a:t>无论</a:t>
            </a:r>
            <a:r>
              <a:rPr lang="zh-CN" altLang="zh-CN" sz="2100" dirty="0" smtClean="0">
                <a:solidFill>
                  <a:schemeClr val="tx1"/>
                </a:solidFill>
                <a:latin typeface="微软雅黑" panose="020B0604030504040204" pitchFamily="34" charset="-122"/>
                <a:ea typeface="微软雅黑" panose="020B0604030504040204" pitchFamily="34" charset="-122"/>
                <a:sym typeface="+mn-ea"/>
              </a:rPr>
              <a:t>是</a:t>
            </a:r>
            <a:r>
              <a:rPr lang="zh-CN" altLang="zh-CN" sz="2100" dirty="0">
                <a:solidFill>
                  <a:schemeClr val="tx1"/>
                </a:solidFill>
                <a:latin typeface="微软雅黑" panose="020B0604030504040204" pitchFamily="34" charset="-122"/>
                <a:ea typeface="微软雅黑" panose="020B0604030504040204" pitchFamily="34" charset="-122"/>
                <a:sym typeface="+mn-ea"/>
              </a:rPr>
              <a:t>保交楼、工抵房还是其他抵押性质的楼盘，必须通过</a:t>
            </a:r>
            <a:r>
              <a:rPr lang="zh-CN" altLang="zh-CN" sz="2100" dirty="0">
                <a:solidFill>
                  <a:srgbClr val="FF0000"/>
                </a:solidFill>
                <a:latin typeface="微软雅黑" panose="020B0604030504040204" pitchFamily="34" charset="-122"/>
                <a:ea typeface="微软雅黑" panose="020B0604030504040204" pitchFamily="34" charset="-122"/>
                <a:sym typeface="+mn-ea"/>
              </a:rPr>
              <a:t>签订正式销售合同的形式进行产权过户变更，房地产公司发生预缴或实缴增值税后</a:t>
            </a:r>
            <a:r>
              <a:rPr lang="zh-CN" altLang="zh-CN" sz="2100" dirty="0">
                <a:solidFill>
                  <a:schemeClr val="tx1"/>
                </a:solidFill>
                <a:latin typeface="微软雅黑" panose="020B0604030504040204" pitchFamily="34" charset="-122"/>
                <a:ea typeface="微软雅黑" panose="020B0604030504040204" pitchFamily="34" charset="-122"/>
                <a:sym typeface="+mn-ea"/>
              </a:rPr>
              <a:t>方能统计销售</a:t>
            </a:r>
            <a:r>
              <a:rPr lang="zh-CN" altLang="zh-CN" sz="2100" dirty="0" smtClean="0">
                <a:solidFill>
                  <a:schemeClr val="tx1"/>
                </a:solidFill>
                <a:latin typeface="微软雅黑" panose="020B0604030504040204" pitchFamily="34" charset="-122"/>
                <a:ea typeface="微软雅黑" panose="020B0604030504040204" pitchFamily="34" charset="-122"/>
                <a:sym typeface="+mn-ea"/>
              </a:rPr>
              <a:t>数据</a:t>
            </a:r>
            <a:r>
              <a:rPr lang="zh-CN" altLang="en-US" sz="2100" dirty="0" smtClean="0">
                <a:solidFill>
                  <a:schemeClr val="tx1"/>
                </a:solidFill>
                <a:latin typeface="微软雅黑" panose="020B0604030504040204" pitchFamily="34" charset="-122"/>
                <a:ea typeface="微软雅黑" panose="020B0604030504040204" pitchFamily="34" charset="-122"/>
                <a:sym typeface="+mn-ea"/>
              </a:rPr>
              <a:t>。</a:t>
            </a:r>
            <a:endParaRPr lang="en-US" altLang="zh-CN" sz="2100" dirty="0">
              <a:solidFill>
                <a:schemeClr val="tx1"/>
              </a:solidFill>
              <a:latin typeface="微软雅黑" panose="020B0604030504040204" pitchFamily="34" charset="-122"/>
              <a:ea typeface="微软雅黑" panose="020B0604030504040204" pitchFamily="34" charset="-122"/>
            </a:endParaRPr>
          </a:p>
          <a:p>
            <a:pPr>
              <a:lnSpc>
                <a:spcPct val="150000"/>
              </a:lnSpc>
              <a:buNone/>
            </a:pPr>
            <a:endParaRPr lang="en-US" altLang="zh-CN" sz="1800" dirty="0" smtClean="0">
              <a:solidFill>
                <a:schemeClr val="tx1"/>
              </a:solidFill>
              <a:latin typeface="微软雅黑" panose="020B0604030504040204" pitchFamily="34" charset="-122"/>
              <a:ea typeface="微软雅黑" panose="020B0604030504040204" pitchFamily="34" charset="-122"/>
            </a:endParaRPr>
          </a:p>
          <a:p>
            <a:pPr>
              <a:lnSpc>
                <a:spcPct val="110000"/>
              </a:lnSpc>
            </a:pPr>
            <a:endParaRPr lang="en-US" altLang="zh-CN" sz="2100" dirty="0" smtClean="0">
              <a:solidFill>
                <a:schemeClr val="tx1"/>
              </a:solidFill>
              <a:latin typeface="微软雅黑" panose="020B0604030504040204" pitchFamily="34" charset="-122"/>
              <a:ea typeface="微软雅黑" panose="020B0604030504040204" pitchFamily="34" charset="-122"/>
              <a:cs typeface="仿宋_GB2312" panose="02010609030101010101" pitchFamily="49" charset="-122"/>
            </a:endParaRPr>
          </a:p>
          <a:p>
            <a:pPr marL="0" indent="0">
              <a:buNone/>
            </a:pPr>
            <a:endParaRPr lang="zh-CN" altLang="en-US" sz="2100" dirty="0">
              <a:solidFill>
                <a:schemeClr val="tx1"/>
              </a:solidFill>
              <a:latin typeface="微软雅黑" panose="020B0604030504040204" pitchFamily="34" charset="-122"/>
              <a:ea typeface="微软雅黑" panose="020B0604030504040204" pitchFamily="34" charset="-122"/>
            </a:endParaRPr>
          </a:p>
          <a:p>
            <a:pPr marL="493395" marR="0" indent="-457200" defTabSz="914400">
              <a:spcBef>
                <a:spcPct val="20000"/>
              </a:spcBef>
              <a:buClrTx/>
              <a:buSzPct val="85000"/>
              <a:buFont typeface="Wingdings" panose="05000000000000000000" charset="0"/>
              <a:buChar char="Ø"/>
              <a:defRPr/>
            </a:pPr>
            <a:endParaRPr lang="zh-CN" altLang="en-US" sz="2100" noProof="1" dirty="0">
              <a:solidFill>
                <a:schemeClr val="tx1"/>
              </a:solidFill>
              <a:latin typeface="微软雅黑" panose="020B0604030504040204" pitchFamily="34" charset="-122"/>
              <a:ea typeface="微软雅黑" panose="020B0604030504040204" pitchFamily="34" charset="-122"/>
              <a:cs typeface="+mn-cs"/>
              <a:sym typeface="+mn-ea"/>
            </a:endParaRPr>
          </a:p>
        </p:txBody>
      </p:sp>
      <p:pic>
        <p:nvPicPr>
          <p:cNvPr id="65542" name="图片 5"/>
          <p:cNvPicPr>
            <a:picLocks noChangeAspect="true"/>
          </p:cNvPicPr>
          <p:nvPr/>
        </p:nvPicPr>
        <p:blipFill>
          <a:blip r:embed="rId2"/>
          <a:stretch>
            <a:fillRect/>
          </a:stretch>
        </p:blipFill>
        <p:spPr>
          <a:xfrm>
            <a:off x="70247" y="131445"/>
            <a:ext cx="539353" cy="541735"/>
          </a:xfrm>
          <a:prstGeom prst="rect">
            <a:avLst/>
          </a:prstGeom>
          <a:noFill/>
          <a:ln w="9525">
            <a:noFill/>
          </a:ln>
        </p:spPr>
      </p:pic>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矩形 5"/>
          <p:cNvSpPr/>
          <p:nvPr/>
        </p:nvSpPr>
        <p:spPr>
          <a:xfrm>
            <a:off x="500063" y="677863"/>
            <a:ext cx="8072437" cy="1198880"/>
          </a:xfrm>
          <a:prstGeom prst="rect">
            <a:avLst/>
          </a:prstGeom>
          <a:noFill/>
          <a:ln w="9525">
            <a:noFill/>
          </a:ln>
        </p:spPr>
        <p:txBody>
          <a:bodyPr>
            <a:spAutoFit/>
          </a:bodyPr>
          <a:lstStyle/>
          <a:p>
            <a:r>
              <a:rPr lang="zh-CN" altLang="en-US" sz="1800" dirty="0">
                <a:latin typeface="微软雅黑" panose="020B0604030504040204" pitchFamily="34" charset="-122"/>
                <a:ea typeface="微软雅黑" panose="020B0604030504040204" pitchFamily="34" charset="-122"/>
              </a:rPr>
              <a:t>指报告期内施工的全部房屋建筑面积。包括本期新开工的房屋建筑面积、上期跨入本期继续施工的房屋建筑面积、上期停缓建在本期恢复施工的房屋建筑面积、本期竣工的房屋建筑面积以及本期施工后又停缓建的房屋建筑面积。多层建筑应填各层建筑面积之和。</a:t>
            </a:r>
            <a:r>
              <a:rPr sz="1800" noProof="0">
                <a:ln>
                  <a:noFill/>
                </a:ln>
                <a:effectLst/>
                <a:uLnTx/>
                <a:uFillTx/>
                <a:latin typeface="微软雅黑" panose="020B0604030504040204" pitchFamily="34" charset="-122"/>
                <a:ea typeface="微软雅黑" panose="020B0604030504040204" pitchFamily="34" charset="-122"/>
                <a:sym typeface="+mn-ea"/>
              </a:rPr>
              <a:t>为</a:t>
            </a:r>
            <a:r>
              <a:rPr sz="1800" noProof="0">
                <a:ln>
                  <a:noFill/>
                </a:ln>
                <a:solidFill>
                  <a:srgbClr val="FF0000"/>
                </a:solidFill>
                <a:effectLst/>
                <a:uLnTx/>
                <a:uFillTx/>
                <a:latin typeface="微软雅黑" panose="020B0604030504040204" pitchFamily="34" charset="-122"/>
                <a:ea typeface="微软雅黑" panose="020B0604030504040204" pitchFamily="34" charset="-122"/>
                <a:sym typeface="+mn-ea"/>
              </a:rPr>
              <a:t>跨年度累计指标</a:t>
            </a:r>
            <a:r>
              <a:rPr lang="zh-CN" sz="1800" noProof="0">
                <a:ln>
                  <a:noFill/>
                </a:ln>
                <a:solidFill>
                  <a:srgbClr val="FF0000"/>
                </a:solidFill>
                <a:effectLst/>
                <a:uLnTx/>
                <a:uFillTx/>
                <a:latin typeface="微软雅黑" panose="020B0604030504040204" pitchFamily="34" charset="-122"/>
                <a:ea typeface="微软雅黑" panose="020B0604030504040204" pitchFamily="34" charset="-122"/>
                <a:sym typeface="+mn-ea"/>
              </a:rPr>
              <a:t>。</a:t>
            </a:r>
            <a:endParaRPr lang="zh-CN" sz="1800" noProof="0" dirty="0">
              <a:ln>
                <a:noFill/>
              </a:ln>
              <a:solidFill>
                <a:srgbClr val="FF0000"/>
              </a:solidFill>
              <a:effectLst/>
              <a:uLnTx/>
              <a:uFillTx/>
              <a:latin typeface="微软雅黑" panose="020B0604030504040204" pitchFamily="34" charset="-122"/>
              <a:ea typeface="微软雅黑" panose="020B0604030504040204" pitchFamily="34" charset="-122"/>
              <a:sym typeface="+mn-ea"/>
            </a:endParaRPr>
          </a:p>
        </p:txBody>
      </p:sp>
      <p:graphicFrame>
        <p:nvGraphicFramePr>
          <p:cNvPr id="7" name="图示 6"/>
          <p:cNvGraphicFramePr/>
          <p:nvPr/>
        </p:nvGraphicFramePr>
        <p:xfrm>
          <a:off x="355256" y="2110397"/>
          <a:ext cx="7858179" cy="255390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8" name="组合 7"/>
          <p:cNvGrpSpPr/>
          <p:nvPr/>
        </p:nvGrpSpPr>
        <p:grpSpPr>
          <a:xfrm>
            <a:off x="0" y="-107950"/>
            <a:ext cx="3124200" cy="1058545"/>
            <a:chOff x="0" y="-170"/>
            <a:chExt cx="4920"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2" name="矩形 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3" name="矩形 2"/>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10" name="矩形 9"/>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11" name="矩形 5"/>
            <p:cNvSpPr>
              <a:spLocks noChangeArrowheads="true"/>
            </p:cNvSpPr>
            <p:nvPr/>
          </p:nvSpPr>
          <p:spPr bwMode="auto">
            <a:xfrm>
              <a:off x="900" y="190"/>
              <a:ext cx="4020" cy="130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601 房屋施工面积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Grp="true"/>
          </p:cNvSpPr>
          <p:nvPr>
            <p:ph type="body" idx="1"/>
          </p:nvPr>
        </p:nvSpPr>
        <p:spPr bwMode="auto">
          <a:xfrm>
            <a:off x="346075" y="813435"/>
            <a:ext cx="8396605" cy="1071880"/>
          </a:xfrm>
          <a:ln>
            <a:miter lim="800000"/>
          </a:ln>
        </p:spPr>
        <p:txBody>
          <a:bodyPr vert="horz" lIns="91440" tIns="45720" rIns="91440" bIns="45720" rtlCol="0"/>
          <a:lstStyle/>
          <a:p>
            <a:pPr marL="0" marR="0" lvl="0" indent="0" algn="l" defTabSz="914400" rtl="0" eaLnBrk="1" fontAlgn="auto" latinLnBrk="0" hangingPunct="1">
              <a:lnSpc>
                <a:spcPct val="120000"/>
              </a:lnSpc>
              <a:spcBef>
                <a:spcPct val="20000"/>
              </a:spcBef>
              <a:spcAft>
                <a:spcPts val="0"/>
              </a:spcAft>
              <a:buClr>
                <a:srgbClr val="0000FF"/>
              </a:buClr>
              <a:buSzTx/>
              <a:buFont typeface="Wingdings" panose="05000000000000000000" charset="0"/>
              <a:buNone/>
              <a:defRPr/>
            </a:pPr>
            <a:r>
              <a:rPr sz="2000" noProof="0">
                <a:ln>
                  <a:noFill/>
                </a:ln>
                <a:effectLst/>
                <a:uLnTx/>
                <a:uFillTx/>
                <a:latin typeface="微软雅黑" panose="020B0604030504040204" pitchFamily="34" charset="-122"/>
                <a:ea typeface="微软雅黑" panose="020B0604030504040204" pitchFamily="34" charset="-122"/>
              </a:rPr>
              <a:t>填报说明：</a:t>
            </a:r>
            <a:endParaRPr sz="2000" noProof="0">
              <a:ln>
                <a:noFill/>
              </a:ln>
              <a:effectLst/>
              <a:uLnTx/>
              <a:uFillTx/>
              <a:latin typeface="微软雅黑" panose="020B0604030504040204" pitchFamily="34" charset="-122"/>
              <a:ea typeface="微软雅黑" panose="020B0604030504040204" pitchFamily="34" charset="-122"/>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buChar char="ü"/>
              <a:defRPr/>
            </a:pPr>
            <a:r>
              <a:rPr sz="2000" noProof="0">
                <a:ln>
                  <a:noFill/>
                </a:ln>
                <a:effectLst/>
                <a:uLnTx/>
                <a:uFillTx/>
                <a:latin typeface="微软雅黑" panose="020B0604030504040204" pitchFamily="34" charset="-122"/>
                <a:ea typeface="微软雅黑" panose="020B0604030504040204" pitchFamily="34" charset="-122"/>
              </a:rPr>
              <a:t>本指标应取自企业工程部门掌握的《建筑工程施工许可证》，本指标计量单位为“平方米”。</a:t>
            </a:r>
            <a:endParaRPr sz="2000" noProof="0">
              <a:ln>
                <a:noFill/>
              </a:ln>
              <a:effectLst/>
              <a:uLnTx/>
              <a:uFillTx/>
              <a:latin typeface="微软雅黑" panose="020B0604030504040204" pitchFamily="34" charset="-122"/>
              <a:ea typeface="微软雅黑" panose="020B0604030504040204" pitchFamily="34" charset="-122"/>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buChar char="ü"/>
              <a:defRPr/>
            </a:pPr>
            <a:r>
              <a:rPr sz="2000" noProof="0">
                <a:ln>
                  <a:noFill/>
                </a:ln>
                <a:effectLst/>
                <a:uLnTx/>
                <a:uFillTx/>
                <a:latin typeface="微软雅黑" panose="020B0604030504040204" pitchFamily="34" charset="-122"/>
                <a:ea typeface="微软雅黑" panose="020B0604030504040204" pitchFamily="34" charset="-122"/>
              </a:rPr>
              <a:t>如果尚未取得施工许可证，指标可取自《建筑工程规划许可证》、项目工程预算报告或房屋设计图纸等的面积数。</a:t>
            </a:r>
            <a:endParaRPr sz="2000" noProof="0">
              <a:ln>
                <a:noFill/>
              </a:ln>
              <a:effectLst/>
              <a:uLnTx/>
              <a:uFillTx/>
              <a:latin typeface="微软雅黑" panose="020B0604030504040204" pitchFamily="34" charset="-122"/>
              <a:ea typeface="微软雅黑" panose="020B0604030504040204" pitchFamily="34" charset="-122"/>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buChar char="ü"/>
              <a:defRPr/>
            </a:pPr>
            <a:r>
              <a:rPr sz="2000" noProof="0">
                <a:ln>
                  <a:noFill/>
                </a:ln>
                <a:effectLst/>
                <a:uLnTx/>
                <a:uFillTx/>
                <a:latin typeface="微软雅黑" panose="020B0604030504040204" pitchFamily="34" charset="-122"/>
                <a:ea typeface="微软雅黑" panose="020B0604030504040204" pitchFamily="34" charset="-122"/>
              </a:rPr>
              <a:t>房屋施工面积不是直接取自上述资料，而是只填报</a:t>
            </a:r>
            <a:r>
              <a:rPr sz="2000" noProof="0">
                <a:ln>
                  <a:noFill/>
                </a:ln>
                <a:solidFill>
                  <a:srgbClr val="FF0000"/>
                </a:solidFill>
                <a:effectLst/>
                <a:uLnTx/>
                <a:uFillTx/>
                <a:latin typeface="微软雅黑" panose="020B0604030504040204" pitchFamily="34" charset="-122"/>
                <a:ea typeface="微软雅黑" panose="020B0604030504040204" pitchFamily="34" charset="-122"/>
              </a:rPr>
              <a:t>已正式开工</a:t>
            </a:r>
            <a:r>
              <a:rPr sz="2000" noProof="0">
                <a:ln>
                  <a:noFill/>
                </a:ln>
                <a:effectLst/>
                <a:uLnTx/>
                <a:uFillTx/>
                <a:latin typeface="微软雅黑" panose="020B0604030504040204" pitchFamily="34" charset="-122"/>
                <a:ea typeface="微软雅黑" panose="020B0604030504040204" pitchFamily="34" charset="-122"/>
              </a:rPr>
              <a:t>的房屋面积，房屋施工面积以</a:t>
            </a:r>
            <a:r>
              <a:rPr sz="2000" noProof="0">
                <a:ln>
                  <a:noFill/>
                </a:ln>
                <a:solidFill>
                  <a:srgbClr val="FF0000"/>
                </a:solidFill>
                <a:effectLst/>
                <a:uLnTx/>
                <a:uFillTx/>
                <a:latin typeface="微软雅黑" panose="020B0604030504040204" pitchFamily="34" charset="-122"/>
                <a:ea typeface="微软雅黑" panose="020B0604030504040204" pitchFamily="34" charset="-122"/>
              </a:rPr>
              <a:t>整栋房屋</a:t>
            </a:r>
            <a:r>
              <a:rPr sz="2000" noProof="0">
                <a:ln>
                  <a:noFill/>
                </a:ln>
                <a:effectLst/>
                <a:uLnTx/>
                <a:uFillTx/>
                <a:latin typeface="微软雅黑" panose="020B0604030504040204" pitchFamily="34" charset="-122"/>
                <a:ea typeface="微软雅黑" panose="020B0604030504040204" pitchFamily="34" charset="-122"/>
              </a:rPr>
              <a:t>计算，一栋房屋只要正式开工，即计算整栋房屋的施工面积。</a:t>
            </a:r>
            <a:r>
              <a:rPr sz="2000" noProof="0">
                <a:ln>
                  <a:noFill/>
                </a:ln>
                <a:solidFill>
                  <a:srgbClr val="FF0000"/>
                </a:solidFill>
                <a:effectLst/>
                <a:uLnTx/>
                <a:uFillTx/>
                <a:latin typeface="微软雅黑" panose="020B0604030504040204" pitchFamily="34" charset="-122"/>
                <a:ea typeface="微软雅黑" panose="020B0604030504040204" pitchFamily="34" charset="-122"/>
              </a:rPr>
              <a:t>不包括</a:t>
            </a:r>
            <a:r>
              <a:rPr sz="2000" noProof="0">
                <a:ln>
                  <a:noFill/>
                </a:ln>
                <a:effectLst/>
                <a:uLnTx/>
                <a:uFillTx/>
                <a:latin typeface="微软雅黑" panose="020B0604030504040204" pitchFamily="34" charset="-122"/>
                <a:ea typeface="微软雅黑" panose="020B0604030504040204" pitchFamily="34" charset="-122"/>
              </a:rPr>
              <a:t>上年已经完成的整栋房屋面积及未开始施工的整栋房屋面积。</a:t>
            </a:r>
            <a:endParaRPr sz="2000" noProof="0">
              <a:ln>
                <a:noFill/>
              </a:ln>
              <a:effectLst/>
              <a:uLnTx/>
              <a:uFillTx/>
              <a:latin typeface="微软雅黑" panose="020B0604030504040204" pitchFamily="34" charset="-122"/>
              <a:ea typeface="微软雅黑" panose="020B0604030504040204" pitchFamily="34" charset="-122"/>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buChar char="ü"/>
              <a:defRPr/>
            </a:pPr>
            <a:endParaRPr sz="2000" noProof="0">
              <a:ln>
                <a:noFill/>
              </a:ln>
              <a:effectLst/>
              <a:uLnTx/>
              <a:uFillTx/>
              <a:latin typeface="微软雅黑" panose="020B0604030504040204" pitchFamily="34" charset="-122"/>
              <a:ea typeface="微软雅黑" panose="020B0604030504040204" pitchFamily="34" charset="-122"/>
            </a:endParaRPr>
          </a:p>
        </p:txBody>
      </p:sp>
      <p:grpSp>
        <p:nvGrpSpPr>
          <p:cNvPr id="8" name="组合 7"/>
          <p:cNvGrpSpPr/>
          <p:nvPr/>
        </p:nvGrpSpPr>
        <p:grpSpPr>
          <a:xfrm>
            <a:off x="0" y="-107950"/>
            <a:ext cx="3124200" cy="1058545"/>
            <a:chOff x="0" y="-170"/>
            <a:chExt cx="4920"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2" name="矩形 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3" name="矩形 2"/>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10" name="矩形 9"/>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11" name="矩形 5"/>
            <p:cNvSpPr>
              <a:spLocks noChangeArrowheads="true"/>
            </p:cNvSpPr>
            <p:nvPr/>
          </p:nvSpPr>
          <p:spPr bwMode="auto">
            <a:xfrm>
              <a:off x="900" y="190"/>
              <a:ext cx="4020" cy="130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601 房屋施工面积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矩形 7"/>
          <p:cNvSpPr/>
          <p:nvPr/>
        </p:nvSpPr>
        <p:spPr>
          <a:xfrm>
            <a:off x="714375" y="699453"/>
            <a:ext cx="7715250" cy="398780"/>
          </a:xfrm>
          <a:prstGeom prst="rect">
            <a:avLst/>
          </a:prstGeom>
          <a:noFill/>
          <a:ln w="9525">
            <a:noFill/>
          </a:ln>
        </p:spPr>
        <p:txBody>
          <a:bodyPr>
            <a:spAutoFit/>
          </a:bodyPr>
          <a:lstStyle/>
          <a:p>
            <a:r>
              <a:rPr lang="zh-CN" altLang="en-US" sz="2000" dirty="0">
                <a:latin typeface="微软雅黑" panose="020B0604030504040204" pitchFamily="34" charset="-122"/>
                <a:ea typeface="微软雅黑" panose="020B0604030504040204" pitchFamily="34" charset="-122"/>
              </a:rPr>
              <a:t>指报告期内新开工建设的房屋建筑面积。</a:t>
            </a:r>
            <a:endParaRPr lang="zh-CN" altLang="en-US" sz="2000" dirty="0">
              <a:latin typeface="微软雅黑" panose="020B0604030504040204" pitchFamily="34" charset="-122"/>
              <a:ea typeface="微软雅黑" panose="020B0604030504040204" pitchFamily="34" charset="-122"/>
            </a:endParaRPr>
          </a:p>
        </p:txBody>
      </p:sp>
      <p:grpSp>
        <p:nvGrpSpPr>
          <p:cNvPr id="67589" name="Group 17"/>
          <p:cNvGrpSpPr/>
          <p:nvPr/>
        </p:nvGrpSpPr>
        <p:grpSpPr>
          <a:xfrm>
            <a:off x="426720" y="1229043"/>
            <a:ext cx="779463" cy="781050"/>
            <a:chOff x="1042121" y="1082573"/>
            <a:chExt cx="780053" cy="760442"/>
          </a:xfrm>
        </p:grpSpPr>
        <p:pic>
          <p:nvPicPr>
            <p:cNvPr id="67603" name="Picture 14"/>
            <p:cNvPicPr>
              <a:picLocks noChangeAspect="true"/>
            </p:cNvPicPr>
            <p:nvPr/>
          </p:nvPicPr>
          <p:blipFill>
            <a:blip r:embed="rId1"/>
            <a:stretch>
              <a:fillRect/>
            </a:stretch>
          </p:blipFill>
          <p:spPr>
            <a:xfrm>
              <a:off x="1042121" y="1082573"/>
              <a:ext cx="720418" cy="760442"/>
            </a:xfrm>
            <a:prstGeom prst="rect">
              <a:avLst/>
            </a:prstGeom>
            <a:noFill/>
            <a:ln w="9525">
              <a:noFill/>
            </a:ln>
          </p:spPr>
        </p:pic>
        <p:sp>
          <p:nvSpPr>
            <p:cNvPr id="39" name="TextBox 38"/>
            <p:cNvSpPr txBox="true"/>
            <p:nvPr/>
          </p:nvSpPr>
          <p:spPr>
            <a:xfrm>
              <a:off x="1193048" y="1212405"/>
              <a:ext cx="629126" cy="329215"/>
            </a:xfrm>
            <a:prstGeom prst="rect">
              <a:avLst/>
            </a:prstGeom>
            <a:noFill/>
          </p:spPr>
          <p:txBody>
            <a:bodyPr lIns="0" tIns="0" rIns="0" bIns="0">
              <a:spAutoFit/>
            </a:bodyPr>
            <a:lstStyle/>
            <a:p>
              <a:pPr algn="ctr">
                <a:buNone/>
              </a:pPr>
              <a:r>
                <a:rPr lang="en-US" altLang="zh-CN" sz="1600" dirty="0">
                  <a:solidFill>
                    <a:schemeClr val="bg1"/>
                  </a:solidFill>
                  <a:latin typeface="Source Sans Pro Black"/>
                  <a:ea typeface="Open Sans Semibold"/>
                </a:rPr>
                <a:t>1</a:t>
              </a:r>
              <a:endParaRPr lang="en-US" altLang="zh-CN" sz="1600" dirty="0">
                <a:solidFill>
                  <a:schemeClr val="bg1"/>
                </a:solidFill>
                <a:latin typeface="Source Sans Pro Black"/>
                <a:ea typeface="Open Sans Semibold"/>
              </a:endParaRPr>
            </a:p>
          </p:txBody>
        </p:sp>
      </p:grpSp>
      <p:grpSp>
        <p:nvGrpSpPr>
          <p:cNvPr id="67590" name="Group 19"/>
          <p:cNvGrpSpPr/>
          <p:nvPr/>
        </p:nvGrpSpPr>
        <p:grpSpPr>
          <a:xfrm>
            <a:off x="426720" y="2052638"/>
            <a:ext cx="777875" cy="768350"/>
            <a:chOff x="1581234" y="1806594"/>
            <a:chExt cx="777653" cy="748434"/>
          </a:xfrm>
        </p:grpSpPr>
        <p:pic>
          <p:nvPicPr>
            <p:cNvPr id="67601" name="Picture 13"/>
            <p:cNvPicPr>
              <a:picLocks noChangeAspect="true"/>
            </p:cNvPicPr>
            <p:nvPr/>
          </p:nvPicPr>
          <p:blipFill>
            <a:blip r:embed="rId2"/>
            <a:stretch>
              <a:fillRect/>
            </a:stretch>
          </p:blipFill>
          <p:spPr>
            <a:xfrm>
              <a:off x="1581234" y="1806594"/>
              <a:ext cx="720418" cy="748434"/>
            </a:xfrm>
            <a:prstGeom prst="rect">
              <a:avLst/>
            </a:prstGeom>
            <a:noFill/>
            <a:ln w="9525">
              <a:noFill/>
            </a:ln>
          </p:spPr>
        </p:pic>
        <p:sp>
          <p:nvSpPr>
            <p:cNvPr id="42" name="TextBox 41"/>
            <p:cNvSpPr txBox="true"/>
            <p:nvPr/>
          </p:nvSpPr>
          <p:spPr>
            <a:xfrm>
              <a:off x="1728830" y="1941126"/>
              <a:ext cx="630057" cy="329373"/>
            </a:xfrm>
            <a:prstGeom prst="rect">
              <a:avLst/>
            </a:prstGeom>
            <a:noFill/>
          </p:spPr>
          <p:txBody>
            <a:bodyPr lIns="0" tIns="0" rIns="0" bIns="0">
              <a:spAutoFit/>
            </a:bodyPr>
            <a:lstStyle/>
            <a:p>
              <a:pPr algn="ctr">
                <a:buNone/>
              </a:pPr>
              <a:r>
                <a:rPr lang="en-US" altLang="zh-CN" sz="1600" dirty="0">
                  <a:solidFill>
                    <a:schemeClr val="bg1"/>
                  </a:solidFill>
                  <a:latin typeface="Source Sans Pro Black"/>
                  <a:ea typeface="Open Sans Semibold"/>
                </a:rPr>
                <a:t>2</a:t>
              </a:r>
              <a:endParaRPr lang="en-US" altLang="zh-CN" sz="1600" dirty="0">
                <a:solidFill>
                  <a:schemeClr val="bg1"/>
                </a:solidFill>
                <a:latin typeface="Source Sans Pro Black"/>
                <a:ea typeface="Open Sans Semibold"/>
              </a:endParaRPr>
            </a:p>
          </p:txBody>
        </p:sp>
      </p:grpSp>
      <p:sp>
        <p:nvSpPr>
          <p:cNvPr id="67593" name="矩形 44"/>
          <p:cNvSpPr/>
          <p:nvPr/>
        </p:nvSpPr>
        <p:spPr>
          <a:xfrm>
            <a:off x="1355090" y="1211580"/>
            <a:ext cx="7062470" cy="755650"/>
          </a:xfrm>
          <a:prstGeom prst="rect">
            <a:avLst/>
          </a:prstGeom>
          <a:noFill/>
          <a:ln w="9525">
            <a:noFill/>
          </a:ln>
        </p:spPr>
        <p:txBody>
          <a:bodyPr wrap="square">
            <a:spAutoFit/>
          </a:bodyPr>
          <a:lstStyle/>
          <a:p>
            <a:pPr algn="l">
              <a:lnSpc>
                <a:spcPct val="120000"/>
              </a:lnSpc>
              <a:buClr>
                <a:srgbClr val="0000FF"/>
              </a:buClr>
            </a:pPr>
            <a:r>
              <a:rPr noProof="0">
                <a:ln>
                  <a:noFill/>
                </a:ln>
                <a:effectLst/>
                <a:uLnTx/>
                <a:uFillTx/>
                <a:latin typeface="微软雅黑" panose="020B0604030504040204" pitchFamily="34" charset="-122"/>
                <a:ea typeface="微软雅黑" panose="020B0604030504040204" pitchFamily="34" charset="-122"/>
                <a:sym typeface="+mn-ea"/>
              </a:rPr>
              <a:t>当年开始破土刨槽施工的房屋面积，即为房屋新开工面积，下年度不再作为新开工填报。</a:t>
            </a:r>
            <a:endParaRPr lang="zh-CN" altLang="en-US" dirty="0">
              <a:latin typeface="微软雅黑" panose="020B0604030504040204" pitchFamily="34" charset="-122"/>
              <a:ea typeface="微软雅黑" panose="020B0604030504040204" pitchFamily="34" charset="-122"/>
            </a:endParaRPr>
          </a:p>
        </p:txBody>
      </p:sp>
      <p:sp>
        <p:nvSpPr>
          <p:cNvPr id="67594" name="矩形 45"/>
          <p:cNvSpPr/>
          <p:nvPr/>
        </p:nvSpPr>
        <p:spPr>
          <a:xfrm>
            <a:off x="1355090" y="2124710"/>
            <a:ext cx="6588760" cy="588645"/>
          </a:xfrm>
          <a:prstGeom prst="rect">
            <a:avLst/>
          </a:prstGeom>
          <a:noFill/>
          <a:ln w="9525">
            <a:noFill/>
          </a:ln>
        </p:spPr>
        <p:txBody>
          <a:bodyPr wrap="square">
            <a:spAutoFit/>
          </a:bodyPr>
          <a:lstStyle/>
          <a:p>
            <a:pPr algn="just">
              <a:lnSpc>
                <a:spcPct val="90000"/>
              </a:lnSpc>
              <a:buClr>
                <a:srgbClr val="0000FF"/>
              </a:buClr>
            </a:pPr>
            <a:r>
              <a:rPr lang="zh-CN" altLang="en-US" dirty="0">
                <a:latin typeface="微软雅黑" panose="020B0604030504040204" pitchFamily="34" charset="-122"/>
                <a:ea typeface="微软雅黑" panose="020B0604030504040204" pitchFamily="34" charset="-122"/>
              </a:rPr>
              <a:t>房屋的开工应以房屋正式开始破土刨槽（地基处理或打永久桩）的日期为准。（</a:t>
            </a:r>
            <a:r>
              <a:rPr lang="zh-CN" altLang="en-US" dirty="0">
                <a:solidFill>
                  <a:srgbClr val="FF0000"/>
                </a:solidFill>
                <a:latin typeface="微软雅黑" panose="020B0604030504040204" pitchFamily="34" charset="-122"/>
                <a:ea typeface="微软雅黑" panose="020B0604030504040204" pitchFamily="34" charset="-122"/>
              </a:rPr>
              <a:t>与项目开工时间指标口径一致</a:t>
            </a:r>
            <a:r>
              <a:rPr lang="zh-CN" altLang="en-US" dirty="0">
                <a:latin typeface="微软雅黑" panose="020B0604030504040204" pitchFamily="34" charset="-122"/>
                <a:ea typeface="微软雅黑" panose="020B0604030504040204" pitchFamily="34" charset="-122"/>
              </a:rPr>
              <a:t>）</a:t>
            </a:r>
            <a:endParaRPr lang="zh-CN" altLang="en-US" dirty="0">
              <a:latin typeface="微软雅黑" panose="020B0604030504040204" pitchFamily="34" charset="-122"/>
              <a:ea typeface="微软雅黑" panose="020B0604030504040204" pitchFamily="34" charset="-122"/>
            </a:endParaRPr>
          </a:p>
        </p:txBody>
      </p:sp>
      <p:grpSp>
        <p:nvGrpSpPr>
          <p:cNvPr id="67595" name="Group 17"/>
          <p:cNvGrpSpPr/>
          <p:nvPr/>
        </p:nvGrpSpPr>
        <p:grpSpPr>
          <a:xfrm>
            <a:off x="426720" y="2785110"/>
            <a:ext cx="779463" cy="781050"/>
            <a:chOff x="1042121" y="1082573"/>
            <a:chExt cx="780053" cy="760442"/>
          </a:xfrm>
        </p:grpSpPr>
        <p:pic>
          <p:nvPicPr>
            <p:cNvPr id="67599" name="Picture 14"/>
            <p:cNvPicPr>
              <a:picLocks noChangeAspect="true"/>
            </p:cNvPicPr>
            <p:nvPr/>
          </p:nvPicPr>
          <p:blipFill>
            <a:blip r:embed="rId1"/>
            <a:stretch>
              <a:fillRect/>
            </a:stretch>
          </p:blipFill>
          <p:spPr>
            <a:xfrm>
              <a:off x="1042121" y="1082573"/>
              <a:ext cx="720418" cy="760442"/>
            </a:xfrm>
            <a:prstGeom prst="rect">
              <a:avLst/>
            </a:prstGeom>
            <a:noFill/>
            <a:ln w="9525">
              <a:noFill/>
            </a:ln>
          </p:spPr>
        </p:pic>
        <p:sp>
          <p:nvSpPr>
            <p:cNvPr id="49" name="TextBox 48"/>
            <p:cNvSpPr txBox="true"/>
            <p:nvPr/>
          </p:nvSpPr>
          <p:spPr>
            <a:xfrm>
              <a:off x="1193048" y="1212405"/>
              <a:ext cx="629126" cy="329216"/>
            </a:xfrm>
            <a:prstGeom prst="rect">
              <a:avLst/>
            </a:prstGeom>
            <a:noFill/>
          </p:spPr>
          <p:txBody>
            <a:bodyPr lIns="0" tIns="0" rIns="0" bIns="0">
              <a:spAutoFit/>
            </a:bodyPr>
            <a:lstStyle/>
            <a:p>
              <a:pPr algn="ctr">
                <a:buNone/>
              </a:pPr>
              <a:r>
                <a:rPr lang="en-US" altLang="zh-CN" sz="1600" dirty="0">
                  <a:solidFill>
                    <a:schemeClr val="bg1"/>
                  </a:solidFill>
                  <a:latin typeface="Source Sans Pro Black"/>
                  <a:ea typeface="Open Sans Semibold"/>
                </a:rPr>
                <a:t>3</a:t>
              </a:r>
              <a:endParaRPr lang="en-US" altLang="zh-CN" sz="1600" dirty="0">
                <a:solidFill>
                  <a:schemeClr val="bg1"/>
                </a:solidFill>
                <a:latin typeface="Source Sans Pro Black"/>
                <a:ea typeface="Open Sans Semibold"/>
              </a:endParaRPr>
            </a:p>
          </p:txBody>
        </p:sp>
      </p:grpSp>
      <p:grpSp>
        <p:nvGrpSpPr>
          <p:cNvPr id="67596" name="Group 19"/>
          <p:cNvGrpSpPr/>
          <p:nvPr/>
        </p:nvGrpSpPr>
        <p:grpSpPr>
          <a:xfrm>
            <a:off x="426720" y="3804603"/>
            <a:ext cx="777875" cy="768350"/>
            <a:chOff x="1581234" y="1806594"/>
            <a:chExt cx="777653" cy="748434"/>
          </a:xfrm>
        </p:grpSpPr>
        <p:pic>
          <p:nvPicPr>
            <p:cNvPr id="67597" name="Picture 13"/>
            <p:cNvPicPr>
              <a:picLocks noChangeAspect="true"/>
            </p:cNvPicPr>
            <p:nvPr/>
          </p:nvPicPr>
          <p:blipFill>
            <a:blip r:embed="rId2"/>
            <a:stretch>
              <a:fillRect/>
            </a:stretch>
          </p:blipFill>
          <p:spPr>
            <a:xfrm>
              <a:off x="1581234" y="1806594"/>
              <a:ext cx="720418" cy="748434"/>
            </a:xfrm>
            <a:prstGeom prst="rect">
              <a:avLst/>
            </a:prstGeom>
            <a:noFill/>
            <a:ln w="9525">
              <a:noFill/>
            </a:ln>
          </p:spPr>
        </p:pic>
        <p:sp>
          <p:nvSpPr>
            <p:cNvPr id="52" name="TextBox 51"/>
            <p:cNvSpPr txBox="true"/>
            <p:nvPr/>
          </p:nvSpPr>
          <p:spPr>
            <a:xfrm>
              <a:off x="1728830" y="1941126"/>
              <a:ext cx="630057" cy="329373"/>
            </a:xfrm>
            <a:prstGeom prst="rect">
              <a:avLst/>
            </a:prstGeom>
            <a:noFill/>
          </p:spPr>
          <p:txBody>
            <a:bodyPr lIns="0" tIns="0" rIns="0" bIns="0">
              <a:spAutoFit/>
            </a:bodyPr>
            <a:lstStyle/>
            <a:p>
              <a:pPr algn="ctr">
                <a:buNone/>
              </a:pPr>
              <a:r>
                <a:rPr lang="en-US" altLang="zh-CN" sz="1600" dirty="0">
                  <a:solidFill>
                    <a:schemeClr val="bg1"/>
                  </a:solidFill>
                  <a:latin typeface="Source Sans Pro Black"/>
                  <a:ea typeface="Open Sans Semibold"/>
                </a:rPr>
                <a:t>4</a:t>
              </a:r>
              <a:endParaRPr lang="en-US" altLang="zh-CN" sz="1600" dirty="0">
                <a:solidFill>
                  <a:schemeClr val="bg1"/>
                </a:solidFill>
                <a:latin typeface="Source Sans Pro Black"/>
                <a:ea typeface="Open Sans Semibold"/>
              </a:endParaRPr>
            </a:p>
          </p:txBody>
        </p:sp>
      </p:grpSp>
      <p:grpSp>
        <p:nvGrpSpPr>
          <p:cNvPr id="8" name="组合 7"/>
          <p:cNvGrpSpPr/>
          <p:nvPr/>
        </p:nvGrpSpPr>
        <p:grpSpPr>
          <a:xfrm>
            <a:off x="0" y="-107950"/>
            <a:ext cx="3430270" cy="1058545"/>
            <a:chOff x="0" y="-170"/>
            <a:chExt cx="5402"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3" name="矩形 5"/>
            <p:cNvSpPr>
              <a:spLocks noChangeArrowheads="true"/>
            </p:cNvSpPr>
            <p:nvPr/>
          </p:nvSpPr>
          <p:spPr bwMode="auto">
            <a:xfrm>
              <a:off x="900" y="190"/>
              <a:ext cx="4502" cy="130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602 本年新开工面积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7" name="文本框 6"/>
          <p:cNvSpPr txBox="true"/>
          <p:nvPr/>
        </p:nvSpPr>
        <p:spPr>
          <a:xfrm>
            <a:off x="1310005" y="2811780"/>
            <a:ext cx="6977380" cy="922020"/>
          </a:xfrm>
          <a:prstGeom prst="rect">
            <a:avLst/>
          </a:prstGeom>
          <a:noFill/>
        </p:spPr>
        <p:txBody>
          <a:bodyPr wrap="square" rtlCol="0" anchor="t">
            <a:spAutoFit/>
          </a:bodyPr>
          <a:lstStyle/>
          <a:p>
            <a:r>
              <a:rPr lang="zh-CN" altLang="en-US" dirty="0">
                <a:latin typeface="微软雅黑" panose="020B0604030504040204" pitchFamily="34" charset="-122"/>
                <a:ea typeface="微软雅黑" panose="020B0604030504040204" pitchFamily="34" charset="-122"/>
                <a:sym typeface="+mn-ea"/>
              </a:rPr>
              <a:t>不包括在上期开工跨入报告期继续施工的房屋建筑面积和上期停缓建而在本期恢复施工的房屋建筑面积。（</a:t>
            </a:r>
            <a:r>
              <a:rPr lang="zh-CN" altLang="en-US" dirty="0">
                <a:solidFill>
                  <a:srgbClr val="FF0000"/>
                </a:solidFill>
                <a:latin typeface="微软雅黑" panose="020B0604030504040204" pitchFamily="34" charset="-122"/>
                <a:ea typeface="微软雅黑" panose="020B0604030504040204" pitchFamily="34" charset="-122"/>
                <a:sym typeface="+mn-ea"/>
              </a:rPr>
              <a:t>注意：</a:t>
            </a:r>
            <a:r>
              <a:rPr lang="zh-CN" altLang="en-US" dirty="0">
                <a:latin typeface="微软雅黑" panose="020B0604030504040204" pitchFamily="34" charset="-122"/>
                <a:ea typeface="微软雅黑" panose="020B0604030504040204" pitchFamily="34" charset="-122"/>
                <a:sym typeface="+mn-ea"/>
              </a:rPr>
              <a:t>开工时间为去年的新入库项目，去年的开工面积不应计入本年新开工面积）</a:t>
            </a:r>
            <a:endParaRPr lang="zh-CN" altLang="en-US"/>
          </a:p>
        </p:txBody>
      </p:sp>
      <p:sp>
        <p:nvSpPr>
          <p:cNvPr id="9" name="文本框 8"/>
          <p:cNvSpPr txBox="true"/>
          <p:nvPr/>
        </p:nvSpPr>
        <p:spPr>
          <a:xfrm>
            <a:off x="1273810" y="3790315"/>
            <a:ext cx="7224395" cy="1143000"/>
          </a:xfrm>
          <a:prstGeom prst="rect">
            <a:avLst/>
          </a:prstGeom>
          <a:noFill/>
        </p:spPr>
        <p:txBody>
          <a:bodyPr wrap="square" rtlCol="0" anchor="t">
            <a:spAutoFit/>
          </a:bodyPr>
          <a:lstStyle/>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defRPr/>
            </a:pPr>
            <a:r>
              <a:rPr lang="zh-CN" altLang="en-US" dirty="0">
                <a:latin typeface="微软雅黑" panose="020B0604030504040204" pitchFamily="34" charset="-122"/>
                <a:ea typeface="微软雅黑" panose="020B0604030504040204" pitchFamily="34" charset="-122"/>
                <a:sym typeface="+mn-ea"/>
              </a:rPr>
              <a:t>以单位工程为核算对象，即</a:t>
            </a:r>
            <a:r>
              <a:rPr lang="zh-CN" altLang="en-US" dirty="0">
                <a:solidFill>
                  <a:srgbClr val="FF0000"/>
                </a:solidFill>
                <a:latin typeface="微软雅黑" panose="020B0604030504040204" pitchFamily="34" charset="-122"/>
                <a:ea typeface="微软雅黑" panose="020B0604030504040204" pitchFamily="34" charset="-122"/>
                <a:sym typeface="+mn-ea"/>
              </a:rPr>
              <a:t>整栋房屋</a:t>
            </a:r>
            <a:r>
              <a:rPr lang="zh-CN" altLang="en-US" dirty="0">
                <a:latin typeface="微软雅黑" panose="020B0604030504040204" pitchFamily="34" charset="-122"/>
                <a:ea typeface="微软雅黑" panose="020B0604030504040204" pitchFamily="34" charset="-122"/>
                <a:sym typeface="+mn-ea"/>
              </a:rPr>
              <a:t>的全部建筑面积，不能分割计算。</a:t>
            </a:r>
            <a:r>
              <a:rPr noProof="0">
                <a:ln>
                  <a:noFill/>
                </a:ln>
                <a:effectLst/>
                <a:uLnTx/>
                <a:uFillTx/>
                <a:latin typeface="微软雅黑" panose="020B0604030504040204" pitchFamily="34" charset="-122"/>
                <a:ea typeface="微软雅黑" panose="020B0604030504040204" pitchFamily="34" charset="-122"/>
                <a:sym typeface="+mn-ea"/>
              </a:rPr>
              <a:t>一栋房屋只要正式开工，即计算整栋房屋的新开工面积。</a:t>
            </a:r>
            <a:endParaRPr noProof="0">
              <a:ln>
                <a:noFill/>
              </a:ln>
              <a:effectLst/>
              <a:uLnTx/>
              <a:uFillTx/>
              <a:latin typeface="微软雅黑" panose="020B0604030504040204" pitchFamily="34" charset="-122"/>
              <a:ea typeface="微软雅黑" panose="020B0604030504040204" pitchFamily="34" charset="-122"/>
              <a:sym typeface="+mn-ea"/>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defRPr/>
            </a:pPr>
            <a:r>
              <a:rPr noProof="0">
                <a:ln>
                  <a:noFill/>
                </a:ln>
                <a:effectLst/>
                <a:uLnTx/>
                <a:uFillTx/>
                <a:latin typeface="微软雅黑" panose="020B0604030504040204" pitchFamily="34" charset="-122"/>
                <a:ea typeface="微软雅黑" panose="020B0604030504040204" pitchFamily="34" charset="-122"/>
                <a:sym typeface="+mn-ea"/>
              </a:rPr>
              <a:t>不包括尚未开工的整栋房屋面积。</a:t>
            </a:r>
            <a:endParaRPr lang="zh-CN" altLang="en-US"/>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07950"/>
            <a:ext cx="3430270" cy="1058545"/>
            <a:chOff x="0" y="-170"/>
            <a:chExt cx="5402"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3" name="矩形 5"/>
            <p:cNvSpPr>
              <a:spLocks noChangeArrowheads="true"/>
            </p:cNvSpPr>
            <p:nvPr/>
          </p:nvSpPr>
          <p:spPr bwMode="auto">
            <a:xfrm>
              <a:off x="900" y="190"/>
              <a:ext cx="4502" cy="130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602 本年新开工面积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60418" name="Rectangle 3"/>
          <p:cNvSpPr>
            <a:spLocks noGrp="true"/>
          </p:cNvSpPr>
          <p:nvPr/>
        </p:nvSpPr>
        <p:spPr bwMode="auto">
          <a:xfrm>
            <a:off x="346075" y="813435"/>
            <a:ext cx="8396605" cy="1071880"/>
          </a:xfrm>
          <a:prstGeom prst="rect">
            <a:avLst/>
          </a:prstGeom>
          <a:noFill/>
          <a:ln w="9525">
            <a:noFill/>
            <a:miter lim="800000"/>
          </a:ln>
        </p:spPr>
        <p:txBody>
          <a:bodyPr vert="horz" lIns="91440" tIns="45720" rIns="91440" bIns="45720" rtlCol="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ct val="20000"/>
              </a:spcBef>
              <a:spcAft>
                <a:spcPts val="0"/>
              </a:spcAft>
              <a:buClr>
                <a:srgbClr val="0000FF"/>
              </a:buClr>
              <a:buSzTx/>
              <a:buFont typeface="Wingdings" panose="05000000000000000000" charset="0"/>
              <a:buNone/>
              <a:defRPr/>
            </a:pPr>
            <a:r>
              <a:rPr sz="2400" b="1" noProof="0">
                <a:ln>
                  <a:noFill/>
                </a:ln>
                <a:effectLst/>
                <a:uLnTx/>
                <a:uFillTx/>
                <a:latin typeface="微软雅黑" panose="020B0604030504040204" pitchFamily="34" charset="-122"/>
                <a:ea typeface="微软雅黑" panose="020B0604030504040204" pitchFamily="34" charset="-122"/>
              </a:rPr>
              <a:t>填报说明：</a:t>
            </a:r>
            <a:endParaRPr sz="2400" b="1" noProof="0">
              <a:ln>
                <a:noFill/>
              </a:ln>
              <a:effectLst/>
              <a:uLnTx/>
              <a:uFillTx/>
              <a:latin typeface="微软雅黑" panose="020B0604030504040204" pitchFamily="34" charset="-122"/>
              <a:ea typeface="微软雅黑" panose="020B0604030504040204" pitchFamily="34" charset="-122"/>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buChar char="ü"/>
              <a:defRPr/>
            </a:pPr>
            <a:r>
              <a:rPr sz="2000" noProof="0">
                <a:ln>
                  <a:noFill/>
                </a:ln>
                <a:effectLst/>
                <a:uLnTx/>
                <a:uFillTx/>
                <a:latin typeface="微软雅黑" panose="020B0604030504040204" pitchFamily="34" charset="-122"/>
                <a:ea typeface="微软雅黑" panose="020B0604030504040204" pitchFamily="34" charset="-122"/>
              </a:rPr>
              <a:t>本指标应取自企业工程部门掌握的《建筑工程施工许可证》</a:t>
            </a:r>
            <a:r>
              <a:rPr lang="zh-CN" sz="2000" noProof="0">
                <a:ln>
                  <a:noFill/>
                </a:ln>
                <a:effectLst/>
                <a:uLnTx/>
                <a:uFillTx/>
                <a:latin typeface="微软雅黑" panose="020B0604030504040204" pitchFamily="34" charset="-122"/>
                <a:ea typeface="微软雅黑" panose="020B0604030504040204" pitchFamily="34" charset="-122"/>
              </a:rPr>
              <a:t>。</a:t>
            </a:r>
            <a:endParaRPr lang="zh-CN" sz="2000" noProof="0">
              <a:ln>
                <a:noFill/>
              </a:ln>
              <a:effectLst/>
              <a:uLnTx/>
              <a:uFillTx/>
              <a:latin typeface="微软雅黑" panose="020B0604030504040204" pitchFamily="34" charset="-122"/>
              <a:ea typeface="微软雅黑" panose="020B0604030504040204" pitchFamily="34" charset="-122"/>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buChar char="ü"/>
              <a:defRPr/>
            </a:pPr>
            <a:r>
              <a:rPr sz="2000" noProof="0">
                <a:ln>
                  <a:noFill/>
                </a:ln>
                <a:effectLst/>
                <a:uLnTx/>
                <a:uFillTx/>
                <a:latin typeface="微软雅黑" panose="020B0604030504040204" pitchFamily="34" charset="-122"/>
                <a:ea typeface="微软雅黑" panose="020B0604030504040204" pitchFamily="34" charset="-122"/>
              </a:rPr>
              <a:t>如果尚未取得施工许可证，指标可取自《建筑工程规划许可证》、项目工程预算报告或房屋设计图纸等的面积数。</a:t>
            </a:r>
            <a:endParaRPr sz="2000" noProof="0">
              <a:ln>
                <a:noFill/>
              </a:ln>
              <a:effectLst/>
              <a:uLnTx/>
              <a:uFillTx/>
              <a:latin typeface="微软雅黑" panose="020B0604030504040204" pitchFamily="34" charset="-122"/>
              <a:ea typeface="微软雅黑" panose="020B0604030504040204" pitchFamily="34" charset="-122"/>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buChar char="ü"/>
              <a:defRPr/>
            </a:pPr>
            <a:endParaRPr sz="2000" noProof="0">
              <a:ln>
                <a:noFill/>
              </a:ln>
              <a:effectLst/>
              <a:uLnTx/>
              <a:uFillTx/>
              <a:latin typeface="微软雅黑" panose="020B0604030504040204" pitchFamily="34" charset="-122"/>
              <a:ea typeface="微软雅黑" panose="020B0604030504040204" pitchFamily="34" charset="-122"/>
            </a:endParaRPr>
          </a:p>
          <a:p>
            <a:pPr>
              <a:lnSpc>
                <a:spcPct val="120000"/>
              </a:lnSpc>
              <a:buClr>
                <a:srgbClr val="0000FF"/>
              </a:buClr>
              <a:buFont typeface="Wingdings" panose="05000000000000000000" charset="0"/>
              <a:buChar char="Ø"/>
            </a:pPr>
            <a:r>
              <a:rPr lang="zh-CN" altLang="en-US" sz="2000" dirty="0">
                <a:latin typeface="微软雅黑" panose="020B0604030504040204" pitchFamily="34" charset="-122"/>
                <a:ea typeface="微软雅黑" panose="020B0604030504040204" pitchFamily="34" charset="-122"/>
                <a:sym typeface="+mn-ea"/>
              </a:rPr>
              <a:t>施工面积</a:t>
            </a:r>
            <a:r>
              <a:rPr lang="en-US" altLang="zh-CN" sz="2000" dirty="0">
                <a:latin typeface="微软雅黑" panose="020B0604030504040204" pitchFamily="34" charset="-122"/>
                <a:ea typeface="微软雅黑" panose="020B0604030504040204" pitchFamily="34" charset="-122"/>
                <a:sym typeface="+mn-ea"/>
              </a:rPr>
              <a:t>——</a:t>
            </a:r>
            <a:r>
              <a:rPr lang="zh-CN" altLang="en-US" sz="2000" dirty="0">
                <a:latin typeface="微软雅黑" panose="020B0604030504040204" pitchFamily="34" charset="-122"/>
                <a:ea typeface="微软雅黑" panose="020B0604030504040204" pitchFamily="34" charset="-122"/>
                <a:sym typeface="+mn-ea"/>
              </a:rPr>
              <a:t>跨年度累计</a:t>
            </a:r>
            <a:endParaRPr lang="en-US" altLang="zh-CN" sz="2000" dirty="0">
              <a:latin typeface="微软雅黑" panose="020B0604030504040204" pitchFamily="34" charset="-122"/>
              <a:ea typeface="微软雅黑" panose="020B0604030504040204" pitchFamily="34" charset="-122"/>
            </a:endParaRPr>
          </a:p>
          <a:p>
            <a:pPr>
              <a:lnSpc>
                <a:spcPct val="120000"/>
              </a:lnSpc>
              <a:buClr>
                <a:srgbClr val="0000FF"/>
              </a:buClr>
              <a:buFont typeface="Wingdings" panose="05000000000000000000" charset="0"/>
              <a:buChar char="Ø"/>
            </a:pPr>
            <a:r>
              <a:rPr lang="zh-CN" altLang="en-US" sz="2000" dirty="0">
                <a:latin typeface="微软雅黑" panose="020B0604030504040204" pitchFamily="34" charset="-122"/>
                <a:ea typeface="微软雅黑" panose="020B0604030504040204" pitchFamily="34" charset="-122"/>
                <a:sym typeface="+mn-ea"/>
              </a:rPr>
              <a:t>新开工面积</a:t>
            </a:r>
            <a:r>
              <a:rPr lang="en-US" altLang="zh-CN" sz="2000" dirty="0">
                <a:latin typeface="微软雅黑" panose="020B0604030504040204" pitchFamily="34" charset="-122"/>
                <a:ea typeface="微软雅黑" panose="020B0604030504040204" pitchFamily="34" charset="-122"/>
                <a:sym typeface="+mn-ea"/>
              </a:rPr>
              <a:t>——</a:t>
            </a:r>
            <a:r>
              <a:rPr lang="zh-CN" altLang="en-US" sz="2000" dirty="0">
                <a:latin typeface="微软雅黑" panose="020B0604030504040204" pitchFamily="34" charset="-122"/>
                <a:ea typeface="微软雅黑" panose="020B0604030504040204" pitchFamily="34" charset="-122"/>
                <a:sym typeface="+mn-ea"/>
              </a:rPr>
              <a:t>本年度内累计</a:t>
            </a:r>
            <a:endParaRPr lang="zh-CN" altLang="en-US" sz="2000" dirty="0">
              <a:latin typeface="微软雅黑" panose="020B0604030504040204" pitchFamily="34" charset="-122"/>
              <a:ea typeface="微软雅黑" panose="020B0604030504040204" pitchFamily="34" charset="-122"/>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buChar char="ü"/>
              <a:defRPr/>
            </a:pPr>
            <a:endParaRPr sz="2000" noProof="0">
              <a:ln>
                <a:noFill/>
              </a:ln>
              <a:effectLst/>
              <a:uLnTx/>
              <a:uFillTx/>
              <a:latin typeface="微软雅黑" panose="020B0604030504040204" pitchFamily="34" charset="-122"/>
              <a:ea typeface="微软雅黑" panose="020B0604030504040204" pitchFamily="34" charset="-122"/>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buChar char="ü"/>
              <a:defRPr/>
            </a:pPr>
            <a:endParaRPr sz="2000" noProof="0">
              <a:ln>
                <a:noFill/>
              </a:ln>
              <a:effectLst/>
              <a:uLnTx/>
              <a:uFillTx/>
              <a:latin typeface="微软雅黑" panose="020B0604030504040204" pitchFamily="34" charset="-122"/>
              <a:ea typeface="微软雅黑" panose="020B0604030504040204" pitchFamily="34"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1593;p38"/>
          <p:cNvSpPr txBox="true"/>
          <p:nvPr/>
        </p:nvSpPr>
        <p:spPr>
          <a:xfrm>
            <a:off x="751523" y="2111216"/>
            <a:ext cx="6785610" cy="278130"/>
          </a:xfrm>
          <a:prstGeom prst="rect">
            <a:avLst/>
          </a:prstGeom>
        </p:spPr>
        <p:txBody>
          <a:bodyPr spcFirstLastPara="1" wrap="square" lIns="91425" tIns="91425" rIns="91425" bIns="91425" anchor="ctr" anchorCtr="false">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spcBef>
                <a:spcPts val="0"/>
              </a:spcBef>
            </a:pPr>
            <a:endParaRPr lang="zh-CN" altLang="en-US" sz="1200" b="1" dirty="0">
              <a:solidFill>
                <a:srgbClr val="1D1D1B"/>
              </a:solidFill>
              <a:latin typeface="+mn-ea"/>
              <a:ea typeface="+mn-ea"/>
            </a:endParaRPr>
          </a:p>
        </p:txBody>
      </p:sp>
      <p:grpSp>
        <p:nvGrpSpPr>
          <p:cNvPr id="13" name="组合 12"/>
          <p:cNvGrpSpPr/>
          <p:nvPr/>
        </p:nvGrpSpPr>
        <p:grpSpPr>
          <a:xfrm>
            <a:off x="876356" y="2219191"/>
            <a:ext cx="2976250" cy="129147"/>
            <a:chOff x="927450" y="2852950"/>
            <a:chExt cx="2976250" cy="129147"/>
          </a:xfrm>
        </p:grpSpPr>
        <p:sp>
          <p:nvSpPr>
            <p:cNvPr id="14" name="Google Shape;1598;p38"/>
            <p:cNvSpPr/>
            <p:nvPr/>
          </p:nvSpPr>
          <p:spPr>
            <a:xfrm>
              <a:off x="927450" y="2852950"/>
              <a:ext cx="1884675" cy="129147"/>
            </a:xfrm>
            <a:prstGeom prst="rect">
              <a:avLst/>
            </a:prstGeom>
            <a:solidFill>
              <a:srgbClr val="3C97EA"/>
            </a:solidFill>
            <a:ln>
              <a:noFill/>
            </a:ln>
          </p:spPr>
          <p:txBody>
            <a:bodyPr spcFirstLastPara="1" wrap="square" lIns="91425" tIns="91425" rIns="91425" bIns="91425" anchor="ctr" anchorCtr="false">
              <a:noAutofit/>
            </a:bodyPr>
            <a:lstStyle/>
            <a:p>
              <a:endParaRPr sz="1050" dirty="0">
                <a:latin typeface="+mn-ea"/>
              </a:endParaRPr>
            </a:p>
          </p:txBody>
        </p:sp>
        <p:sp>
          <p:nvSpPr>
            <p:cNvPr id="15" name="Google Shape;1602;p38"/>
            <p:cNvSpPr/>
            <p:nvPr/>
          </p:nvSpPr>
          <p:spPr>
            <a:xfrm>
              <a:off x="931900" y="2905725"/>
              <a:ext cx="2971800" cy="19050"/>
            </a:xfrm>
            <a:custGeom>
              <a:avLst/>
              <a:gdLst/>
              <a:ahLst/>
              <a:cxnLst/>
              <a:rect l="l" t="t" r="r" b="b"/>
              <a:pathLst>
                <a:path w="118872" h="762" extrusionOk="false">
                  <a:moveTo>
                    <a:pt x="0" y="762"/>
                  </a:moveTo>
                  <a:cubicBezTo>
                    <a:pt x="39625" y="762"/>
                    <a:pt x="79247" y="0"/>
                    <a:pt x="118872" y="0"/>
                  </a:cubicBezTo>
                </a:path>
              </a:pathLst>
            </a:custGeom>
            <a:noFill/>
            <a:ln w="19050" cap="flat" cmpd="sng">
              <a:solidFill>
                <a:srgbClr val="1D1D1B"/>
              </a:solidFill>
              <a:prstDash val="solid"/>
              <a:round/>
              <a:headEnd type="none" w="med" len="med"/>
              <a:tailEnd type="none" w="med" len="med"/>
            </a:ln>
          </p:spPr>
        </p:sp>
      </p:grpSp>
      <p:grpSp>
        <p:nvGrpSpPr>
          <p:cNvPr id="16" name="组合 15"/>
          <p:cNvGrpSpPr/>
          <p:nvPr/>
        </p:nvGrpSpPr>
        <p:grpSpPr>
          <a:xfrm>
            <a:off x="863021" y="1344902"/>
            <a:ext cx="2985150" cy="113400"/>
            <a:chOff x="927450" y="2136300"/>
            <a:chExt cx="2985150" cy="113400"/>
          </a:xfrm>
        </p:grpSpPr>
        <p:sp>
          <p:nvSpPr>
            <p:cNvPr id="17" name="Google Shape;1597;p38"/>
            <p:cNvSpPr/>
            <p:nvPr/>
          </p:nvSpPr>
          <p:spPr>
            <a:xfrm>
              <a:off x="927450" y="2136300"/>
              <a:ext cx="2334982" cy="113400"/>
            </a:xfrm>
            <a:prstGeom prst="rect">
              <a:avLst/>
            </a:prstGeom>
            <a:solidFill>
              <a:srgbClr val="94BCE2"/>
            </a:solidFill>
            <a:ln>
              <a:noFill/>
            </a:ln>
          </p:spPr>
          <p:txBody>
            <a:bodyPr spcFirstLastPara="1" wrap="square" lIns="91425" tIns="91425" rIns="91425" bIns="91425" anchor="ctr" anchorCtr="false">
              <a:noAutofit/>
            </a:bodyPr>
            <a:lstStyle/>
            <a:p>
              <a:endParaRPr sz="1050" dirty="0">
                <a:latin typeface="+mn-ea"/>
              </a:endParaRPr>
            </a:p>
          </p:txBody>
        </p:sp>
        <p:sp>
          <p:nvSpPr>
            <p:cNvPr id="18" name="Google Shape;1603;p38"/>
            <p:cNvSpPr/>
            <p:nvPr/>
          </p:nvSpPr>
          <p:spPr>
            <a:xfrm>
              <a:off x="940800" y="2183475"/>
              <a:ext cx="2971800" cy="19050"/>
            </a:xfrm>
            <a:custGeom>
              <a:avLst/>
              <a:gdLst/>
              <a:ahLst/>
              <a:cxnLst/>
              <a:rect l="l" t="t" r="r" b="b"/>
              <a:pathLst>
                <a:path w="118872" h="762" extrusionOk="false">
                  <a:moveTo>
                    <a:pt x="0" y="762"/>
                  </a:moveTo>
                  <a:cubicBezTo>
                    <a:pt x="39625" y="762"/>
                    <a:pt x="79247" y="0"/>
                    <a:pt x="118872" y="0"/>
                  </a:cubicBezTo>
                </a:path>
              </a:pathLst>
            </a:custGeom>
            <a:noFill/>
            <a:ln w="19050" cap="flat" cmpd="sng">
              <a:solidFill>
                <a:srgbClr val="1D1D1B"/>
              </a:solidFill>
              <a:prstDash val="solid"/>
              <a:round/>
              <a:headEnd type="none" w="med" len="med"/>
              <a:tailEnd type="none" w="med" len="med"/>
            </a:ln>
          </p:spPr>
        </p:sp>
      </p:grpSp>
      <p:sp>
        <p:nvSpPr>
          <p:cNvPr id="4" name="文本框 3"/>
          <p:cNvSpPr txBox="true"/>
          <p:nvPr/>
        </p:nvSpPr>
        <p:spPr>
          <a:xfrm>
            <a:off x="862965" y="986314"/>
            <a:ext cx="3116580" cy="344805"/>
          </a:xfrm>
          <a:prstGeom prst="rect">
            <a:avLst/>
          </a:prstGeom>
          <a:noFill/>
        </p:spPr>
        <p:txBody>
          <a:bodyPr wrap="none" rtlCol="0">
            <a:spAutoFit/>
          </a:bodyPr>
          <a:lstStyle/>
          <a:p>
            <a:r>
              <a:rPr lang="en-US" altLang="zh-CN" sz="1650" dirty="0">
                <a:solidFill>
                  <a:srgbClr val="FF0000"/>
                </a:solidFill>
                <a:latin typeface="黑体" panose="02010609060101010101" charset="-122"/>
                <a:ea typeface="黑体" panose="02010609060101010101" charset="-122"/>
                <a:cs typeface="黑体" panose="02010609060101010101" charset="-122"/>
              </a:rPr>
              <a:t>01新增指标“已签订合同总额”</a:t>
            </a:r>
            <a:endParaRPr lang="en-US" altLang="zh-CN" sz="1650" dirty="0">
              <a:solidFill>
                <a:srgbClr val="FF0000"/>
              </a:solidFill>
              <a:latin typeface="黑体" panose="02010609060101010101" charset="-122"/>
              <a:ea typeface="黑体" panose="02010609060101010101" charset="-122"/>
              <a:cs typeface="黑体" panose="02010609060101010101" charset="-122"/>
            </a:endParaRPr>
          </a:p>
        </p:txBody>
      </p:sp>
      <p:sp>
        <p:nvSpPr>
          <p:cNvPr id="23" name="文本框 22"/>
          <p:cNvSpPr txBox="true"/>
          <p:nvPr/>
        </p:nvSpPr>
        <p:spPr>
          <a:xfrm>
            <a:off x="876300" y="1596866"/>
            <a:ext cx="3116580" cy="598805"/>
          </a:xfrm>
          <a:prstGeom prst="rect">
            <a:avLst/>
          </a:prstGeom>
          <a:noFill/>
        </p:spPr>
        <p:txBody>
          <a:bodyPr wrap="none" rtlCol="0">
            <a:spAutoFit/>
          </a:bodyPr>
          <a:lstStyle/>
          <a:p>
            <a:r>
              <a:rPr lang="en-US" altLang="zh-CN" sz="1650" dirty="0">
                <a:solidFill>
                  <a:srgbClr val="FF0000"/>
                </a:solidFill>
                <a:latin typeface="黑体" panose="02010609060101010101" charset="-122"/>
                <a:ea typeface="黑体" panose="02010609060101010101" charset="-122"/>
                <a:cs typeface="黑体" panose="02010609060101010101" charset="-122"/>
              </a:rPr>
              <a:t>02新增</a:t>
            </a:r>
            <a:r>
              <a:rPr lang="en-US" altLang="zh-CN" sz="1650" dirty="0">
                <a:latin typeface="黑体" panose="02010609060101010101" charset="-122"/>
                <a:ea typeface="黑体" panose="02010609060101010101" charset="-122"/>
                <a:cs typeface="黑体" panose="02010609060101010101" charset="-122"/>
              </a:rPr>
              <a:t>“保障性住房情况</a:t>
            </a:r>
            <a:r>
              <a:rPr lang="en-US" altLang="zh-CN" sz="1650" dirty="0" smtClean="0">
                <a:latin typeface="黑体" panose="02010609060101010101" charset="-122"/>
                <a:ea typeface="黑体" panose="02010609060101010101" charset="-122"/>
                <a:cs typeface="黑体" panose="02010609060101010101" charset="-122"/>
              </a:rPr>
              <a:t>”</a:t>
            </a:r>
            <a:endParaRPr lang="en-US" altLang="zh-CN" sz="1650" dirty="0" smtClean="0">
              <a:latin typeface="黑体" panose="02010609060101010101" charset="-122"/>
              <a:ea typeface="黑体" panose="02010609060101010101" charset="-122"/>
              <a:cs typeface="黑体" panose="02010609060101010101" charset="-122"/>
            </a:endParaRPr>
          </a:p>
          <a:p>
            <a:r>
              <a:rPr lang="en-US" altLang="zh-CN" sz="1650" dirty="0" err="1" smtClean="0">
                <a:latin typeface="黑体" panose="02010609060101010101" charset="-122"/>
                <a:ea typeface="黑体" panose="02010609060101010101" charset="-122"/>
                <a:cs typeface="黑体" panose="02010609060101010101" charset="-122"/>
              </a:rPr>
              <a:t>其中项指标</a:t>
            </a:r>
            <a:r>
              <a:rPr lang="zh-CN" altLang="en-US" sz="1650" dirty="0" smtClean="0">
                <a:latin typeface="黑体" panose="02010609060101010101" charset="-122"/>
                <a:ea typeface="黑体" panose="02010609060101010101" charset="-122"/>
                <a:cs typeface="黑体" panose="02010609060101010101" charset="-122"/>
              </a:rPr>
              <a:t>：</a:t>
            </a:r>
            <a:r>
              <a:rPr lang="en-US" altLang="zh-CN" sz="1650" dirty="0" smtClean="0">
                <a:solidFill>
                  <a:srgbClr val="FF0000"/>
                </a:solidFill>
                <a:latin typeface="黑体" panose="02010609060101010101" charset="-122"/>
                <a:ea typeface="黑体" panose="02010609060101010101" charset="-122"/>
                <a:cs typeface="黑体" panose="02010609060101010101" charset="-122"/>
              </a:rPr>
              <a:t>“</a:t>
            </a:r>
            <a:r>
              <a:rPr lang="en-US" altLang="zh-CN" sz="1650" dirty="0" err="1">
                <a:solidFill>
                  <a:srgbClr val="FF0000"/>
                </a:solidFill>
                <a:latin typeface="黑体" panose="02010609060101010101" charset="-122"/>
                <a:ea typeface="黑体" panose="02010609060101010101" charset="-122"/>
                <a:cs typeface="黑体" panose="02010609060101010101" charset="-122"/>
              </a:rPr>
              <a:t>配售型保障房</a:t>
            </a:r>
            <a:r>
              <a:rPr lang="en-US" altLang="zh-CN" sz="1650" dirty="0">
                <a:solidFill>
                  <a:srgbClr val="FF0000"/>
                </a:solidFill>
                <a:latin typeface="黑体" panose="02010609060101010101" charset="-122"/>
                <a:ea typeface="黑体" panose="02010609060101010101" charset="-122"/>
                <a:cs typeface="黑体" panose="02010609060101010101" charset="-122"/>
              </a:rPr>
              <a:t>”</a:t>
            </a:r>
            <a:endParaRPr lang="en-US" altLang="zh-CN" sz="1650" dirty="0">
              <a:solidFill>
                <a:srgbClr val="FF0000"/>
              </a:solidFill>
              <a:latin typeface="黑体" panose="02010609060101010101" charset="-122"/>
              <a:ea typeface="黑体" panose="02010609060101010101" charset="-122"/>
              <a:cs typeface="黑体" panose="02010609060101010101" charset="-122"/>
            </a:endParaRPr>
          </a:p>
        </p:txBody>
      </p:sp>
      <p:sp>
        <p:nvSpPr>
          <p:cNvPr id="100" name="文本框 99"/>
          <p:cNvSpPr txBox="true"/>
          <p:nvPr/>
        </p:nvSpPr>
        <p:spPr>
          <a:xfrm>
            <a:off x="880586" y="2539603"/>
            <a:ext cx="3810000" cy="1360805"/>
          </a:xfrm>
          <a:prstGeom prst="rect">
            <a:avLst/>
          </a:prstGeom>
          <a:noFill/>
          <a:ln w="9525">
            <a:noFill/>
          </a:ln>
        </p:spPr>
        <p:txBody>
          <a:bodyPr>
            <a:spAutoFit/>
          </a:bodyPr>
          <a:lstStyle/>
          <a:p>
            <a:pPr marL="0" indent="0" algn="l"/>
            <a:r>
              <a:rPr lang="en-US" altLang="zh-CN" sz="1650" b="0" dirty="0">
                <a:latin typeface="黑体" panose="02010609060101010101" charset="-122"/>
                <a:ea typeface="黑体" panose="02010609060101010101" charset="-122"/>
                <a:cs typeface="黑体" panose="02010609060101010101" charset="-122"/>
              </a:rPr>
              <a:t>03</a:t>
            </a:r>
            <a:r>
              <a:rPr lang="zh-CN" altLang="en-US" sz="1650" b="0" dirty="0">
                <a:solidFill>
                  <a:srgbClr val="FF0000"/>
                </a:solidFill>
                <a:latin typeface="黑体" panose="02010609060101010101" charset="-122"/>
                <a:ea typeface="黑体" panose="02010609060101010101" charset="-122"/>
                <a:cs typeface="黑体" panose="02010609060101010101" charset="-122"/>
              </a:rPr>
              <a:t>删除</a:t>
            </a:r>
            <a:r>
              <a:rPr lang="en-US" altLang="zh-CN" sz="1650" b="0" dirty="0">
                <a:latin typeface="黑体" panose="02010609060101010101" charset="-122"/>
                <a:ea typeface="黑体" panose="02010609060101010101" charset="-122"/>
                <a:cs typeface="黑体" panose="02010609060101010101" charset="-122"/>
              </a:rPr>
              <a:t>项目投资完成情况“住宅</a:t>
            </a:r>
            <a:r>
              <a:rPr lang="en-US" altLang="zh-CN" sz="1650" b="0" dirty="0" smtClean="0">
                <a:latin typeface="黑体" panose="02010609060101010101" charset="-122"/>
                <a:ea typeface="黑体" panose="02010609060101010101" charset="-122"/>
                <a:cs typeface="黑体" panose="02010609060101010101" charset="-122"/>
              </a:rPr>
              <a:t>”</a:t>
            </a:r>
            <a:endParaRPr lang="en-US" altLang="zh-CN" sz="1650" b="0" dirty="0" smtClean="0">
              <a:latin typeface="黑体" panose="02010609060101010101" charset="-122"/>
              <a:ea typeface="黑体" panose="02010609060101010101" charset="-122"/>
              <a:cs typeface="黑体" panose="02010609060101010101" charset="-122"/>
            </a:endParaRPr>
          </a:p>
          <a:p>
            <a:pPr marL="0" indent="0" algn="l"/>
            <a:r>
              <a:rPr lang="en-US" altLang="zh-CN" sz="1650" b="0" dirty="0" err="1" smtClean="0">
                <a:latin typeface="黑体" panose="02010609060101010101" charset="-122"/>
                <a:ea typeface="黑体" panose="02010609060101010101" charset="-122"/>
                <a:cs typeface="黑体" panose="02010609060101010101" charset="-122"/>
              </a:rPr>
              <a:t>其中项</a:t>
            </a:r>
            <a:r>
              <a:rPr lang="zh-CN" altLang="en-US" sz="1650" b="0" dirty="0" smtClean="0">
                <a:latin typeface="黑体" panose="02010609060101010101" charset="-122"/>
                <a:ea typeface="黑体" panose="02010609060101010101" charset="-122"/>
                <a:cs typeface="黑体" panose="02010609060101010101" charset="-122"/>
              </a:rPr>
              <a:t>分组</a:t>
            </a:r>
            <a:r>
              <a:rPr lang="zh-CN" altLang="en-US" sz="1650" b="0" dirty="0">
                <a:latin typeface="黑体" panose="02010609060101010101" charset="-122"/>
                <a:ea typeface="黑体" panose="02010609060101010101" charset="-122"/>
                <a:cs typeface="黑体" panose="02010609060101010101" charset="-122"/>
              </a:rPr>
              <a:t>：</a:t>
            </a:r>
            <a:endParaRPr lang="zh-CN" altLang="en-US" sz="1650" b="0" dirty="0">
              <a:latin typeface="黑体" panose="02010609060101010101" charset="-122"/>
              <a:ea typeface="黑体" panose="02010609060101010101" charset="-122"/>
              <a:cs typeface="黑体" panose="02010609060101010101" charset="-122"/>
            </a:endParaRPr>
          </a:p>
          <a:p>
            <a:pPr marL="0" indent="0" algn="l"/>
            <a:r>
              <a:rPr lang="en-US" altLang="zh-CN" sz="1650" b="0" dirty="0">
                <a:latin typeface="黑体" panose="02010609060101010101" charset="-122"/>
                <a:ea typeface="黑体" panose="02010609060101010101" charset="-122"/>
                <a:cs typeface="黑体" panose="02010609060101010101" charset="-122"/>
              </a:rPr>
              <a:t>90平方米及以下</a:t>
            </a:r>
            <a:endParaRPr lang="en-US" altLang="zh-CN" sz="1650" b="0" dirty="0">
              <a:latin typeface="黑体" panose="02010609060101010101" charset="-122"/>
              <a:ea typeface="黑体" panose="02010609060101010101" charset="-122"/>
              <a:cs typeface="黑体" panose="02010609060101010101" charset="-122"/>
            </a:endParaRPr>
          </a:p>
          <a:p>
            <a:pPr marL="0" indent="0" algn="l"/>
            <a:r>
              <a:rPr lang="en-US" altLang="zh-CN" sz="1650" b="0" dirty="0">
                <a:latin typeface="黑体" panose="02010609060101010101" charset="-122"/>
                <a:ea typeface="黑体" panose="02010609060101010101" charset="-122"/>
                <a:cs typeface="黑体" panose="02010609060101010101" charset="-122"/>
              </a:rPr>
              <a:t>90—144平方米</a:t>
            </a:r>
            <a:endParaRPr lang="en-US" altLang="zh-CN" sz="1650" b="0" dirty="0">
              <a:latin typeface="黑体" panose="02010609060101010101" charset="-122"/>
              <a:ea typeface="黑体" panose="02010609060101010101" charset="-122"/>
              <a:cs typeface="黑体" panose="02010609060101010101" charset="-122"/>
            </a:endParaRPr>
          </a:p>
          <a:p>
            <a:pPr marL="0" indent="0" algn="l"/>
            <a:r>
              <a:rPr lang="en-US" altLang="zh-CN" sz="1650" b="0" dirty="0">
                <a:latin typeface="黑体" panose="02010609060101010101" charset="-122"/>
                <a:ea typeface="黑体" panose="02010609060101010101" charset="-122"/>
                <a:cs typeface="黑体" panose="02010609060101010101" charset="-122"/>
              </a:rPr>
              <a:t>144</a:t>
            </a:r>
            <a:r>
              <a:rPr lang="en-US" altLang="zh-CN" sz="1650" b="0" dirty="0" smtClean="0">
                <a:latin typeface="黑体" panose="02010609060101010101" charset="-122"/>
                <a:ea typeface="黑体" panose="02010609060101010101" charset="-122"/>
                <a:cs typeface="黑体" panose="02010609060101010101" charset="-122"/>
              </a:rPr>
              <a:t>平方米以上</a:t>
            </a:r>
            <a:endParaRPr lang="zh-CN" altLang="en-US" sz="1650" dirty="0">
              <a:latin typeface="黑体" panose="02010609060101010101" charset="-122"/>
              <a:ea typeface="黑体" panose="02010609060101010101" charset="-122"/>
              <a:cs typeface="黑体" panose="02010609060101010101" charset="-122"/>
            </a:endParaRPr>
          </a:p>
        </p:txBody>
      </p:sp>
      <p:pic>
        <p:nvPicPr>
          <p:cNvPr id="2050" name="Picture 2"/>
          <p:cNvPicPr>
            <a:picLocks noChangeAspect="true" noChangeArrowheads="true"/>
          </p:cNvPicPr>
          <p:nvPr/>
        </p:nvPicPr>
        <p:blipFill>
          <a:blip r:embed="rId1" cstate="print"/>
          <a:srcRect/>
          <a:stretch>
            <a:fillRect/>
          </a:stretch>
        </p:blipFill>
        <p:spPr bwMode="auto">
          <a:xfrm>
            <a:off x="5261212" y="1926256"/>
            <a:ext cx="3592772" cy="1825967"/>
          </a:xfrm>
          <a:prstGeom prst="rect">
            <a:avLst/>
          </a:prstGeom>
          <a:noFill/>
          <a:ln w="9525">
            <a:noFill/>
            <a:miter lim="800000"/>
            <a:headEnd/>
            <a:tailEnd/>
          </a:ln>
        </p:spPr>
      </p:pic>
      <p:pic>
        <p:nvPicPr>
          <p:cNvPr id="2051" name="Picture 3"/>
          <p:cNvPicPr>
            <a:picLocks noChangeAspect="true" noChangeArrowheads="true"/>
          </p:cNvPicPr>
          <p:nvPr/>
        </p:nvPicPr>
        <p:blipFill>
          <a:blip r:embed="rId2" cstate="print"/>
          <a:srcRect/>
          <a:stretch>
            <a:fillRect/>
          </a:stretch>
        </p:blipFill>
        <p:spPr bwMode="auto">
          <a:xfrm>
            <a:off x="4896561" y="496757"/>
            <a:ext cx="3486150" cy="1243013"/>
          </a:xfrm>
          <a:prstGeom prst="rect">
            <a:avLst/>
          </a:prstGeom>
          <a:noFill/>
          <a:ln w="9525">
            <a:noFill/>
            <a:miter lim="800000"/>
            <a:headEnd/>
            <a:tailEnd/>
          </a:ln>
        </p:spPr>
      </p:pic>
      <p:pic>
        <p:nvPicPr>
          <p:cNvPr id="2052" name="Picture 4"/>
          <p:cNvPicPr>
            <a:picLocks noChangeAspect="true" noChangeArrowheads="true"/>
          </p:cNvPicPr>
          <p:nvPr/>
        </p:nvPicPr>
        <p:blipFill>
          <a:blip r:embed="rId3" cstate="print"/>
          <a:srcRect/>
          <a:stretch>
            <a:fillRect/>
          </a:stretch>
        </p:blipFill>
        <p:spPr bwMode="auto">
          <a:xfrm>
            <a:off x="2640201" y="2868374"/>
            <a:ext cx="2539124" cy="1960868"/>
          </a:xfrm>
          <a:prstGeom prst="rect">
            <a:avLst/>
          </a:prstGeom>
          <a:noFill/>
          <a:ln w="9525">
            <a:noFill/>
            <a:miter lim="800000"/>
            <a:headEnd/>
            <a:tailEnd/>
          </a:ln>
        </p:spPr>
      </p:pic>
      <p:grpSp>
        <p:nvGrpSpPr>
          <p:cNvPr id="2" name="组合 1"/>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7" name="矩形 6"/>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8" name="矩形 7"/>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10" name="矩形 5"/>
          <p:cNvSpPr>
            <a:spLocks noChangeArrowheads="true"/>
          </p:cNvSpPr>
          <p:nvPr/>
        </p:nvSpPr>
        <p:spPr bwMode="auto">
          <a:xfrm>
            <a:off x="448628" y="105728"/>
            <a:ext cx="140716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修订内容</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11" name="文本框 10"/>
          <p:cNvSpPr txBox="true"/>
          <p:nvPr/>
        </p:nvSpPr>
        <p:spPr>
          <a:xfrm>
            <a:off x="1979930" y="167005"/>
            <a:ext cx="5775325" cy="398780"/>
          </a:xfrm>
          <a:prstGeom prst="rect">
            <a:avLst/>
          </a:prstGeom>
          <a:noFill/>
        </p:spPr>
        <p:txBody>
          <a:bodyPr wrap="square" rtlCol="0" anchor="t">
            <a:spAutoFit/>
          </a:bodyPr>
          <a:p>
            <a:r>
              <a:rPr lang="en-US" altLang="zh-CN" sz="20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《房地产开发项目经营情况》（X204-1表）</a:t>
            </a:r>
            <a:endParaRPr lang="en-US" altLang="zh-CN" sz="20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p:txBody>
      </p:sp>
    </p:spTree>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矩形 5"/>
          <p:cNvSpPr/>
          <p:nvPr/>
        </p:nvSpPr>
        <p:spPr>
          <a:xfrm>
            <a:off x="714375" y="857250"/>
            <a:ext cx="8072438" cy="1014730"/>
          </a:xfrm>
          <a:prstGeom prst="rect">
            <a:avLst/>
          </a:prstGeom>
          <a:noFill/>
          <a:ln w="9525">
            <a:noFill/>
          </a:ln>
        </p:spPr>
        <p:txBody>
          <a:bodyPr>
            <a:spAutoFit/>
          </a:bodyPr>
          <a:lstStyle/>
          <a:p>
            <a:r>
              <a:rPr lang="zh-CN" altLang="en-US" sz="2000" dirty="0">
                <a:latin typeface="微软雅黑" panose="020B0604030504040204" pitchFamily="34" charset="-122"/>
                <a:ea typeface="微软雅黑" panose="020B0604030504040204" pitchFamily="34" charset="-122"/>
              </a:rPr>
              <a:t>指报告期内房屋建筑按照设计要求已全部完工，达到住人和使用条件，经验收鉴定合格或达到竣工验收标准，可正式移交使用的各栋房屋建筑面积的总和。</a:t>
            </a:r>
            <a:endParaRPr lang="zh-CN" altLang="en-US" sz="2000" dirty="0">
              <a:latin typeface="微软雅黑" panose="020B0604030504040204" pitchFamily="34" charset="-122"/>
              <a:ea typeface="微软雅黑" panose="020B0604030504040204" pitchFamily="34" charset="-122"/>
            </a:endParaRPr>
          </a:p>
        </p:txBody>
      </p:sp>
      <p:sp>
        <p:nvSpPr>
          <p:cNvPr id="68612" name="矩形 15"/>
          <p:cNvSpPr/>
          <p:nvPr/>
        </p:nvSpPr>
        <p:spPr>
          <a:xfrm>
            <a:off x="1261110" y="1969453"/>
            <a:ext cx="4032250" cy="400050"/>
          </a:xfrm>
          <a:prstGeom prst="rect">
            <a:avLst/>
          </a:prstGeom>
          <a:noFill/>
          <a:ln w="9525">
            <a:noFill/>
          </a:ln>
        </p:spPr>
        <p:txBody>
          <a:bodyPr wrap="none">
            <a:spAutoFit/>
          </a:bodyPr>
          <a:lstStyle/>
          <a:p>
            <a:pPr>
              <a:buClr>
                <a:srgbClr val="0000FF"/>
              </a:buClr>
              <a:buSzPct val="70000"/>
            </a:pPr>
            <a:r>
              <a:rPr lang="zh-CN" altLang="en-US" sz="2000" dirty="0">
                <a:latin typeface="微软雅黑" panose="020B0604030504040204" pitchFamily="34" charset="-122"/>
                <a:ea typeface="微软雅黑" panose="020B0604030504040204" pitchFamily="34" charset="-122"/>
              </a:rPr>
              <a:t>取自</a:t>
            </a:r>
            <a:r>
              <a:rPr lang="en-US" altLang="zh-CN" sz="2000" dirty="0">
                <a:latin typeface="微软雅黑" panose="020B0604030504040204" pitchFamily="34" charset="-122"/>
                <a:ea typeface="微软雅黑" panose="020B0604030504040204" pitchFamily="34" charset="-122"/>
              </a:rPr>
              <a:t>《</a:t>
            </a:r>
            <a:r>
              <a:rPr lang="zh-CN" altLang="en-US" sz="2000" dirty="0">
                <a:latin typeface="微软雅黑" panose="020B0604030504040204" pitchFamily="34" charset="-122"/>
                <a:ea typeface="微软雅黑" panose="020B0604030504040204" pitchFamily="34" charset="-122"/>
              </a:rPr>
              <a:t>竣工备案表</a:t>
            </a:r>
            <a:r>
              <a:rPr lang="en-US" altLang="zh-CN" sz="2000" dirty="0">
                <a:latin typeface="微软雅黑" panose="020B0604030504040204" pitchFamily="34" charset="-122"/>
                <a:ea typeface="微软雅黑" panose="020B0604030504040204" pitchFamily="34" charset="-122"/>
              </a:rPr>
              <a:t>》</a:t>
            </a:r>
            <a:r>
              <a:rPr lang="zh-CN" altLang="en-US" sz="2000" dirty="0">
                <a:latin typeface="微软雅黑" panose="020B0604030504040204" pitchFamily="34" charset="-122"/>
                <a:ea typeface="微软雅黑" panose="020B0604030504040204" pitchFamily="34" charset="-122"/>
              </a:rPr>
              <a:t>或四方验收单</a:t>
            </a:r>
            <a:endParaRPr lang="zh-CN" altLang="en-US" sz="2000" dirty="0">
              <a:latin typeface="微软雅黑" panose="020B0604030504040204" pitchFamily="34" charset="-122"/>
              <a:ea typeface="微软雅黑" panose="020B0604030504040204" pitchFamily="34" charset="-122"/>
            </a:endParaRPr>
          </a:p>
        </p:txBody>
      </p:sp>
      <p:sp>
        <p:nvSpPr>
          <p:cNvPr id="68613" name="矩形 16"/>
          <p:cNvSpPr/>
          <p:nvPr/>
        </p:nvSpPr>
        <p:spPr>
          <a:xfrm>
            <a:off x="1277620" y="2496820"/>
            <a:ext cx="6978015" cy="1198880"/>
          </a:xfrm>
          <a:prstGeom prst="rect">
            <a:avLst/>
          </a:prstGeom>
          <a:noFill/>
          <a:ln w="9525">
            <a:noFill/>
          </a:ln>
        </p:spPr>
        <p:txBody>
          <a:bodyPr wrap="square">
            <a:spAutoFit/>
          </a:bodyPr>
          <a:lstStyle/>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defRPr/>
            </a:pPr>
            <a:r>
              <a:rPr sz="2000" noProof="0">
                <a:ln>
                  <a:noFill/>
                </a:ln>
                <a:effectLst/>
                <a:uLnTx/>
                <a:uFillTx/>
                <a:latin typeface="微软雅黑" panose="020B0604030504040204" pitchFamily="34" charset="-122"/>
                <a:ea typeface="微软雅黑" panose="020B0604030504040204" pitchFamily="34" charset="-122"/>
                <a:sym typeface="+mn-ea"/>
              </a:rPr>
              <a:t>特殊情况下，企业未获得竣工验收报告，但房屋已交付使用，</a:t>
            </a:r>
            <a:r>
              <a:rPr lang="zh-CN" altLang="en-US" sz="2000" dirty="0">
                <a:solidFill>
                  <a:srgbClr val="C00000"/>
                </a:solidFill>
                <a:latin typeface="微软雅黑" panose="020B0604030504040204" pitchFamily="34" charset="-122"/>
                <a:ea typeface="微软雅黑" panose="020B0604030504040204" pitchFamily="34" charset="-122"/>
                <a:sym typeface="+mn-ea"/>
              </a:rPr>
              <a:t>比如实际已经入住多年，</a:t>
            </a:r>
            <a:r>
              <a:rPr sz="2000" noProof="0">
                <a:ln>
                  <a:noFill/>
                </a:ln>
                <a:effectLst/>
                <a:uLnTx/>
                <a:uFillTx/>
                <a:latin typeface="微软雅黑" panose="020B0604030504040204" pitchFamily="34" charset="-122"/>
                <a:ea typeface="微软雅黑" panose="020B0604030504040204" pitchFamily="34" charset="-122"/>
                <a:sym typeface="+mn-ea"/>
              </a:rPr>
              <a:t>统计人员可对该房屋做竣工处理，填报竣工面积。</a:t>
            </a:r>
            <a:endParaRPr lang="zh-CN" altLang="en-US" sz="2000" noProof="0" dirty="0">
              <a:ln>
                <a:noFill/>
              </a:ln>
              <a:effectLst/>
              <a:uLnTx/>
              <a:uFillTx/>
              <a:latin typeface="微软雅黑" panose="020B0604030504040204" pitchFamily="34" charset="-122"/>
              <a:ea typeface="微软雅黑" panose="020B0604030504040204" pitchFamily="34" charset="-122"/>
              <a:sym typeface="+mn-ea"/>
            </a:endParaRPr>
          </a:p>
        </p:txBody>
      </p:sp>
      <p:sp>
        <p:nvSpPr>
          <p:cNvPr id="68614" name="矩形 17"/>
          <p:cNvSpPr/>
          <p:nvPr/>
        </p:nvSpPr>
        <p:spPr>
          <a:xfrm>
            <a:off x="1291590" y="3754120"/>
            <a:ext cx="3775075" cy="400050"/>
          </a:xfrm>
          <a:prstGeom prst="rect">
            <a:avLst/>
          </a:prstGeom>
          <a:noFill/>
          <a:ln w="9525">
            <a:noFill/>
          </a:ln>
        </p:spPr>
        <p:txBody>
          <a:bodyPr wrap="none">
            <a:spAutoFit/>
          </a:bodyPr>
          <a:lstStyle/>
          <a:p>
            <a:pPr>
              <a:buClr>
                <a:srgbClr val="0000FF"/>
              </a:buClr>
              <a:buSzPct val="70000"/>
            </a:pPr>
            <a:r>
              <a:rPr lang="zh-CN" altLang="en-US" sz="2000" dirty="0">
                <a:latin typeface="微软雅黑" panose="020B0604030504040204" pitchFamily="34" charset="-122"/>
                <a:ea typeface="微软雅黑" panose="020B0604030504040204" pitchFamily="34" charset="-122"/>
              </a:rPr>
              <a:t>根据竣工实测面积调整施工面积</a:t>
            </a:r>
            <a:endParaRPr lang="zh-CN" altLang="en-US" sz="2000" dirty="0">
              <a:latin typeface="微软雅黑" panose="020B0604030504040204" pitchFamily="34" charset="-122"/>
              <a:ea typeface="微软雅黑" panose="020B0604030504040204" pitchFamily="34" charset="-122"/>
            </a:endParaRPr>
          </a:p>
        </p:txBody>
      </p:sp>
      <p:sp>
        <p:nvSpPr>
          <p:cNvPr id="68615" name="矩形 18"/>
          <p:cNvSpPr/>
          <p:nvPr/>
        </p:nvSpPr>
        <p:spPr>
          <a:xfrm>
            <a:off x="1209040" y="4054158"/>
            <a:ext cx="6643688" cy="922337"/>
          </a:xfrm>
          <a:prstGeom prst="rect">
            <a:avLst/>
          </a:prstGeom>
          <a:noFill/>
          <a:ln w="9525">
            <a:noFill/>
          </a:ln>
        </p:spPr>
        <p:txBody>
          <a:bodyPr>
            <a:spAutoFit/>
          </a:bodyPr>
          <a:lstStyle/>
          <a:p>
            <a:r>
              <a:rPr lang="zh-CN" altLang="en-US" dirty="0">
                <a:latin typeface="华文楷体" panose="02010600040101010101" pitchFamily="2" charset="-122"/>
                <a:ea typeface="华文楷体" panose="02010600040101010101" pitchFamily="2" charset="-122"/>
              </a:rPr>
              <a:t>例如：竣工后与施工面积有出入，根据竣工面积调整施工面积。</a:t>
            </a:r>
            <a:endParaRPr lang="en-US" altLang="zh-CN" dirty="0">
              <a:latin typeface="华文楷体" panose="02010600040101010101" pitchFamily="2" charset="-122"/>
              <a:ea typeface="华文楷体" panose="02010600040101010101" pitchFamily="2" charset="-122"/>
            </a:endParaRPr>
          </a:p>
          <a:p>
            <a:r>
              <a:rPr lang="zh-CN" altLang="en-US" dirty="0">
                <a:latin typeface="华文楷体" panose="02010600040101010101" pitchFamily="2" charset="-122"/>
                <a:ea typeface="华文楷体" panose="02010600040101010101" pitchFamily="2" charset="-122"/>
              </a:rPr>
              <a:t>原来施工许可证上的面积是</a:t>
            </a:r>
            <a:r>
              <a:rPr lang="en-US" altLang="zh-CN" dirty="0">
                <a:latin typeface="华文楷体" panose="02010600040101010101" pitchFamily="2" charset="-122"/>
                <a:ea typeface="华文楷体" panose="02010600040101010101" pitchFamily="2" charset="-122"/>
              </a:rPr>
              <a:t>2000</a:t>
            </a:r>
            <a:r>
              <a:rPr lang="zh-CN" altLang="en-US" dirty="0">
                <a:latin typeface="华文楷体" panose="02010600040101010101" pitchFamily="2" charset="-122"/>
                <a:ea typeface="华文楷体" panose="02010600040101010101" pitchFamily="2" charset="-122"/>
              </a:rPr>
              <a:t>平方米，竣工后的实测面积为</a:t>
            </a:r>
            <a:r>
              <a:rPr lang="en-US" altLang="zh-CN" dirty="0">
                <a:latin typeface="华文楷体" panose="02010600040101010101" pitchFamily="2" charset="-122"/>
                <a:ea typeface="华文楷体" panose="02010600040101010101" pitchFamily="2" charset="-122"/>
              </a:rPr>
              <a:t>2200</a:t>
            </a:r>
            <a:r>
              <a:rPr lang="zh-CN" altLang="en-US" dirty="0">
                <a:latin typeface="华文楷体" panose="02010600040101010101" pitchFamily="2" charset="-122"/>
                <a:ea typeface="华文楷体" panose="02010600040101010101" pitchFamily="2" charset="-122"/>
              </a:rPr>
              <a:t>平方米，则施工面积也应相应调整为</a:t>
            </a:r>
            <a:r>
              <a:rPr lang="en-US" altLang="zh-CN" dirty="0">
                <a:latin typeface="华文楷体" panose="02010600040101010101" pitchFamily="2" charset="-122"/>
                <a:ea typeface="华文楷体" panose="02010600040101010101" pitchFamily="2" charset="-122"/>
              </a:rPr>
              <a:t>2200</a:t>
            </a:r>
            <a:r>
              <a:rPr lang="zh-CN" altLang="en-US" dirty="0">
                <a:latin typeface="华文楷体" panose="02010600040101010101" pitchFamily="2" charset="-122"/>
                <a:ea typeface="华文楷体" panose="02010600040101010101" pitchFamily="2" charset="-122"/>
              </a:rPr>
              <a:t>平方米。</a:t>
            </a:r>
            <a:endParaRPr lang="zh-CN" altLang="en-US" dirty="0">
              <a:latin typeface="华文楷体" panose="02010600040101010101" pitchFamily="2" charset="-122"/>
              <a:ea typeface="华文楷体" panose="02010600040101010101" pitchFamily="2" charset="-122"/>
            </a:endParaRPr>
          </a:p>
        </p:txBody>
      </p:sp>
      <p:grpSp>
        <p:nvGrpSpPr>
          <p:cNvPr id="8" name="组合 7"/>
          <p:cNvGrpSpPr/>
          <p:nvPr/>
        </p:nvGrpSpPr>
        <p:grpSpPr>
          <a:xfrm>
            <a:off x="0" y="-107950"/>
            <a:ext cx="3736340" cy="1058545"/>
            <a:chOff x="0" y="-170"/>
            <a:chExt cx="5884"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2" name="矩形 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7" name="矩形 5"/>
            <p:cNvSpPr>
              <a:spLocks noChangeArrowheads="true"/>
            </p:cNvSpPr>
            <p:nvPr/>
          </p:nvSpPr>
          <p:spPr bwMode="auto">
            <a:xfrm>
              <a:off x="900" y="190"/>
              <a:ext cx="4984" cy="130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603 本年房屋竣工面积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grpSp>
        <p:nvGrpSpPr>
          <p:cNvPr id="67589" name="Group 17"/>
          <p:cNvGrpSpPr/>
          <p:nvPr/>
        </p:nvGrpSpPr>
        <p:grpSpPr>
          <a:xfrm>
            <a:off x="498475" y="1874838"/>
            <a:ext cx="779463" cy="781050"/>
            <a:chOff x="1042121" y="1082573"/>
            <a:chExt cx="780053" cy="760442"/>
          </a:xfrm>
        </p:grpSpPr>
        <p:pic>
          <p:nvPicPr>
            <p:cNvPr id="67603" name="Picture 14"/>
            <p:cNvPicPr>
              <a:picLocks noChangeAspect="true"/>
            </p:cNvPicPr>
            <p:nvPr/>
          </p:nvPicPr>
          <p:blipFill>
            <a:blip r:embed="rId1"/>
            <a:stretch>
              <a:fillRect/>
            </a:stretch>
          </p:blipFill>
          <p:spPr>
            <a:xfrm>
              <a:off x="1042121" y="1082573"/>
              <a:ext cx="720418" cy="760442"/>
            </a:xfrm>
            <a:prstGeom prst="rect">
              <a:avLst/>
            </a:prstGeom>
            <a:noFill/>
            <a:ln w="9525">
              <a:noFill/>
            </a:ln>
          </p:spPr>
        </p:pic>
        <p:sp>
          <p:nvSpPr>
            <p:cNvPr id="39" name="TextBox 38"/>
            <p:cNvSpPr txBox="true"/>
            <p:nvPr/>
          </p:nvSpPr>
          <p:spPr>
            <a:xfrm>
              <a:off x="1193048" y="1212405"/>
              <a:ext cx="629126" cy="329215"/>
            </a:xfrm>
            <a:prstGeom prst="rect">
              <a:avLst/>
            </a:prstGeom>
            <a:noFill/>
          </p:spPr>
          <p:txBody>
            <a:bodyPr lIns="0" tIns="0" rIns="0" bIns="0">
              <a:spAutoFit/>
            </a:bodyPr>
            <a:lstStyle/>
            <a:p>
              <a:pPr algn="ctr">
                <a:buNone/>
              </a:pPr>
              <a:r>
                <a:rPr lang="en-US" altLang="zh-CN" sz="1600" dirty="0">
                  <a:solidFill>
                    <a:schemeClr val="bg1"/>
                  </a:solidFill>
                  <a:latin typeface="Source Sans Pro Black"/>
                  <a:ea typeface="Open Sans Semibold"/>
                </a:rPr>
                <a:t>1</a:t>
              </a:r>
              <a:endParaRPr lang="en-US" altLang="zh-CN" sz="1600" dirty="0">
                <a:solidFill>
                  <a:schemeClr val="bg1"/>
                </a:solidFill>
                <a:latin typeface="Source Sans Pro Black"/>
                <a:ea typeface="Open Sans Semibold"/>
              </a:endParaRPr>
            </a:p>
          </p:txBody>
        </p:sp>
      </p:grpSp>
      <p:grpSp>
        <p:nvGrpSpPr>
          <p:cNvPr id="67590" name="Group 19"/>
          <p:cNvGrpSpPr/>
          <p:nvPr/>
        </p:nvGrpSpPr>
        <p:grpSpPr>
          <a:xfrm>
            <a:off x="467360" y="2499043"/>
            <a:ext cx="777875" cy="768350"/>
            <a:chOff x="1581234" y="1806594"/>
            <a:chExt cx="777653" cy="748434"/>
          </a:xfrm>
        </p:grpSpPr>
        <p:pic>
          <p:nvPicPr>
            <p:cNvPr id="67601" name="Picture 13"/>
            <p:cNvPicPr>
              <a:picLocks noChangeAspect="true"/>
            </p:cNvPicPr>
            <p:nvPr/>
          </p:nvPicPr>
          <p:blipFill>
            <a:blip r:embed="rId2"/>
            <a:stretch>
              <a:fillRect/>
            </a:stretch>
          </p:blipFill>
          <p:spPr>
            <a:xfrm>
              <a:off x="1581234" y="1806594"/>
              <a:ext cx="720418" cy="748434"/>
            </a:xfrm>
            <a:prstGeom prst="rect">
              <a:avLst/>
            </a:prstGeom>
            <a:noFill/>
            <a:ln w="9525">
              <a:noFill/>
            </a:ln>
          </p:spPr>
        </p:pic>
        <p:sp>
          <p:nvSpPr>
            <p:cNvPr id="42" name="TextBox 41"/>
            <p:cNvSpPr txBox="true"/>
            <p:nvPr/>
          </p:nvSpPr>
          <p:spPr>
            <a:xfrm>
              <a:off x="1728830" y="1941126"/>
              <a:ext cx="630057" cy="329373"/>
            </a:xfrm>
            <a:prstGeom prst="rect">
              <a:avLst/>
            </a:prstGeom>
            <a:noFill/>
          </p:spPr>
          <p:txBody>
            <a:bodyPr lIns="0" tIns="0" rIns="0" bIns="0">
              <a:spAutoFit/>
            </a:bodyPr>
            <a:lstStyle/>
            <a:p>
              <a:pPr algn="ctr">
                <a:buNone/>
              </a:pPr>
              <a:r>
                <a:rPr lang="en-US" altLang="zh-CN" sz="1600" dirty="0">
                  <a:solidFill>
                    <a:schemeClr val="bg1"/>
                  </a:solidFill>
                  <a:latin typeface="Source Sans Pro Black"/>
                  <a:ea typeface="Open Sans Semibold"/>
                </a:rPr>
                <a:t>2</a:t>
              </a:r>
              <a:endParaRPr lang="en-US" altLang="zh-CN" sz="1600" dirty="0">
                <a:solidFill>
                  <a:schemeClr val="bg1"/>
                </a:solidFill>
                <a:latin typeface="Source Sans Pro Black"/>
                <a:ea typeface="Open Sans Semibold"/>
              </a:endParaRPr>
            </a:p>
          </p:txBody>
        </p:sp>
      </p:grpSp>
      <p:grpSp>
        <p:nvGrpSpPr>
          <p:cNvPr id="67595" name="Group 17"/>
          <p:cNvGrpSpPr/>
          <p:nvPr/>
        </p:nvGrpSpPr>
        <p:grpSpPr>
          <a:xfrm>
            <a:off x="498475" y="3646170"/>
            <a:ext cx="779463" cy="781050"/>
            <a:chOff x="1042121" y="1082573"/>
            <a:chExt cx="780053" cy="760442"/>
          </a:xfrm>
        </p:grpSpPr>
        <p:pic>
          <p:nvPicPr>
            <p:cNvPr id="67599" name="Picture 14"/>
            <p:cNvPicPr>
              <a:picLocks noChangeAspect="true"/>
            </p:cNvPicPr>
            <p:nvPr/>
          </p:nvPicPr>
          <p:blipFill>
            <a:blip r:embed="rId1"/>
            <a:stretch>
              <a:fillRect/>
            </a:stretch>
          </p:blipFill>
          <p:spPr>
            <a:xfrm>
              <a:off x="1042121" y="1082573"/>
              <a:ext cx="720418" cy="760442"/>
            </a:xfrm>
            <a:prstGeom prst="rect">
              <a:avLst/>
            </a:prstGeom>
            <a:noFill/>
            <a:ln w="9525">
              <a:noFill/>
            </a:ln>
          </p:spPr>
        </p:pic>
        <p:sp>
          <p:nvSpPr>
            <p:cNvPr id="49" name="TextBox 48"/>
            <p:cNvSpPr txBox="true"/>
            <p:nvPr/>
          </p:nvSpPr>
          <p:spPr>
            <a:xfrm>
              <a:off x="1193048" y="1212405"/>
              <a:ext cx="629126" cy="329216"/>
            </a:xfrm>
            <a:prstGeom prst="rect">
              <a:avLst/>
            </a:prstGeom>
            <a:noFill/>
          </p:spPr>
          <p:txBody>
            <a:bodyPr lIns="0" tIns="0" rIns="0" bIns="0">
              <a:spAutoFit/>
            </a:bodyPr>
            <a:lstStyle/>
            <a:p>
              <a:pPr algn="ctr">
                <a:buNone/>
              </a:pPr>
              <a:r>
                <a:rPr lang="en-US" altLang="zh-CN" sz="1600" dirty="0">
                  <a:solidFill>
                    <a:schemeClr val="bg1"/>
                  </a:solidFill>
                  <a:latin typeface="Source Sans Pro Black"/>
                  <a:ea typeface="Open Sans Semibold"/>
                </a:rPr>
                <a:t>3</a:t>
              </a:r>
              <a:endParaRPr lang="en-US" altLang="zh-CN" sz="1600" dirty="0">
                <a:solidFill>
                  <a:schemeClr val="bg1"/>
                </a:solidFill>
                <a:latin typeface="Source Sans Pro Black"/>
                <a:ea typeface="Open Sans Semibold"/>
              </a:endParaRPr>
            </a:p>
          </p:txBody>
        </p:sp>
      </p:gr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07950"/>
            <a:ext cx="3736340" cy="1058545"/>
            <a:chOff x="0" y="-170"/>
            <a:chExt cx="5884"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2" name="矩形 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7" name="矩形 5"/>
            <p:cNvSpPr>
              <a:spLocks noChangeArrowheads="true"/>
            </p:cNvSpPr>
            <p:nvPr/>
          </p:nvSpPr>
          <p:spPr bwMode="auto">
            <a:xfrm>
              <a:off x="900" y="190"/>
              <a:ext cx="4984" cy="130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603 本年房屋竣工面积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60418" name="Rectangle 3"/>
          <p:cNvSpPr>
            <a:spLocks noGrp="true"/>
          </p:cNvSpPr>
          <p:nvPr/>
        </p:nvSpPr>
        <p:spPr bwMode="auto">
          <a:xfrm>
            <a:off x="202565" y="669925"/>
            <a:ext cx="8396605" cy="1071880"/>
          </a:xfrm>
          <a:prstGeom prst="rect">
            <a:avLst/>
          </a:prstGeom>
          <a:noFill/>
          <a:ln w="9525">
            <a:noFill/>
            <a:miter lim="800000"/>
          </a:ln>
        </p:spPr>
        <p:txBody>
          <a:bodyPr vert="horz" lIns="91440" tIns="45720" rIns="91440" bIns="45720" rtlCol="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R="0" lvl="0" algn="l" defTabSz="914400" rtl="0" fontAlgn="auto">
              <a:lnSpc>
                <a:spcPct val="150000"/>
              </a:lnSpc>
              <a:spcBef>
                <a:spcPts val="0"/>
              </a:spcBef>
              <a:spcAft>
                <a:spcPts val="0"/>
              </a:spcAft>
              <a:buClr>
                <a:srgbClr val="0000FF"/>
              </a:buClr>
              <a:buSzTx/>
              <a:buFont typeface="Wingdings" panose="05000000000000000000" charset="0"/>
              <a:buChar char="ü"/>
              <a:defRPr/>
            </a:pPr>
            <a:r>
              <a:rPr sz="2000" noProof="0">
                <a:ln>
                  <a:noFill/>
                </a:ln>
                <a:effectLst/>
                <a:uLnTx/>
                <a:uFillTx/>
                <a:latin typeface="微软雅黑" panose="020B0604030504040204" pitchFamily="34" charset="-122"/>
                <a:ea typeface="微软雅黑" panose="020B0604030504040204" pitchFamily="34" charset="-122"/>
              </a:rPr>
              <a:t>竣工面积以</a:t>
            </a:r>
            <a:r>
              <a:rPr sz="2000" noProof="0">
                <a:ln>
                  <a:noFill/>
                </a:ln>
                <a:solidFill>
                  <a:srgbClr val="FF0000"/>
                </a:solidFill>
                <a:effectLst/>
                <a:uLnTx/>
                <a:uFillTx/>
                <a:latin typeface="微软雅黑" panose="020B0604030504040204" pitchFamily="34" charset="-122"/>
                <a:ea typeface="微软雅黑" panose="020B0604030504040204" pitchFamily="34" charset="-122"/>
              </a:rPr>
              <a:t>房屋单位工程（栋）</a:t>
            </a:r>
            <a:r>
              <a:rPr sz="2000" noProof="0">
                <a:ln>
                  <a:noFill/>
                </a:ln>
                <a:effectLst/>
                <a:uLnTx/>
                <a:uFillTx/>
                <a:latin typeface="微软雅黑" panose="020B0604030504040204" pitchFamily="34" charset="-122"/>
                <a:ea typeface="微软雅黑" panose="020B0604030504040204" pitchFamily="34" charset="-122"/>
              </a:rPr>
              <a:t>为核算对象，在</a:t>
            </a:r>
            <a:r>
              <a:rPr sz="2000" noProof="0">
                <a:ln>
                  <a:noFill/>
                </a:ln>
                <a:solidFill>
                  <a:srgbClr val="FF0000"/>
                </a:solidFill>
                <a:effectLst/>
                <a:uLnTx/>
                <a:uFillTx/>
                <a:latin typeface="微软雅黑" panose="020B0604030504040204" pitchFamily="34" charset="-122"/>
                <a:ea typeface="微软雅黑" panose="020B0604030504040204" pitchFamily="34" charset="-122"/>
              </a:rPr>
              <a:t>整栋房屋符合竣工条件后</a:t>
            </a:r>
            <a:r>
              <a:rPr sz="2000" noProof="0">
                <a:ln>
                  <a:noFill/>
                </a:ln>
                <a:effectLst/>
                <a:uLnTx/>
                <a:uFillTx/>
                <a:latin typeface="微软雅黑" panose="020B0604030504040204" pitchFamily="34" charset="-122"/>
                <a:ea typeface="微软雅黑" panose="020B0604030504040204" pitchFamily="34" charset="-122"/>
              </a:rPr>
              <a:t>按其全部建筑面积一次性计算，而不是按各栋施工房屋中已完成的部分或层次分割计算。</a:t>
            </a:r>
            <a:r>
              <a:rPr lang="zh-CN" sz="2000" noProof="0">
                <a:ln>
                  <a:noFill/>
                </a:ln>
                <a:effectLst/>
                <a:uLnTx/>
                <a:uFillTx/>
                <a:latin typeface="微软雅黑" panose="020B0604030504040204" pitchFamily="34" charset="-122"/>
                <a:ea typeface="微软雅黑" panose="020B0604030504040204" pitchFamily="34" charset="-122"/>
                <a:sym typeface="+mn-ea"/>
              </a:rPr>
              <a:t>竣工几栋，则报几栋的竣工面积，</a:t>
            </a:r>
            <a:r>
              <a:rPr sz="2000" noProof="0">
                <a:ln>
                  <a:noFill/>
                </a:ln>
                <a:solidFill>
                  <a:srgbClr val="FF0000"/>
                </a:solidFill>
                <a:effectLst/>
                <a:uLnTx/>
                <a:uFillTx/>
                <a:latin typeface="微软雅黑" panose="020B0604030504040204" pitchFamily="34" charset="-122"/>
                <a:ea typeface="微软雅黑" panose="020B0604030504040204" pitchFamily="34" charset="-122"/>
                <a:sym typeface="+mn-ea"/>
              </a:rPr>
              <a:t>不要漏报</a:t>
            </a:r>
            <a:r>
              <a:rPr sz="2000" noProof="0">
                <a:ln>
                  <a:noFill/>
                </a:ln>
                <a:effectLst/>
                <a:uLnTx/>
                <a:uFillTx/>
                <a:latin typeface="微软雅黑" panose="020B0604030504040204" pitchFamily="34" charset="-122"/>
                <a:ea typeface="微软雅黑" panose="020B0604030504040204" pitchFamily="34" charset="-122"/>
                <a:sym typeface="+mn-ea"/>
              </a:rPr>
              <a:t>。</a:t>
            </a:r>
            <a:endParaRPr sz="2000" noProof="0">
              <a:ln>
                <a:noFill/>
              </a:ln>
              <a:effectLst/>
              <a:uLnTx/>
              <a:uFillTx/>
              <a:latin typeface="微软雅黑" panose="020B0604030504040204" pitchFamily="34" charset="-122"/>
              <a:ea typeface="微软雅黑" panose="020B0604030504040204" pitchFamily="34" charset="-122"/>
            </a:endParaRPr>
          </a:p>
          <a:p>
            <a:pPr marR="0" lvl="0" algn="l" defTabSz="914400" rtl="0" fontAlgn="auto">
              <a:lnSpc>
                <a:spcPct val="150000"/>
              </a:lnSpc>
              <a:spcBef>
                <a:spcPts val="0"/>
              </a:spcBef>
              <a:spcAft>
                <a:spcPts val="0"/>
              </a:spcAft>
              <a:buClr>
                <a:srgbClr val="0000FF"/>
              </a:buClr>
              <a:buSzTx/>
              <a:buFont typeface="Wingdings" panose="05000000000000000000" charset="0"/>
              <a:buChar char="ü"/>
              <a:defRPr/>
            </a:pPr>
            <a:r>
              <a:rPr sz="2000" noProof="0">
                <a:ln>
                  <a:noFill/>
                </a:ln>
                <a:effectLst/>
                <a:uLnTx/>
                <a:uFillTx/>
                <a:latin typeface="微软雅黑" panose="020B0604030504040204" pitchFamily="34" charset="-122"/>
                <a:ea typeface="微软雅黑" panose="020B0604030504040204" pitchFamily="34" charset="-122"/>
                <a:sym typeface="+mn-ea"/>
              </a:rPr>
              <a:t>竣工面积是</a:t>
            </a:r>
            <a:r>
              <a:rPr sz="2000" noProof="0">
                <a:ln>
                  <a:noFill/>
                </a:ln>
                <a:solidFill>
                  <a:srgbClr val="FF0000"/>
                </a:solidFill>
                <a:effectLst/>
                <a:uLnTx/>
                <a:uFillTx/>
                <a:latin typeface="微软雅黑" panose="020B0604030504040204" pitchFamily="34" charset="-122"/>
                <a:ea typeface="微软雅黑" panose="020B0604030504040204" pitchFamily="34" charset="-122"/>
                <a:sym typeface="+mn-ea"/>
              </a:rPr>
              <a:t>当年发生额</a:t>
            </a:r>
            <a:r>
              <a:rPr sz="2000" noProof="0">
                <a:ln>
                  <a:noFill/>
                </a:ln>
                <a:effectLst/>
                <a:uLnTx/>
                <a:uFillTx/>
                <a:latin typeface="微软雅黑" panose="020B0604030504040204" pitchFamily="34" charset="-122"/>
                <a:ea typeface="微软雅黑" panose="020B0604030504040204" pitchFamily="34" charset="-122"/>
                <a:sym typeface="+mn-ea"/>
              </a:rPr>
              <a:t>，不应把以往年度数据加入。</a:t>
            </a:r>
            <a:endParaRPr sz="2000" noProof="0">
              <a:ln>
                <a:noFill/>
              </a:ln>
              <a:effectLst/>
              <a:uLnTx/>
              <a:uFillTx/>
              <a:latin typeface="微软雅黑" panose="020B0604030504040204" pitchFamily="34" charset="-122"/>
              <a:ea typeface="微软雅黑" panose="020B0604030504040204" pitchFamily="34" charset="-122"/>
            </a:endParaRPr>
          </a:p>
          <a:p>
            <a:pPr marR="0" lvl="0" algn="l" defTabSz="914400" rtl="0" fontAlgn="auto">
              <a:lnSpc>
                <a:spcPct val="150000"/>
              </a:lnSpc>
              <a:spcBef>
                <a:spcPts val="0"/>
              </a:spcBef>
              <a:spcAft>
                <a:spcPts val="0"/>
              </a:spcAft>
              <a:buClr>
                <a:srgbClr val="0000FF"/>
              </a:buClr>
              <a:buSzTx/>
              <a:buFont typeface="Wingdings" panose="05000000000000000000" charset="0"/>
              <a:buChar char="ü"/>
              <a:defRPr/>
            </a:pPr>
            <a:r>
              <a:rPr lang="zh-CN" sz="2000" b="1" noProof="0">
                <a:ln>
                  <a:noFill/>
                </a:ln>
                <a:effectLst/>
                <a:uLnTx/>
                <a:uFillTx/>
                <a:latin typeface="微软雅黑" panose="020B0604030504040204" pitchFamily="34" charset="-122"/>
                <a:ea typeface="微软雅黑" panose="020B0604030504040204" pitchFamily="34" charset="-122"/>
              </a:rPr>
              <a:t>填写竣工面积不一定填写竣工时间（可能为部分竣工），填写竣工时间一定有竣工面积（已经全部竣工）。</a:t>
            </a:r>
            <a:endParaRPr lang="zh-CN" sz="2000" b="1" noProof="0">
              <a:ln>
                <a:noFill/>
              </a:ln>
              <a:effectLst/>
              <a:uLnTx/>
              <a:uFillTx/>
              <a:latin typeface="微软雅黑" panose="020B0604030504040204" pitchFamily="34" charset="-122"/>
              <a:ea typeface="微软雅黑" panose="020B0604030504040204" pitchFamily="34" charset="-122"/>
            </a:endParaRPr>
          </a:p>
          <a:p>
            <a:pPr marR="0" lvl="0" algn="l" defTabSz="914400" rtl="0" fontAlgn="auto">
              <a:lnSpc>
                <a:spcPct val="150000"/>
              </a:lnSpc>
              <a:spcBef>
                <a:spcPts val="0"/>
              </a:spcBef>
              <a:spcAft>
                <a:spcPts val="0"/>
              </a:spcAft>
              <a:buClr>
                <a:srgbClr val="0000FF"/>
              </a:buClr>
              <a:buSzTx/>
              <a:buFont typeface="Wingdings" panose="05000000000000000000" charset="0"/>
              <a:buChar char="ü"/>
              <a:defRPr/>
            </a:pPr>
            <a:r>
              <a:rPr lang="zh-CN" sz="2000" noProof="0">
                <a:ln>
                  <a:noFill/>
                </a:ln>
                <a:effectLst/>
                <a:uLnTx/>
                <a:uFillTx/>
                <a:latin typeface="微软雅黑" panose="020B0604030504040204" pitchFamily="34" charset="-122"/>
                <a:ea typeface="微软雅黑" panose="020B0604030504040204" pitchFamily="34" charset="-122"/>
                <a:sym typeface="+mn-ea"/>
              </a:rPr>
              <a:t>报告期内房屋竣工后，当期施工面积仍然要包括该部分竣工面积，直到第二年才从施工面积中扣除。</a:t>
            </a:r>
            <a:endParaRPr lang="zh-CN" sz="2000" noProof="0">
              <a:ln>
                <a:noFill/>
              </a:ln>
              <a:effectLst/>
              <a:uLnTx/>
              <a:uFillTx/>
              <a:latin typeface="微软雅黑" panose="020B0604030504040204" pitchFamily="34" charset="-122"/>
              <a:ea typeface="微软雅黑" panose="020B0604030504040204" pitchFamily="34" charset="-122"/>
            </a:endParaRPr>
          </a:p>
          <a:p>
            <a:pPr marR="0" lvl="0" algn="l" defTabSz="914400" rtl="0" fontAlgn="auto">
              <a:lnSpc>
                <a:spcPct val="150000"/>
              </a:lnSpc>
              <a:spcBef>
                <a:spcPts val="0"/>
              </a:spcBef>
              <a:spcAft>
                <a:spcPts val="0"/>
              </a:spcAft>
              <a:buClr>
                <a:srgbClr val="0000FF"/>
              </a:buClr>
              <a:buSzTx/>
              <a:buFont typeface="Wingdings" panose="05000000000000000000" charset="0"/>
              <a:buChar char="ü"/>
              <a:defRPr/>
            </a:pPr>
            <a:endParaRPr lang="zh-CN" sz="2000" noProof="0">
              <a:ln>
                <a:noFill/>
              </a:ln>
              <a:effectLst/>
              <a:uLnTx/>
              <a:uFillTx/>
              <a:latin typeface="微软雅黑" panose="020B0604030504040204" pitchFamily="34" charset="-122"/>
              <a:ea typeface="微软雅黑" panose="020B0604030504040204" pitchFamily="34" charset="-122"/>
            </a:endParaRP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矩形 6"/>
          <p:cNvSpPr/>
          <p:nvPr/>
        </p:nvSpPr>
        <p:spPr>
          <a:xfrm>
            <a:off x="1211580" y="1897063"/>
            <a:ext cx="5929313" cy="398780"/>
          </a:xfrm>
          <a:prstGeom prst="rect">
            <a:avLst/>
          </a:prstGeom>
          <a:noFill/>
          <a:ln w="9525">
            <a:noFill/>
          </a:ln>
        </p:spPr>
        <p:txBody>
          <a:bodyPr>
            <a:spAutoFit/>
          </a:bodyPr>
          <a:lstStyle/>
          <a:p>
            <a:r>
              <a:rPr lang="zh-CN" altLang="en-US" sz="2000" dirty="0">
                <a:latin typeface="微软雅黑" panose="020B0604030504040204" pitchFamily="34" charset="-122"/>
                <a:ea typeface="微软雅黑" panose="020B0604030504040204" pitchFamily="34" charset="-122"/>
              </a:rPr>
              <a:t>地产公司竣工的用于拆迁还建的房屋面积；</a:t>
            </a:r>
            <a:endParaRPr lang="zh-CN" altLang="en-US" sz="2000" dirty="0">
              <a:latin typeface="微软雅黑" panose="020B0604030504040204" pitchFamily="34" charset="-122"/>
              <a:ea typeface="微软雅黑" panose="020B0604030504040204" pitchFamily="34" charset="-122"/>
            </a:endParaRPr>
          </a:p>
        </p:txBody>
      </p:sp>
      <p:sp>
        <p:nvSpPr>
          <p:cNvPr id="70661" name="矩形 11"/>
          <p:cNvSpPr/>
          <p:nvPr/>
        </p:nvSpPr>
        <p:spPr>
          <a:xfrm>
            <a:off x="1266190" y="2411730"/>
            <a:ext cx="6715125" cy="706755"/>
          </a:xfrm>
          <a:prstGeom prst="rect">
            <a:avLst/>
          </a:prstGeom>
          <a:noFill/>
          <a:ln w="9525">
            <a:noFill/>
          </a:ln>
        </p:spPr>
        <p:txBody>
          <a:bodyPr>
            <a:spAutoFit/>
          </a:bodyPr>
          <a:lstStyle/>
          <a:p>
            <a:r>
              <a:rPr lang="zh-CN" altLang="en-US" sz="2000" dirty="0">
                <a:solidFill>
                  <a:srgbClr val="000000"/>
                </a:solidFill>
                <a:latin typeface="微软雅黑" panose="020B0604030504040204" pitchFamily="34" charset="-122"/>
                <a:ea typeface="微软雅黑" panose="020B0604030504040204" pitchFamily="34" charset="-122"/>
              </a:rPr>
              <a:t>接受委托、定向开发建设，并收取一定的管理费所建设的统建代建房屋竣工面积；</a:t>
            </a:r>
            <a:endParaRPr lang="zh-CN" altLang="en-US" sz="2000" dirty="0">
              <a:solidFill>
                <a:srgbClr val="000000"/>
              </a:solidFill>
              <a:latin typeface="微软雅黑" panose="020B0604030504040204" pitchFamily="34" charset="-122"/>
              <a:ea typeface="微软雅黑" panose="020B0604030504040204" pitchFamily="34" charset="-122"/>
            </a:endParaRPr>
          </a:p>
        </p:txBody>
      </p:sp>
      <p:sp>
        <p:nvSpPr>
          <p:cNvPr id="70662" name="矩形 12"/>
          <p:cNvSpPr/>
          <p:nvPr/>
        </p:nvSpPr>
        <p:spPr>
          <a:xfrm>
            <a:off x="1211580" y="3186430"/>
            <a:ext cx="6715125" cy="706755"/>
          </a:xfrm>
          <a:prstGeom prst="rect">
            <a:avLst/>
          </a:prstGeom>
          <a:noFill/>
          <a:ln w="9525">
            <a:noFill/>
          </a:ln>
        </p:spPr>
        <p:txBody>
          <a:bodyPr>
            <a:spAutoFit/>
          </a:bodyPr>
          <a:lstStyle/>
          <a:p>
            <a:r>
              <a:rPr lang="zh-CN" altLang="en-US" sz="2000" dirty="0">
                <a:solidFill>
                  <a:srgbClr val="000000"/>
                </a:solidFill>
                <a:latin typeface="微软雅黑" panose="020B0604030504040204" pitchFamily="34" charset="-122"/>
                <a:ea typeface="微软雅黑" panose="020B0604030504040204" pitchFamily="34" charset="-122"/>
              </a:rPr>
              <a:t>竣工的学校、幼儿园、派出所、居委会、商店等公益设施建筑面积</a:t>
            </a:r>
            <a:endParaRPr lang="zh-CN" altLang="en-US" sz="2000" dirty="0">
              <a:solidFill>
                <a:srgbClr val="000000"/>
              </a:solidFill>
              <a:latin typeface="微软雅黑" panose="020B0604030504040204" pitchFamily="34" charset="-122"/>
              <a:ea typeface="微软雅黑" panose="020B0604030504040204" pitchFamily="34" charset="-122"/>
            </a:endParaRPr>
          </a:p>
        </p:txBody>
      </p:sp>
      <p:sp>
        <p:nvSpPr>
          <p:cNvPr id="70663" name="矩形 13"/>
          <p:cNvSpPr/>
          <p:nvPr/>
        </p:nvSpPr>
        <p:spPr>
          <a:xfrm>
            <a:off x="714375" y="1017588"/>
            <a:ext cx="8186738" cy="461962"/>
          </a:xfrm>
          <a:prstGeom prst="rect">
            <a:avLst/>
          </a:prstGeom>
          <a:noFill/>
          <a:ln w="9525">
            <a:noFill/>
          </a:ln>
        </p:spPr>
        <p:txBody>
          <a:bodyPr wrap="none">
            <a:spAutoFit/>
          </a:bodyPr>
          <a:lstStyle/>
          <a:p>
            <a:pPr>
              <a:buClr>
                <a:srgbClr val="FF3300"/>
              </a:buClr>
              <a:buSzPct val="70000"/>
            </a:pPr>
            <a:r>
              <a:rPr lang="zh-CN" altLang="en-US" sz="2400" dirty="0">
                <a:latin typeface="微软雅黑" panose="020B0604030504040204" pitchFamily="34" charset="-122"/>
                <a:ea typeface="微软雅黑" panose="020B0604030504040204" pitchFamily="34" charset="-122"/>
              </a:rPr>
              <a:t>是竣工面积的其中项，</a:t>
            </a:r>
            <a:r>
              <a:rPr lang="zh-CN" altLang="en-US" sz="2400" dirty="0">
                <a:solidFill>
                  <a:srgbClr val="FF0000"/>
                </a:solidFill>
                <a:latin typeface="微软雅黑" panose="020B0604030504040204" pitchFamily="34" charset="-122"/>
                <a:ea typeface="微软雅黑" panose="020B0604030504040204" pitchFamily="34" charset="-122"/>
              </a:rPr>
              <a:t>自持、租赁类型的商品房不需要填报</a:t>
            </a:r>
            <a:endParaRPr lang="zh-CN" altLang="en-US" sz="2400" dirty="0">
              <a:solidFill>
                <a:srgbClr val="FF0000"/>
              </a:solidFill>
              <a:latin typeface="微软雅黑" panose="020B0604030504040204" pitchFamily="34" charset="-122"/>
              <a:ea typeface="微软雅黑" panose="020B0604030504040204" pitchFamily="34" charset="-122"/>
            </a:endParaRPr>
          </a:p>
        </p:txBody>
      </p:sp>
      <p:grpSp>
        <p:nvGrpSpPr>
          <p:cNvPr id="70664" name="Group 17"/>
          <p:cNvGrpSpPr/>
          <p:nvPr/>
        </p:nvGrpSpPr>
        <p:grpSpPr>
          <a:xfrm>
            <a:off x="426720" y="1803083"/>
            <a:ext cx="779463" cy="788987"/>
            <a:chOff x="1042121" y="1082573"/>
            <a:chExt cx="780053" cy="760442"/>
          </a:xfrm>
        </p:grpSpPr>
        <p:pic>
          <p:nvPicPr>
            <p:cNvPr id="70674" name="Picture 14"/>
            <p:cNvPicPr>
              <a:picLocks noChangeAspect="true"/>
            </p:cNvPicPr>
            <p:nvPr/>
          </p:nvPicPr>
          <p:blipFill>
            <a:blip r:embed="rId1"/>
            <a:stretch>
              <a:fillRect/>
            </a:stretch>
          </p:blipFill>
          <p:spPr>
            <a:xfrm>
              <a:off x="1042121" y="1082573"/>
              <a:ext cx="720418" cy="760442"/>
            </a:xfrm>
            <a:prstGeom prst="rect">
              <a:avLst/>
            </a:prstGeom>
            <a:noFill/>
            <a:ln w="9525">
              <a:noFill/>
            </a:ln>
          </p:spPr>
        </p:pic>
        <p:sp>
          <p:nvSpPr>
            <p:cNvPr id="43" name="TextBox 42"/>
            <p:cNvSpPr txBox="true"/>
            <p:nvPr/>
          </p:nvSpPr>
          <p:spPr>
            <a:xfrm>
              <a:off x="1193048" y="1212628"/>
              <a:ext cx="629126" cy="328965"/>
            </a:xfrm>
            <a:prstGeom prst="rect">
              <a:avLst/>
            </a:prstGeom>
            <a:noFill/>
          </p:spPr>
          <p:txBody>
            <a:bodyPr lIns="0" tIns="0" rIns="0" bIns="0">
              <a:spAutoFit/>
            </a:bodyPr>
            <a:lstStyle/>
            <a:p>
              <a:pPr algn="ctr">
                <a:buNone/>
              </a:pPr>
              <a:r>
                <a:rPr lang="en-US" altLang="zh-CN" sz="1600" dirty="0">
                  <a:solidFill>
                    <a:schemeClr val="bg1"/>
                  </a:solidFill>
                  <a:latin typeface="Source Sans Pro Black"/>
                  <a:ea typeface="Open Sans Semibold"/>
                </a:rPr>
                <a:t>1</a:t>
              </a:r>
              <a:endParaRPr lang="en-US" altLang="zh-CN" sz="1600" dirty="0">
                <a:solidFill>
                  <a:schemeClr val="bg1"/>
                </a:solidFill>
                <a:latin typeface="Source Sans Pro Black"/>
                <a:ea typeface="Open Sans Semibold"/>
              </a:endParaRPr>
            </a:p>
          </p:txBody>
        </p:sp>
      </p:grpSp>
      <p:grpSp>
        <p:nvGrpSpPr>
          <p:cNvPr id="70665" name="Group 19"/>
          <p:cNvGrpSpPr/>
          <p:nvPr/>
        </p:nvGrpSpPr>
        <p:grpSpPr>
          <a:xfrm>
            <a:off x="426720" y="2411413"/>
            <a:ext cx="777875" cy="774700"/>
            <a:chOff x="1581234" y="1806594"/>
            <a:chExt cx="777653" cy="748434"/>
          </a:xfrm>
        </p:grpSpPr>
        <p:pic>
          <p:nvPicPr>
            <p:cNvPr id="70672" name="Picture 13"/>
            <p:cNvPicPr>
              <a:picLocks noChangeAspect="true"/>
            </p:cNvPicPr>
            <p:nvPr/>
          </p:nvPicPr>
          <p:blipFill>
            <a:blip r:embed="rId2"/>
            <a:stretch>
              <a:fillRect/>
            </a:stretch>
          </p:blipFill>
          <p:spPr>
            <a:xfrm>
              <a:off x="1581234" y="1806594"/>
              <a:ext cx="720418" cy="748434"/>
            </a:xfrm>
            <a:prstGeom prst="rect">
              <a:avLst/>
            </a:prstGeom>
            <a:noFill/>
            <a:ln w="9525">
              <a:noFill/>
            </a:ln>
          </p:spPr>
        </p:pic>
        <p:sp>
          <p:nvSpPr>
            <p:cNvPr id="46" name="TextBox 45"/>
            <p:cNvSpPr txBox="true"/>
            <p:nvPr/>
          </p:nvSpPr>
          <p:spPr>
            <a:xfrm>
              <a:off x="1728830" y="1941558"/>
              <a:ext cx="630057" cy="328207"/>
            </a:xfrm>
            <a:prstGeom prst="rect">
              <a:avLst/>
            </a:prstGeom>
            <a:noFill/>
          </p:spPr>
          <p:txBody>
            <a:bodyPr lIns="0" tIns="0" rIns="0" bIns="0">
              <a:spAutoFit/>
            </a:bodyPr>
            <a:lstStyle/>
            <a:p>
              <a:pPr algn="ctr">
                <a:buNone/>
              </a:pPr>
              <a:r>
                <a:rPr lang="en-US" altLang="zh-CN" sz="1600" dirty="0">
                  <a:solidFill>
                    <a:schemeClr val="bg1"/>
                  </a:solidFill>
                  <a:latin typeface="Source Sans Pro Black"/>
                  <a:ea typeface="Open Sans Semibold"/>
                </a:rPr>
                <a:t>2</a:t>
              </a:r>
              <a:endParaRPr lang="en-US" altLang="zh-CN" sz="1600" dirty="0">
                <a:solidFill>
                  <a:schemeClr val="bg1"/>
                </a:solidFill>
                <a:latin typeface="Source Sans Pro Black"/>
                <a:ea typeface="Open Sans Semibold"/>
              </a:endParaRPr>
            </a:p>
          </p:txBody>
        </p:sp>
      </p:grpSp>
      <p:grpSp>
        <p:nvGrpSpPr>
          <p:cNvPr id="70666" name="Group 17"/>
          <p:cNvGrpSpPr/>
          <p:nvPr/>
        </p:nvGrpSpPr>
        <p:grpSpPr>
          <a:xfrm>
            <a:off x="426720" y="3143885"/>
            <a:ext cx="779463" cy="788988"/>
            <a:chOff x="1042121" y="1082573"/>
            <a:chExt cx="780053" cy="760442"/>
          </a:xfrm>
        </p:grpSpPr>
        <p:pic>
          <p:nvPicPr>
            <p:cNvPr id="70670" name="Picture 14"/>
            <p:cNvPicPr>
              <a:picLocks noChangeAspect="true"/>
            </p:cNvPicPr>
            <p:nvPr/>
          </p:nvPicPr>
          <p:blipFill>
            <a:blip r:embed="rId1"/>
            <a:stretch>
              <a:fillRect/>
            </a:stretch>
          </p:blipFill>
          <p:spPr>
            <a:xfrm>
              <a:off x="1042121" y="1082573"/>
              <a:ext cx="720418" cy="760442"/>
            </a:xfrm>
            <a:prstGeom prst="rect">
              <a:avLst/>
            </a:prstGeom>
            <a:noFill/>
            <a:ln w="9525">
              <a:noFill/>
            </a:ln>
          </p:spPr>
        </p:pic>
        <p:sp>
          <p:nvSpPr>
            <p:cNvPr id="49" name="TextBox 48"/>
            <p:cNvSpPr txBox="true"/>
            <p:nvPr/>
          </p:nvSpPr>
          <p:spPr>
            <a:xfrm>
              <a:off x="1193048" y="1212629"/>
              <a:ext cx="629126" cy="328963"/>
            </a:xfrm>
            <a:prstGeom prst="rect">
              <a:avLst/>
            </a:prstGeom>
            <a:noFill/>
          </p:spPr>
          <p:txBody>
            <a:bodyPr lIns="0" tIns="0" rIns="0" bIns="0">
              <a:spAutoFit/>
            </a:bodyPr>
            <a:lstStyle/>
            <a:p>
              <a:pPr algn="ctr">
                <a:buNone/>
              </a:pPr>
              <a:r>
                <a:rPr lang="en-US" altLang="zh-CN" sz="1600" dirty="0">
                  <a:solidFill>
                    <a:schemeClr val="bg1"/>
                  </a:solidFill>
                  <a:latin typeface="Source Sans Pro Black"/>
                  <a:ea typeface="Open Sans Semibold"/>
                </a:rPr>
                <a:t>3</a:t>
              </a:r>
              <a:endParaRPr lang="en-US" altLang="zh-CN" sz="1600" dirty="0">
                <a:solidFill>
                  <a:schemeClr val="bg1"/>
                </a:solidFill>
                <a:latin typeface="Source Sans Pro Black"/>
                <a:ea typeface="Open Sans Semibold"/>
              </a:endParaRPr>
            </a:p>
          </p:txBody>
        </p:sp>
      </p:grpSp>
      <p:grpSp>
        <p:nvGrpSpPr>
          <p:cNvPr id="8" name="组合 7"/>
          <p:cNvGrpSpPr/>
          <p:nvPr/>
        </p:nvGrpSpPr>
        <p:grpSpPr>
          <a:xfrm>
            <a:off x="0" y="-107950"/>
            <a:ext cx="3124200" cy="688975"/>
            <a:chOff x="0" y="-170"/>
            <a:chExt cx="4920" cy="1085"/>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 name="矩形 1"/>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7" name="矩形 5"/>
            <p:cNvSpPr>
              <a:spLocks noChangeArrowheads="true"/>
            </p:cNvSpPr>
            <p:nvPr/>
          </p:nvSpPr>
          <p:spPr bwMode="auto">
            <a:xfrm>
              <a:off x="900" y="190"/>
              <a:ext cx="4020" cy="72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604 不可销售面积</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64514" name="Rectangle 3"/>
          <p:cNvSpPr>
            <a:spLocks noGrp="true"/>
          </p:cNvSpPr>
          <p:nvPr/>
        </p:nvSpPr>
        <p:spPr bwMode="auto">
          <a:xfrm>
            <a:off x="1188720" y="4030980"/>
            <a:ext cx="7965440" cy="374650"/>
          </a:xfrm>
          <a:prstGeom prst="rect">
            <a:avLst/>
          </a:prstGeom>
          <a:noFill/>
          <a:ln w="9525">
            <a:noFill/>
            <a:miter lim="800000"/>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
                <a:srgbClr val="FF3300"/>
              </a:buClr>
              <a:buSzPct val="70000"/>
              <a:buFontTx/>
              <a:buNone/>
              <a:defRPr/>
            </a:pPr>
            <a:r>
              <a:rPr kumimoji="0" lang="zh-CN" altLang="en-US" sz="2000" b="0" i="0" u="none" strike="noStrike" kern="1200" cap="none" spc="0" normalizeH="0" baseline="0" noProof="0">
                <a:ln>
                  <a:noFill/>
                </a:ln>
                <a:solidFill>
                  <a:schemeClr val="tx1"/>
                </a:solidFill>
                <a:effectLst/>
                <a:uLnTx/>
                <a:uFillTx/>
                <a:latin typeface="微软雅黑" panose="020B0604030504040204" pitchFamily="34" charset="-122"/>
                <a:ea typeface="微软雅黑" panose="020B0604030504040204" pitchFamily="34" charset="-122"/>
                <a:cs typeface="+mn-cs"/>
              </a:rPr>
              <a:t>人防地下室（</a:t>
            </a:r>
            <a:r>
              <a:rPr lang="zh-CN" altLang="en-US" sz="2000" noProof="0">
                <a:ln>
                  <a:noFill/>
                </a:ln>
                <a:effectLst/>
                <a:uLnTx/>
                <a:uFillTx/>
                <a:latin typeface="微软雅黑" panose="020B0604030504040204" pitchFamily="34" charset="-122"/>
                <a:ea typeface="微软雅黑" panose="020B0604030504040204" pitchFamily="34" charset="-122"/>
                <a:sym typeface="+mn-ea"/>
              </a:rPr>
              <a:t>拆开填报，而不是把整栋楼都填在不可销售面积中）</a:t>
            </a:r>
            <a:endParaRPr lang="zh-CN" altLang="en-US" sz="2000" noProof="0">
              <a:ln>
                <a:noFill/>
              </a:ln>
              <a:effectLst/>
              <a:uLnTx/>
              <a:uFillTx/>
              <a:latin typeface="微软雅黑" panose="020B0604030504040204" pitchFamily="34" charset="-122"/>
              <a:ea typeface="微软雅黑" panose="020B0604030504040204" pitchFamily="34" charset="-122"/>
            </a:endParaRPr>
          </a:p>
          <a:p>
            <a:pPr marL="342900" marR="0" lvl="0" indent="-342900" algn="l" defTabSz="914400" rtl="0" eaLnBrk="1" fontAlgn="auto" latinLnBrk="0" hangingPunct="1">
              <a:lnSpc>
                <a:spcPct val="100000"/>
              </a:lnSpc>
              <a:spcBef>
                <a:spcPct val="20000"/>
              </a:spcBef>
              <a:spcAft>
                <a:spcPts val="0"/>
              </a:spcAft>
              <a:buClr>
                <a:srgbClr val="FF3300"/>
              </a:buClr>
              <a:buSzPct val="70000"/>
              <a:buFontTx/>
              <a:buNone/>
              <a:defRPr/>
            </a:pPr>
            <a:endParaRPr kumimoji="0" lang="zh-CN" altLang="en-US" sz="2000" b="0" i="0" u="none" strike="noStrike" kern="1200" cap="none" spc="0" normalizeH="0" baseline="0" noProof="0">
              <a:ln>
                <a:noFill/>
              </a:ln>
              <a:solidFill>
                <a:schemeClr val="tx1"/>
              </a:solidFill>
              <a:effectLst/>
              <a:uLnTx/>
              <a:uFillTx/>
              <a:latin typeface="微软雅黑" panose="020B0604030504040204" pitchFamily="34" charset="-122"/>
              <a:ea typeface="微软雅黑" panose="020B0604030504040204" pitchFamily="34" charset="-122"/>
              <a:cs typeface="+mn-cs"/>
            </a:endParaRPr>
          </a:p>
        </p:txBody>
      </p:sp>
      <p:grpSp>
        <p:nvGrpSpPr>
          <p:cNvPr id="11" name="Group 19"/>
          <p:cNvGrpSpPr/>
          <p:nvPr/>
        </p:nvGrpSpPr>
        <p:grpSpPr>
          <a:xfrm>
            <a:off x="410210" y="3973513"/>
            <a:ext cx="777875" cy="774700"/>
            <a:chOff x="1581234" y="1806594"/>
            <a:chExt cx="777653" cy="748434"/>
          </a:xfrm>
        </p:grpSpPr>
        <p:pic>
          <p:nvPicPr>
            <p:cNvPr id="12" name="Picture 13"/>
            <p:cNvPicPr>
              <a:picLocks noChangeAspect="true"/>
            </p:cNvPicPr>
            <p:nvPr/>
          </p:nvPicPr>
          <p:blipFill>
            <a:blip r:embed="rId2"/>
            <a:stretch>
              <a:fillRect/>
            </a:stretch>
          </p:blipFill>
          <p:spPr>
            <a:xfrm>
              <a:off x="1581234" y="1806594"/>
              <a:ext cx="720418" cy="748434"/>
            </a:xfrm>
            <a:prstGeom prst="rect">
              <a:avLst/>
            </a:prstGeom>
            <a:noFill/>
            <a:ln w="9525">
              <a:noFill/>
            </a:ln>
          </p:spPr>
        </p:pic>
        <p:sp>
          <p:nvSpPr>
            <p:cNvPr id="13" name="TextBox 45"/>
            <p:cNvSpPr txBox="true"/>
            <p:nvPr/>
          </p:nvSpPr>
          <p:spPr>
            <a:xfrm>
              <a:off x="1728830" y="1941558"/>
              <a:ext cx="630057" cy="237413"/>
            </a:xfrm>
            <a:prstGeom prst="rect">
              <a:avLst/>
            </a:prstGeom>
            <a:noFill/>
          </p:spPr>
          <p:txBody>
            <a:bodyPr lIns="0" tIns="0" rIns="0" bIns="0">
              <a:spAutoFit/>
            </a:bodyPr>
            <a:lstStyle/>
            <a:p>
              <a:pPr algn="ctr">
                <a:buNone/>
              </a:pPr>
              <a:r>
                <a:rPr lang="en-US" altLang="zh-CN" sz="1600" dirty="0">
                  <a:solidFill>
                    <a:schemeClr val="bg1"/>
                  </a:solidFill>
                  <a:latin typeface="Source Sans Pro Black"/>
                  <a:ea typeface="Open Sans Semibold"/>
                </a:rPr>
                <a:t>4</a:t>
              </a:r>
              <a:endParaRPr lang="en-US" altLang="zh-CN" sz="1600" dirty="0">
                <a:solidFill>
                  <a:schemeClr val="bg1"/>
                </a:solidFill>
                <a:latin typeface="Source Sans Pro Black"/>
                <a:ea typeface="Open Sans Semibold"/>
              </a:endParaRPr>
            </a:p>
          </p:txBody>
        </p:sp>
      </p:gr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3"/>
          <p:cNvSpPr>
            <a:spLocks noGrp="true"/>
          </p:cNvSpPr>
          <p:nvPr>
            <p:ph type="body" idx="1"/>
          </p:nvPr>
        </p:nvSpPr>
        <p:spPr bwMode="auto">
          <a:xfrm>
            <a:off x="3258820" y="2805430"/>
            <a:ext cx="5004435" cy="1500505"/>
          </a:xfrm>
          <a:ln>
            <a:miter lim="800000"/>
          </a:ln>
        </p:spPr>
        <p:txBody>
          <a:bodyPr vert="horz" lIns="91440" tIns="45720" rIns="91440" bIns="45720" rtlCol="0">
            <a:normAutofit fontScale="92500"/>
          </a:bodyPr>
          <a:lstStyle/>
          <a:p>
            <a:pPr marL="342900" marR="0" lvl="0" indent="-342900" algn="l" defTabSz="914400" rtl="0" eaLnBrk="1" fontAlgn="auto" latinLnBrk="0" hangingPunct="1">
              <a:lnSpc>
                <a:spcPct val="100000"/>
              </a:lnSpc>
              <a:spcBef>
                <a:spcPct val="20000"/>
              </a:spcBef>
              <a:spcAft>
                <a:spcPts val="0"/>
              </a:spcAft>
              <a:buClr>
                <a:srgbClr val="FFC000"/>
              </a:buClr>
              <a:buSzPct val="70000"/>
              <a:buFont typeface="Wingdings" panose="05000000000000000000" pitchFamily="2" charset="2"/>
              <a:buChar char="l"/>
              <a:defRPr/>
            </a:pPr>
            <a:r>
              <a:rPr kumimoji="0" lang="zh-CN" altLang="en-US" sz="2400" b="0" i="0" u="none" strike="noStrike" kern="1200" cap="none" spc="0" normalizeH="0" baseline="0" noProof="0">
                <a:ln>
                  <a:noFill/>
                </a:ln>
                <a:solidFill>
                  <a:schemeClr val="tx1"/>
                </a:solidFill>
                <a:effectLst/>
                <a:uLnTx/>
                <a:uFillTx/>
                <a:latin typeface="微软雅黑" panose="020B0604030504040204" pitchFamily="34" charset="-122"/>
                <a:ea typeface="+mn-ea"/>
                <a:cs typeface="+mn-cs"/>
              </a:rPr>
              <a:t>以设计图纸为准，与规划大概匹配</a:t>
            </a:r>
            <a:endParaRPr kumimoji="0" lang="zh-CN" altLang="en-US" sz="2400" b="0" i="0" u="none" strike="noStrike" kern="1200" cap="none" spc="0" normalizeH="0" baseline="0" noProof="0">
              <a:ln>
                <a:noFill/>
              </a:ln>
              <a:solidFill>
                <a:schemeClr val="tx1"/>
              </a:solidFill>
              <a:effectLst/>
              <a:uLnTx/>
              <a:uFillTx/>
              <a:latin typeface="微软雅黑" panose="020B0604030504040204" pitchFamily="34" charset="-122"/>
              <a:ea typeface="+mn-ea"/>
              <a:cs typeface="+mn-cs"/>
            </a:endParaRPr>
          </a:p>
          <a:p>
            <a:pPr marL="342900" marR="0" lvl="0" indent="-342900" algn="l" defTabSz="914400" rtl="0" eaLnBrk="1" fontAlgn="auto" latinLnBrk="0" hangingPunct="1">
              <a:lnSpc>
                <a:spcPct val="100000"/>
              </a:lnSpc>
              <a:spcBef>
                <a:spcPct val="20000"/>
              </a:spcBef>
              <a:spcAft>
                <a:spcPts val="0"/>
              </a:spcAft>
              <a:buClr>
                <a:srgbClr val="FFC000"/>
              </a:buClr>
              <a:buSzPct val="70000"/>
              <a:buFont typeface="Wingdings" panose="05000000000000000000" pitchFamily="2" charset="2"/>
              <a:buChar char="l"/>
              <a:defRPr/>
            </a:pPr>
            <a:r>
              <a:rPr kumimoji="0" lang="zh-CN" altLang="en-US" sz="2400" b="1" i="0" u="none" strike="noStrike" kern="1200" cap="none" spc="0" normalizeH="0" baseline="0" noProof="0">
                <a:ln>
                  <a:noFill/>
                </a:ln>
                <a:solidFill>
                  <a:schemeClr val="tx1"/>
                </a:solidFill>
                <a:effectLst/>
                <a:uLnTx/>
                <a:uFillTx/>
                <a:latin typeface="微软雅黑" panose="020B0604030504040204" pitchFamily="34" charset="-122"/>
                <a:ea typeface="+mn-ea"/>
                <a:cs typeface="+mn-cs"/>
              </a:rPr>
              <a:t>不要漏填</a:t>
            </a:r>
            <a:endParaRPr kumimoji="0" lang="zh-CN" altLang="en-US" sz="2400" b="1" i="0" u="none" strike="noStrike" kern="1200" cap="none" spc="0" normalizeH="0" baseline="0" noProof="0">
              <a:ln>
                <a:noFill/>
              </a:ln>
              <a:solidFill>
                <a:schemeClr val="tx1"/>
              </a:solidFill>
              <a:effectLst/>
              <a:uLnTx/>
              <a:uFillTx/>
              <a:latin typeface="微软雅黑" panose="020B0604030504040204" pitchFamily="34" charset="-122"/>
              <a:ea typeface="+mn-ea"/>
              <a:cs typeface="+mn-cs"/>
            </a:endParaRPr>
          </a:p>
          <a:p>
            <a:pPr marL="342900" marR="0" lvl="0" indent="-342900" algn="l" defTabSz="914400" rtl="0" eaLnBrk="1" fontAlgn="auto" latinLnBrk="0" hangingPunct="1">
              <a:lnSpc>
                <a:spcPct val="100000"/>
              </a:lnSpc>
              <a:spcBef>
                <a:spcPct val="20000"/>
              </a:spcBef>
              <a:spcAft>
                <a:spcPts val="0"/>
              </a:spcAft>
              <a:buClr>
                <a:srgbClr val="FFC000"/>
              </a:buClr>
              <a:buSzPct val="70000"/>
              <a:buFont typeface="Wingdings" panose="05000000000000000000" pitchFamily="2" charset="2"/>
              <a:buChar char="l"/>
              <a:defRPr/>
            </a:pPr>
            <a:r>
              <a:rPr kumimoji="0" lang="zh-CN" altLang="en-US" sz="2400" b="0" i="0" u="none" strike="noStrike" kern="1200" cap="none" spc="0" normalizeH="0" baseline="0" noProof="0">
                <a:ln>
                  <a:noFill/>
                </a:ln>
                <a:solidFill>
                  <a:schemeClr val="tx1"/>
                </a:solidFill>
                <a:effectLst/>
                <a:uLnTx/>
                <a:uFillTx/>
                <a:latin typeface="微软雅黑" panose="020B0604030504040204" pitchFamily="34" charset="-122"/>
                <a:ea typeface="+mn-ea"/>
                <a:cs typeface="+mn-cs"/>
              </a:rPr>
              <a:t>与竣工面积同步变化</a:t>
            </a:r>
            <a:endParaRPr kumimoji="0" lang="en-US" altLang="zh-CN" sz="2400" b="1" i="0" u="none" strike="noStrike" kern="1200" cap="none" spc="0" normalizeH="0" baseline="0" noProof="0">
              <a:ln>
                <a:noFill/>
              </a:ln>
              <a:solidFill>
                <a:schemeClr val="tx1"/>
              </a:solidFill>
              <a:effectLst/>
              <a:uLnTx/>
              <a:uFillTx/>
              <a:latin typeface="微软雅黑" panose="020B0604030504040204" pitchFamily="34" charset="-122"/>
              <a:ea typeface="+mn-ea"/>
              <a:cs typeface="+mn-cs"/>
            </a:endParaRPr>
          </a:p>
        </p:txBody>
      </p:sp>
      <p:sp>
        <p:nvSpPr>
          <p:cNvPr id="71684" name="矩形 8"/>
          <p:cNvSpPr/>
          <p:nvPr/>
        </p:nvSpPr>
        <p:spPr>
          <a:xfrm>
            <a:off x="642938" y="1071563"/>
            <a:ext cx="7715250" cy="830262"/>
          </a:xfrm>
          <a:prstGeom prst="rect">
            <a:avLst/>
          </a:prstGeom>
          <a:noFill/>
          <a:ln w="9525">
            <a:noFill/>
          </a:ln>
        </p:spPr>
        <p:txBody>
          <a:bodyPr>
            <a:spAutoFit/>
          </a:bodyPr>
          <a:lstStyle/>
          <a:p>
            <a:r>
              <a:rPr lang="zh-CN" altLang="en-US" sz="2400" dirty="0">
                <a:latin typeface="微软雅黑" panose="020B0604030504040204" pitchFamily="34" charset="-122"/>
                <a:ea typeface="微软雅黑" panose="020B0604030504040204" pitchFamily="34" charset="-122"/>
              </a:rPr>
              <a:t>指报告期内按照设计要求已全部完工，经验收合格，达到住人或使用条件的正式交给开发公司的成套住宅数量。</a:t>
            </a:r>
            <a:endParaRPr lang="zh-CN" altLang="en-US" sz="2400" dirty="0">
              <a:latin typeface="微软雅黑" panose="020B0604030504040204" pitchFamily="34" charset="-122"/>
              <a:ea typeface="微软雅黑" panose="020B0604030504040204" pitchFamily="34" charset="-122"/>
            </a:endParaRPr>
          </a:p>
        </p:txBody>
      </p:sp>
      <p:grpSp>
        <p:nvGrpSpPr>
          <p:cNvPr id="2" name="组合 5"/>
          <p:cNvGrpSpPr/>
          <p:nvPr/>
        </p:nvGrpSpPr>
        <p:grpSpPr>
          <a:xfrm>
            <a:off x="719740" y="2285998"/>
            <a:ext cx="2205382" cy="2283206"/>
            <a:chOff x="794982" y="1433898"/>
            <a:chExt cx="3462474" cy="4729811"/>
          </a:xfrm>
          <a:solidFill>
            <a:srgbClr val="FFC000"/>
          </a:solidFill>
        </p:grpSpPr>
        <p:sp>
          <p:nvSpPr>
            <p:cNvPr id="7" name="圆角矩形 6"/>
            <p:cNvSpPr/>
            <p:nvPr/>
          </p:nvSpPr>
          <p:spPr>
            <a:xfrm>
              <a:off x="1691383" y="5750753"/>
              <a:ext cx="1592826" cy="147485"/>
            </a:xfrm>
            <a:prstGeom prst="roundRect">
              <a:avLst>
                <a:gd name="adj" fmla="val 3333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圆角矩形 8"/>
            <p:cNvSpPr/>
            <p:nvPr/>
          </p:nvSpPr>
          <p:spPr>
            <a:xfrm>
              <a:off x="1691383" y="5470533"/>
              <a:ext cx="1592826" cy="147485"/>
            </a:xfrm>
            <a:prstGeom prst="roundRect">
              <a:avLst>
                <a:gd name="adj" fmla="val 3333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圆角矩形 10"/>
            <p:cNvSpPr/>
            <p:nvPr/>
          </p:nvSpPr>
          <p:spPr>
            <a:xfrm>
              <a:off x="1691383" y="5182938"/>
              <a:ext cx="1592826" cy="147485"/>
            </a:xfrm>
            <a:prstGeom prst="roundRect">
              <a:avLst>
                <a:gd name="adj" fmla="val 3333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圆角矩形 11"/>
            <p:cNvSpPr/>
            <p:nvPr/>
          </p:nvSpPr>
          <p:spPr>
            <a:xfrm>
              <a:off x="1691383" y="4917467"/>
              <a:ext cx="1592826" cy="147485"/>
            </a:xfrm>
            <a:prstGeom prst="roundRect">
              <a:avLst>
                <a:gd name="adj" fmla="val 3333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 name="圆角矩形 12"/>
            <p:cNvSpPr/>
            <p:nvPr/>
          </p:nvSpPr>
          <p:spPr>
            <a:xfrm>
              <a:off x="1971602" y="6030973"/>
              <a:ext cx="1032387" cy="132736"/>
            </a:xfrm>
            <a:prstGeom prst="roundRect">
              <a:avLst>
                <a:gd name="adj" fmla="val 3333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 name="二十四角星 13"/>
            <p:cNvSpPr/>
            <p:nvPr/>
          </p:nvSpPr>
          <p:spPr>
            <a:xfrm>
              <a:off x="2762032" y="3037215"/>
              <a:ext cx="1371600" cy="1226305"/>
            </a:xfrm>
            <a:prstGeom prst="star24">
              <a:avLst>
                <a:gd name="adj" fmla="val 4471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3" name="组合 71"/>
            <p:cNvGrpSpPr/>
            <p:nvPr/>
          </p:nvGrpSpPr>
          <p:grpSpPr>
            <a:xfrm>
              <a:off x="794982" y="2349746"/>
              <a:ext cx="1439858" cy="1439858"/>
              <a:chOff x="3793066" y="2438400"/>
              <a:chExt cx="2980266" cy="2980266"/>
            </a:xfrm>
            <a:grpFill/>
          </p:grpSpPr>
          <p:sp>
            <p:nvSpPr>
              <p:cNvPr id="39" name="形状 38"/>
              <p:cNvSpPr/>
              <p:nvPr/>
            </p:nvSpPr>
            <p:spPr>
              <a:xfrm>
                <a:off x="3793066" y="2438400"/>
                <a:ext cx="2980266" cy="2980266"/>
              </a:xfrm>
              <a:prstGeom prst="gear9">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p>
            </p:txBody>
          </p:sp>
          <p:sp>
            <p:nvSpPr>
              <p:cNvPr id="40" name="形状 4"/>
              <p:cNvSpPr/>
              <p:nvPr/>
            </p:nvSpPr>
            <p:spPr>
              <a:xfrm>
                <a:off x="4392232" y="3136513"/>
                <a:ext cx="1781934" cy="1531918"/>
              </a:xfrm>
              <a:prstGeom prst="rect">
                <a:avLst/>
              </a:prstGeom>
              <a:grpFill/>
              <a:ln>
                <a:noFill/>
              </a:ln>
            </p:spPr>
            <p:style>
              <a:lnRef idx="0">
                <a:scrgbClr r="0" g="0" b="0"/>
              </a:lnRef>
              <a:fillRef idx="0">
                <a:scrgbClr r="0" g="0" b="0"/>
              </a:fillRef>
              <a:effectRef idx="0">
                <a:scrgbClr r="0" g="0" b="0"/>
              </a:effectRef>
              <a:fontRef idx="minor">
                <a:schemeClr val="lt1"/>
              </a:fontRef>
            </p:style>
            <p:txBody>
              <a:bodyPr lIns="69850" tIns="69850" rIns="69850" bIns="69850" spcCol="1270" anchor="ctr"/>
              <a:lstStyle/>
              <a:p>
                <a:pPr marL="0" marR="0" lvl="0" indent="0" algn="ctr" defTabSz="2444750" rtl="0" eaLnBrk="1" fontAlgn="base" latinLnBrk="0" hangingPunct="1">
                  <a:lnSpc>
                    <a:spcPct val="90000"/>
                  </a:lnSpc>
                  <a:spcBef>
                    <a:spcPct val="0"/>
                  </a:spcBef>
                  <a:spcAft>
                    <a:spcPct val="35000"/>
                  </a:spcAft>
                  <a:buClrTx/>
                  <a:buSzTx/>
                  <a:buFont typeface="Arial" panose="020B0604020202020204" pitchFamily="34" charset="0"/>
                  <a:buNone/>
                  <a:defRPr/>
                </a:pPr>
                <a:endParaRPr kumimoji="0" lang="zh-CN" altLang="en-US" sz="5500" b="0" i="0" u="none" strike="noStrike" kern="1200" cap="none" spc="0" normalizeH="0" baseline="0" noProof="0">
                  <a:ln>
                    <a:noFill/>
                  </a:ln>
                  <a:solidFill>
                    <a:schemeClr val="lt1"/>
                  </a:solidFill>
                  <a:effectLst/>
                  <a:uLnTx/>
                  <a:uFillTx/>
                  <a:latin typeface="+mn-lt"/>
                  <a:ea typeface="+mn-ea"/>
                  <a:cs typeface="+mn-cs"/>
                </a:endParaRPr>
              </a:p>
            </p:txBody>
          </p:sp>
        </p:grpSp>
        <p:sp>
          <p:nvSpPr>
            <p:cNvPr id="16" name="任意多边形 15"/>
            <p:cNvSpPr/>
            <p:nvPr/>
          </p:nvSpPr>
          <p:spPr>
            <a:xfrm>
              <a:off x="1743707" y="3506283"/>
              <a:ext cx="832111" cy="832111"/>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751417" tIns="751417" rIns="751418" bIns="751418" spcCol="1270" anchor="ctr"/>
            <a:lstStyle/>
            <a:p>
              <a:pPr marL="0" marR="0" lvl="0" indent="0" algn="ctr" defTabSz="1644650" rtl="0" eaLnBrk="1" fontAlgn="base" latinLnBrk="0" hangingPunct="1">
                <a:lnSpc>
                  <a:spcPct val="90000"/>
                </a:lnSpc>
                <a:spcBef>
                  <a:spcPct val="0"/>
                </a:spcBef>
                <a:spcAft>
                  <a:spcPct val="35000"/>
                </a:spcAft>
                <a:buClrTx/>
                <a:buSzTx/>
                <a:buFont typeface="Arial" panose="020B0604020202020204" pitchFamily="34" charset="0"/>
                <a:buNone/>
                <a:defRPr/>
              </a:pPr>
              <a:endParaRPr kumimoji="0" lang="zh-CN" altLang="en-US" sz="3700" b="0" i="0" u="none" strike="noStrike" kern="1200" cap="none" spc="0" normalizeH="0" baseline="0" noProof="0">
                <a:ln>
                  <a:noFill/>
                </a:ln>
                <a:solidFill>
                  <a:schemeClr val="lt1"/>
                </a:solidFill>
                <a:effectLst/>
                <a:uLnTx/>
                <a:uFillTx/>
                <a:latin typeface="+mn-lt"/>
                <a:ea typeface="+mn-ea"/>
                <a:cs typeface="+mn-cs"/>
              </a:endParaRPr>
            </a:p>
          </p:txBody>
        </p:sp>
        <p:sp>
          <p:nvSpPr>
            <p:cNvPr id="17" name="任意多边形 16"/>
            <p:cNvSpPr/>
            <p:nvPr/>
          </p:nvSpPr>
          <p:spPr>
            <a:xfrm>
              <a:off x="3425345" y="2076578"/>
              <a:ext cx="832111" cy="832111"/>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751417" tIns="751417" rIns="751418" bIns="751418" spcCol="1270" anchor="ctr"/>
            <a:lstStyle/>
            <a:p>
              <a:pPr marL="0" marR="0" lvl="0" indent="0" algn="ctr" defTabSz="1644650" rtl="0" eaLnBrk="1" fontAlgn="base" latinLnBrk="0" hangingPunct="1">
                <a:lnSpc>
                  <a:spcPct val="90000"/>
                </a:lnSpc>
                <a:spcBef>
                  <a:spcPct val="0"/>
                </a:spcBef>
                <a:spcAft>
                  <a:spcPct val="35000"/>
                </a:spcAft>
                <a:buClrTx/>
                <a:buSzTx/>
                <a:buFont typeface="Arial" panose="020B0604020202020204" pitchFamily="34" charset="0"/>
                <a:buNone/>
                <a:defRPr/>
              </a:pPr>
              <a:endParaRPr kumimoji="0" lang="zh-CN" altLang="en-US" sz="3700" b="0" i="0" u="none" strike="noStrike" kern="1200" cap="none" spc="0" normalizeH="0" baseline="0" noProof="0">
                <a:ln>
                  <a:noFill/>
                </a:ln>
                <a:solidFill>
                  <a:schemeClr val="lt1"/>
                </a:solidFill>
                <a:effectLst/>
                <a:uLnTx/>
                <a:uFillTx/>
                <a:latin typeface="+mn-lt"/>
                <a:ea typeface="+mn-ea"/>
                <a:cs typeface="+mn-cs"/>
              </a:endParaRPr>
            </a:p>
          </p:txBody>
        </p:sp>
        <p:sp>
          <p:nvSpPr>
            <p:cNvPr id="18" name="任意多边形 17"/>
            <p:cNvSpPr/>
            <p:nvPr/>
          </p:nvSpPr>
          <p:spPr>
            <a:xfrm>
              <a:off x="1200744" y="4123291"/>
              <a:ext cx="832111" cy="832111"/>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751417" tIns="751417" rIns="751418" bIns="751418" spcCol="1270" anchor="ctr"/>
            <a:lstStyle/>
            <a:p>
              <a:pPr marL="0" marR="0" lvl="0" indent="0" algn="ctr" defTabSz="1644650" rtl="0" eaLnBrk="1" fontAlgn="base" latinLnBrk="0" hangingPunct="1">
                <a:lnSpc>
                  <a:spcPct val="90000"/>
                </a:lnSpc>
                <a:spcBef>
                  <a:spcPct val="0"/>
                </a:spcBef>
                <a:spcAft>
                  <a:spcPct val="35000"/>
                </a:spcAft>
                <a:buClrTx/>
                <a:buSzTx/>
                <a:buFont typeface="Arial" panose="020B0604020202020204" pitchFamily="34" charset="0"/>
                <a:buNone/>
                <a:defRPr/>
              </a:pPr>
              <a:endParaRPr kumimoji="0" lang="zh-CN" altLang="en-US" sz="3700" b="0" i="0" u="none" strike="noStrike" kern="1200" cap="none" spc="0" normalizeH="0" baseline="0" noProof="0">
                <a:ln>
                  <a:noFill/>
                </a:ln>
                <a:solidFill>
                  <a:schemeClr val="lt1"/>
                </a:solidFill>
                <a:effectLst/>
                <a:uLnTx/>
                <a:uFillTx/>
                <a:latin typeface="+mn-lt"/>
                <a:ea typeface="+mn-ea"/>
                <a:cs typeface="+mn-cs"/>
              </a:endParaRPr>
            </a:p>
          </p:txBody>
        </p:sp>
        <p:sp>
          <p:nvSpPr>
            <p:cNvPr id="19" name="椭圆 18"/>
            <p:cNvSpPr/>
            <p:nvPr/>
          </p:nvSpPr>
          <p:spPr>
            <a:xfrm>
              <a:off x="2818797" y="4555779"/>
              <a:ext cx="290120" cy="29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 name="三十二角星 19"/>
            <p:cNvSpPr/>
            <p:nvPr/>
          </p:nvSpPr>
          <p:spPr>
            <a:xfrm>
              <a:off x="2074943" y="1487059"/>
              <a:ext cx="498585" cy="551269"/>
            </a:xfrm>
            <a:prstGeom prst="star32">
              <a:avLst>
                <a:gd name="adj" fmla="val 0"/>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 name="三十二角星 20"/>
            <p:cNvSpPr/>
            <p:nvPr/>
          </p:nvSpPr>
          <p:spPr>
            <a:xfrm>
              <a:off x="1288423" y="2007300"/>
              <a:ext cx="214446" cy="198273"/>
            </a:xfrm>
            <a:prstGeom prst="star32">
              <a:avLst>
                <a:gd name="adj" fmla="val 37455"/>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三十二角星 21"/>
            <p:cNvSpPr/>
            <p:nvPr/>
          </p:nvSpPr>
          <p:spPr>
            <a:xfrm>
              <a:off x="3185460" y="4391690"/>
              <a:ext cx="271570" cy="262258"/>
            </a:xfrm>
            <a:prstGeom prst="star32">
              <a:avLst>
                <a:gd name="adj" fmla="val 30199"/>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 name="二十四角星 22"/>
            <p:cNvSpPr/>
            <p:nvPr/>
          </p:nvSpPr>
          <p:spPr>
            <a:xfrm>
              <a:off x="1238875" y="3710556"/>
              <a:ext cx="608162" cy="543737"/>
            </a:xfrm>
            <a:prstGeom prst="star24">
              <a:avLst>
                <a:gd name="adj" fmla="val 2186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任意多边形 23"/>
            <p:cNvSpPr/>
            <p:nvPr/>
          </p:nvSpPr>
          <p:spPr>
            <a:xfrm>
              <a:off x="2832445" y="2407225"/>
              <a:ext cx="624585" cy="558422"/>
            </a:xfrm>
            <a:custGeom>
              <a:avLst/>
              <a:gdLst>
                <a:gd name="connsiteX0" fmla="*/ 701697 w 1371600"/>
                <a:gd name="connsiteY0" fmla="*/ 227769 h 1226305"/>
                <a:gd name="connsiteX1" fmla="*/ 687802 w 1371600"/>
                <a:gd name="connsiteY1" fmla="*/ 528625 h 1226305"/>
                <a:gd name="connsiteX2" fmla="*/ 587288 w 1371600"/>
                <a:gd name="connsiteY2" fmla="*/ 241236 h 1226305"/>
                <a:gd name="connsiteX3" fmla="*/ 660960 w 1371600"/>
                <a:gd name="connsiteY3" fmla="*/ 535055 h 1226305"/>
                <a:gd name="connsiteX4" fmla="*/ 480676 w 1371600"/>
                <a:gd name="connsiteY4" fmla="*/ 280718 h 1226305"/>
                <a:gd name="connsiteX5" fmla="*/ 636893 w 1371600"/>
                <a:gd name="connsiteY5" fmla="*/ 547478 h 1226305"/>
                <a:gd name="connsiteX6" fmla="*/ 389125 w 1371600"/>
                <a:gd name="connsiteY6" fmla="*/ 343525 h 1226305"/>
                <a:gd name="connsiteX7" fmla="*/ 617243 w 1371600"/>
                <a:gd name="connsiteY7" fmla="*/ 565047 h 1226305"/>
                <a:gd name="connsiteX8" fmla="*/ 318877 w 1371600"/>
                <a:gd name="connsiteY8" fmla="*/ 425378 h 1226305"/>
                <a:gd name="connsiteX9" fmla="*/ 603347 w 1371600"/>
                <a:gd name="connsiteY9" fmla="*/ 586564 h 1226305"/>
                <a:gd name="connsiteX10" fmla="*/ 274716 w 1371600"/>
                <a:gd name="connsiteY10" fmla="*/ 520696 h 1226305"/>
                <a:gd name="connsiteX11" fmla="*/ 596155 w 1371600"/>
                <a:gd name="connsiteY11" fmla="*/ 610563 h 1226305"/>
                <a:gd name="connsiteX12" fmla="*/ 259654 w 1371600"/>
                <a:gd name="connsiteY12" fmla="*/ 622986 h 1226305"/>
                <a:gd name="connsiteX13" fmla="*/ 596155 w 1371600"/>
                <a:gd name="connsiteY13" fmla="*/ 635409 h 1226305"/>
                <a:gd name="connsiteX14" fmla="*/ 274716 w 1371600"/>
                <a:gd name="connsiteY14" fmla="*/ 725276 h 1226305"/>
                <a:gd name="connsiteX15" fmla="*/ 603347 w 1371600"/>
                <a:gd name="connsiteY15" fmla="*/ 659408 h 1226305"/>
                <a:gd name="connsiteX16" fmla="*/ 318877 w 1371600"/>
                <a:gd name="connsiteY16" fmla="*/ 820595 h 1226305"/>
                <a:gd name="connsiteX17" fmla="*/ 617243 w 1371600"/>
                <a:gd name="connsiteY17" fmla="*/ 680925 h 1226305"/>
                <a:gd name="connsiteX18" fmla="*/ 389125 w 1371600"/>
                <a:gd name="connsiteY18" fmla="*/ 902447 h 1226305"/>
                <a:gd name="connsiteX19" fmla="*/ 636893 w 1371600"/>
                <a:gd name="connsiteY19" fmla="*/ 698494 h 1226305"/>
                <a:gd name="connsiteX20" fmla="*/ 480676 w 1371600"/>
                <a:gd name="connsiteY20" fmla="*/ 965254 h 1226305"/>
                <a:gd name="connsiteX21" fmla="*/ 660960 w 1371600"/>
                <a:gd name="connsiteY21" fmla="*/ 710917 h 1226305"/>
                <a:gd name="connsiteX22" fmla="*/ 587288 w 1371600"/>
                <a:gd name="connsiteY22" fmla="*/ 1004736 h 1226305"/>
                <a:gd name="connsiteX23" fmla="*/ 687802 w 1371600"/>
                <a:gd name="connsiteY23" fmla="*/ 717347 h 1226305"/>
                <a:gd name="connsiteX24" fmla="*/ 701697 w 1371600"/>
                <a:gd name="connsiteY24" fmla="*/ 1018203 h 1226305"/>
                <a:gd name="connsiteX25" fmla="*/ 715592 w 1371600"/>
                <a:gd name="connsiteY25" fmla="*/ 717347 h 1226305"/>
                <a:gd name="connsiteX26" fmla="*/ 816106 w 1371600"/>
                <a:gd name="connsiteY26" fmla="*/ 1004736 h 1226305"/>
                <a:gd name="connsiteX27" fmla="*/ 742434 w 1371600"/>
                <a:gd name="connsiteY27" fmla="*/ 710917 h 1226305"/>
                <a:gd name="connsiteX28" fmla="*/ 922719 w 1371600"/>
                <a:gd name="connsiteY28" fmla="*/ 965254 h 1226305"/>
                <a:gd name="connsiteX29" fmla="*/ 766501 w 1371600"/>
                <a:gd name="connsiteY29" fmla="*/ 698494 h 1226305"/>
                <a:gd name="connsiteX30" fmla="*/ 1014269 w 1371600"/>
                <a:gd name="connsiteY30" fmla="*/ 902447 h 1226305"/>
                <a:gd name="connsiteX31" fmla="*/ 786151 w 1371600"/>
                <a:gd name="connsiteY31" fmla="*/ 680925 h 1226305"/>
                <a:gd name="connsiteX32" fmla="*/ 1084517 w 1371600"/>
                <a:gd name="connsiteY32" fmla="*/ 820595 h 1226305"/>
                <a:gd name="connsiteX33" fmla="*/ 800047 w 1371600"/>
                <a:gd name="connsiteY33" fmla="*/ 659408 h 1226305"/>
                <a:gd name="connsiteX34" fmla="*/ 1128678 w 1371600"/>
                <a:gd name="connsiteY34" fmla="*/ 725276 h 1226305"/>
                <a:gd name="connsiteX35" fmla="*/ 807239 w 1371600"/>
                <a:gd name="connsiteY35" fmla="*/ 635409 h 1226305"/>
                <a:gd name="connsiteX36" fmla="*/ 1143740 w 1371600"/>
                <a:gd name="connsiteY36" fmla="*/ 622986 h 1226305"/>
                <a:gd name="connsiteX37" fmla="*/ 807239 w 1371600"/>
                <a:gd name="connsiteY37" fmla="*/ 610563 h 1226305"/>
                <a:gd name="connsiteX38" fmla="*/ 1128678 w 1371600"/>
                <a:gd name="connsiteY38" fmla="*/ 520696 h 1226305"/>
                <a:gd name="connsiteX39" fmla="*/ 800047 w 1371600"/>
                <a:gd name="connsiteY39" fmla="*/ 586564 h 1226305"/>
                <a:gd name="connsiteX40" fmla="*/ 1084517 w 1371600"/>
                <a:gd name="connsiteY40" fmla="*/ 425378 h 1226305"/>
                <a:gd name="connsiteX41" fmla="*/ 786151 w 1371600"/>
                <a:gd name="connsiteY41" fmla="*/ 565047 h 1226305"/>
                <a:gd name="connsiteX42" fmla="*/ 1014269 w 1371600"/>
                <a:gd name="connsiteY42" fmla="*/ 343525 h 1226305"/>
                <a:gd name="connsiteX43" fmla="*/ 766501 w 1371600"/>
                <a:gd name="connsiteY43" fmla="*/ 547478 h 1226305"/>
                <a:gd name="connsiteX44" fmla="*/ 922719 w 1371600"/>
                <a:gd name="connsiteY44" fmla="*/ 280718 h 1226305"/>
                <a:gd name="connsiteX45" fmla="*/ 742434 w 1371600"/>
                <a:gd name="connsiteY45" fmla="*/ 535055 h 1226305"/>
                <a:gd name="connsiteX46" fmla="*/ 816106 w 1371600"/>
                <a:gd name="connsiteY46" fmla="*/ 241236 h 1226305"/>
                <a:gd name="connsiteX47" fmla="*/ 715592 w 1371600"/>
                <a:gd name="connsiteY47" fmla="*/ 528625 h 1226305"/>
                <a:gd name="connsiteX48" fmla="*/ 685800 w 1371600"/>
                <a:gd name="connsiteY48" fmla="*/ 0 h 1226305"/>
                <a:gd name="connsiteX49" fmla="*/ 750784 w 1371600"/>
                <a:gd name="connsiteY49" fmla="*/ 171851 h 1226305"/>
                <a:gd name="connsiteX50" fmla="*/ 863298 w 1371600"/>
                <a:gd name="connsiteY50" fmla="*/ 20893 h 1226305"/>
                <a:gd name="connsiteX51" fmla="*/ 876317 w 1371600"/>
                <a:gd name="connsiteY51" fmla="*/ 201922 h 1226305"/>
                <a:gd name="connsiteX52" fmla="*/ 1028700 w 1371600"/>
                <a:gd name="connsiteY52" fmla="*/ 82147 h 1226305"/>
                <a:gd name="connsiteX53" fmla="*/ 988871 w 1371600"/>
                <a:gd name="connsiteY53" fmla="*/ 260023 h 1226305"/>
                <a:gd name="connsiteX54" fmla="*/ 1170734 w 1371600"/>
                <a:gd name="connsiteY54" fmla="*/ 179588 h 1226305"/>
                <a:gd name="connsiteX55" fmla="*/ 1080769 w 1371600"/>
                <a:gd name="connsiteY55" fmla="*/ 342186 h 1226305"/>
                <a:gd name="connsiteX56" fmla="*/ 1279720 w 1371600"/>
                <a:gd name="connsiteY56" fmla="*/ 306576 h 1226305"/>
                <a:gd name="connsiteX57" fmla="*/ 1145753 w 1371600"/>
                <a:gd name="connsiteY57" fmla="*/ 442817 h 1226305"/>
                <a:gd name="connsiteX58" fmla="*/ 1348232 w 1371600"/>
                <a:gd name="connsiteY58" fmla="*/ 454457 h 1226305"/>
                <a:gd name="connsiteX59" fmla="*/ 1179388 w 1371600"/>
                <a:gd name="connsiteY59" fmla="*/ 555052 h 1226305"/>
                <a:gd name="connsiteX60" fmla="*/ 1371600 w 1371600"/>
                <a:gd name="connsiteY60" fmla="*/ 613153 h 1226305"/>
                <a:gd name="connsiteX61" fmla="*/ 1179388 w 1371600"/>
                <a:gd name="connsiteY61" fmla="*/ 671253 h 1226305"/>
                <a:gd name="connsiteX62" fmla="*/ 1348232 w 1371600"/>
                <a:gd name="connsiteY62" fmla="*/ 771848 h 1226305"/>
                <a:gd name="connsiteX63" fmla="*/ 1145753 w 1371600"/>
                <a:gd name="connsiteY63" fmla="*/ 783488 h 1226305"/>
                <a:gd name="connsiteX64" fmla="*/ 1279720 w 1371600"/>
                <a:gd name="connsiteY64" fmla="*/ 919729 h 1226305"/>
                <a:gd name="connsiteX65" fmla="*/ 1080769 w 1371600"/>
                <a:gd name="connsiteY65" fmla="*/ 884119 h 1226305"/>
                <a:gd name="connsiteX66" fmla="*/ 1170734 w 1371600"/>
                <a:gd name="connsiteY66" fmla="*/ 1046717 h 1226305"/>
                <a:gd name="connsiteX67" fmla="*/ 988871 w 1371600"/>
                <a:gd name="connsiteY67" fmla="*/ 966282 h 1226305"/>
                <a:gd name="connsiteX68" fmla="*/ 1028700 w 1371600"/>
                <a:gd name="connsiteY68" fmla="*/ 1144158 h 1226305"/>
                <a:gd name="connsiteX69" fmla="*/ 876317 w 1371600"/>
                <a:gd name="connsiteY69" fmla="*/ 1024383 h 1226305"/>
                <a:gd name="connsiteX70" fmla="*/ 863298 w 1371600"/>
                <a:gd name="connsiteY70" fmla="*/ 1205412 h 1226305"/>
                <a:gd name="connsiteX71" fmla="*/ 750784 w 1371600"/>
                <a:gd name="connsiteY71" fmla="*/ 1054454 h 1226305"/>
                <a:gd name="connsiteX72" fmla="*/ 685800 w 1371600"/>
                <a:gd name="connsiteY72" fmla="*/ 1226305 h 1226305"/>
                <a:gd name="connsiteX73" fmla="*/ 620816 w 1371600"/>
                <a:gd name="connsiteY73" fmla="*/ 1054454 h 1226305"/>
                <a:gd name="connsiteX74" fmla="*/ 508302 w 1371600"/>
                <a:gd name="connsiteY74" fmla="*/ 1205412 h 1226305"/>
                <a:gd name="connsiteX75" fmla="*/ 495283 w 1371600"/>
                <a:gd name="connsiteY75" fmla="*/ 1024383 h 1226305"/>
                <a:gd name="connsiteX76" fmla="*/ 342900 w 1371600"/>
                <a:gd name="connsiteY76" fmla="*/ 1144158 h 1226305"/>
                <a:gd name="connsiteX77" fmla="*/ 382729 w 1371600"/>
                <a:gd name="connsiteY77" fmla="*/ 966282 h 1226305"/>
                <a:gd name="connsiteX78" fmla="*/ 200866 w 1371600"/>
                <a:gd name="connsiteY78" fmla="*/ 1046717 h 1226305"/>
                <a:gd name="connsiteX79" fmla="*/ 290831 w 1371600"/>
                <a:gd name="connsiteY79" fmla="*/ 884119 h 1226305"/>
                <a:gd name="connsiteX80" fmla="*/ 91880 w 1371600"/>
                <a:gd name="connsiteY80" fmla="*/ 919729 h 1226305"/>
                <a:gd name="connsiteX81" fmla="*/ 225847 w 1371600"/>
                <a:gd name="connsiteY81" fmla="*/ 783488 h 1226305"/>
                <a:gd name="connsiteX82" fmla="*/ 23368 w 1371600"/>
                <a:gd name="connsiteY82" fmla="*/ 771848 h 1226305"/>
                <a:gd name="connsiteX83" fmla="*/ 192212 w 1371600"/>
                <a:gd name="connsiteY83" fmla="*/ 671253 h 1226305"/>
                <a:gd name="connsiteX84" fmla="*/ 0 w 1371600"/>
                <a:gd name="connsiteY84" fmla="*/ 613153 h 1226305"/>
                <a:gd name="connsiteX85" fmla="*/ 192212 w 1371600"/>
                <a:gd name="connsiteY85" fmla="*/ 555052 h 1226305"/>
                <a:gd name="connsiteX86" fmla="*/ 23368 w 1371600"/>
                <a:gd name="connsiteY86" fmla="*/ 454457 h 1226305"/>
                <a:gd name="connsiteX87" fmla="*/ 225847 w 1371600"/>
                <a:gd name="connsiteY87" fmla="*/ 442817 h 1226305"/>
                <a:gd name="connsiteX88" fmla="*/ 91880 w 1371600"/>
                <a:gd name="connsiteY88" fmla="*/ 306576 h 1226305"/>
                <a:gd name="connsiteX89" fmla="*/ 290831 w 1371600"/>
                <a:gd name="connsiteY89" fmla="*/ 342186 h 1226305"/>
                <a:gd name="connsiteX90" fmla="*/ 200866 w 1371600"/>
                <a:gd name="connsiteY90" fmla="*/ 179588 h 1226305"/>
                <a:gd name="connsiteX91" fmla="*/ 382729 w 1371600"/>
                <a:gd name="connsiteY91" fmla="*/ 260023 h 1226305"/>
                <a:gd name="connsiteX92" fmla="*/ 342900 w 1371600"/>
                <a:gd name="connsiteY92" fmla="*/ 82147 h 1226305"/>
                <a:gd name="connsiteX93" fmla="*/ 495283 w 1371600"/>
                <a:gd name="connsiteY93" fmla="*/ 201922 h 1226305"/>
                <a:gd name="connsiteX94" fmla="*/ 508302 w 1371600"/>
                <a:gd name="connsiteY94" fmla="*/ 20893 h 1226305"/>
                <a:gd name="connsiteX95" fmla="*/ 620816 w 1371600"/>
                <a:gd name="connsiteY95" fmla="*/ 171851 h 122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371600" h="1226305">
                  <a:moveTo>
                    <a:pt x="701697" y="227769"/>
                  </a:moveTo>
                  <a:lnTo>
                    <a:pt x="687802" y="528625"/>
                  </a:lnTo>
                  <a:lnTo>
                    <a:pt x="587288" y="241236"/>
                  </a:lnTo>
                  <a:lnTo>
                    <a:pt x="660960" y="535055"/>
                  </a:lnTo>
                  <a:lnTo>
                    <a:pt x="480676" y="280718"/>
                  </a:lnTo>
                  <a:lnTo>
                    <a:pt x="636893" y="547478"/>
                  </a:lnTo>
                  <a:lnTo>
                    <a:pt x="389125" y="343525"/>
                  </a:lnTo>
                  <a:lnTo>
                    <a:pt x="617243" y="565047"/>
                  </a:lnTo>
                  <a:lnTo>
                    <a:pt x="318877" y="425378"/>
                  </a:lnTo>
                  <a:lnTo>
                    <a:pt x="603347" y="586564"/>
                  </a:lnTo>
                  <a:lnTo>
                    <a:pt x="274716" y="520696"/>
                  </a:lnTo>
                  <a:lnTo>
                    <a:pt x="596155" y="610563"/>
                  </a:lnTo>
                  <a:lnTo>
                    <a:pt x="259654" y="622986"/>
                  </a:lnTo>
                  <a:lnTo>
                    <a:pt x="596155" y="635409"/>
                  </a:lnTo>
                  <a:lnTo>
                    <a:pt x="274716" y="725276"/>
                  </a:lnTo>
                  <a:lnTo>
                    <a:pt x="603347" y="659408"/>
                  </a:lnTo>
                  <a:lnTo>
                    <a:pt x="318877" y="820595"/>
                  </a:lnTo>
                  <a:lnTo>
                    <a:pt x="617243" y="680925"/>
                  </a:lnTo>
                  <a:lnTo>
                    <a:pt x="389125" y="902447"/>
                  </a:lnTo>
                  <a:lnTo>
                    <a:pt x="636893" y="698494"/>
                  </a:lnTo>
                  <a:lnTo>
                    <a:pt x="480676" y="965254"/>
                  </a:lnTo>
                  <a:lnTo>
                    <a:pt x="660960" y="710917"/>
                  </a:lnTo>
                  <a:lnTo>
                    <a:pt x="587288" y="1004736"/>
                  </a:lnTo>
                  <a:lnTo>
                    <a:pt x="687802" y="717347"/>
                  </a:lnTo>
                  <a:lnTo>
                    <a:pt x="701697" y="1018203"/>
                  </a:lnTo>
                  <a:lnTo>
                    <a:pt x="715592" y="717347"/>
                  </a:lnTo>
                  <a:lnTo>
                    <a:pt x="816106" y="1004736"/>
                  </a:lnTo>
                  <a:lnTo>
                    <a:pt x="742434" y="710917"/>
                  </a:lnTo>
                  <a:lnTo>
                    <a:pt x="922719" y="965254"/>
                  </a:lnTo>
                  <a:lnTo>
                    <a:pt x="766501" y="698494"/>
                  </a:lnTo>
                  <a:lnTo>
                    <a:pt x="1014269" y="902447"/>
                  </a:lnTo>
                  <a:lnTo>
                    <a:pt x="786151" y="680925"/>
                  </a:lnTo>
                  <a:lnTo>
                    <a:pt x="1084517" y="820595"/>
                  </a:lnTo>
                  <a:lnTo>
                    <a:pt x="800047" y="659408"/>
                  </a:lnTo>
                  <a:lnTo>
                    <a:pt x="1128678" y="725276"/>
                  </a:lnTo>
                  <a:lnTo>
                    <a:pt x="807239" y="635409"/>
                  </a:lnTo>
                  <a:lnTo>
                    <a:pt x="1143740" y="622986"/>
                  </a:lnTo>
                  <a:lnTo>
                    <a:pt x="807239" y="610563"/>
                  </a:lnTo>
                  <a:lnTo>
                    <a:pt x="1128678" y="520696"/>
                  </a:lnTo>
                  <a:lnTo>
                    <a:pt x="800047" y="586564"/>
                  </a:lnTo>
                  <a:lnTo>
                    <a:pt x="1084517" y="425378"/>
                  </a:lnTo>
                  <a:lnTo>
                    <a:pt x="786151" y="565047"/>
                  </a:lnTo>
                  <a:lnTo>
                    <a:pt x="1014269" y="343525"/>
                  </a:lnTo>
                  <a:lnTo>
                    <a:pt x="766501" y="547478"/>
                  </a:lnTo>
                  <a:lnTo>
                    <a:pt x="922719" y="280718"/>
                  </a:lnTo>
                  <a:lnTo>
                    <a:pt x="742434" y="535055"/>
                  </a:lnTo>
                  <a:lnTo>
                    <a:pt x="816106" y="241236"/>
                  </a:lnTo>
                  <a:lnTo>
                    <a:pt x="715592" y="528625"/>
                  </a:lnTo>
                  <a:close/>
                  <a:moveTo>
                    <a:pt x="685800" y="0"/>
                  </a:moveTo>
                  <a:lnTo>
                    <a:pt x="750784" y="171851"/>
                  </a:lnTo>
                  <a:lnTo>
                    <a:pt x="863298" y="20893"/>
                  </a:lnTo>
                  <a:lnTo>
                    <a:pt x="876317" y="201922"/>
                  </a:lnTo>
                  <a:lnTo>
                    <a:pt x="1028700" y="82147"/>
                  </a:lnTo>
                  <a:lnTo>
                    <a:pt x="988871" y="260023"/>
                  </a:lnTo>
                  <a:lnTo>
                    <a:pt x="1170734" y="179588"/>
                  </a:lnTo>
                  <a:lnTo>
                    <a:pt x="1080769" y="342186"/>
                  </a:lnTo>
                  <a:lnTo>
                    <a:pt x="1279720" y="306576"/>
                  </a:lnTo>
                  <a:lnTo>
                    <a:pt x="1145753" y="442817"/>
                  </a:lnTo>
                  <a:lnTo>
                    <a:pt x="1348232" y="454457"/>
                  </a:lnTo>
                  <a:lnTo>
                    <a:pt x="1179388" y="555052"/>
                  </a:lnTo>
                  <a:lnTo>
                    <a:pt x="1371600" y="613153"/>
                  </a:lnTo>
                  <a:lnTo>
                    <a:pt x="1179388" y="671253"/>
                  </a:lnTo>
                  <a:lnTo>
                    <a:pt x="1348232" y="771848"/>
                  </a:lnTo>
                  <a:lnTo>
                    <a:pt x="1145753" y="783488"/>
                  </a:lnTo>
                  <a:lnTo>
                    <a:pt x="1279720" y="919729"/>
                  </a:lnTo>
                  <a:lnTo>
                    <a:pt x="1080769" y="884119"/>
                  </a:lnTo>
                  <a:lnTo>
                    <a:pt x="1170734" y="1046717"/>
                  </a:lnTo>
                  <a:lnTo>
                    <a:pt x="988871" y="966282"/>
                  </a:lnTo>
                  <a:lnTo>
                    <a:pt x="1028700" y="1144158"/>
                  </a:lnTo>
                  <a:lnTo>
                    <a:pt x="876317" y="1024383"/>
                  </a:lnTo>
                  <a:lnTo>
                    <a:pt x="863298" y="1205412"/>
                  </a:lnTo>
                  <a:lnTo>
                    <a:pt x="750784" y="1054454"/>
                  </a:lnTo>
                  <a:lnTo>
                    <a:pt x="685800" y="1226305"/>
                  </a:lnTo>
                  <a:lnTo>
                    <a:pt x="620816" y="1054454"/>
                  </a:lnTo>
                  <a:lnTo>
                    <a:pt x="508302" y="1205412"/>
                  </a:lnTo>
                  <a:lnTo>
                    <a:pt x="495283" y="1024383"/>
                  </a:lnTo>
                  <a:lnTo>
                    <a:pt x="342900" y="1144158"/>
                  </a:lnTo>
                  <a:lnTo>
                    <a:pt x="382729" y="966282"/>
                  </a:lnTo>
                  <a:lnTo>
                    <a:pt x="200866" y="1046717"/>
                  </a:lnTo>
                  <a:lnTo>
                    <a:pt x="290831" y="884119"/>
                  </a:lnTo>
                  <a:lnTo>
                    <a:pt x="91880" y="919729"/>
                  </a:lnTo>
                  <a:lnTo>
                    <a:pt x="225847" y="783488"/>
                  </a:lnTo>
                  <a:lnTo>
                    <a:pt x="23368" y="771848"/>
                  </a:lnTo>
                  <a:lnTo>
                    <a:pt x="192212" y="671253"/>
                  </a:lnTo>
                  <a:lnTo>
                    <a:pt x="0" y="613153"/>
                  </a:lnTo>
                  <a:lnTo>
                    <a:pt x="192212" y="555052"/>
                  </a:lnTo>
                  <a:lnTo>
                    <a:pt x="23368" y="454457"/>
                  </a:lnTo>
                  <a:lnTo>
                    <a:pt x="225847" y="442817"/>
                  </a:lnTo>
                  <a:lnTo>
                    <a:pt x="91880" y="306576"/>
                  </a:lnTo>
                  <a:lnTo>
                    <a:pt x="290831" y="342186"/>
                  </a:lnTo>
                  <a:lnTo>
                    <a:pt x="200866" y="179588"/>
                  </a:lnTo>
                  <a:lnTo>
                    <a:pt x="382729" y="260023"/>
                  </a:lnTo>
                  <a:lnTo>
                    <a:pt x="342900" y="82147"/>
                  </a:lnTo>
                  <a:lnTo>
                    <a:pt x="495283" y="201922"/>
                  </a:lnTo>
                  <a:lnTo>
                    <a:pt x="508302" y="20893"/>
                  </a:lnTo>
                  <a:lnTo>
                    <a:pt x="620816" y="17185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5" name="任意多边形 24"/>
            <p:cNvSpPr/>
            <p:nvPr/>
          </p:nvSpPr>
          <p:spPr>
            <a:xfrm>
              <a:off x="1941522" y="4286338"/>
              <a:ext cx="372878" cy="333379"/>
            </a:xfrm>
            <a:custGeom>
              <a:avLst/>
              <a:gdLst>
                <a:gd name="connsiteX0" fmla="*/ 701697 w 1371600"/>
                <a:gd name="connsiteY0" fmla="*/ 227769 h 1226305"/>
                <a:gd name="connsiteX1" fmla="*/ 687802 w 1371600"/>
                <a:gd name="connsiteY1" fmla="*/ 528625 h 1226305"/>
                <a:gd name="connsiteX2" fmla="*/ 587288 w 1371600"/>
                <a:gd name="connsiteY2" fmla="*/ 241236 h 1226305"/>
                <a:gd name="connsiteX3" fmla="*/ 660960 w 1371600"/>
                <a:gd name="connsiteY3" fmla="*/ 535055 h 1226305"/>
                <a:gd name="connsiteX4" fmla="*/ 480676 w 1371600"/>
                <a:gd name="connsiteY4" fmla="*/ 280718 h 1226305"/>
                <a:gd name="connsiteX5" fmla="*/ 636893 w 1371600"/>
                <a:gd name="connsiteY5" fmla="*/ 547478 h 1226305"/>
                <a:gd name="connsiteX6" fmla="*/ 389125 w 1371600"/>
                <a:gd name="connsiteY6" fmla="*/ 343525 h 1226305"/>
                <a:gd name="connsiteX7" fmla="*/ 617243 w 1371600"/>
                <a:gd name="connsiteY7" fmla="*/ 565047 h 1226305"/>
                <a:gd name="connsiteX8" fmla="*/ 318877 w 1371600"/>
                <a:gd name="connsiteY8" fmla="*/ 425378 h 1226305"/>
                <a:gd name="connsiteX9" fmla="*/ 603347 w 1371600"/>
                <a:gd name="connsiteY9" fmla="*/ 586564 h 1226305"/>
                <a:gd name="connsiteX10" fmla="*/ 274716 w 1371600"/>
                <a:gd name="connsiteY10" fmla="*/ 520696 h 1226305"/>
                <a:gd name="connsiteX11" fmla="*/ 596155 w 1371600"/>
                <a:gd name="connsiteY11" fmla="*/ 610563 h 1226305"/>
                <a:gd name="connsiteX12" fmla="*/ 259654 w 1371600"/>
                <a:gd name="connsiteY12" fmla="*/ 622986 h 1226305"/>
                <a:gd name="connsiteX13" fmla="*/ 596155 w 1371600"/>
                <a:gd name="connsiteY13" fmla="*/ 635409 h 1226305"/>
                <a:gd name="connsiteX14" fmla="*/ 274716 w 1371600"/>
                <a:gd name="connsiteY14" fmla="*/ 725276 h 1226305"/>
                <a:gd name="connsiteX15" fmla="*/ 603347 w 1371600"/>
                <a:gd name="connsiteY15" fmla="*/ 659408 h 1226305"/>
                <a:gd name="connsiteX16" fmla="*/ 318877 w 1371600"/>
                <a:gd name="connsiteY16" fmla="*/ 820595 h 1226305"/>
                <a:gd name="connsiteX17" fmla="*/ 617243 w 1371600"/>
                <a:gd name="connsiteY17" fmla="*/ 680925 h 1226305"/>
                <a:gd name="connsiteX18" fmla="*/ 389125 w 1371600"/>
                <a:gd name="connsiteY18" fmla="*/ 902447 h 1226305"/>
                <a:gd name="connsiteX19" fmla="*/ 636893 w 1371600"/>
                <a:gd name="connsiteY19" fmla="*/ 698494 h 1226305"/>
                <a:gd name="connsiteX20" fmla="*/ 480676 w 1371600"/>
                <a:gd name="connsiteY20" fmla="*/ 965254 h 1226305"/>
                <a:gd name="connsiteX21" fmla="*/ 660960 w 1371600"/>
                <a:gd name="connsiteY21" fmla="*/ 710917 h 1226305"/>
                <a:gd name="connsiteX22" fmla="*/ 587288 w 1371600"/>
                <a:gd name="connsiteY22" fmla="*/ 1004736 h 1226305"/>
                <a:gd name="connsiteX23" fmla="*/ 687802 w 1371600"/>
                <a:gd name="connsiteY23" fmla="*/ 717347 h 1226305"/>
                <a:gd name="connsiteX24" fmla="*/ 701697 w 1371600"/>
                <a:gd name="connsiteY24" fmla="*/ 1018203 h 1226305"/>
                <a:gd name="connsiteX25" fmla="*/ 715592 w 1371600"/>
                <a:gd name="connsiteY25" fmla="*/ 717347 h 1226305"/>
                <a:gd name="connsiteX26" fmla="*/ 816106 w 1371600"/>
                <a:gd name="connsiteY26" fmla="*/ 1004736 h 1226305"/>
                <a:gd name="connsiteX27" fmla="*/ 742434 w 1371600"/>
                <a:gd name="connsiteY27" fmla="*/ 710917 h 1226305"/>
                <a:gd name="connsiteX28" fmla="*/ 922719 w 1371600"/>
                <a:gd name="connsiteY28" fmla="*/ 965254 h 1226305"/>
                <a:gd name="connsiteX29" fmla="*/ 766501 w 1371600"/>
                <a:gd name="connsiteY29" fmla="*/ 698494 h 1226305"/>
                <a:gd name="connsiteX30" fmla="*/ 1014269 w 1371600"/>
                <a:gd name="connsiteY30" fmla="*/ 902447 h 1226305"/>
                <a:gd name="connsiteX31" fmla="*/ 786151 w 1371600"/>
                <a:gd name="connsiteY31" fmla="*/ 680925 h 1226305"/>
                <a:gd name="connsiteX32" fmla="*/ 1084517 w 1371600"/>
                <a:gd name="connsiteY32" fmla="*/ 820595 h 1226305"/>
                <a:gd name="connsiteX33" fmla="*/ 800047 w 1371600"/>
                <a:gd name="connsiteY33" fmla="*/ 659408 h 1226305"/>
                <a:gd name="connsiteX34" fmla="*/ 1128678 w 1371600"/>
                <a:gd name="connsiteY34" fmla="*/ 725276 h 1226305"/>
                <a:gd name="connsiteX35" fmla="*/ 807239 w 1371600"/>
                <a:gd name="connsiteY35" fmla="*/ 635409 h 1226305"/>
                <a:gd name="connsiteX36" fmla="*/ 1143740 w 1371600"/>
                <a:gd name="connsiteY36" fmla="*/ 622986 h 1226305"/>
                <a:gd name="connsiteX37" fmla="*/ 807239 w 1371600"/>
                <a:gd name="connsiteY37" fmla="*/ 610563 h 1226305"/>
                <a:gd name="connsiteX38" fmla="*/ 1128678 w 1371600"/>
                <a:gd name="connsiteY38" fmla="*/ 520696 h 1226305"/>
                <a:gd name="connsiteX39" fmla="*/ 800047 w 1371600"/>
                <a:gd name="connsiteY39" fmla="*/ 586564 h 1226305"/>
                <a:gd name="connsiteX40" fmla="*/ 1084517 w 1371600"/>
                <a:gd name="connsiteY40" fmla="*/ 425378 h 1226305"/>
                <a:gd name="connsiteX41" fmla="*/ 786151 w 1371600"/>
                <a:gd name="connsiteY41" fmla="*/ 565047 h 1226305"/>
                <a:gd name="connsiteX42" fmla="*/ 1014269 w 1371600"/>
                <a:gd name="connsiteY42" fmla="*/ 343525 h 1226305"/>
                <a:gd name="connsiteX43" fmla="*/ 766501 w 1371600"/>
                <a:gd name="connsiteY43" fmla="*/ 547478 h 1226305"/>
                <a:gd name="connsiteX44" fmla="*/ 922719 w 1371600"/>
                <a:gd name="connsiteY44" fmla="*/ 280718 h 1226305"/>
                <a:gd name="connsiteX45" fmla="*/ 742434 w 1371600"/>
                <a:gd name="connsiteY45" fmla="*/ 535055 h 1226305"/>
                <a:gd name="connsiteX46" fmla="*/ 816106 w 1371600"/>
                <a:gd name="connsiteY46" fmla="*/ 241236 h 1226305"/>
                <a:gd name="connsiteX47" fmla="*/ 715592 w 1371600"/>
                <a:gd name="connsiteY47" fmla="*/ 528625 h 1226305"/>
                <a:gd name="connsiteX48" fmla="*/ 685800 w 1371600"/>
                <a:gd name="connsiteY48" fmla="*/ 0 h 1226305"/>
                <a:gd name="connsiteX49" fmla="*/ 750784 w 1371600"/>
                <a:gd name="connsiteY49" fmla="*/ 171851 h 1226305"/>
                <a:gd name="connsiteX50" fmla="*/ 863298 w 1371600"/>
                <a:gd name="connsiteY50" fmla="*/ 20893 h 1226305"/>
                <a:gd name="connsiteX51" fmla="*/ 876317 w 1371600"/>
                <a:gd name="connsiteY51" fmla="*/ 201922 h 1226305"/>
                <a:gd name="connsiteX52" fmla="*/ 1028700 w 1371600"/>
                <a:gd name="connsiteY52" fmla="*/ 82147 h 1226305"/>
                <a:gd name="connsiteX53" fmla="*/ 988871 w 1371600"/>
                <a:gd name="connsiteY53" fmla="*/ 260023 h 1226305"/>
                <a:gd name="connsiteX54" fmla="*/ 1170734 w 1371600"/>
                <a:gd name="connsiteY54" fmla="*/ 179588 h 1226305"/>
                <a:gd name="connsiteX55" fmla="*/ 1080769 w 1371600"/>
                <a:gd name="connsiteY55" fmla="*/ 342186 h 1226305"/>
                <a:gd name="connsiteX56" fmla="*/ 1279720 w 1371600"/>
                <a:gd name="connsiteY56" fmla="*/ 306576 h 1226305"/>
                <a:gd name="connsiteX57" fmla="*/ 1145753 w 1371600"/>
                <a:gd name="connsiteY57" fmla="*/ 442817 h 1226305"/>
                <a:gd name="connsiteX58" fmla="*/ 1348232 w 1371600"/>
                <a:gd name="connsiteY58" fmla="*/ 454457 h 1226305"/>
                <a:gd name="connsiteX59" fmla="*/ 1179388 w 1371600"/>
                <a:gd name="connsiteY59" fmla="*/ 555052 h 1226305"/>
                <a:gd name="connsiteX60" fmla="*/ 1371600 w 1371600"/>
                <a:gd name="connsiteY60" fmla="*/ 613153 h 1226305"/>
                <a:gd name="connsiteX61" fmla="*/ 1179388 w 1371600"/>
                <a:gd name="connsiteY61" fmla="*/ 671253 h 1226305"/>
                <a:gd name="connsiteX62" fmla="*/ 1348232 w 1371600"/>
                <a:gd name="connsiteY62" fmla="*/ 771848 h 1226305"/>
                <a:gd name="connsiteX63" fmla="*/ 1145753 w 1371600"/>
                <a:gd name="connsiteY63" fmla="*/ 783488 h 1226305"/>
                <a:gd name="connsiteX64" fmla="*/ 1279720 w 1371600"/>
                <a:gd name="connsiteY64" fmla="*/ 919729 h 1226305"/>
                <a:gd name="connsiteX65" fmla="*/ 1080769 w 1371600"/>
                <a:gd name="connsiteY65" fmla="*/ 884119 h 1226305"/>
                <a:gd name="connsiteX66" fmla="*/ 1170734 w 1371600"/>
                <a:gd name="connsiteY66" fmla="*/ 1046717 h 1226305"/>
                <a:gd name="connsiteX67" fmla="*/ 988871 w 1371600"/>
                <a:gd name="connsiteY67" fmla="*/ 966282 h 1226305"/>
                <a:gd name="connsiteX68" fmla="*/ 1028700 w 1371600"/>
                <a:gd name="connsiteY68" fmla="*/ 1144158 h 1226305"/>
                <a:gd name="connsiteX69" fmla="*/ 876317 w 1371600"/>
                <a:gd name="connsiteY69" fmla="*/ 1024383 h 1226305"/>
                <a:gd name="connsiteX70" fmla="*/ 863298 w 1371600"/>
                <a:gd name="connsiteY70" fmla="*/ 1205412 h 1226305"/>
                <a:gd name="connsiteX71" fmla="*/ 750784 w 1371600"/>
                <a:gd name="connsiteY71" fmla="*/ 1054454 h 1226305"/>
                <a:gd name="connsiteX72" fmla="*/ 685800 w 1371600"/>
                <a:gd name="connsiteY72" fmla="*/ 1226305 h 1226305"/>
                <a:gd name="connsiteX73" fmla="*/ 620816 w 1371600"/>
                <a:gd name="connsiteY73" fmla="*/ 1054454 h 1226305"/>
                <a:gd name="connsiteX74" fmla="*/ 508302 w 1371600"/>
                <a:gd name="connsiteY74" fmla="*/ 1205412 h 1226305"/>
                <a:gd name="connsiteX75" fmla="*/ 495283 w 1371600"/>
                <a:gd name="connsiteY75" fmla="*/ 1024383 h 1226305"/>
                <a:gd name="connsiteX76" fmla="*/ 342900 w 1371600"/>
                <a:gd name="connsiteY76" fmla="*/ 1144158 h 1226305"/>
                <a:gd name="connsiteX77" fmla="*/ 382729 w 1371600"/>
                <a:gd name="connsiteY77" fmla="*/ 966282 h 1226305"/>
                <a:gd name="connsiteX78" fmla="*/ 200866 w 1371600"/>
                <a:gd name="connsiteY78" fmla="*/ 1046717 h 1226305"/>
                <a:gd name="connsiteX79" fmla="*/ 290831 w 1371600"/>
                <a:gd name="connsiteY79" fmla="*/ 884119 h 1226305"/>
                <a:gd name="connsiteX80" fmla="*/ 91880 w 1371600"/>
                <a:gd name="connsiteY80" fmla="*/ 919729 h 1226305"/>
                <a:gd name="connsiteX81" fmla="*/ 225847 w 1371600"/>
                <a:gd name="connsiteY81" fmla="*/ 783488 h 1226305"/>
                <a:gd name="connsiteX82" fmla="*/ 23368 w 1371600"/>
                <a:gd name="connsiteY82" fmla="*/ 771848 h 1226305"/>
                <a:gd name="connsiteX83" fmla="*/ 192212 w 1371600"/>
                <a:gd name="connsiteY83" fmla="*/ 671253 h 1226305"/>
                <a:gd name="connsiteX84" fmla="*/ 0 w 1371600"/>
                <a:gd name="connsiteY84" fmla="*/ 613153 h 1226305"/>
                <a:gd name="connsiteX85" fmla="*/ 192212 w 1371600"/>
                <a:gd name="connsiteY85" fmla="*/ 555052 h 1226305"/>
                <a:gd name="connsiteX86" fmla="*/ 23368 w 1371600"/>
                <a:gd name="connsiteY86" fmla="*/ 454457 h 1226305"/>
                <a:gd name="connsiteX87" fmla="*/ 225847 w 1371600"/>
                <a:gd name="connsiteY87" fmla="*/ 442817 h 1226305"/>
                <a:gd name="connsiteX88" fmla="*/ 91880 w 1371600"/>
                <a:gd name="connsiteY88" fmla="*/ 306576 h 1226305"/>
                <a:gd name="connsiteX89" fmla="*/ 290831 w 1371600"/>
                <a:gd name="connsiteY89" fmla="*/ 342186 h 1226305"/>
                <a:gd name="connsiteX90" fmla="*/ 200866 w 1371600"/>
                <a:gd name="connsiteY90" fmla="*/ 179588 h 1226305"/>
                <a:gd name="connsiteX91" fmla="*/ 382729 w 1371600"/>
                <a:gd name="connsiteY91" fmla="*/ 260023 h 1226305"/>
                <a:gd name="connsiteX92" fmla="*/ 342900 w 1371600"/>
                <a:gd name="connsiteY92" fmla="*/ 82147 h 1226305"/>
                <a:gd name="connsiteX93" fmla="*/ 495283 w 1371600"/>
                <a:gd name="connsiteY93" fmla="*/ 201922 h 1226305"/>
                <a:gd name="connsiteX94" fmla="*/ 508302 w 1371600"/>
                <a:gd name="connsiteY94" fmla="*/ 20893 h 1226305"/>
                <a:gd name="connsiteX95" fmla="*/ 620816 w 1371600"/>
                <a:gd name="connsiteY95" fmla="*/ 171851 h 122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371600" h="1226305">
                  <a:moveTo>
                    <a:pt x="701697" y="227769"/>
                  </a:moveTo>
                  <a:lnTo>
                    <a:pt x="687802" y="528625"/>
                  </a:lnTo>
                  <a:lnTo>
                    <a:pt x="587288" y="241236"/>
                  </a:lnTo>
                  <a:lnTo>
                    <a:pt x="660960" y="535055"/>
                  </a:lnTo>
                  <a:lnTo>
                    <a:pt x="480676" y="280718"/>
                  </a:lnTo>
                  <a:lnTo>
                    <a:pt x="636893" y="547478"/>
                  </a:lnTo>
                  <a:lnTo>
                    <a:pt x="389125" y="343525"/>
                  </a:lnTo>
                  <a:lnTo>
                    <a:pt x="617243" y="565047"/>
                  </a:lnTo>
                  <a:lnTo>
                    <a:pt x="318877" y="425378"/>
                  </a:lnTo>
                  <a:lnTo>
                    <a:pt x="603347" y="586564"/>
                  </a:lnTo>
                  <a:lnTo>
                    <a:pt x="274716" y="520696"/>
                  </a:lnTo>
                  <a:lnTo>
                    <a:pt x="596155" y="610563"/>
                  </a:lnTo>
                  <a:lnTo>
                    <a:pt x="259654" y="622986"/>
                  </a:lnTo>
                  <a:lnTo>
                    <a:pt x="596155" y="635409"/>
                  </a:lnTo>
                  <a:lnTo>
                    <a:pt x="274716" y="725276"/>
                  </a:lnTo>
                  <a:lnTo>
                    <a:pt x="603347" y="659408"/>
                  </a:lnTo>
                  <a:lnTo>
                    <a:pt x="318877" y="820595"/>
                  </a:lnTo>
                  <a:lnTo>
                    <a:pt x="617243" y="680925"/>
                  </a:lnTo>
                  <a:lnTo>
                    <a:pt x="389125" y="902447"/>
                  </a:lnTo>
                  <a:lnTo>
                    <a:pt x="636893" y="698494"/>
                  </a:lnTo>
                  <a:lnTo>
                    <a:pt x="480676" y="965254"/>
                  </a:lnTo>
                  <a:lnTo>
                    <a:pt x="660960" y="710917"/>
                  </a:lnTo>
                  <a:lnTo>
                    <a:pt x="587288" y="1004736"/>
                  </a:lnTo>
                  <a:lnTo>
                    <a:pt x="687802" y="717347"/>
                  </a:lnTo>
                  <a:lnTo>
                    <a:pt x="701697" y="1018203"/>
                  </a:lnTo>
                  <a:lnTo>
                    <a:pt x="715592" y="717347"/>
                  </a:lnTo>
                  <a:lnTo>
                    <a:pt x="816106" y="1004736"/>
                  </a:lnTo>
                  <a:lnTo>
                    <a:pt x="742434" y="710917"/>
                  </a:lnTo>
                  <a:lnTo>
                    <a:pt x="922719" y="965254"/>
                  </a:lnTo>
                  <a:lnTo>
                    <a:pt x="766501" y="698494"/>
                  </a:lnTo>
                  <a:lnTo>
                    <a:pt x="1014269" y="902447"/>
                  </a:lnTo>
                  <a:lnTo>
                    <a:pt x="786151" y="680925"/>
                  </a:lnTo>
                  <a:lnTo>
                    <a:pt x="1084517" y="820595"/>
                  </a:lnTo>
                  <a:lnTo>
                    <a:pt x="800047" y="659408"/>
                  </a:lnTo>
                  <a:lnTo>
                    <a:pt x="1128678" y="725276"/>
                  </a:lnTo>
                  <a:lnTo>
                    <a:pt x="807239" y="635409"/>
                  </a:lnTo>
                  <a:lnTo>
                    <a:pt x="1143740" y="622986"/>
                  </a:lnTo>
                  <a:lnTo>
                    <a:pt x="807239" y="610563"/>
                  </a:lnTo>
                  <a:lnTo>
                    <a:pt x="1128678" y="520696"/>
                  </a:lnTo>
                  <a:lnTo>
                    <a:pt x="800047" y="586564"/>
                  </a:lnTo>
                  <a:lnTo>
                    <a:pt x="1084517" y="425378"/>
                  </a:lnTo>
                  <a:lnTo>
                    <a:pt x="786151" y="565047"/>
                  </a:lnTo>
                  <a:lnTo>
                    <a:pt x="1014269" y="343525"/>
                  </a:lnTo>
                  <a:lnTo>
                    <a:pt x="766501" y="547478"/>
                  </a:lnTo>
                  <a:lnTo>
                    <a:pt x="922719" y="280718"/>
                  </a:lnTo>
                  <a:lnTo>
                    <a:pt x="742434" y="535055"/>
                  </a:lnTo>
                  <a:lnTo>
                    <a:pt x="816106" y="241236"/>
                  </a:lnTo>
                  <a:lnTo>
                    <a:pt x="715592" y="528625"/>
                  </a:lnTo>
                  <a:close/>
                  <a:moveTo>
                    <a:pt x="685800" y="0"/>
                  </a:moveTo>
                  <a:lnTo>
                    <a:pt x="750784" y="171851"/>
                  </a:lnTo>
                  <a:lnTo>
                    <a:pt x="863298" y="20893"/>
                  </a:lnTo>
                  <a:lnTo>
                    <a:pt x="876317" y="201922"/>
                  </a:lnTo>
                  <a:lnTo>
                    <a:pt x="1028700" y="82147"/>
                  </a:lnTo>
                  <a:lnTo>
                    <a:pt x="988871" y="260023"/>
                  </a:lnTo>
                  <a:lnTo>
                    <a:pt x="1170734" y="179588"/>
                  </a:lnTo>
                  <a:lnTo>
                    <a:pt x="1080769" y="342186"/>
                  </a:lnTo>
                  <a:lnTo>
                    <a:pt x="1279720" y="306576"/>
                  </a:lnTo>
                  <a:lnTo>
                    <a:pt x="1145753" y="442817"/>
                  </a:lnTo>
                  <a:lnTo>
                    <a:pt x="1348232" y="454457"/>
                  </a:lnTo>
                  <a:lnTo>
                    <a:pt x="1179388" y="555052"/>
                  </a:lnTo>
                  <a:lnTo>
                    <a:pt x="1371600" y="613153"/>
                  </a:lnTo>
                  <a:lnTo>
                    <a:pt x="1179388" y="671253"/>
                  </a:lnTo>
                  <a:lnTo>
                    <a:pt x="1348232" y="771848"/>
                  </a:lnTo>
                  <a:lnTo>
                    <a:pt x="1145753" y="783488"/>
                  </a:lnTo>
                  <a:lnTo>
                    <a:pt x="1279720" y="919729"/>
                  </a:lnTo>
                  <a:lnTo>
                    <a:pt x="1080769" y="884119"/>
                  </a:lnTo>
                  <a:lnTo>
                    <a:pt x="1170734" y="1046717"/>
                  </a:lnTo>
                  <a:lnTo>
                    <a:pt x="988871" y="966282"/>
                  </a:lnTo>
                  <a:lnTo>
                    <a:pt x="1028700" y="1144158"/>
                  </a:lnTo>
                  <a:lnTo>
                    <a:pt x="876317" y="1024383"/>
                  </a:lnTo>
                  <a:lnTo>
                    <a:pt x="863298" y="1205412"/>
                  </a:lnTo>
                  <a:lnTo>
                    <a:pt x="750784" y="1054454"/>
                  </a:lnTo>
                  <a:lnTo>
                    <a:pt x="685800" y="1226305"/>
                  </a:lnTo>
                  <a:lnTo>
                    <a:pt x="620816" y="1054454"/>
                  </a:lnTo>
                  <a:lnTo>
                    <a:pt x="508302" y="1205412"/>
                  </a:lnTo>
                  <a:lnTo>
                    <a:pt x="495283" y="1024383"/>
                  </a:lnTo>
                  <a:lnTo>
                    <a:pt x="342900" y="1144158"/>
                  </a:lnTo>
                  <a:lnTo>
                    <a:pt x="382729" y="966282"/>
                  </a:lnTo>
                  <a:lnTo>
                    <a:pt x="200866" y="1046717"/>
                  </a:lnTo>
                  <a:lnTo>
                    <a:pt x="290831" y="884119"/>
                  </a:lnTo>
                  <a:lnTo>
                    <a:pt x="91880" y="919729"/>
                  </a:lnTo>
                  <a:lnTo>
                    <a:pt x="225847" y="783488"/>
                  </a:lnTo>
                  <a:lnTo>
                    <a:pt x="23368" y="771848"/>
                  </a:lnTo>
                  <a:lnTo>
                    <a:pt x="192212" y="671253"/>
                  </a:lnTo>
                  <a:lnTo>
                    <a:pt x="0" y="613153"/>
                  </a:lnTo>
                  <a:lnTo>
                    <a:pt x="192212" y="555052"/>
                  </a:lnTo>
                  <a:lnTo>
                    <a:pt x="23368" y="454457"/>
                  </a:lnTo>
                  <a:lnTo>
                    <a:pt x="225847" y="442817"/>
                  </a:lnTo>
                  <a:lnTo>
                    <a:pt x="91880" y="306576"/>
                  </a:lnTo>
                  <a:lnTo>
                    <a:pt x="290831" y="342186"/>
                  </a:lnTo>
                  <a:lnTo>
                    <a:pt x="200866" y="179588"/>
                  </a:lnTo>
                  <a:lnTo>
                    <a:pt x="382729" y="260023"/>
                  </a:lnTo>
                  <a:lnTo>
                    <a:pt x="342900" y="82147"/>
                  </a:lnTo>
                  <a:lnTo>
                    <a:pt x="495283" y="201922"/>
                  </a:lnTo>
                  <a:lnTo>
                    <a:pt x="508302" y="20893"/>
                  </a:lnTo>
                  <a:lnTo>
                    <a:pt x="620816" y="17185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4" name="组合 8"/>
            <p:cNvGrpSpPr/>
            <p:nvPr/>
          </p:nvGrpSpPr>
          <p:grpSpPr>
            <a:xfrm>
              <a:off x="2224710" y="4358985"/>
              <a:ext cx="560959" cy="567815"/>
              <a:chOff x="3556381" y="4173355"/>
              <a:chExt cx="1486604" cy="1504774"/>
            </a:xfrm>
            <a:grpFill/>
          </p:grpSpPr>
          <p:sp>
            <p:nvSpPr>
              <p:cNvPr id="37" name="缺角矩形 36"/>
              <p:cNvSpPr/>
              <p:nvPr/>
            </p:nvSpPr>
            <p:spPr>
              <a:xfrm>
                <a:off x="3556381" y="4173355"/>
                <a:ext cx="1486604" cy="1504774"/>
              </a:xfrm>
              <a:prstGeom prst="plaque">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8" name="十二角星 37"/>
              <p:cNvSpPr/>
              <p:nvPr/>
            </p:nvSpPr>
            <p:spPr>
              <a:xfrm>
                <a:off x="3609673" y="4380499"/>
                <a:ext cx="1386619" cy="1090486"/>
              </a:xfrm>
              <a:prstGeom prst="star12">
                <a:avLst>
                  <a:gd name="adj" fmla="val 2127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5" name="组合 99"/>
            <p:cNvGrpSpPr/>
            <p:nvPr/>
          </p:nvGrpSpPr>
          <p:grpSpPr>
            <a:xfrm>
              <a:off x="1353712" y="1496697"/>
              <a:ext cx="560959" cy="567815"/>
              <a:chOff x="3556381" y="4173355"/>
              <a:chExt cx="1486604" cy="1504774"/>
            </a:xfrm>
            <a:grpFill/>
          </p:grpSpPr>
          <p:sp>
            <p:nvSpPr>
              <p:cNvPr id="35" name="缺角矩形 34"/>
              <p:cNvSpPr/>
              <p:nvPr/>
            </p:nvSpPr>
            <p:spPr>
              <a:xfrm>
                <a:off x="3556381" y="4173355"/>
                <a:ext cx="1486604" cy="1504774"/>
              </a:xfrm>
              <a:prstGeom prst="plaque">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 name="十二角星 35"/>
              <p:cNvSpPr/>
              <p:nvPr/>
            </p:nvSpPr>
            <p:spPr>
              <a:xfrm>
                <a:off x="3609673" y="4380499"/>
                <a:ext cx="1386619" cy="1090486"/>
              </a:xfrm>
              <a:prstGeom prst="star12">
                <a:avLst>
                  <a:gd name="adj" fmla="val 2127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28" name="二十四角星 27"/>
            <p:cNvSpPr/>
            <p:nvPr/>
          </p:nvSpPr>
          <p:spPr>
            <a:xfrm>
              <a:off x="3121264" y="1568864"/>
              <a:ext cx="608162" cy="543737"/>
            </a:xfrm>
            <a:prstGeom prst="star24">
              <a:avLst>
                <a:gd name="adj" fmla="val 2186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 name="椭圆 28"/>
            <p:cNvSpPr/>
            <p:nvPr/>
          </p:nvSpPr>
          <p:spPr>
            <a:xfrm>
              <a:off x="2768049" y="1433898"/>
              <a:ext cx="290120" cy="29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 name="任意多边形 29"/>
            <p:cNvSpPr/>
            <p:nvPr/>
          </p:nvSpPr>
          <p:spPr>
            <a:xfrm>
              <a:off x="2102535" y="2160636"/>
              <a:ext cx="779217" cy="689837"/>
            </a:xfrm>
            <a:custGeom>
              <a:avLst/>
              <a:gdLst>
                <a:gd name="connsiteX0" fmla="*/ 12839 w 624882"/>
                <a:gd name="connsiteY0" fmla="*/ 364717 h 713034"/>
                <a:gd name="connsiteX1" fmla="*/ 290683 w 624882"/>
                <a:gd name="connsiteY1" fmla="*/ 364717 h 713034"/>
                <a:gd name="connsiteX2" fmla="*/ 290683 w 624882"/>
                <a:gd name="connsiteY2" fmla="*/ 655400 h 713034"/>
                <a:gd name="connsiteX3" fmla="*/ 334199 w 624882"/>
                <a:gd name="connsiteY3" fmla="*/ 655400 h 713034"/>
                <a:gd name="connsiteX4" fmla="*/ 334199 w 624882"/>
                <a:gd name="connsiteY4" fmla="*/ 364717 h 713034"/>
                <a:gd name="connsiteX5" fmla="*/ 609441 w 624882"/>
                <a:gd name="connsiteY5" fmla="*/ 364717 h 713034"/>
                <a:gd name="connsiteX6" fmla="*/ 604060 w 624882"/>
                <a:gd name="connsiteY6" fmla="*/ 428368 h 713034"/>
                <a:gd name="connsiteX7" fmla="*/ 311140 w 624882"/>
                <a:gd name="connsiteY7" fmla="*/ 713034 h 713034"/>
                <a:gd name="connsiteX8" fmla="*/ 18221 w 624882"/>
                <a:gd name="connsiteY8" fmla="*/ 428368 h 713034"/>
                <a:gd name="connsiteX9" fmla="*/ 606937 w 624882"/>
                <a:gd name="connsiteY9" fmla="*/ 318701 h 713034"/>
                <a:gd name="connsiteX10" fmla="*/ 624882 w 624882"/>
                <a:gd name="connsiteY10" fmla="*/ 318701 h 713034"/>
                <a:gd name="connsiteX11" fmla="*/ 624882 w 624882"/>
                <a:gd name="connsiteY11" fmla="*/ 364717 h 713034"/>
                <a:gd name="connsiteX12" fmla="*/ 609441 w 624882"/>
                <a:gd name="connsiteY12" fmla="*/ 364717 h 713034"/>
                <a:gd name="connsiteX13" fmla="*/ 610134 w 624882"/>
                <a:gd name="connsiteY13" fmla="*/ 356517 h 713034"/>
                <a:gd name="connsiteX14" fmla="*/ 0 w 624882"/>
                <a:gd name="connsiteY14" fmla="*/ 318701 h 713034"/>
                <a:gd name="connsiteX15" fmla="*/ 15343 w 624882"/>
                <a:gd name="connsiteY15" fmla="*/ 318701 h 713034"/>
                <a:gd name="connsiteX16" fmla="*/ 12146 w 624882"/>
                <a:gd name="connsiteY16" fmla="*/ 356517 h 713034"/>
                <a:gd name="connsiteX17" fmla="*/ 12839 w 624882"/>
                <a:gd name="connsiteY17" fmla="*/ 364717 h 713034"/>
                <a:gd name="connsiteX18" fmla="*/ 0 w 624882"/>
                <a:gd name="connsiteY18" fmla="*/ 364717 h 713034"/>
                <a:gd name="connsiteX19" fmla="*/ 311140 w 624882"/>
                <a:gd name="connsiteY19" fmla="*/ 0 h 713034"/>
                <a:gd name="connsiteX20" fmla="*/ 604060 w 624882"/>
                <a:gd name="connsiteY20" fmla="*/ 284667 h 713034"/>
                <a:gd name="connsiteX21" fmla="*/ 606937 w 624882"/>
                <a:gd name="connsiteY21" fmla="*/ 318701 h 713034"/>
                <a:gd name="connsiteX22" fmla="*/ 334199 w 624882"/>
                <a:gd name="connsiteY22" fmla="*/ 318701 h 713034"/>
                <a:gd name="connsiteX23" fmla="*/ 334199 w 624882"/>
                <a:gd name="connsiteY23" fmla="*/ 28018 h 713034"/>
                <a:gd name="connsiteX24" fmla="*/ 290683 w 624882"/>
                <a:gd name="connsiteY24" fmla="*/ 28018 h 713034"/>
                <a:gd name="connsiteX25" fmla="*/ 290683 w 624882"/>
                <a:gd name="connsiteY25" fmla="*/ 318701 h 713034"/>
                <a:gd name="connsiteX26" fmla="*/ 15343 w 624882"/>
                <a:gd name="connsiteY26" fmla="*/ 318701 h 713034"/>
                <a:gd name="connsiteX27" fmla="*/ 18221 w 624882"/>
                <a:gd name="connsiteY27" fmla="*/ 284667 h 713034"/>
                <a:gd name="connsiteX28" fmla="*/ 311140 w 624882"/>
                <a:gd name="connsiteY28" fmla="*/ 0 h 713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24882" h="713034">
                  <a:moveTo>
                    <a:pt x="12839" y="364717"/>
                  </a:moveTo>
                  <a:lnTo>
                    <a:pt x="290683" y="364717"/>
                  </a:lnTo>
                  <a:lnTo>
                    <a:pt x="290683" y="655400"/>
                  </a:lnTo>
                  <a:lnTo>
                    <a:pt x="334199" y="655400"/>
                  </a:lnTo>
                  <a:lnTo>
                    <a:pt x="334199" y="364717"/>
                  </a:lnTo>
                  <a:lnTo>
                    <a:pt x="609441" y="364717"/>
                  </a:lnTo>
                  <a:lnTo>
                    <a:pt x="604060" y="428368"/>
                  </a:lnTo>
                  <a:cubicBezTo>
                    <a:pt x="576180" y="590827"/>
                    <a:pt x="455629" y="713034"/>
                    <a:pt x="311140" y="713034"/>
                  </a:cubicBezTo>
                  <a:cubicBezTo>
                    <a:pt x="166651" y="713034"/>
                    <a:pt x="46101" y="590827"/>
                    <a:pt x="18221" y="428368"/>
                  </a:cubicBezTo>
                  <a:close/>
                  <a:moveTo>
                    <a:pt x="606937" y="318701"/>
                  </a:moveTo>
                  <a:lnTo>
                    <a:pt x="624882" y="318701"/>
                  </a:lnTo>
                  <a:lnTo>
                    <a:pt x="624882" y="364717"/>
                  </a:lnTo>
                  <a:lnTo>
                    <a:pt x="609441" y="364717"/>
                  </a:lnTo>
                  <a:lnTo>
                    <a:pt x="610134" y="356517"/>
                  </a:lnTo>
                  <a:close/>
                  <a:moveTo>
                    <a:pt x="0" y="318701"/>
                  </a:moveTo>
                  <a:lnTo>
                    <a:pt x="15343" y="318701"/>
                  </a:lnTo>
                  <a:lnTo>
                    <a:pt x="12146" y="356517"/>
                  </a:lnTo>
                  <a:lnTo>
                    <a:pt x="12839" y="364717"/>
                  </a:lnTo>
                  <a:lnTo>
                    <a:pt x="0" y="364717"/>
                  </a:lnTo>
                  <a:close/>
                  <a:moveTo>
                    <a:pt x="311140" y="0"/>
                  </a:moveTo>
                  <a:cubicBezTo>
                    <a:pt x="455629" y="0"/>
                    <a:pt x="576180" y="122208"/>
                    <a:pt x="604060" y="284667"/>
                  </a:cubicBezTo>
                  <a:lnTo>
                    <a:pt x="606937" y="318701"/>
                  </a:lnTo>
                  <a:lnTo>
                    <a:pt x="334199" y="318701"/>
                  </a:lnTo>
                  <a:lnTo>
                    <a:pt x="334199" y="28018"/>
                  </a:lnTo>
                  <a:lnTo>
                    <a:pt x="290683" y="28018"/>
                  </a:lnTo>
                  <a:lnTo>
                    <a:pt x="290683" y="318701"/>
                  </a:lnTo>
                  <a:lnTo>
                    <a:pt x="15343" y="318701"/>
                  </a:lnTo>
                  <a:lnTo>
                    <a:pt x="18221" y="284667"/>
                  </a:lnTo>
                  <a:cubicBezTo>
                    <a:pt x="46101" y="122208"/>
                    <a:pt x="166651" y="0"/>
                    <a:pt x="31114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1" name="任意多边形 30"/>
            <p:cNvSpPr/>
            <p:nvPr/>
          </p:nvSpPr>
          <p:spPr>
            <a:xfrm>
              <a:off x="2482570" y="4076825"/>
              <a:ext cx="430539" cy="381154"/>
            </a:xfrm>
            <a:custGeom>
              <a:avLst/>
              <a:gdLst>
                <a:gd name="connsiteX0" fmla="*/ 12839 w 624882"/>
                <a:gd name="connsiteY0" fmla="*/ 364717 h 713034"/>
                <a:gd name="connsiteX1" fmla="*/ 290683 w 624882"/>
                <a:gd name="connsiteY1" fmla="*/ 364717 h 713034"/>
                <a:gd name="connsiteX2" fmla="*/ 290683 w 624882"/>
                <a:gd name="connsiteY2" fmla="*/ 655400 h 713034"/>
                <a:gd name="connsiteX3" fmla="*/ 334199 w 624882"/>
                <a:gd name="connsiteY3" fmla="*/ 655400 h 713034"/>
                <a:gd name="connsiteX4" fmla="*/ 334199 w 624882"/>
                <a:gd name="connsiteY4" fmla="*/ 364717 h 713034"/>
                <a:gd name="connsiteX5" fmla="*/ 609441 w 624882"/>
                <a:gd name="connsiteY5" fmla="*/ 364717 h 713034"/>
                <a:gd name="connsiteX6" fmla="*/ 604060 w 624882"/>
                <a:gd name="connsiteY6" fmla="*/ 428368 h 713034"/>
                <a:gd name="connsiteX7" fmla="*/ 311140 w 624882"/>
                <a:gd name="connsiteY7" fmla="*/ 713034 h 713034"/>
                <a:gd name="connsiteX8" fmla="*/ 18221 w 624882"/>
                <a:gd name="connsiteY8" fmla="*/ 428368 h 713034"/>
                <a:gd name="connsiteX9" fmla="*/ 606937 w 624882"/>
                <a:gd name="connsiteY9" fmla="*/ 318701 h 713034"/>
                <a:gd name="connsiteX10" fmla="*/ 624882 w 624882"/>
                <a:gd name="connsiteY10" fmla="*/ 318701 h 713034"/>
                <a:gd name="connsiteX11" fmla="*/ 624882 w 624882"/>
                <a:gd name="connsiteY11" fmla="*/ 364717 h 713034"/>
                <a:gd name="connsiteX12" fmla="*/ 609441 w 624882"/>
                <a:gd name="connsiteY12" fmla="*/ 364717 h 713034"/>
                <a:gd name="connsiteX13" fmla="*/ 610134 w 624882"/>
                <a:gd name="connsiteY13" fmla="*/ 356517 h 713034"/>
                <a:gd name="connsiteX14" fmla="*/ 0 w 624882"/>
                <a:gd name="connsiteY14" fmla="*/ 318701 h 713034"/>
                <a:gd name="connsiteX15" fmla="*/ 15343 w 624882"/>
                <a:gd name="connsiteY15" fmla="*/ 318701 h 713034"/>
                <a:gd name="connsiteX16" fmla="*/ 12146 w 624882"/>
                <a:gd name="connsiteY16" fmla="*/ 356517 h 713034"/>
                <a:gd name="connsiteX17" fmla="*/ 12839 w 624882"/>
                <a:gd name="connsiteY17" fmla="*/ 364717 h 713034"/>
                <a:gd name="connsiteX18" fmla="*/ 0 w 624882"/>
                <a:gd name="connsiteY18" fmla="*/ 364717 h 713034"/>
                <a:gd name="connsiteX19" fmla="*/ 311140 w 624882"/>
                <a:gd name="connsiteY19" fmla="*/ 0 h 713034"/>
                <a:gd name="connsiteX20" fmla="*/ 604060 w 624882"/>
                <a:gd name="connsiteY20" fmla="*/ 284667 h 713034"/>
                <a:gd name="connsiteX21" fmla="*/ 606937 w 624882"/>
                <a:gd name="connsiteY21" fmla="*/ 318701 h 713034"/>
                <a:gd name="connsiteX22" fmla="*/ 334199 w 624882"/>
                <a:gd name="connsiteY22" fmla="*/ 318701 h 713034"/>
                <a:gd name="connsiteX23" fmla="*/ 334199 w 624882"/>
                <a:gd name="connsiteY23" fmla="*/ 28018 h 713034"/>
                <a:gd name="connsiteX24" fmla="*/ 290683 w 624882"/>
                <a:gd name="connsiteY24" fmla="*/ 28018 h 713034"/>
                <a:gd name="connsiteX25" fmla="*/ 290683 w 624882"/>
                <a:gd name="connsiteY25" fmla="*/ 318701 h 713034"/>
                <a:gd name="connsiteX26" fmla="*/ 15343 w 624882"/>
                <a:gd name="connsiteY26" fmla="*/ 318701 h 713034"/>
                <a:gd name="connsiteX27" fmla="*/ 18221 w 624882"/>
                <a:gd name="connsiteY27" fmla="*/ 284667 h 713034"/>
                <a:gd name="connsiteX28" fmla="*/ 311140 w 624882"/>
                <a:gd name="connsiteY28" fmla="*/ 0 h 713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24882" h="713034">
                  <a:moveTo>
                    <a:pt x="12839" y="364717"/>
                  </a:moveTo>
                  <a:lnTo>
                    <a:pt x="290683" y="364717"/>
                  </a:lnTo>
                  <a:lnTo>
                    <a:pt x="290683" y="655400"/>
                  </a:lnTo>
                  <a:lnTo>
                    <a:pt x="334199" y="655400"/>
                  </a:lnTo>
                  <a:lnTo>
                    <a:pt x="334199" y="364717"/>
                  </a:lnTo>
                  <a:lnTo>
                    <a:pt x="609441" y="364717"/>
                  </a:lnTo>
                  <a:lnTo>
                    <a:pt x="604060" y="428368"/>
                  </a:lnTo>
                  <a:cubicBezTo>
                    <a:pt x="576180" y="590827"/>
                    <a:pt x="455629" y="713034"/>
                    <a:pt x="311140" y="713034"/>
                  </a:cubicBezTo>
                  <a:cubicBezTo>
                    <a:pt x="166651" y="713034"/>
                    <a:pt x="46101" y="590827"/>
                    <a:pt x="18221" y="428368"/>
                  </a:cubicBezTo>
                  <a:close/>
                  <a:moveTo>
                    <a:pt x="606937" y="318701"/>
                  </a:moveTo>
                  <a:lnTo>
                    <a:pt x="624882" y="318701"/>
                  </a:lnTo>
                  <a:lnTo>
                    <a:pt x="624882" y="364717"/>
                  </a:lnTo>
                  <a:lnTo>
                    <a:pt x="609441" y="364717"/>
                  </a:lnTo>
                  <a:lnTo>
                    <a:pt x="610134" y="356517"/>
                  </a:lnTo>
                  <a:close/>
                  <a:moveTo>
                    <a:pt x="0" y="318701"/>
                  </a:moveTo>
                  <a:lnTo>
                    <a:pt x="15343" y="318701"/>
                  </a:lnTo>
                  <a:lnTo>
                    <a:pt x="12146" y="356517"/>
                  </a:lnTo>
                  <a:lnTo>
                    <a:pt x="12839" y="364717"/>
                  </a:lnTo>
                  <a:lnTo>
                    <a:pt x="0" y="364717"/>
                  </a:lnTo>
                  <a:close/>
                  <a:moveTo>
                    <a:pt x="311140" y="0"/>
                  </a:moveTo>
                  <a:cubicBezTo>
                    <a:pt x="455629" y="0"/>
                    <a:pt x="576180" y="122208"/>
                    <a:pt x="604060" y="284667"/>
                  </a:cubicBezTo>
                  <a:lnTo>
                    <a:pt x="606937" y="318701"/>
                  </a:lnTo>
                  <a:lnTo>
                    <a:pt x="334199" y="318701"/>
                  </a:lnTo>
                  <a:lnTo>
                    <a:pt x="334199" y="28018"/>
                  </a:lnTo>
                  <a:lnTo>
                    <a:pt x="290683" y="28018"/>
                  </a:lnTo>
                  <a:lnTo>
                    <a:pt x="290683" y="318701"/>
                  </a:lnTo>
                  <a:lnTo>
                    <a:pt x="15343" y="318701"/>
                  </a:lnTo>
                  <a:lnTo>
                    <a:pt x="18221" y="284667"/>
                  </a:lnTo>
                  <a:cubicBezTo>
                    <a:pt x="46101" y="122208"/>
                    <a:pt x="166651" y="0"/>
                    <a:pt x="31114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2" name="三十二角星 31"/>
            <p:cNvSpPr/>
            <p:nvPr/>
          </p:nvSpPr>
          <p:spPr>
            <a:xfrm>
              <a:off x="3893200" y="2938078"/>
              <a:ext cx="214446" cy="198273"/>
            </a:xfrm>
            <a:prstGeom prst="star32">
              <a:avLst>
                <a:gd name="adj" fmla="val 37455"/>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3" name="任意多边形 32"/>
            <p:cNvSpPr/>
            <p:nvPr/>
          </p:nvSpPr>
          <p:spPr>
            <a:xfrm>
              <a:off x="1710612" y="2020669"/>
              <a:ext cx="372878" cy="333379"/>
            </a:xfrm>
            <a:custGeom>
              <a:avLst/>
              <a:gdLst>
                <a:gd name="connsiteX0" fmla="*/ 701697 w 1371600"/>
                <a:gd name="connsiteY0" fmla="*/ 227769 h 1226305"/>
                <a:gd name="connsiteX1" fmla="*/ 687802 w 1371600"/>
                <a:gd name="connsiteY1" fmla="*/ 528625 h 1226305"/>
                <a:gd name="connsiteX2" fmla="*/ 587288 w 1371600"/>
                <a:gd name="connsiteY2" fmla="*/ 241236 h 1226305"/>
                <a:gd name="connsiteX3" fmla="*/ 660960 w 1371600"/>
                <a:gd name="connsiteY3" fmla="*/ 535055 h 1226305"/>
                <a:gd name="connsiteX4" fmla="*/ 480676 w 1371600"/>
                <a:gd name="connsiteY4" fmla="*/ 280718 h 1226305"/>
                <a:gd name="connsiteX5" fmla="*/ 636893 w 1371600"/>
                <a:gd name="connsiteY5" fmla="*/ 547478 h 1226305"/>
                <a:gd name="connsiteX6" fmla="*/ 389125 w 1371600"/>
                <a:gd name="connsiteY6" fmla="*/ 343525 h 1226305"/>
                <a:gd name="connsiteX7" fmla="*/ 617243 w 1371600"/>
                <a:gd name="connsiteY7" fmla="*/ 565047 h 1226305"/>
                <a:gd name="connsiteX8" fmla="*/ 318877 w 1371600"/>
                <a:gd name="connsiteY8" fmla="*/ 425378 h 1226305"/>
                <a:gd name="connsiteX9" fmla="*/ 603347 w 1371600"/>
                <a:gd name="connsiteY9" fmla="*/ 586564 h 1226305"/>
                <a:gd name="connsiteX10" fmla="*/ 274716 w 1371600"/>
                <a:gd name="connsiteY10" fmla="*/ 520696 h 1226305"/>
                <a:gd name="connsiteX11" fmla="*/ 596155 w 1371600"/>
                <a:gd name="connsiteY11" fmla="*/ 610563 h 1226305"/>
                <a:gd name="connsiteX12" fmla="*/ 259654 w 1371600"/>
                <a:gd name="connsiteY12" fmla="*/ 622986 h 1226305"/>
                <a:gd name="connsiteX13" fmla="*/ 596155 w 1371600"/>
                <a:gd name="connsiteY13" fmla="*/ 635409 h 1226305"/>
                <a:gd name="connsiteX14" fmla="*/ 274716 w 1371600"/>
                <a:gd name="connsiteY14" fmla="*/ 725276 h 1226305"/>
                <a:gd name="connsiteX15" fmla="*/ 603347 w 1371600"/>
                <a:gd name="connsiteY15" fmla="*/ 659408 h 1226305"/>
                <a:gd name="connsiteX16" fmla="*/ 318877 w 1371600"/>
                <a:gd name="connsiteY16" fmla="*/ 820595 h 1226305"/>
                <a:gd name="connsiteX17" fmla="*/ 617243 w 1371600"/>
                <a:gd name="connsiteY17" fmla="*/ 680925 h 1226305"/>
                <a:gd name="connsiteX18" fmla="*/ 389125 w 1371600"/>
                <a:gd name="connsiteY18" fmla="*/ 902447 h 1226305"/>
                <a:gd name="connsiteX19" fmla="*/ 636893 w 1371600"/>
                <a:gd name="connsiteY19" fmla="*/ 698494 h 1226305"/>
                <a:gd name="connsiteX20" fmla="*/ 480676 w 1371600"/>
                <a:gd name="connsiteY20" fmla="*/ 965254 h 1226305"/>
                <a:gd name="connsiteX21" fmla="*/ 660960 w 1371600"/>
                <a:gd name="connsiteY21" fmla="*/ 710917 h 1226305"/>
                <a:gd name="connsiteX22" fmla="*/ 587288 w 1371600"/>
                <a:gd name="connsiteY22" fmla="*/ 1004736 h 1226305"/>
                <a:gd name="connsiteX23" fmla="*/ 687802 w 1371600"/>
                <a:gd name="connsiteY23" fmla="*/ 717347 h 1226305"/>
                <a:gd name="connsiteX24" fmla="*/ 701697 w 1371600"/>
                <a:gd name="connsiteY24" fmla="*/ 1018203 h 1226305"/>
                <a:gd name="connsiteX25" fmla="*/ 715592 w 1371600"/>
                <a:gd name="connsiteY25" fmla="*/ 717347 h 1226305"/>
                <a:gd name="connsiteX26" fmla="*/ 816106 w 1371600"/>
                <a:gd name="connsiteY26" fmla="*/ 1004736 h 1226305"/>
                <a:gd name="connsiteX27" fmla="*/ 742434 w 1371600"/>
                <a:gd name="connsiteY27" fmla="*/ 710917 h 1226305"/>
                <a:gd name="connsiteX28" fmla="*/ 922719 w 1371600"/>
                <a:gd name="connsiteY28" fmla="*/ 965254 h 1226305"/>
                <a:gd name="connsiteX29" fmla="*/ 766501 w 1371600"/>
                <a:gd name="connsiteY29" fmla="*/ 698494 h 1226305"/>
                <a:gd name="connsiteX30" fmla="*/ 1014269 w 1371600"/>
                <a:gd name="connsiteY30" fmla="*/ 902447 h 1226305"/>
                <a:gd name="connsiteX31" fmla="*/ 786151 w 1371600"/>
                <a:gd name="connsiteY31" fmla="*/ 680925 h 1226305"/>
                <a:gd name="connsiteX32" fmla="*/ 1084517 w 1371600"/>
                <a:gd name="connsiteY32" fmla="*/ 820595 h 1226305"/>
                <a:gd name="connsiteX33" fmla="*/ 800047 w 1371600"/>
                <a:gd name="connsiteY33" fmla="*/ 659408 h 1226305"/>
                <a:gd name="connsiteX34" fmla="*/ 1128678 w 1371600"/>
                <a:gd name="connsiteY34" fmla="*/ 725276 h 1226305"/>
                <a:gd name="connsiteX35" fmla="*/ 807239 w 1371600"/>
                <a:gd name="connsiteY35" fmla="*/ 635409 h 1226305"/>
                <a:gd name="connsiteX36" fmla="*/ 1143740 w 1371600"/>
                <a:gd name="connsiteY36" fmla="*/ 622986 h 1226305"/>
                <a:gd name="connsiteX37" fmla="*/ 807239 w 1371600"/>
                <a:gd name="connsiteY37" fmla="*/ 610563 h 1226305"/>
                <a:gd name="connsiteX38" fmla="*/ 1128678 w 1371600"/>
                <a:gd name="connsiteY38" fmla="*/ 520696 h 1226305"/>
                <a:gd name="connsiteX39" fmla="*/ 800047 w 1371600"/>
                <a:gd name="connsiteY39" fmla="*/ 586564 h 1226305"/>
                <a:gd name="connsiteX40" fmla="*/ 1084517 w 1371600"/>
                <a:gd name="connsiteY40" fmla="*/ 425378 h 1226305"/>
                <a:gd name="connsiteX41" fmla="*/ 786151 w 1371600"/>
                <a:gd name="connsiteY41" fmla="*/ 565047 h 1226305"/>
                <a:gd name="connsiteX42" fmla="*/ 1014269 w 1371600"/>
                <a:gd name="connsiteY42" fmla="*/ 343525 h 1226305"/>
                <a:gd name="connsiteX43" fmla="*/ 766501 w 1371600"/>
                <a:gd name="connsiteY43" fmla="*/ 547478 h 1226305"/>
                <a:gd name="connsiteX44" fmla="*/ 922719 w 1371600"/>
                <a:gd name="connsiteY44" fmla="*/ 280718 h 1226305"/>
                <a:gd name="connsiteX45" fmla="*/ 742434 w 1371600"/>
                <a:gd name="connsiteY45" fmla="*/ 535055 h 1226305"/>
                <a:gd name="connsiteX46" fmla="*/ 816106 w 1371600"/>
                <a:gd name="connsiteY46" fmla="*/ 241236 h 1226305"/>
                <a:gd name="connsiteX47" fmla="*/ 715592 w 1371600"/>
                <a:gd name="connsiteY47" fmla="*/ 528625 h 1226305"/>
                <a:gd name="connsiteX48" fmla="*/ 685800 w 1371600"/>
                <a:gd name="connsiteY48" fmla="*/ 0 h 1226305"/>
                <a:gd name="connsiteX49" fmla="*/ 750784 w 1371600"/>
                <a:gd name="connsiteY49" fmla="*/ 171851 h 1226305"/>
                <a:gd name="connsiteX50" fmla="*/ 863298 w 1371600"/>
                <a:gd name="connsiteY50" fmla="*/ 20893 h 1226305"/>
                <a:gd name="connsiteX51" fmla="*/ 876317 w 1371600"/>
                <a:gd name="connsiteY51" fmla="*/ 201922 h 1226305"/>
                <a:gd name="connsiteX52" fmla="*/ 1028700 w 1371600"/>
                <a:gd name="connsiteY52" fmla="*/ 82147 h 1226305"/>
                <a:gd name="connsiteX53" fmla="*/ 988871 w 1371600"/>
                <a:gd name="connsiteY53" fmla="*/ 260023 h 1226305"/>
                <a:gd name="connsiteX54" fmla="*/ 1170734 w 1371600"/>
                <a:gd name="connsiteY54" fmla="*/ 179588 h 1226305"/>
                <a:gd name="connsiteX55" fmla="*/ 1080769 w 1371600"/>
                <a:gd name="connsiteY55" fmla="*/ 342186 h 1226305"/>
                <a:gd name="connsiteX56" fmla="*/ 1279720 w 1371600"/>
                <a:gd name="connsiteY56" fmla="*/ 306576 h 1226305"/>
                <a:gd name="connsiteX57" fmla="*/ 1145753 w 1371600"/>
                <a:gd name="connsiteY57" fmla="*/ 442817 h 1226305"/>
                <a:gd name="connsiteX58" fmla="*/ 1348232 w 1371600"/>
                <a:gd name="connsiteY58" fmla="*/ 454457 h 1226305"/>
                <a:gd name="connsiteX59" fmla="*/ 1179388 w 1371600"/>
                <a:gd name="connsiteY59" fmla="*/ 555052 h 1226305"/>
                <a:gd name="connsiteX60" fmla="*/ 1371600 w 1371600"/>
                <a:gd name="connsiteY60" fmla="*/ 613153 h 1226305"/>
                <a:gd name="connsiteX61" fmla="*/ 1179388 w 1371600"/>
                <a:gd name="connsiteY61" fmla="*/ 671253 h 1226305"/>
                <a:gd name="connsiteX62" fmla="*/ 1348232 w 1371600"/>
                <a:gd name="connsiteY62" fmla="*/ 771848 h 1226305"/>
                <a:gd name="connsiteX63" fmla="*/ 1145753 w 1371600"/>
                <a:gd name="connsiteY63" fmla="*/ 783488 h 1226305"/>
                <a:gd name="connsiteX64" fmla="*/ 1279720 w 1371600"/>
                <a:gd name="connsiteY64" fmla="*/ 919729 h 1226305"/>
                <a:gd name="connsiteX65" fmla="*/ 1080769 w 1371600"/>
                <a:gd name="connsiteY65" fmla="*/ 884119 h 1226305"/>
                <a:gd name="connsiteX66" fmla="*/ 1170734 w 1371600"/>
                <a:gd name="connsiteY66" fmla="*/ 1046717 h 1226305"/>
                <a:gd name="connsiteX67" fmla="*/ 988871 w 1371600"/>
                <a:gd name="connsiteY67" fmla="*/ 966282 h 1226305"/>
                <a:gd name="connsiteX68" fmla="*/ 1028700 w 1371600"/>
                <a:gd name="connsiteY68" fmla="*/ 1144158 h 1226305"/>
                <a:gd name="connsiteX69" fmla="*/ 876317 w 1371600"/>
                <a:gd name="connsiteY69" fmla="*/ 1024383 h 1226305"/>
                <a:gd name="connsiteX70" fmla="*/ 863298 w 1371600"/>
                <a:gd name="connsiteY70" fmla="*/ 1205412 h 1226305"/>
                <a:gd name="connsiteX71" fmla="*/ 750784 w 1371600"/>
                <a:gd name="connsiteY71" fmla="*/ 1054454 h 1226305"/>
                <a:gd name="connsiteX72" fmla="*/ 685800 w 1371600"/>
                <a:gd name="connsiteY72" fmla="*/ 1226305 h 1226305"/>
                <a:gd name="connsiteX73" fmla="*/ 620816 w 1371600"/>
                <a:gd name="connsiteY73" fmla="*/ 1054454 h 1226305"/>
                <a:gd name="connsiteX74" fmla="*/ 508302 w 1371600"/>
                <a:gd name="connsiteY74" fmla="*/ 1205412 h 1226305"/>
                <a:gd name="connsiteX75" fmla="*/ 495283 w 1371600"/>
                <a:gd name="connsiteY75" fmla="*/ 1024383 h 1226305"/>
                <a:gd name="connsiteX76" fmla="*/ 342900 w 1371600"/>
                <a:gd name="connsiteY76" fmla="*/ 1144158 h 1226305"/>
                <a:gd name="connsiteX77" fmla="*/ 382729 w 1371600"/>
                <a:gd name="connsiteY77" fmla="*/ 966282 h 1226305"/>
                <a:gd name="connsiteX78" fmla="*/ 200866 w 1371600"/>
                <a:gd name="connsiteY78" fmla="*/ 1046717 h 1226305"/>
                <a:gd name="connsiteX79" fmla="*/ 290831 w 1371600"/>
                <a:gd name="connsiteY79" fmla="*/ 884119 h 1226305"/>
                <a:gd name="connsiteX80" fmla="*/ 91880 w 1371600"/>
                <a:gd name="connsiteY80" fmla="*/ 919729 h 1226305"/>
                <a:gd name="connsiteX81" fmla="*/ 225847 w 1371600"/>
                <a:gd name="connsiteY81" fmla="*/ 783488 h 1226305"/>
                <a:gd name="connsiteX82" fmla="*/ 23368 w 1371600"/>
                <a:gd name="connsiteY82" fmla="*/ 771848 h 1226305"/>
                <a:gd name="connsiteX83" fmla="*/ 192212 w 1371600"/>
                <a:gd name="connsiteY83" fmla="*/ 671253 h 1226305"/>
                <a:gd name="connsiteX84" fmla="*/ 0 w 1371600"/>
                <a:gd name="connsiteY84" fmla="*/ 613153 h 1226305"/>
                <a:gd name="connsiteX85" fmla="*/ 192212 w 1371600"/>
                <a:gd name="connsiteY85" fmla="*/ 555052 h 1226305"/>
                <a:gd name="connsiteX86" fmla="*/ 23368 w 1371600"/>
                <a:gd name="connsiteY86" fmla="*/ 454457 h 1226305"/>
                <a:gd name="connsiteX87" fmla="*/ 225847 w 1371600"/>
                <a:gd name="connsiteY87" fmla="*/ 442817 h 1226305"/>
                <a:gd name="connsiteX88" fmla="*/ 91880 w 1371600"/>
                <a:gd name="connsiteY88" fmla="*/ 306576 h 1226305"/>
                <a:gd name="connsiteX89" fmla="*/ 290831 w 1371600"/>
                <a:gd name="connsiteY89" fmla="*/ 342186 h 1226305"/>
                <a:gd name="connsiteX90" fmla="*/ 200866 w 1371600"/>
                <a:gd name="connsiteY90" fmla="*/ 179588 h 1226305"/>
                <a:gd name="connsiteX91" fmla="*/ 382729 w 1371600"/>
                <a:gd name="connsiteY91" fmla="*/ 260023 h 1226305"/>
                <a:gd name="connsiteX92" fmla="*/ 342900 w 1371600"/>
                <a:gd name="connsiteY92" fmla="*/ 82147 h 1226305"/>
                <a:gd name="connsiteX93" fmla="*/ 495283 w 1371600"/>
                <a:gd name="connsiteY93" fmla="*/ 201922 h 1226305"/>
                <a:gd name="connsiteX94" fmla="*/ 508302 w 1371600"/>
                <a:gd name="connsiteY94" fmla="*/ 20893 h 1226305"/>
                <a:gd name="connsiteX95" fmla="*/ 620816 w 1371600"/>
                <a:gd name="connsiteY95" fmla="*/ 171851 h 122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371600" h="1226305">
                  <a:moveTo>
                    <a:pt x="701697" y="227769"/>
                  </a:moveTo>
                  <a:lnTo>
                    <a:pt x="687802" y="528625"/>
                  </a:lnTo>
                  <a:lnTo>
                    <a:pt x="587288" y="241236"/>
                  </a:lnTo>
                  <a:lnTo>
                    <a:pt x="660960" y="535055"/>
                  </a:lnTo>
                  <a:lnTo>
                    <a:pt x="480676" y="280718"/>
                  </a:lnTo>
                  <a:lnTo>
                    <a:pt x="636893" y="547478"/>
                  </a:lnTo>
                  <a:lnTo>
                    <a:pt x="389125" y="343525"/>
                  </a:lnTo>
                  <a:lnTo>
                    <a:pt x="617243" y="565047"/>
                  </a:lnTo>
                  <a:lnTo>
                    <a:pt x="318877" y="425378"/>
                  </a:lnTo>
                  <a:lnTo>
                    <a:pt x="603347" y="586564"/>
                  </a:lnTo>
                  <a:lnTo>
                    <a:pt x="274716" y="520696"/>
                  </a:lnTo>
                  <a:lnTo>
                    <a:pt x="596155" y="610563"/>
                  </a:lnTo>
                  <a:lnTo>
                    <a:pt x="259654" y="622986"/>
                  </a:lnTo>
                  <a:lnTo>
                    <a:pt x="596155" y="635409"/>
                  </a:lnTo>
                  <a:lnTo>
                    <a:pt x="274716" y="725276"/>
                  </a:lnTo>
                  <a:lnTo>
                    <a:pt x="603347" y="659408"/>
                  </a:lnTo>
                  <a:lnTo>
                    <a:pt x="318877" y="820595"/>
                  </a:lnTo>
                  <a:lnTo>
                    <a:pt x="617243" y="680925"/>
                  </a:lnTo>
                  <a:lnTo>
                    <a:pt x="389125" y="902447"/>
                  </a:lnTo>
                  <a:lnTo>
                    <a:pt x="636893" y="698494"/>
                  </a:lnTo>
                  <a:lnTo>
                    <a:pt x="480676" y="965254"/>
                  </a:lnTo>
                  <a:lnTo>
                    <a:pt x="660960" y="710917"/>
                  </a:lnTo>
                  <a:lnTo>
                    <a:pt x="587288" y="1004736"/>
                  </a:lnTo>
                  <a:lnTo>
                    <a:pt x="687802" y="717347"/>
                  </a:lnTo>
                  <a:lnTo>
                    <a:pt x="701697" y="1018203"/>
                  </a:lnTo>
                  <a:lnTo>
                    <a:pt x="715592" y="717347"/>
                  </a:lnTo>
                  <a:lnTo>
                    <a:pt x="816106" y="1004736"/>
                  </a:lnTo>
                  <a:lnTo>
                    <a:pt x="742434" y="710917"/>
                  </a:lnTo>
                  <a:lnTo>
                    <a:pt x="922719" y="965254"/>
                  </a:lnTo>
                  <a:lnTo>
                    <a:pt x="766501" y="698494"/>
                  </a:lnTo>
                  <a:lnTo>
                    <a:pt x="1014269" y="902447"/>
                  </a:lnTo>
                  <a:lnTo>
                    <a:pt x="786151" y="680925"/>
                  </a:lnTo>
                  <a:lnTo>
                    <a:pt x="1084517" y="820595"/>
                  </a:lnTo>
                  <a:lnTo>
                    <a:pt x="800047" y="659408"/>
                  </a:lnTo>
                  <a:lnTo>
                    <a:pt x="1128678" y="725276"/>
                  </a:lnTo>
                  <a:lnTo>
                    <a:pt x="807239" y="635409"/>
                  </a:lnTo>
                  <a:lnTo>
                    <a:pt x="1143740" y="622986"/>
                  </a:lnTo>
                  <a:lnTo>
                    <a:pt x="807239" y="610563"/>
                  </a:lnTo>
                  <a:lnTo>
                    <a:pt x="1128678" y="520696"/>
                  </a:lnTo>
                  <a:lnTo>
                    <a:pt x="800047" y="586564"/>
                  </a:lnTo>
                  <a:lnTo>
                    <a:pt x="1084517" y="425378"/>
                  </a:lnTo>
                  <a:lnTo>
                    <a:pt x="786151" y="565047"/>
                  </a:lnTo>
                  <a:lnTo>
                    <a:pt x="1014269" y="343525"/>
                  </a:lnTo>
                  <a:lnTo>
                    <a:pt x="766501" y="547478"/>
                  </a:lnTo>
                  <a:lnTo>
                    <a:pt x="922719" y="280718"/>
                  </a:lnTo>
                  <a:lnTo>
                    <a:pt x="742434" y="535055"/>
                  </a:lnTo>
                  <a:lnTo>
                    <a:pt x="816106" y="241236"/>
                  </a:lnTo>
                  <a:lnTo>
                    <a:pt x="715592" y="528625"/>
                  </a:lnTo>
                  <a:close/>
                  <a:moveTo>
                    <a:pt x="685800" y="0"/>
                  </a:moveTo>
                  <a:lnTo>
                    <a:pt x="750784" y="171851"/>
                  </a:lnTo>
                  <a:lnTo>
                    <a:pt x="863298" y="20893"/>
                  </a:lnTo>
                  <a:lnTo>
                    <a:pt x="876317" y="201922"/>
                  </a:lnTo>
                  <a:lnTo>
                    <a:pt x="1028700" y="82147"/>
                  </a:lnTo>
                  <a:lnTo>
                    <a:pt x="988871" y="260023"/>
                  </a:lnTo>
                  <a:lnTo>
                    <a:pt x="1170734" y="179588"/>
                  </a:lnTo>
                  <a:lnTo>
                    <a:pt x="1080769" y="342186"/>
                  </a:lnTo>
                  <a:lnTo>
                    <a:pt x="1279720" y="306576"/>
                  </a:lnTo>
                  <a:lnTo>
                    <a:pt x="1145753" y="442817"/>
                  </a:lnTo>
                  <a:lnTo>
                    <a:pt x="1348232" y="454457"/>
                  </a:lnTo>
                  <a:lnTo>
                    <a:pt x="1179388" y="555052"/>
                  </a:lnTo>
                  <a:lnTo>
                    <a:pt x="1371600" y="613153"/>
                  </a:lnTo>
                  <a:lnTo>
                    <a:pt x="1179388" y="671253"/>
                  </a:lnTo>
                  <a:lnTo>
                    <a:pt x="1348232" y="771848"/>
                  </a:lnTo>
                  <a:lnTo>
                    <a:pt x="1145753" y="783488"/>
                  </a:lnTo>
                  <a:lnTo>
                    <a:pt x="1279720" y="919729"/>
                  </a:lnTo>
                  <a:lnTo>
                    <a:pt x="1080769" y="884119"/>
                  </a:lnTo>
                  <a:lnTo>
                    <a:pt x="1170734" y="1046717"/>
                  </a:lnTo>
                  <a:lnTo>
                    <a:pt x="988871" y="966282"/>
                  </a:lnTo>
                  <a:lnTo>
                    <a:pt x="1028700" y="1144158"/>
                  </a:lnTo>
                  <a:lnTo>
                    <a:pt x="876317" y="1024383"/>
                  </a:lnTo>
                  <a:lnTo>
                    <a:pt x="863298" y="1205412"/>
                  </a:lnTo>
                  <a:lnTo>
                    <a:pt x="750784" y="1054454"/>
                  </a:lnTo>
                  <a:lnTo>
                    <a:pt x="685800" y="1226305"/>
                  </a:lnTo>
                  <a:lnTo>
                    <a:pt x="620816" y="1054454"/>
                  </a:lnTo>
                  <a:lnTo>
                    <a:pt x="508302" y="1205412"/>
                  </a:lnTo>
                  <a:lnTo>
                    <a:pt x="495283" y="1024383"/>
                  </a:lnTo>
                  <a:lnTo>
                    <a:pt x="342900" y="1144158"/>
                  </a:lnTo>
                  <a:lnTo>
                    <a:pt x="382729" y="966282"/>
                  </a:lnTo>
                  <a:lnTo>
                    <a:pt x="200866" y="1046717"/>
                  </a:lnTo>
                  <a:lnTo>
                    <a:pt x="290831" y="884119"/>
                  </a:lnTo>
                  <a:lnTo>
                    <a:pt x="91880" y="919729"/>
                  </a:lnTo>
                  <a:lnTo>
                    <a:pt x="225847" y="783488"/>
                  </a:lnTo>
                  <a:lnTo>
                    <a:pt x="23368" y="771848"/>
                  </a:lnTo>
                  <a:lnTo>
                    <a:pt x="192212" y="671253"/>
                  </a:lnTo>
                  <a:lnTo>
                    <a:pt x="0" y="613153"/>
                  </a:lnTo>
                  <a:lnTo>
                    <a:pt x="192212" y="555052"/>
                  </a:lnTo>
                  <a:lnTo>
                    <a:pt x="23368" y="454457"/>
                  </a:lnTo>
                  <a:lnTo>
                    <a:pt x="225847" y="442817"/>
                  </a:lnTo>
                  <a:lnTo>
                    <a:pt x="91880" y="306576"/>
                  </a:lnTo>
                  <a:lnTo>
                    <a:pt x="290831" y="342186"/>
                  </a:lnTo>
                  <a:lnTo>
                    <a:pt x="200866" y="179588"/>
                  </a:lnTo>
                  <a:lnTo>
                    <a:pt x="382729" y="260023"/>
                  </a:lnTo>
                  <a:lnTo>
                    <a:pt x="342900" y="82147"/>
                  </a:lnTo>
                  <a:lnTo>
                    <a:pt x="495283" y="201922"/>
                  </a:lnTo>
                  <a:lnTo>
                    <a:pt x="508302" y="20893"/>
                  </a:lnTo>
                  <a:lnTo>
                    <a:pt x="620816" y="17185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4" name="三十二角星 33"/>
            <p:cNvSpPr/>
            <p:nvPr/>
          </p:nvSpPr>
          <p:spPr>
            <a:xfrm>
              <a:off x="2928973" y="2080065"/>
              <a:ext cx="160743" cy="145417"/>
            </a:xfrm>
            <a:prstGeom prst="star32">
              <a:avLst>
                <a:gd name="adj" fmla="val 30199"/>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6" name="组合 5"/>
          <p:cNvGrpSpPr/>
          <p:nvPr/>
        </p:nvGrpSpPr>
        <p:grpSpPr>
          <a:xfrm>
            <a:off x="0" y="-107950"/>
            <a:ext cx="3736340" cy="1058545"/>
            <a:chOff x="0" y="-170"/>
            <a:chExt cx="5884"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10" name="组合 9"/>
            <p:cNvGrpSpPr/>
            <p:nvPr userDrawn="true"/>
          </p:nvGrpSpPr>
          <p:grpSpPr>
            <a:xfrm>
              <a:off x="0" y="357"/>
              <a:ext cx="594" cy="341"/>
              <a:chOff x="0" y="210766"/>
              <a:chExt cx="502921" cy="288405"/>
            </a:xfrm>
          </p:grpSpPr>
          <p:sp>
            <p:nvSpPr>
              <p:cNvPr id="15" name="矩形 1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6" name="矩形 2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7" name="矩形 2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41" name="矩形 5"/>
            <p:cNvSpPr>
              <a:spLocks noChangeArrowheads="true"/>
            </p:cNvSpPr>
            <p:nvPr/>
          </p:nvSpPr>
          <p:spPr bwMode="auto">
            <a:xfrm>
              <a:off x="900" y="190"/>
              <a:ext cx="4984" cy="130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605 本年住宅竣工套数</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true"/>
          </p:cNvSpPr>
          <p:nvPr>
            <p:ph type="body" idx="1"/>
          </p:nvPr>
        </p:nvSpPr>
        <p:spPr bwMode="auto">
          <a:xfrm>
            <a:off x="0" y="2802890"/>
            <a:ext cx="4518025" cy="1714500"/>
          </a:xfrm>
          <a:ln>
            <a:miter lim="800000"/>
          </a:ln>
        </p:spPr>
        <p:txBody>
          <a:bodyPr vert="horz" lIns="91440" tIns="45720" rIns="91440" bIns="45720" rtlCol="0"/>
          <a:lstStyle/>
          <a:p>
            <a:pPr marL="342900" marR="0" lvl="0" indent="-342900" algn="l" defTabSz="914400" rtl="0" eaLnBrk="1" fontAlgn="auto" latinLnBrk="0" hangingPunct="1">
              <a:lnSpc>
                <a:spcPct val="110000"/>
              </a:lnSpc>
              <a:spcBef>
                <a:spcPct val="20000"/>
              </a:spcBef>
              <a:spcAft>
                <a:spcPts val="0"/>
              </a:spcAft>
              <a:buClr>
                <a:srgbClr val="FF3300"/>
              </a:buClr>
              <a:buSzPct val="70000"/>
              <a:buFont typeface="Wingdings" panose="05000000000000000000" pitchFamily="2" charset="2"/>
              <a:buChar char="ü"/>
              <a:defRPr/>
            </a:pPr>
            <a:r>
              <a:rPr kumimoji="0" lang="zh-CN" altLang="en-US" sz="1800" b="0" i="0" u="none" strike="noStrike" kern="1200" cap="none" spc="0" normalizeH="0" baseline="0" noProof="0">
                <a:ln>
                  <a:noFill/>
                </a:ln>
                <a:solidFill>
                  <a:schemeClr val="tx1"/>
                </a:solidFill>
                <a:effectLst/>
                <a:uLnTx/>
                <a:uFillTx/>
                <a:latin typeface="微软雅黑" panose="020B0604030504040204" pitchFamily="34" charset="-122"/>
                <a:ea typeface="微软雅黑" panose="020B0604030504040204" pitchFamily="34" charset="-122"/>
                <a:cs typeface="+mn-cs"/>
              </a:rPr>
              <a:t>竣工房屋本身的基础、结构、屋面、装修等（如水、电、卫等附属工程）的建造价值</a:t>
            </a:r>
            <a:endParaRPr kumimoji="0" lang="zh-CN" altLang="en-US" sz="1800" b="0" i="0" u="none" strike="noStrike" kern="1200" cap="none" spc="0" normalizeH="0" baseline="0" noProof="0">
              <a:ln>
                <a:noFill/>
              </a:ln>
              <a:solidFill>
                <a:schemeClr val="tx1"/>
              </a:solidFill>
              <a:effectLst/>
              <a:uLnTx/>
              <a:uFillTx/>
              <a:latin typeface="微软雅黑" panose="020B0604030504040204" pitchFamily="34" charset="-122"/>
              <a:ea typeface="微软雅黑" panose="020B0604030504040204" pitchFamily="34" charset="-122"/>
              <a:cs typeface="+mn-cs"/>
            </a:endParaRPr>
          </a:p>
          <a:p>
            <a:pPr marL="342900" marR="0" lvl="0" indent="-342900" algn="l" defTabSz="914400" rtl="0" eaLnBrk="1" fontAlgn="auto" latinLnBrk="0" hangingPunct="1">
              <a:lnSpc>
                <a:spcPct val="110000"/>
              </a:lnSpc>
              <a:spcBef>
                <a:spcPct val="20000"/>
              </a:spcBef>
              <a:spcAft>
                <a:spcPts val="0"/>
              </a:spcAft>
              <a:buClr>
                <a:srgbClr val="FF3300"/>
              </a:buClr>
              <a:buSzPct val="70000"/>
              <a:buFont typeface="Wingdings" panose="05000000000000000000" pitchFamily="2" charset="2"/>
              <a:buChar char="ü"/>
              <a:defRPr/>
            </a:pPr>
            <a:r>
              <a:rPr kumimoji="0" lang="zh-CN" altLang="en-US" sz="1800" b="0" i="0" u="none" strike="noStrike" kern="1200" cap="none" spc="0" normalizeH="0" baseline="0" noProof="0">
                <a:ln>
                  <a:noFill/>
                </a:ln>
                <a:solidFill>
                  <a:srgbClr val="FF0000"/>
                </a:solidFill>
                <a:effectLst/>
                <a:uLnTx/>
                <a:uFillTx/>
                <a:latin typeface="微软雅黑" panose="020B0604030504040204" pitchFamily="34" charset="-122"/>
                <a:ea typeface="微软雅黑" panose="020B0604030504040204" pitchFamily="34" charset="-122"/>
                <a:cs typeface="+mn-cs"/>
              </a:rPr>
              <a:t>列入</a:t>
            </a:r>
            <a:r>
              <a:rPr kumimoji="0" lang="zh-CN" altLang="en-US" sz="1800" b="0" i="0" u="none" strike="noStrike" kern="1200" cap="none" spc="0" normalizeH="0" baseline="0" noProof="0">
                <a:ln>
                  <a:noFill/>
                </a:ln>
                <a:solidFill>
                  <a:schemeClr val="tx1"/>
                </a:solidFill>
                <a:effectLst/>
                <a:uLnTx/>
                <a:uFillTx/>
                <a:latin typeface="微软雅黑" panose="020B0604030504040204" pitchFamily="34" charset="-122"/>
                <a:ea typeface="微软雅黑" panose="020B0604030504040204" pitchFamily="34" charset="-122"/>
                <a:cs typeface="+mn-cs"/>
              </a:rPr>
              <a:t>工程预算设备购置和安装费用（如电梯、通风等设备）</a:t>
            </a:r>
            <a:endParaRPr kumimoji="0" lang="zh-CN" altLang="en-US" sz="1800" b="0" i="0" u="none" strike="noStrike" kern="1200" cap="none" spc="0" normalizeH="0" baseline="0" noProof="0">
              <a:ln>
                <a:noFill/>
              </a:ln>
              <a:solidFill>
                <a:schemeClr val="tx1"/>
              </a:solidFill>
              <a:effectLst/>
              <a:uLnTx/>
              <a:uFillTx/>
              <a:latin typeface="微软雅黑" panose="020B0604030504040204" pitchFamily="34" charset="-122"/>
              <a:ea typeface="微软雅黑" panose="020B0604030504040204" pitchFamily="34" charset="-122"/>
              <a:cs typeface="+mn-cs"/>
            </a:endParaRPr>
          </a:p>
          <a:p>
            <a:pPr marL="342900" marR="0" lvl="0" indent="-342900" algn="l" defTabSz="914400" rtl="0" eaLnBrk="1" fontAlgn="auto" latinLnBrk="0" hangingPunct="1">
              <a:lnSpc>
                <a:spcPct val="110000"/>
              </a:lnSpc>
              <a:spcBef>
                <a:spcPct val="20000"/>
              </a:spcBef>
              <a:spcAft>
                <a:spcPts val="0"/>
              </a:spcAft>
              <a:buClr>
                <a:srgbClr val="FF3300"/>
              </a:buClr>
              <a:buSzPct val="70000"/>
              <a:buFont typeface="Wingdings" panose="05000000000000000000" pitchFamily="2" charset="2"/>
              <a:buChar char="ü"/>
              <a:defRPr/>
            </a:pPr>
            <a:r>
              <a:rPr kumimoji="0" lang="zh-CN" altLang="en-US" sz="1800" b="0" i="0" u="none" strike="noStrike" kern="1200" cap="none" spc="0" normalizeH="0" baseline="0" noProof="0">
                <a:ln>
                  <a:noFill/>
                </a:ln>
                <a:solidFill>
                  <a:srgbClr val="FF0000"/>
                </a:solidFill>
                <a:effectLst/>
                <a:uLnTx/>
                <a:uFillTx/>
                <a:latin typeface="微软雅黑" panose="020B0604030504040204" pitchFamily="34" charset="-122"/>
                <a:ea typeface="微软雅黑" panose="020B0604030504040204" pitchFamily="34" charset="-122"/>
                <a:cs typeface="+mn-cs"/>
              </a:rPr>
              <a:t>列入</a:t>
            </a:r>
            <a:r>
              <a:rPr kumimoji="0" lang="zh-CN" altLang="en-US" sz="1800" b="0" i="0" u="none" strike="noStrike" kern="1200" cap="none" spc="0" normalizeH="0" baseline="0" noProof="0">
                <a:ln>
                  <a:noFill/>
                </a:ln>
                <a:solidFill>
                  <a:schemeClr val="tx1"/>
                </a:solidFill>
                <a:effectLst/>
                <a:uLnTx/>
                <a:uFillTx/>
                <a:latin typeface="微软雅黑" panose="020B0604030504040204" pitchFamily="34" charset="-122"/>
                <a:ea typeface="微软雅黑" panose="020B0604030504040204" pitchFamily="34" charset="-122"/>
                <a:cs typeface="+mn-cs"/>
              </a:rPr>
              <a:t>工程预算的精装修费用</a:t>
            </a:r>
            <a:endParaRPr kumimoji="0" lang="zh-CN" altLang="en-US" sz="1800" b="0" i="0" u="none" strike="noStrike" kern="1200" cap="none" spc="0" normalizeH="0" baseline="0" noProof="0">
              <a:ln>
                <a:noFill/>
              </a:ln>
              <a:solidFill>
                <a:srgbClr val="0000FF"/>
              </a:solidFill>
              <a:effectLst/>
              <a:uLnTx/>
              <a:uFillTx/>
              <a:latin typeface="微软雅黑" panose="020B0604030504040204" pitchFamily="34" charset="-122"/>
              <a:ea typeface="微软雅黑" panose="020B0604030504040204" pitchFamily="34" charset="-122"/>
              <a:cs typeface="+mn-cs"/>
            </a:endParaRPr>
          </a:p>
          <a:p>
            <a:pPr marL="342900" marR="0" lvl="0" indent="-342900" algn="l" defTabSz="914400" rtl="0" eaLnBrk="1" fontAlgn="auto" latinLnBrk="0" hangingPunct="1">
              <a:lnSpc>
                <a:spcPct val="110000"/>
              </a:lnSpc>
              <a:spcBef>
                <a:spcPct val="20000"/>
              </a:spcBef>
              <a:spcAft>
                <a:spcPts val="0"/>
              </a:spcAft>
              <a:buClr>
                <a:srgbClr val="FF3300"/>
              </a:buClr>
              <a:buSzPct val="70000"/>
              <a:buFont typeface="Wingdings" panose="05000000000000000000" pitchFamily="2" charset="2"/>
              <a:buChar char="l"/>
              <a:defRPr/>
            </a:pPr>
            <a:endParaRPr kumimoji="0" lang="zh-CN" altLang="en-US" sz="1800" b="0" i="0" u="none" strike="noStrike" kern="1200" cap="none" spc="0" normalizeH="0" baseline="0" noProof="0">
              <a:ln>
                <a:noFill/>
              </a:ln>
              <a:solidFill>
                <a:srgbClr val="0000FF"/>
              </a:solidFill>
              <a:effectLst/>
              <a:uLnTx/>
              <a:uFillTx/>
              <a:latin typeface="微软雅黑" panose="020B0604030504040204" pitchFamily="34" charset="-122"/>
              <a:ea typeface="微软雅黑" panose="020B0604030504040204" pitchFamily="34" charset="-122"/>
              <a:cs typeface="+mn-cs"/>
            </a:endParaRPr>
          </a:p>
        </p:txBody>
      </p:sp>
      <p:sp>
        <p:nvSpPr>
          <p:cNvPr id="72708" name="矩形 4"/>
          <p:cNvSpPr/>
          <p:nvPr/>
        </p:nvSpPr>
        <p:spPr>
          <a:xfrm>
            <a:off x="428625" y="641985"/>
            <a:ext cx="8072438" cy="706755"/>
          </a:xfrm>
          <a:prstGeom prst="rect">
            <a:avLst/>
          </a:prstGeom>
          <a:noFill/>
          <a:ln w="9525">
            <a:noFill/>
          </a:ln>
        </p:spPr>
        <p:txBody>
          <a:bodyPr>
            <a:spAutoFit/>
          </a:bodyPr>
          <a:lstStyle/>
          <a:p>
            <a:r>
              <a:rPr lang="zh-CN" altLang="en-US" sz="2000" dirty="0">
                <a:latin typeface="微软雅黑" panose="020B0604030504040204" pitchFamily="34" charset="-122"/>
                <a:ea typeface="微软雅黑" panose="020B0604030504040204" pitchFamily="34" charset="-122"/>
              </a:rPr>
              <a:t>指报告期内按规定已经上报竣工的房屋本身的</a:t>
            </a:r>
            <a:r>
              <a:rPr lang="zh-CN" altLang="en-US" sz="2000" dirty="0">
                <a:solidFill>
                  <a:srgbClr val="FF0000"/>
                </a:solidFill>
                <a:latin typeface="微软雅黑" panose="020B0604030504040204" pitchFamily="34" charset="-122"/>
                <a:ea typeface="微软雅黑" panose="020B0604030504040204" pitchFamily="34" charset="-122"/>
              </a:rPr>
              <a:t>建造价值</a:t>
            </a:r>
            <a:r>
              <a:rPr lang="zh-CN" altLang="en-US" sz="2000" dirty="0">
                <a:latin typeface="微软雅黑" panose="020B0604030504040204" pitchFamily="34" charset="-122"/>
                <a:ea typeface="微软雅黑" panose="020B0604030504040204" pitchFamily="34" charset="-122"/>
              </a:rPr>
              <a:t>。</a:t>
            </a:r>
            <a:endParaRPr lang="zh-CN" altLang="en-US" sz="2000" dirty="0">
              <a:latin typeface="微软雅黑" panose="020B0604030504040204" pitchFamily="34" charset="-122"/>
              <a:ea typeface="微软雅黑" panose="020B0604030504040204" pitchFamily="34" charset="-122"/>
            </a:endParaRPr>
          </a:p>
          <a:p>
            <a:r>
              <a:rPr lang="zh-CN" altLang="en-US" sz="2000" dirty="0">
                <a:latin typeface="微软雅黑" panose="020B0604030504040204" pitchFamily="34" charset="-122"/>
                <a:ea typeface="微软雅黑" panose="020B0604030504040204" pitchFamily="34" charset="-122"/>
              </a:rPr>
              <a:t>一般按房屋设计和预算规定的内容计算。</a:t>
            </a:r>
            <a:endParaRPr lang="zh-CN" altLang="en-US" sz="2000" dirty="0">
              <a:latin typeface="微软雅黑" panose="020B0604030504040204" pitchFamily="34" charset="-122"/>
              <a:ea typeface="微软雅黑" panose="020B0604030504040204" pitchFamily="34" charset="-122"/>
            </a:endParaRPr>
          </a:p>
        </p:txBody>
      </p:sp>
      <p:graphicFrame>
        <p:nvGraphicFramePr>
          <p:cNvPr id="6" name="图示 5"/>
          <p:cNvGraphicFramePr/>
          <p:nvPr/>
        </p:nvGraphicFramePr>
        <p:xfrm>
          <a:off x="2167894" y="1517405"/>
          <a:ext cx="4833950" cy="112514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7" name="Rectangle 2"/>
          <p:cNvSpPr txBox="true"/>
          <p:nvPr/>
        </p:nvSpPr>
        <p:spPr bwMode="auto">
          <a:xfrm>
            <a:off x="4858385" y="2822258"/>
            <a:ext cx="4143375" cy="2035175"/>
          </a:xfrm>
          <a:prstGeom prst="rect">
            <a:avLst/>
          </a:prstGeom>
          <a:noFill/>
          <a:ln w="9525">
            <a:noFill/>
            <a:miter lim="800000"/>
          </a:ln>
        </p:spPr>
        <p:txBody>
          <a:bodyPr/>
          <a:lstStyle/>
          <a:p>
            <a:pPr marL="342900" marR="0" indent="-342900" defTabSz="914400">
              <a:spcBef>
                <a:spcPct val="20000"/>
              </a:spcBef>
              <a:buClr>
                <a:srgbClr val="FF3300"/>
              </a:buClr>
              <a:buSzPct val="70000"/>
              <a:buFontTx/>
              <a:buNone/>
              <a:defRPr/>
            </a:pPr>
            <a:r>
              <a:rPr kumimoji="0" lang="en-US" altLang="zh-CN" sz="1800" b="1" kern="0" cap="none" spc="0" normalizeH="0" baseline="0" noProof="0" dirty="0">
                <a:solidFill>
                  <a:srgbClr val="FF0000"/>
                </a:solidFill>
                <a:latin typeface="微软雅黑" panose="020B0604030504040204" pitchFamily="34" charset="-122"/>
                <a:ea typeface="微软雅黑" panose="020B0604030504040204" pitchFamily="34" charset="-122"/>
                <a:cs typeface="+mn-cs"/>
              </a:rPr>
              <a:t>×</a:t>
            </a:r>
            <a:r>
              <a:rPr kumimoji="0" lang="zh-CN" altLang="en-US" sz="1800" kern="0" cap="none" spc="0" normalizeH="0" baseline="0" noProof="0" dirty="0">
                <a:latin typeface="微软雅黑" panose="020B0604030504040204" pitchFamily="34" charset="-122"/>
                <a:ea typeface="微软雅黑" panose="020B0604030504040204" pitchFamily="34" charset="-122"/>
                <a:cs typeface="+mn-cs"/>
              </a:rPr>
              <a:t>办公和生活用家具的购置等</a:t>
            </a:r>
            <a:r>
              <a:rPr kumimoji="0" lang="zh-CN" altLang="en-US" sz="1800" kern="0" cap="none" spc="0" normalizeH="0" baseline="0" noProof="0" dirty="0">
                <a:solidFill>
                  <a:srgbClr val="FF0000"/>
                </a:solidFill>
                <a:latin typeface="微软雅黑" panose="020B0604030504040204" pitchFamily="34" charset="-122"/>
                <a:ea typeface="微软雅黑" panose="020B0604030504040204" pitchFamily="34" charset="-122"/>
                <a:cs typeface="+mn-cs"/>
              </a:rPr>
              <a:t>后期费用</a:t>
            </a:r>
            <a:endParaRPr kumimoji="0" lang="zh-CN" altLang="en-US" sz="1800" kern="0" cap="none" spc="0" normalizeH="0" baseline="0" noProof="0" dirty="0">
              <a:solidFill>
                <a:srgbClr val="FF0000"/>
              </a:solidFill>
              <a:latin typeface="微软雅黑" panose="020B0604030504040204" pitchFamily="34" charset="-122"/>
              <a:ea typeface="微软雅黑" panose="020B0604030504040204" pitchFamily="34" charset="-122"/>
              <a:cs typeface="+mn-cs"/>
            </a:endParaRPr>
          </a:p>
          <a:p>
            <a:pPr marL="342900" marR="0" indent="-342900" defTabSz="914400">
              <a:spcBef>
                <a:spcPct val="20000"/>
              </a:spcBef>
              <a:buClr>
                <a:srgbClr val="FF3300"/>
              </a:buClr>
              <a:buSzPct val="70000"/>
              <a:buFontTx/>
              <a:buNone/>
              <a:defRPr/>
            </a:pPr>
            <a:r>
              <a:rPr kumimoji="0" lang="en-US" altLang="zh-CN" sz="1800" b="1" kern="0" cap="none" spc="0" normalizeH="0" baseline="0" noProof="0" dirty="0">
                <a:solidFill>
                  <a:srgbClr val="FF0000"/>
                </a:solidFill>
                <a:latin typeface="微软雅黑" panose="020B0604030504040204" pitchFamily="34" charset="-122"/>
                <a:ea typeface="微软雅黑" panose="020B0604030504040204" pitchFamily="34" charset="-122"/>
                <a:cs typeface="+mn-cs"/>
              </a:rPr>
              <a:t>×</a:t>
            </a:r>
            <a:r>
              <a:rPr kumimoji="0" lang="zh-CN" altLang="en-US" sz="1800" kern="0" cap="none" spc="0" normalizeH="0" baseline="0" noProof="0" dirty="0">
                <a:solidFill>
                  <a:srgbClr val="FF0000"/>
                </a:solidFill>
                <a:latin typeface="微软雅黑" panose="020B0604030504040204" pitchFamily="34" charset="-122"/>
                <a:ea typeface="微软雅黑" panose="020B0604030504040204" pitchFamily="34" charset="-122"/>
                <a:cs typeface="+mn-cs"/>
              </a:rPr>
              <a:t>土地购置费用</a:t>
            </a:r>
            <a:endParaRPr kumimoji="0" lang="zh-CN" altLang="en-US" sz="1800" kern="0" cap="none" spc="0" normalizeH="0" baseline="0" noProof="0" dirty="0">
              <a:solidFill>
                <a:srgbClr val="FF0000"/>
              </a:solidFill>
              <a:latin typeface="微软雅黑" panose="020B0604030504040204" pitchFamily="34" charset="-122"/>
              <a:ea typeface="微软雅黑" panose="020B0604030504040204" pitchFamily="34" charset="-122"/>
              <a:cs typeface="+mn-cs"/>
            </a:endParaRPr>
          </a:p>
          <a:p>
            <a:pPr marL="342900" marR="0" indent="-342900" defTabSz="914400">
              <a:spcBef>
                <a:spcPct val="20000"/>
              </a:spcBef>
              <a:buClr>
                <a:srgbClr val="FF3300"/>
              </a:buClr>
              <a:buSzPct val="70000"/>
              <a:buFontTx/>
              <a:buNone/>
              <a:defRPr/>
            </a:pPr>
            <a:r>
              <a:rPr kumimoji="0" lang="en-US" altLang="zh-CN" sz="1800" b="1" kern="0" cap="none" spc="0" normalizeH="0" baseline="0" noProof="0" dirty="0">
                <a:solidFill>
                  <a:srgbClr val="FF0000"/>
                </a:solidFill>
                <a:latin typeface="微软雅黑" panose="020B0604030504040204" pitchFamily="34" charset="-122"/>
                <a:ea typeface="微软雅黑" panose="020B0604030504040204" pitchFamily="34" charset="-122"/>
                <a:cs typeface="+mn-cs"/>
              </a:rPr>
              <a:t>×</a:t>
            </a:r>
            <a:r>
              <a:rPr kumimoji="0" lang="zh-CN" altLang="en-US" sz="1800" kern="0" cap="none" spc="0" normalizeH="0" baseline="0" noProof="0" dirty="0">
                <a:latin typeface="微软雅黑" panose="020B0604030504040204" pitchFamily="34" charset="-122"/>
                <a:ea typeface="微软雅黑" panose="020B0604030504040204" pitchFamily="34" charset="-122"/>
                <a:cs typeface="+mn-cs"/>
              </a:rPr>
              <a:t>拆迁补偿、场地平整等</a:t>
            </a:r>
            <a:r>
              <a:rPr kumimoji="0" lang="zh-CN" altLang="en-US" sz="1800" kern="0" cap="none" spc="0" normalizeH="0" baseline="0" noProof="0" dirty="0">
                <a:solidFill>
                  <a:srgbClr val="FF0000"/>
                </a:solidFill>
                <a:latin typeface="微软雅黑" panose="020B0604030504040204" pitchFamily="34" charset="-122"/>
                <a:ea typeface="微软雅黑" panose="020B0604030504040204" pitchFamily="34" charset="-122"/>
                <a:cs typeface="+mn-cs"/>
              </a:rPr>
              <a:t>前期费用</a:t>
            </a:r>
            <a:endParaRPr kumimoji="0" lang="zh-CN" altLang="en-US" sz="1800" kern="0" cap="none" spc="0" normalizeH="0" baseline="0" noProof="0" dirty="0">
              <a:latin typeface="微软雅黑" panose="020B0604030504040204" pitchFamily="34" charset="-122"/>
              <a:ea typeface="微软雅黑" panose="020B0604030504040204" pitchFamily="34" charset="-122"/>
              <a:cs typeface="+mn-cs"/>
            </a:endParaRPr>
          </a:p>
          <a:p>
            <a:pPr marL="342900" marR="0" indent="-342900" defTabSz="914400">
              <a:spcBef>
                <a:spcPct val="20000"/>
              </a:spcBef>
              <a:buClr>
                <a:srgbClr val="FF3300"/>
              </a:buClr>
              <a:buSzPct val="70000"/>
              <a:buFontTx/>
              <a:buNone/>
              <a:defRPr/>
            </a:pPr>
            <a:r>
              <a:rPr kumimoji="0" lang="en-US" altLang="zh-CN" sz="1800" b="1" kern="0" cap="none" spc="0" normalizeH="0" baseline="0" noProof="0" dirty="0">
                <a:solidFill>
                  <a:srgbClr val="FF0000"/>
                </a:solidFill>
                <a:latin typeface="微软雅黑" panose="020B0604030504040204" pitchFamily="34" charset="-122"/>
                <a:ea typeface="微软雅黑" panose="020B0604030504040204" pitchFamily="34" charset="-122"/>
                <a:cs typeface="+mn-cs"/>
              </a:rPr>
              <a:t>×</a:t>
            </a:r>
            <a:r>
              <a:rPr kumimoji="0" lang="zh-CN" altLang="en-US" sz="1800" kern="0" cap="none" spc="0" normalizeH="0" baseline="0" noProof="0" dirty="0">
                <a:solidFill>
                  <a:srgbClr val="FF0000"/>
                </a:solidFill>
                <a:latin typeface="微软雅黑" panose="020B0604030504040204" pitchFamily="34" charset="-122"/>
                <a:ea typeface="微软雅黑" panose="020B0604030504040204" pitchFamily="34" charset="-122"/>
                <a:cs typeface="+mn-cs"/>
              </a:rPr>
              <a:t>未列入</a:t>
            </a:r>
            <a:r>
              <a:rPr kumimoji="0" lang="zh-CN" altLang="en-US" sz="1800" kern="0" cap="none" spc="0" normalizeH="0" baseline="0" noProof="0" dirty="0">
                <a:solidFill>
                  <a:schemeClr val="tx1"/>
                </a:solidFill>
                <a:latin typeface="微软雅黑" panose="020B0604030504040204" pitchFamily="34" charset="-122"/>
                <a:ea typeface="微软雅黑" panose="020B0604030504040204" pitchFamily="34" charset="-122"/>
                <a:cs typeface="+mn-cs"/>
              </a:rPr>
              <a:t>工程预算</a:t>
            </a:r>
            <a:r>
              <a:rPr kumimoji="0" lang="zh-CN" altLang="en-US" sz="1800" kern="0" cap="none" spc="0" normalizeH="0" baseline="0" noProof="0" dirty="0">
                <a:latin typeface="微软雅黑" panose="020B0604030504040204" pitchFamily="34" charset="-122"/>
                <a:ea typeface="微软雅黑" panose="020B0604030504040204" pitchFamily="34" charset="-122"/>
                <a:cs typeface="+mn-cs"/>
              </a:rPr>
              <a:t>的精装修费用</a:t>
            </a:r>
            <a:endParaRPr kumimoji="0" lang="zh-CN" altLang="en-US" sz="1800" kern="0" cap="none" spc="0" normalizeH="0" baseline="0" noProof="0" dirty="0">
              <a:latin typeface="微软雅黑" panose="020B0604030504040204" pitchFamily="34" charset="-122"/>
              <a:ea typeface="微软雅黑" panose="020B0604030504040204" pitchFamily="34" charset="-122"/>
              <a:cs typeface="+mn-cs"/>
            </a:endParaRPr>
          </a:p>
          <a:p>
            <a:pPr marL="342900" marR="0" indent="-342900" defTabSz="914400">
              <a:spcBef>
                <a:spcPct val="20000"/>
              </a:spcBef>
              <a:buClr>
                <a:srgbClr val="FF3300"/>
              </a:buClr>
              <a:buSzPct val="70000"/>
              <a:buFont typeface="Wingdings" panose="05000000000000000000" pitchFamily="2" charset="2"/>
              <a:buChar char="l"/>
              <a:defRPr/>
            </a:pPr>
            <a:endParaRPr kumimoji="0" lang="zh-CN" altLang="en-US" sz="1800" kern="0" cap="none" spc="0" normalizeH="0" baseline="0" noProof="0" dirty="0">
              <a:latin typeface="微软雅黑" panose="020B0604030504040204" pitchFamily="34" charset="-122"/>
              <a:ea typeface="微软雅黑" panose="020B0604030504040204" pitchFamily="34" charset="-122"/>
              <a:cs typeface="+mn-cs"/>
            </a:endParaRPr>
          </a:p>
        </p:txBody>
      </p:sp>
      <p:grpSp>
        <p:nvGrpSpPr>
          <p:cNvPr id="8" name="组合 7"/>
          <p:cNvGrpSpPr/>
          <p:nvPr/>
        </p:nvGrpSpPr>
        <p:grpSpPr>
          <a:xfrm>
            <a:off x="0" y="-107950"/>
            <a:ext cx="3124200" cy="1058545"/>
            <a:chOff x="0" y="-170"/>
            <a:chExt cx="4920"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2" name="组合 1"/>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3" name="矩形 2"/>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9" name="矩形 8"/>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10" name="矩形 5"/>
            <p:cNvSpPr>
              <a:spLocks noChangeArrowheads="true"/>
            </p:cNvSpPr>
            <p:nvPr/>
          </p:nvSpPr>
          <p:spPr bwMode="auto">
            <a:xfrm>
              <a:off x="900" y="190"/>
              <a:ext cx="4020" cy="130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608 房屋竣工价值</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34" name="矩形标注 33"/>
          <p:cNvSpPr/>
          <p:nvPr/>
        </p:nvSpPr>
        <p:spPr>
          <a:xfrm>
            <a:off x="6299835" y="1491615"/>
            <a:ext cx="1806575" cy="1080135"/>
          </a:xfrm>
          <a:prstGeom prst="wedgeRectCallout">
            <a:avLst>
              <a:gd name="adj1" fmla="val -56258"/>
              <a:gd name="adj2" fmla="val 112786"/>
            </a:avLst>
          </a:prstGeom>
        </p:spPr>
        <p:style>
          <a:lnRef idx="1">
            <a:schemeClr val="dk1"/>
          </a:lnRef>
          <a:fillRef idx="2">
            <a:schemeClr val="dk1"/>
          </a:fillRef>
          <a:effectRef idx="1">
            <a:schemeClr val="dk1"/>
          </a:effectRef>
          <a:fontRef idx="minor">
            <a:schemeClr val="dk1"/>
          </a:fontRef>
        </p:style>
        <p:txBody>
          <a:bodyPr rtlCol="0" anchor="ctr"/>
          <a:lstStyle/>
          <a:p>
            <a:pPr algn="l">
              <a:buClrTx/>
              <a:buSzTx/>
              <a:buFontTx/>
            </a:pPr>
            <a:r>
              <a:rPr lang="zh-CN" sz="1600" dirty="0">
                <a:solidFill>
                  <a:schemeClr val="tx1"/>
                </a:solidFill>
                <a:latin typeface="微软雅黑" panose="020B0604030504040204" pitchFamily="34" charset="-122"/>
                <a:ea typeface="微软雅黑" panose="020B0604030504040204" pitchFamily="34" charset="-122"/>
                <a:sym typeface="+mn-ea"/>
              </a:rPr>
              <a:t>注意审核极值，数值过大可能包括了土地购置费。</a:t>
            </a:r>
            <a:endParaRPr lang="zh-CN" sz="1600" dirty="0">
              <a:solidFill>
                <a:schemeClr val="tx1"/>
              </a:solidFill>
              <a:latin typeface="微软雅黑" panose="020B0604030504040204" pitchFamily="34" charset="-122"/>
              <a:ea typeface="微软雅黑" panose="020B0604030504040204" pitchFamily="34" charset="-122"/>
              <a:sym typeface="+mn-ea"/>
            </a:endParaRPr>
          </a:p>
        </p:txBody>
      </p:sp>
    </p:spTree>
  </p:cSld>
  <p:clrMapOvr>
    <a:masterClrMapping/>
  </p:clrMapOvr>
  <p:transition/>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true"/>
      <p:bldP spid="34" grpId="1" animBg="true"/>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文本框 15"/>
          <p:cNvSpPr txBox="true"/>
          <p:nvPr/>
        </p:nvSpPr>
        <p:spPr>
          <a:xfrm>
            <a:off x="-281622" y="3074988"/>
            <a:ext cx="5630862" cy="398780"/>
          </a:xfrm>
          <a:prstGeom prst="rect">
            <a:avLst/>
          </a:prstGeom>
          <a:noFill/>
          <a:ln w="9525">
            <a:noFill/>
          </a:ln>
        </p:spPr>
        <p:txBody>
          <a:bodyPr>
            <a:spAutoFit/>
          </a:bodyPr>
          <a:lstStyle/>
          <a:p>
            <a:pPr algn="ctr"/>
            <a:r>
              <a:rPr lang="zh-CN" altLang="en-US" sz="2000" b="1" dirty="0">
                <a:solidFill>
                  <a:srgbClr val="000000"/>
                </a:solidFill>
                <a:latin typeface="微软雅黑" panose="020B0604030504040204" pitchFamily="34" charset="-122"/>
                <a:ea typeface="微软雅黑" panose="020B0604030504040204" pitchFamily="34" charset="-122"/>
              </a:rPr>
              <a:t>本年新增固定资产与竣工价值区别</a:t>
            </a:r>
            <a:endParaRPr lang="zh-CN" altLang="en-US" sz="2000" b="1" dirty="0">
              <a:solidFill>
                <a:srgbClr val="000000"/>
              </a:solidFill>
              <a:latin typeface="微软雅黑" panose="020B0604030504040204" pitchFamily="34" charset="-122"/>
              <a:ea typeface="微软雅黑" panose="020B0604030504040204" pitchFamily="34" charset="-122"/>
            </a:endParaRPr>
          </a:p>
        </p:txBody>
      </p:sp>
      <p:sp>
        <p:nvSpPr>
          <p:cNvPr id="49" name="矩形 48"/>
          <p:cNvSpPr/>
          <p:nvPr/>
        </p:nvSpPr>
        <p:spPr>
          <a:xfrm rot="2685974">
            <a:off x="5199063" y="422275"/>
            <a:ext cx="79375" cy="539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62" name="直接连接符 61"/>
          <p:cNvCxnSpPr/>
          <p:nvPr/>
        </p:nvCxnSpPr>
        <p:spPr>
          <a:xfrm rot="16200000" flipH="true">
            <a:off x="8019256" y="4972209"/>
            <a:ext cx="963613" cy="1285875"/>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5400000">
            <a:off x="6045200" y="4874578"/>
            <a:ext cx="1554163" cy="2071688"/>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786438" y="6685915"/>
            <a:ext cx="714375" cy="48260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3735" name="矩形 5"/>
          <p:cNvSpPr/>
          <p:nvPr/>
        </p:nvSpPr>
        <p:spPr>
          <a:xfrm>
            <a:off x="571500" y="3767138"/>
            <a:ext cx="3500438" cy="398780"/>
          </a:xfrm>
          <a:prstGeom prst="rect">
            <a:avLst/>
          </a:prstGeom>
          <a:noFill/>
          <a:ln w="9525">
            <a:noFill/>
          </a:ln>
        </p:spPr>
        <p:txBody>
          <a:bodyPr>
            <a:spAutoFit/>
          </a:bodyPr>
          <a:lstStyle/>
          <a:p>
            <a:pPr>
              <a:buClr>
                <a:srgbClr val="FF3300"/>
              </a:buClr>
              <a:buSzPct val="70000"/>
            </a:pPr>
            <a:r>
              <a:rPr lang="zh-CN" altLang="en-US" sz="2000" b="1" dirty="0">
                <a:latin typeface="微软雅黑" panose="020B0604030504040204" pitchFamily="34" charset="-122"/>
                <a:ea typeface="微软雅黑" panose="020B0604030504040204" pitchFamily="34" charset="-122"/>
              </a:rPr>
              <a:t>本年新增固定资产</a:t>
            </a:r>
            <a:endParaRPr lang="zh-CN" altLang="en-US" sz="2000" b="1" dirty="0">
              <a:latin typeface="微软雅黑" panose="020B0604030504040204" pitchFamily="34" charset="-122"/>
              <a:ea typeface="微软雅黑" panose="020B0604030504040204" pitchFamily="34" charset="-122"/>
            </a:endParaRPr>
          </a:p>
        </p:txBody>
      </p:sp>
      <p:sp>
        <p:nvSpPr>
          <p:cNvPr id="73736" name="矩形 6"/>
          <p:cNvSpPr/>
          <p:nvPr/>
        </p:nvSpPr>
        <p:spPr>
          <a:xfrm>
            <a:off x="3425825" y="4544378"/>
            <a:ext cx="4572000" cy="398780"/>
          </a:xfrm>
          <a:prstGeom prst="rect">
            <a:avLst/>
          </a:prstGeom>
          <a:noFill/>
          <a:ln w="9525">
            <a:noFill/>
          </a:ln>
        </p:spPr>
        <p:txBody>
          <a:bodyPr>
            <a:spAutoFit/>
          </a:bodyPr>
          <a:lstStyle/>
          <a:p>
            <a:pPr>
              <a:buClr>
                <a:srgbClr val="FF3300"/>
              </a:buClr>
              <a:buSzPct val="70000"/>
            </a:pPr>
            <a:r>
              <a:rPr lang="zh-CN" altLang="en-US" sz="2000" dirty="0">
                <a:latin typeface="微软雅黑" panose="020B0604030504040204" pitchFamily="34" charset="-122"/>
                <a:ea typeface="微软雅黑" panose="020B0604030504040204" pitchFamily="34" charset="-122"/>
              </a:rPr>
              <a:t>竣工后只计入房屋本身的建造价值</a:t>
            </a:r>
            <a:endParaRPr lang="zh-CN" altLang="en-US" sz="2000" dirty="0">
              <a:latin typeface="微软雅黑" panose="020B0604030504040204" pitchFamily="34" charset="-122"/>
              <a:ea typeface="微软雅黑" panose="020B0604030504040204" pitchFamily="34" charset="-122"/>
            </a:endParaRPr>
          </a:p>
        </p:txBody>
      </p:sp>
      <p:sp>
        <p:nvSpPr>
          <p:cNvPr id="73737" name="矩形 7"/>
          <p:cNvSpPr/>
          <p:nvPr/>
        </p:nvSpPr>
        <p:spPr>
          <a:xfrm>
            <a:off x="3425825" y="3689350"/>
            <a:ext cx="4214813" cy="706755"/>
          </a:xfrm>
          <a:prstGeom prst="rect">
            <a:avLst/>
          </a:prstGeom>
          <a:noFill/>
          <a:ln w="9525">
            <a:noFill/>
          </a:ln>
        </p:spPr>
        <p:txBody>
          <a:bodyPr>
            <a:spAutoFit/>
          </a:bodyPr>
          <a:lstStyle/>
          <a:p>
            <a:r>
              <a:rPr lang="zh-CN" altLang="en-US" sz="2000" dirty="0">
                <a:latin typeface="微软雅黑" panose="020B0604030504040204" pitchFamily="34" charset="-122"/>
                <a:ea typeface="微软雅黑" panose="020B0604030504040204" pitchFamily="34" charset="-122"/>
              </a:rPr>
              <a:t>竣工后所有投资都计入新增固定资产，包括土地购置费用（划拨）</a:t>
            </a:r>
            <a:endParaRPr lang="zh-CN" altLang="en-US" sz="2000" dirty="0">
              <a:latin typeface="微软雅黑" panose="020B0604030504040204" pitchFamily="34" charset="-122"/>
              <a:ea typeface="微软雅黑" panose="020B0604030504040204" pitchFamily="34" charset="-122"/>
            </a:endParaRPr>
          </a:p>
        </p:txBody>
      </p:sp>
      <p:sp>
        <p:nvSpPr>
          <p:cNvPr id="73738" name="矩形 8"/>
          <p:cNvSpPr/>
          <p:nvPr/>
        </p:nvSpPr>
        <p:spPr>
          <a:xfrm>
            <a:off x="642938" y="4544378"/>
            <a:ext cx="1198880" cy="398780"/>
          </a:xfrm>
          <a:prstGeom prst="rect">
            <a:avLst/>
          </a:prstGeom>
          <a:noFill/>
          <a:ln w="9525">
            <a:noFill/>
          </a:ln>
        </p:spPr>
        <p:txBody>
          <a:bodyPr wrap="none">
            <a:spAutoFit/>
          </a:bodyPr>
          <a:lstStyle/>
          <a:p>
            <a:r>
              <a:rPr lang="zh-CN" altLang="en-US" sz="2000" b="1" dirty="0">
                <a:latin typeface="微软雅黑" panose="020B0604030504040204" pitchFamily="34" charset="-122"/>
                <a:ea typeface="微软雅黑" panose="020B0604030504040204" pitchFamily="34" charset="-122"/>
              </a:rPr>
              <a:t>竣工价值</a:t>
            </a:r>
            <a:endParaRPr lang="zh-CN" altLang="en-US" sz="2000" b="1" dirty="0">
              <a:latin typeface="微软雅黑" panose="020B0604030504040204" pitchFamily="34" charset="-122"/>
              <a:ea typeface="微软雅黑" panose="020B0604030504040204" pitchFamily="34" charset="-122"/>
            </a:endParaRPr>
          </a:p>
        </p:txBody>
      </p:sp>
      <p:sp>
        <p:nvSpPr>
          <p:cNvPr id="38" name="右箭头 37"/>
          <p:cNvSpPr/>
          <p:nvPr/>
        </p:nvSpPr>
        <p:spPr bwMode="auto">
          <a:xfrm>
            <a:off x="2925763" y="3883025"/>
            <a:ext cx="428625" cy="268288"/>
          </a:xfrm>
          <a:prstGeom prst="rightArrow">
            <a:avLst/>
          </a:prstGeom>
          <a:solidFill>
            <a:schemeClr val="accent5">
              <a:lumMod val="75000"/>
            </a:schemeClr>
          </a:soli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44" name="右箭头 43"/>
          <p:cNvSpPr/>
          <p:nvPr/>
        </p:nvSpPr>
        <p:spPr bwMode="auto">
          <a:xfrm>
            <a:off x="2925763" y="4596765"/>
            <a:ext cx="428625" cy="268288"/>
          </a:xfrm>
          <a:prstGeom prst="rightArrow">
            <a:avLst/>
          </a:prstGeom>
          <a:solidFill>
            <a:schemeClr val="accent5">
              <a:lumMod val="75000"/>
            </a:schemeClr>
          </a:soli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77" name="矩形 76"/>
          <p:cNvSpPr/>
          <p:nvPr/>
        </p:nvSpPr>
        <p:spPr>
          <a:xfrm rot="2685974">
            <a:off x="263525" y="3817938"/>
            <a:ext cx="260350" cy="18415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lt1"/>
              </a:solidFill>
              <a:effectLst/>
              <a:uLnTx/>
              <a:uFillTx/>
              <a:latin typeface="+mn-lt"/>
              <a:ea typeface="+mn-ea"/>
              <a:cs typeface="+mn-cs"/>
            </a:endParaRPr>
          </a:p>
        </p:txBody>
      </p:sp>
      <p:sp>
        <p:nvSpPr>
          <p:cNvPr id="81" name="矩形 80"/>
          <p:cNvSpPr/>
          <p:nvPr/>
        </p:nvSpPr>
        <p:spPr>
          <a:xfrm rot="2685974">
            <a:off x="4271963" y="423863"/>
            <a:ext cx="106363" cy="52388"/>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 name="矩形 22"/>
          <p:cNvSpPr/>
          <p:nvPr/>
        </p:nvSpPr>
        <p:spPr>
          <a:xfrm rot="2685974">
            <a:off x="263525" y="4639628"/>
            <a:ext cx="260350" cy="18415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lt1"/>
              </a:solidFill>
              <a:effectLst/>
              <a:uLnTx/>
              <a:uFillTx/>
              <a:latin typeface="+mn-lt"/>
              <a:ea typeface="+mn-ea"/>
              <a:cs typeface="+mn-cs"/>
            </a:endParaRPr>
          </a:p>
        </p:txBody>
      </p:sp>
      <p:grpSp>
        <p:nvGrpSpPr>
          <p:cNvPr id="8" name="组合 7"/>
          <p:cNvGrpSpPr/>
          <p:nvPr/>
        </p:nvGrpSpPr>
        <p:grpSpPr>
          <a:xfrm>
            <a:off x="0" y="-107950"/>
            <a:ext cx="3124200" cy="1058545"/>
            <a:chOff x="0" y="-170"/>
            <a:chExt cx="4920"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2" name="组合 1"/>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3" name="矩形 2"/>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9" name="矩形 8"/>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10" name="矩形 5"/>
            <p:cNvSpPr>
              <a:spLocks noChangeArrowheads="true"/>
            </p:cNvSpPr>
            <p:nvPr/>
          </p:nvSpPr>
          <p:spPr bwMode="auto">
            <a:xfrm>
              <a:off x="900" y="190"/>
              <a:ext cx="4020" cy="130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608 房屋竣工价值</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100" name="文本框 99"/>
          <p:cNvSpPr txBox="true"/>
          <p:nvPr/>
        </p:nvSpPr>
        <p:spPr>
          <a:xfrm>
            <a:off x="324485" y="701040"/>
            <a:ext cx="8103235" cy="2091690"/>
          </a:xfrm>
          <a:prstGeom prst="rect">
            <a:avLst/>
          </a:prstGeom>
          <a:noFill/>
          <a:ln w="9525">
            <a:noFill/>
          </a:ln>
        </p:spPr>
        <p:txBody>
          <a:bodyPr wrap="square">
            <a:spAutoFit/>
          </a:bodyPr>
          <a:lstStyle/>
          <a:p>
            <a:pPr marL="285750" indent="-285750">
              <a:lnSpc>
                <a:spcPts val="2600"/>
              </a:lnSpc>
              <a:buFont typeface="Wingdings" panose="05000000000000000000" charset="0"/>
              <a:buChar char="ü"/>
            </a:pPr>
            <a:r>
              <a:rPr lang="zh-CN" sz="2000">
                <a:solidFill>
                  <a:srgbClr val="000000"/>
                </a:solidFill>
                <a:latin typeface="微软雅黑" panose="020B0604030504040204" pitchFamily="34" charset="-122"/>
                <a:ea typeface="微软雅黑" panose="020B0604030504040204" pitchFamily="34" charset="-122"/>
              </a:rPr>
              <a:t>不仅包括该竣工房屋在报告期内完成的价值，也包括</a:t>
            </a:r>
            <a:r>
              <a:rPr lang="zh-CN" sz="2000">
                <a:solidFill>
                  <a:srgbClr val="FF0000"/>
                </a:solidFill>
                <a:latin typeface="微软雅黑" panose="020B0604030504040204" pitchFamily="34" charset="-122"/>
                <a:ea typeface="微软雅黑" panose="020B0604030504040204" pitchFamily="34" charset="-122"/>
              </a:rPr>
              <a:t>跨年施工</a:t>
            </a:r>
            <a:r>
              <a:rPr lang="zh-CN" sz="2000">
                <a:solidFill>
                  <a:srgbClr val="000000"/>
                </a:solidFill>
                <a:latin typeface="微软雅黑" panose="020B0604030504040204" pitchFamily="34" charset="-122"/>
                <a:ea typeface="微软雅黑" panose="020B0604030504040204" pitchFamily="34" charset="-122"/>
              </a:rPr>
              <a:t>的房屋在本期以前完成的价值。</a:t>
            </a:r>
            <a:endParaRPr lang="zh-CN" sz="2000">
              <a:solidFill>
                <a:srgbClr val="000000"/>
              </a:solidFill>
              <a:latin typeface="微软雅黑" panose="020B0604030504040204" pitchFamily="34" charset="-122"/>
              <a:ea typeface="微软雅黑" panose="020B0604030504040204" pitchFamily="34" charset="-122"/>
            </a:endParaRPr>
          </a:p>
          <a:p>
            <a:pPr marL="285750" indent="-285750">
              <a:lnSpc>
                <a:spcPts val="2600"/>
              </a:lnSpc>
              <a:buFont typeface="Wingdings" panose="05000000000000000000" charset="0"/>
              <a:buChar char="ü"/>
            </a:pPr>
            <a:r>
              <a:rPr lang="zh-CN" sz="2000">
                <a:solidFill>
                  <a:srgbClr val="000000"/>
                </a:solidFill>
                <a:latin typeface="微软雅黑" panose="020B0604030504040204" pitchFamily="34" charset="-122"/>
                <a:ea typeface="微软雅黑" panose="020B0604030504040204" pitchFamily="34" charset="-122"/>
              </a:rPr>
              <a:t>未竣工而转让给其他单位的房屋建筑工程，出让单位不计算竣工价值，待接受单位继续施工并符合竣工条件后，由</a:t>
            </a:r>
            <a:r>
              <a:rPr lang="zh-CN" sz="2000">
                <a:solidFill>
                  <a:srgbClr val="FF0000"/>
                </a:solidFill>
                <a:latin typeface="微软雅黑" panose="020B0604030504040204" pitchFamily="34" charset="-122"/>
                <a:ea typeface="微软雅黑" panose="020B0604030504040204" pitchFamily="34" charset="-122"/>
              </a:rPr>
              <a:t>接受单位计算其竣工价值，包括出让单位在出让前所完成的价值</a:t>
            </a:r>
            <a:r>
              <a:rPr lang="zh-CN" sz="2000">
                <a:solidFill>
                  <a:srgbClr val="000000"/>
                </a:solidFill>
                <a:latin typeface="微软雅黑" panose="020B0604030504040204" pitchFamily="34" charset="-122"/>
                <a:ea typeface="微软雅黑" panose="020B0604030504040204" pitchFamily="34" charset="-122"/>
              </a:rPr>
              <a:t>。</a:t>
            </a:r>
            <a:endParaRPr lang="zh-CN" sz="2000">
              <a:solidFill>
                <a:srgbClr val="000000"/>
              </a:solidFill>
              <a:latin typeface="微软雅黑" panose="020B0604030504040204" pitchFamily="34" charset="-122"/>
              <a:ea typeface="微软雅黑" panose="020B0604030504040204" pitchFamily="34" charset="-122"/>
            </a:endParaRPr>
          </a:p>
          <a:p>
            <a:pPr marL="285750" indent="-285750">
              <a:lnSpc>
                <a:spcPts val="2600"/>
              </a:lnSpc>
              <a:buFont typeface="Wingdings" panose="05000000000000000000" charset="0"/>
              <a:buChar char="ü"/>
            </a:pPr>
            <a:r>
              <a:rPr lang="zh-CN" sz="2000">
                <a:solidFill>
                  <a:srgbClr val="000000"/>
                </a:solidFill>
                <a:latin typeface="微软雅黑" panose="020B0604030504040204" pitchFamily="34" charset="-122"/>
                <a:ea typeface="微软雅黑" panose="020B0604030504040204" pitchFamily="34" charset="-122"/>
              </a:rPr>
              <a:t>房屋竣工价值一般按</a:t>
            </a:r>
            <a:r>
              <a:rPr lang="zh-CN" sz="2000">
                <a:solidFill>
                  <a:srgbClr val="FF0000"/>
                </a:solidFill>
                <a:latin typeface="微软雅黑" panose="020B0604030504040204" pitchFamily="34" charset="-122"/>
                <a:ea typeface="微软雅黑" panose="020B0604030504040204" pitchFamily="34" charset="-122"/>
              </a:rPr>
              <a:t>结算价格</a:t>
            </a:r>
            <a:r>
              <a:rPr lang="zh-CN" sz="2000">
                <a:solidFill>
                  <a:srgbClr val="000000"/>
                </a:solidFill>
                <a:latin typeface="微软雅黑" panose="020B0604030504040204" pitchFamily="34" charset="-122"/>
                <a:ea typeface="微软雅黑" panose="020B0604030504040204" pitchFamily="34" charset="-122"/>
              </a:rPr>
              <a:t>（或中标价）计算。</a:t>
            </a:r>
            <a:endParaRPr lang="zh-CN" altLang="en-US" sz="2000">
              <a:solidFill>
                <a:srgbClr val="000000"/>
              </a:solidFill>
              <a:latin typeface="微软雅黑" panose="020B0604030504040204" pitchFamily="34" charset="-122"/>
              <a:ea typeface="微软雅黑" panose="020B0604030504040204" pitchFamily="34" charset="-122"/>
            </a:endParaRP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矩形 4"/>
          <p:cNvSpPr>
            <a:spLocks noChangeArrowheads="true"/>
          </p:cNvSpPr>
          <p:nvPr/>
        </p:nvSpPr>
        <p:spPr bwMode="auto">
          <a:xfrm>
            <a:off x="395605" y="772478"/>
            <a:ext cx="8352859" cy="4410631"/>
          </a:xfrm>
          <a:prstGeom prst="rect">
            <a:avLst/>
          </a:prstGeom>
          <a:noFill/>
          <a:ln w="9525">
            <a:noFill/>
            <a:miter lim="800000"/>
          </a:ln>
        </p:spPr>
        <p:txBody>
          <a:bodyPr wrap="square">
            <a:spAutoFit/>
          </a:bodyPr>
          <a:lstStyle/>
          <a:p>
            <a:pPr marL="342900" marR="0" lvl="0" indent="-342900" algn="just" defTabSz="914400" rtl="0" eaLnBrk="1" fontAlgn="base" latinLnBrk="0" hangingPunct="1">
              <a:lnSpc>
                <a:spcPts val="3400"/>
              </a:lnSpc>
              <a:spcBef>
                <a:spcPct val="0"/>
              </a:spcBef>
              <a:spcAft>
                <a:spcPct val="0"/>
              </a:spcAft>
              <a:buClrTx/>
              <a:buSzTx/>
              <a:buFont typeface="Wingdings" panose="05000000000000000000" charset="0"/>
              <a:buChar char="l"/>
              <a:defRPr/>
            </a:pPr>
            <a:r>
              <a:rPr kumimoji="0" lang="zh-CN" altLang="en-US" sz="220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rPr>
              <a:t>指在</a:t>
            </a:r>
            <a:r>
              <a:rPr kumimoji="0" lang="zh-CN" altLang="en-US" sz="2200" i="0" u="none"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mn-cs"/>
              </a:rPr>
              <a:t>报告期末</a:t>
            </a:r>
            <a:r>
              <a:rPr kumimoji="0" lang="zh-CN" altLang="en-US" sz="220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rPr>
              <a:t>房屋开发单位</a:t>
            </a:r>
            <a:r>
              <a:rPr kumimoji="0" lang="zh-CN" altLang="en-US" sz="2200" i="0" u="none"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mn-cs"/>
              </a:rPr>
              <a:t>可供</a:t>
            </a:r>
            <a:r>
              <a:rPr kumimoji="0" lang="zh-CN" altLang="en-US" sz="220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rPr>
              <a:t>出租的商品房屋的全部面积。</a:t>
            </a:r>
            <a:endParaRPr kumimoji="0" lang="en-US" altLang="zh-CN" sz="220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endParaRPr>
          </a:p>
          <a:p>
            <a:pPr marL="342900" marR="0" lvl="0" indent="-342900" algn="just" defTabSz="914400" rtl="0" eaLnBrk="1" fontAlgn="base" latinLnBrk="0" hangingPunct="1">
              <a:lnSpc>
                <a:spcPts val="3400"/>
              </a:lnSpc>
              <a:spcBef>
                <a:spcPct val="0"/>
              </a:spcBef>
              <a:spcAft>
                <a:spcPct val="0"/>
              </a:spcAft>
              <a:buClrTx/>
              <a:buSzTx/>
              <a:buFont typeface="Wingdings" panose="05000000000000000000" charset="0"/>
              <a:buChar char="l"/>
              <a:defRPr/>
            </a:pPr>
            <a:r>
              <a:rPr kumimoji="0" lang="zh-CN" altLang="en-US" sz="220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rPr>
              <a:t>也包括企业</a:t>
            </a:r>
            <a:r>
              <a:rPr kumimoji="0" lang="zh-CN" altLang="en-US" sz="2200" i="0" u="none"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mn-cs"/>
              </a:rPr>
              <a:t>自持房屋、集体土地租赁住房</a:t>
            </a:r>
            <a:r>
              <a:rPr kumimoji="0" lang="zh-CN" altLang="en-US" sz="220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rPr>
              <a:t>中双方签署租赁合同的总面积。</a:t>
            </a:r>
            <a:endParaRPr kumimoji="0" lang="zh-CN" altLang="en-US" sz="220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endParaRPr>
          </a:p>
          <a:p>
            <a:pPr marL="342900" marR="0" lvl="0" indent="-342900" algn="just" defTabSz="914400" rtl="0" eaLnBrk="1" fontAlgn="base" latinLnBrk="0" hangingPunct="1">
              <a:lnSpc>
                <a:spcPts val="3400"/>
              </a:lnSpc>
              <a:spcBef>
                <a:spcPct val="0"/>
              </a:spcBef>
              <a:spcAft>
                <a:spcPct val="0"/>
              </a:spcAft>
              <a:buClrTx/>
              <a:buSzTx/>
              <a:buFont typeface="Wingdings" panose="05000000000000000000" charset="0"/>
              <a:buChar char="l"/>
              <a:defRPr/>
            </a:pPr>
            <a:r>
              <a:rPr lang="zh-CN" altLang="en-US" sz="2200" noProof="0" dirty="0">
                <a:ln>
                  <a:noFill/>
                </a:ln>
                <a:effectLst/>
                <a:uLnTx/>
                <a:uFillTx/>
                <a:latin typeface="微软雅黑" panose="020B0604030504040204" pitchFamily="34" charset="-122"/>
                <a:ea typeface="微软雅黑" panose="020B0604030504040204" pitchFamily="34" charset="-122"/>
                <a:sym typeface="+mn-ea"/>
              </a:rPr>
              <a:t>时点指标，不是本年指标</a:t>
            </a:r>
            <a:endParaRPr lang="zh-CN" altLang="en-US" sz="2200" noProof="0" dirty="0">
              <a:ln>
                <a:noFill/>
              </a:ln>
              <a:solidFill>
                <a:schemeClr val="tx1"/>
              </a:solidFill>
              <a:effectLst/>
              <a:uLnTx/>
              <a:uFillTx/>
              <a:latin typeface="微软雅黑" panose="020B0604030504040204" pitchFamily="34" charset="-122"/>
              <a:ea typeface="微软雅黑" panose="020B0604030504040204" pitchFamily="34" charset="-122"/>
              <a:sym typeface="+mn-ea"/>
            </a:endParaRPr>
          </a:p>
          <a:p>
            <a:pPr marL="342900" marR="0" lvl="0" indent="-342900" algn="just" defTabSz="914400" rtl="0" eaLnBrk="1" fontAlgn="base" latinLnBrk="0" hangingPunct="1">
              <a:lnSpc>
                <a:spcPts val="3400"/>
              </a:lnSpc>
              <a:spcBef>
                <a:spcPct val="0"/>
              </a:spcBef>
              <a:spcAft>
                <a:spcPct val="0"/>
              </a:spcAft>
              <a:buClrTx/>
              <a:buSzTx/>
              <a:buFont typeface="Wingdings" panose="05000000000000000000" charset="0"/>
              <a:buChar char="l"/>
              <a:defRPr/>
            </a:pPr>
            <a:r>
              <a:rPr lang="zh-CN" altLang="en-US" sz="2200" noProof="0" dirty="0">
                <a:ln>
                  <a:noFill/>
                </a:ln>
                <a:effectLst/>
                <a:uLnTx/>
                <a:uFillTx/>
                <a:latin typeface="微软雅黑" panose="020B0604030504040204" pitchFamily="34" charset="-122"/>
                <a:ea typeface="微软雅黑" panose="020B0604030504040204" pitchFamily="34" charset="-122"/>
                <a:sym typeface="+mn-ea"/>
              </a:rPr>
              <a:t>房屋出租面积=全部累计</a:t>
            </a:r>
            <a:r>
              <a:rPr lang="zh-CN" altLang="en-US" sz="2200" noProof="0" dirty="0">
                <a:ln>
                  <a:noFill/>
                </a:ln>
                <a:solidFill>
                  <a:srgbClr val="FF0000"/>
                </a:solidFill>
                <a:effectLst/>
                <a:uLnTx/>
                <a:uFillTx/>
                <a:latin typeface="微软雅黑" panose="020B0604030504040204" pitchFamily="34" charset="-122"/>
                <a:ea typeface="微软雅黑" panose="020B0604030504040204" pitchFamily="34" charset="-122"/>
                <a:sym typeface="+mn-ea"/>
              </a:rPr>
              <a:t>已出租面积</a:t>
            </a:r>
            <a:r>
              <a:rPr lang="zh-CN" altLang="en-US" sz="2200" noProof="0" dirty="0">
                <a:ln>
                  <a:noFill/>
                </a:ln>
                <a:effectLst/>
                <a:uLnTx/>
                <a:uFillTx/>
                <a:latin typeface="微软雅黑" panose="020B0604030504040204" pitchFamily="34" charset="-122"/>
                <a:ea typeface="微软雅黑" panose="020B0604030504040204" pitchFamily="34" charset="-122"/>
                <a:sym typeface="+mn-ea"/>
              </a:rPr>
              <a:t>+可供出租但尚未出租面积</a:t>
            </a:r>
            <a:endParaRPr lang="zh-CN" altLang="en-US" sz="2200" noProof="0" dirty="0">
              <a:ln>
                <a:noFill/>
              </a:ln>
              <a:solidFill>
                <a:schemeClr val="tx1"/>
              </a:solidFill>
              <a:effectLst/>
              <a:uLnTx/>
              <a:uFillTx/>
              <a:latin typeface="微软雅黑" panose="020B0604030504040204" pitchFamily="34" charset="-122"/>
              <a:ea typeface="微软雅黑" panose="020B0604030504040204" pitchFamily="34" charset="-122"/>
              <a:sym typeface="+mn-ea"/>
            </a:endParaRPr>
          </a:p>
          <a:p>
            <a:pPr marL="342900" marR="0" lvl="0" indent="-342900" algn="just" defTabSz="914400" rtl="0" eaLnBrk="1" fontAlgn="base" latinLnBrk="0" hangingPunct="1">
              <a:lnSpc>
                <a:spcPts val="3400"/>
              </a:lnSpc>
              <a:spcBef>
                <a:spcPct val="0"/>
              </a:spcBef>
              <a:spcAft>
                <a:spcPct val="0"/>
              </a:spcAft>
              <a:buClrTx/>
              <a:buSzTx/>
              <a:buFont typeface="Wingdings" panose="05000000000000000000" charset="0"/>
              <a:buChar char="l"/>
              <a:defRPr/>
            </a:pPr>
            <a:endParaRPr kumimoji="0" lang="zh-CN" altLang="en-US" sz="220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endParaRPr>
          </a:p>
          <a:p>
            <a:pPr marL="342900" marR="0" lvl="0" indent="-342900" algn="just" defTabSz="914400" rtl="0" eaLnBrk="1" fontAlgn="base" latinLnBrk="0" hangingPunct="1">
              <a:lnSpc>
                <a:spcPts val="3400"/>
              </a:lnSpc>
              <a:spcBef>
                <a:spcPct val="0"/>
              </a:spcBef>
              <a:spcAft>
                <a:spcPct val="0"/>
              </a:spcAft>
              <a:buClrTx/>
              <a:buSzTx/>
              <a:buFont typeface="Wingdings" panose="05000000000000000000" charset="0"/>
              <a:buChar char="l"/>
              <a:defRPr/>
            </a:pPr>
            <a:endParaRPr kumimoji="0" lang="zh-CN" altLang="en-US" sz="220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endParaRPr>
          </a:p>
          <a:p>
            <a:pPr marL="342900" marR="0" lvl="0" indent="-342900" algn="just" defTabSz="914400" rtl="0" eaLnBrk="1" fontAlgn="base" latinLnBrk="0" hangingPunct="1">
              <a:lnSpc>
                <a:spcPts val="3400"/>
              </a:lnSpc>
              <a:spcBef>
                <a:spcPct val="0"/>
              </a:spcBef>
              <a:spcAft>
                <a:spcPct val="0"/>
              </a:spcAft>
              <a:buClrTx/>
              <a:buSzTx/>
              <a:buFont typeface="Wingdings" panose="05000000000000000000" charset="0"/>
              <a:buChar char="l"/>
              <a:defRPr/>
            </a:pPr>
            <a:endParaRPr kumimoji="0" lang="zh-CN" altLang="en-US" sz="220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endParaRPr>
          </a:p>
          <a:p>
            <a:pPr marL="342900" marR="0" lvl="0" indent="-342900" algn="just" defTabSz="914400" rtl="0" eaLnBrk="1" fontAlgn="base" latinLnBrk="0" hangingPunct="1">
              <a:lnSpc>
                <a:spcPts val="3400"/>
              </a:lnSpc>
              <a:spcBef>
                <a:spcPct val="0"/>
              </a:spcBef>
              <a:spcAft>
                <a:spcPct val="0"/>
              </a:spcAft>
              <a:buClrTx/>
              <a:buSzTx/>
              <a:buFont typeface="Wingdings" panose="05000000000000000000" charset="0"/>
              <a:buChar char="l"/>
              <a:defRPr/>
            </a:pPr>
            <a:endParaRPr kumimoji="0" lang="zh-CN" altLang="en-US" sz="220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endParaRPr>
          </a:p>
          <a:p>
            <a:pPr marL="342900" marR="0" lvl="0" indent="-342900" algn="just" defTabSz="914400" rtl="0" eaLnBrk="1" fontAlgn="base" latinLnBrk="0" hangingPunct="1">
              <a:lnSpc>
                <a:spcPts val="3400"/>
              </a:lnSpc>
              <a:spcBef>
                <a:spcPct val="0"/>
              </a:spcBef>
              <a:spcAft>
                <a:spcPct val="0"/>
              </a:spcAft>
              <a:buClrTx/>
              <a:buSzTx/>
              <a:buFont typeface="Wingdings" panose="05000000000000000000" charset="0"/>
              <a:buChar char="l"/>
              <a:defRPr/>
            </a:pPr>
            <a:endParaRPr kumimoji="0" lang="zh-CN" altLang="en-US" sz="220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endParaRPr>
          </a:p>
        </p:txBody>
      </p:sp>
      <p:grpSp>
        <p:nvGrpSpPr>
          <p:cNvPr id="8" name="组合 7"/>
          <p:cNvGrpSpPr/>
          <p:nvPr/>
        </p:nvGrpSpPr>
        <p:grpSpPr>
          <a:xfrm>
            <a:off x="0" y="-107950"/>
            <a:ext cx="3124200" cy="1058545"/>
            <a:chOff x="0" y="-170"/>
            <a:chExt cx="4920"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2" name="组合 1"/>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7" name="矩形 5"/>
            <p:cNvSpPr>
              <a:spLocks noChangeArrowheads="true"/>
            </p:cNvSpPr>
            <p:nvPr/>
          </p:nvSpPr>
          <p:spPr bwMode="auto">
            <a:xfrm>
              <a:off x="900" y="190"/>
              <a:ext cx="4020" cy="130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609 房屋出租面积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34" name="矩形标注 33"/>
          <p:cNvSpPr/>
          <p:nvPr/>
        </p:nvSpPr>
        <p:spPr>
          <a:xfrm>
            <a:off x="4067810" y="1779905"/>
            <a:ext cx="2159635" cy="554990"/>
          </a:xfrm>
          <a:prstGeom prst="wedgeRectCallout">
            <a:avLst>
              <a:gd name="adj1" fmla="val -56258"/>
              <a:gd name="adj2" fmla="val 112786"/>
            </a:avLst>
          </a:prstGeom>
        </p:spPr>
        <p:style>
          <a:lnRef idx="1">
            <a:schemeClr val="dk1"/>
          </a:lnRef>
          <a:fillRef idx="2">
            <a:schemeClr val="dk1"/>
          </a:fillRef>
          <a:effectRef idx="1">
            <a:schemeClr val="dk1"/>
          </a:effectRef>
          <a:fontRef idx="minor">
            <a:schemeClr val="dk1"/>
          </a:fontRef>
        </p:style>
        <p:txBody>
          <a:bodyPr rtlCol="0" anchor="ctr"/>
          <a:lstStyle/>
          <a:p>
            <a:pPr algn="l">
              <a:buClrTx/>
              <a:buSzTx/>
              <a:buFontTx/>
            </a:pPr>
            <a:r>
              <a:rPr lang="zh-CN" sz="1600" dirty="0">
                <a:solidFill>
                  <a:schemeClr val="tx1"/>
                </a:solidFill>
                <a:latin typeface="微软雅黑" panose="020B0604030504040204" pitchFamily="34" charset="-122"/>
                <a:ea typeface="微软雅黑" panose="020B0604030504040204" pitchFamily="34" charset="-122"/>
                <a:sym typeface="+mn-ea"/>
              </a:rPr>
              <a:t>易漏填，截至报告期末该项目已出租面积</a:t>
            </a:r>
            <a:endParaRPr lang="zh-CN" sz="1600" dirty="0">
              <a:solidFill>
                <a:schemeClr val="tx1"/>
              </a:solidFill>
              <a:latin typeface="微软雅黑" panose="020B0604030504040204" pitchFamily="34" charset="-122"/>
              <a:ea typeface="微软雅黑" panose="020B0604030504040204" pitchFamily="34" charset="-122"/>
              <a:sym typeface="+mn-ea"/>
            </a:endParaRPr>
          </a:p>
        </p:txBody>
      </p:sp>
    </p:spTree>
  </p:cSld>
  <p:clrMapOvr>
    <a:masterClrMapping/>
  </p:clrMapOvr>
  <p:transition/>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true"/>
      <p:bldP spid="34" grpId="1" animBg="true"/>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3"/>
          <p:cNvSpPr txBox="true"/>
          <p:nvPr/>
        </p:nvSpPr>
        <p:spPr>
          <a:xfrm>
            <a:off x="1660525" y="541338"/>
            <a:ext cx="184150" cy="369887"/>
          </a:xfrm>
          <a:prstGeom prst="rect">
            <a:avLst/>
          </a:prstGeom>
          <a:noFill/>
          <a:ln w="9525">
            <a:noFill/>
          </a:ln>
        </p:spPr>
        <p:txBody>
          <a:bodyPr wrap="none">
            <a:spAutoFit/>
          </a:bodyPr>
          <a:lstStyle/>
          <a:p>
            <a:endParaRPr lang="zh-CN" altLang="zh-CN" dirty="0">
              <a:latin typeface="Arial" panose="020B0604020202020204" pitchFamily="34" charset="0"/>
            </a:endParaRPr>
          </a:p>
        </p:txBody>
      </p:sp>
      <p:sp>
        <p:nvSpPr>
          <p:cNvPr id="55299" name="Text Box 4"/>
          <p:cNvSpPr txBox="true"/>
          <p:nvPr/>
        </p:nvSpPr>
        <p:spPr>
          <a:xfrm>
            <a:off x="179388" y="-68262"/>
            <a:ext cx="8786812" cy="368300"/>
          </a:xfrm>
          <a:prstGeom prst="rect">
            <a:avLst/>
          </a:prstGeom>
          <a:noFill/>
          <a:ln w="9525">
            <a:noFill/>
          </a:ln>
        </p:spPr>
        <p:txBody>
          <a:bodyPr>
            <a:spAutoFit/>
          </a:bodyPr>
          <a:lstStyle/>
          <a:p>
            <a:endParaRPr lang="zh-CN" altLang="zh-CN" dirty="0">
              <a:latin typeface="Arial" panose="020B0604020202020204" pitchFamily="34" charset="0"/>
            </a:endParaRPr>
          </a:p>
        </p:txBody>
      </p:sp>
      <p:sp>
        <p:nvSpPr>
          <p:cNvPr id="55305" name="文本框 77"/>
          <p:cNvSpPr txBox="true"/>
          <p:nvPr/>
        </p:nvSpPr>
        <p:spPr>
          <a:xfrm>
            <a:off x="203200" y="2860040"/>
            <a:ext cx="8631555" cy="1753235"/>
          </a:xfrm>
          <a:prstGeom prst="rect">
            <a:avLst/>
          </a:prstGeom>
          <a:noFill/>
          <a:ln w="9525">
            <a:noFill/>
          </a:ln>
        </p:spPr>
        <p:txBody>
          <a:bodyPr wrap="square">
            <a:spAutoFit/>
          </a:bodyPr>
          <a:lstStyle/>
          <a:p>
            <a:pPr algn="l"/>
            <a:r>
              <a:rPr lang="zh-CN" altLang="en-US" sz="1800">
                <a:solidFill>
                  <a:srgbClr val="FF0000"/>
                </a:solidFill>
                <a:latin typeface="微软雅黑" panose="020B0604030504040204" pitchFamily="34" charset="-122"/>
                <a:ea typeface="微软雅黑" panose="020B0604030504040204" pitchFamily="34" charset="-122"/>
                <a:sym typeface="+mn-ea"/>
              </a:rPr>
              <a:t>注意：</a:t>
            </a:r>
            <a:r>
              <a:rPr lang="en-US" altLang="zh-CN" sz="1800">
                <a:solidFill>
                  <a:srgbClr val="FF0000"/>
                </a:solidFill>
                <a:latin typeface="微软雅黑" panose="020B0604030504040204" pitchFamily="34" charset="-122"/>
                <a:ea typeface="微软雅黑" panose="020B0604030504040204" pitchFamily="34" charset="-122"/>
                <a:sym typeface="+mn-ea"/>
              </a:rPr>
              <a:t>1.</a:t>
            </a:r>
            <a:r>
              <a:rPr lang="zh-CN" altLang="en-US" sz="1800">
                <a:solidFill>
                  <a:srgbClr val="FF0000"/>
                </a:solidFill>
                <a:latin typeface="微软雅黑" panose="020B0604030504040204" pitchFamily="34" charset="-122"/>
                <a:ea typeface="微软雅黑" panose="020B0604030504040204" pitchFamily="34" charset="-122"/>
                <a:sym typeface="+mn-ea"/>
              </a:rPr>
              <a:t>可售面积中不包括出租面积，</a:t>
            </a:r>
            <a:r>
              <a:rPr lang="zh-CN" altLang="en-US" sz="1800">
                <a:latin typeface="微软雅黑" panose="020B0604030504040204" pitchFamily="34" charset="-122"/>
                <a:ea typeface="微软雅黑" panose="020B0604030504040204" pitchFamily="34" charset="-122"/>
                <a:sym typeface="+mn-ea"/>
              </a:rPr>
              <a:t>待售面积不作为可售面积的其中项。</a:t>
            </a:r>
            <a:endParaRPr lang="zh-CN" altLang="en-US" sz="1800">
              <a:latin typeface="微软雅黑" panose="020B0604030504040204" pitchFamily="34" charset="-122"/>
              <a:ea typeface="微软雅黑" panose="020B0604030504040204" pitchFamily="34" charset="-122"/>
              <a:sym typeface="+mn-ea"/>
            </a:endParaRPr>
          </a:p>
          <a:p>
            <a:pPr algn="l"/>
            <a:r>
              <a:rPr lang="en-US" altLang="zh-CN" sz="1800">
                <a:latin typeface="微软雅黑" panose="020B0604030504040204" pitchFamily="34" charset="-122"/>
                <a:ea typeface="微软雅黑" panose="020B0604030504040204" pitchFamily="34" charset="-122"/>
                <a:sym typeface="+mn-ea"/>
              </a:rPr>
              <a:t>2.</a:t>
            </a:r>
            <a:r>
              <a:rPr lang="zh-CN" altLang="en-US" sz="1800">
                <a:latin typeface="微软雅黑" panose="020B0604030504040204" pitchFamily="34" charset="-122"/>
                <a:ea typeface="微软雅黑" panose="020B0604030504040204" pitchFamily="34" charset="-122"/>
                <a:sym typeface="+mn-ea"/>
              </a:rPr>
              <a:t>对于保障性住房，如果确定可售面积未来能够符合销售面积纳统标准，且确定具体面积，则填报准确可售面积；符合销售面积纳统标准但不确定面积，可按</a:t>
            </a:r>
            <a:r>
              <a:rPr lang="en-US" altLang="zh-CN" sz="1800">
                <a:latin typeface="微软雅黑" panose="020B0604030504040204" pitchFamily="34" charset="-122"/>
                <a:ea typeface="微软雅黑" panose="020B0604030504040204" pitchFamily="34" charset="-122"/>
                <a:sym typeface="+mn-ea"/>
              </a:rPr>
              <a:t>“</a:t>
            </a:r>
            <a:r>
              <a:rPr lang="zh-CN" altLang="en-US" sz="1800" dirty="0" smtClean="0">
                <a:latin typeface="黑体" panose="02010609060101010101" charset="-122"/>
                <a:ea typeface="黑体" panose="02010609060101010101" charset="-122"/>
                <a:cs typeface="黑体" panose="02010609060101010101" charset="-122"/>
                <a:sym typeface="+mn-ea"/>
              </a:rPr>
              <a:t>开工面积（按栋计算）</a:t>
            </a:r>
            <a:r>
              <a:rPr lang="en-US" altLang="zh-CN" sz="1800" dirty="0" smtClean="0">
                <a:latin typeface="黑体" panose="02010609060101010101" charset="-122"/>
                <a:ea typeface="黑体" panose="02010609060101010101" charset="-122"/>
                <a:cs typeface="黑体" panose="02010609060101010101" charset="-122"/>
                <a:sym typeface="+mn-ea"/>
              </a:rPr>
              <a:t>-</a:t>
            </a:r>
            <a:r>
              <a:rPr lang="zh-CN" altLang="en-US" sz="1800" dirty="0" smtClean="0">
                <a:latin typeface="黑体" panose="02010609060101010101" charset="-122"/>
                <a:ea typeface="黑体" panose="02010609060101010101" charset="-122"/>
                <a:cs typeface="黑体" panose="02010609060101010101" charset="-122"/>
                <a:sym typeface="+mn-ea"/>
              </a:rPr>
              <a:t>已销售面积</a:t>
            </a:r>
            <a:r>
              <a:rPr lang="en-US" altLang="zh-CN" sz="1800">
                <a:latin typeface="微软雅黑" panose="020B0604030504040204" pitchFamily="34" charset="-122"/>
                <a:ea typeface="微软雅黑" panose="020B0604030504040204" pitchFamily="34" charset="-122"/>
                <a:sym typeface="+mn-ea"/>
              </a:rPr>
              <a:t>”</a:t>
            </a:r>
            <a:r>
              <a:rPr lang="zh-CN" altLang="en-US" sz="1800">
                <a:latin typeface="微软雅黑" panose="020B0604030504040204" pitchFamily="34" charset="-122"/>
                <a:ea typeface="微软雅黑" panose="020B0604030504040204" pitchFamily="34" charset="-122"/>
                <a:sym typeface="+mn-ea"/>
              </a:rPr>
              <a:t>填报；无法确定是否符合销售面积纳统标准，先不填报；确定为实物补偿的，不填报可售面积。</a:t>
            </a:r>
            <a:endParaRPr lang="zh-CN" altLang="en-US" sz="1800">
              <a:latin typeface="微软雅黑" panose="020B0604030504040204" pitchFamily="34" charset="-122"/>
              <a:ea typeface="微软雅黑" panose="020B0604030504040204" pitchFamily="34" charset="-122"/>
            </a:endParaRPr>
          </a:p>
          <a:p>
            <a:pPr algn="l"/>
            <a:r>
              <a:rPr lang="zh-CN" altLang="en-US" sz="1800" b="1" dirty="0">
                <a:solidFill>
                  <a:schemeClr val="bg1"/>
                </a:solidFill>
                <a:latin typeface="微软雅黑" panose="020B0604030504040204" pitchFamily="34" charset="-122"/>
                <a:ea typeface="微软雅黑" panose="020B0604030504040204" pitchFamily="34" charset="-122"/>
              </a:rPr>
              <a:t>意</a:t>
            </a:r>
            <a:endParaRPr lang="zh-CN" altLang="en-US" sz="1800" b="1" dirty="0">
              <a:solidFill>
                <a:schemeClr val="bg1"/>
              </a:solidFill>
              <a:latin typeface="微软雅黑" panose="020B0604030504040204" pitchFamily="34" charset="-122"/>
              <a:ea typeface="微软雅黑" panose="020B0604030504040204" pitchFamily="34" charset="-122"/>
            </a:endParaRPr>
          </a:p>
        </p:txBody>
      </p:sp>
      <p:sp>
        <p:nvSpPr>
          <p:cNvPr id="13" name="文本框 8"/>
          <p:cNvSpPr txBox="true"/>
          <p:nvPr/>
        </p:nvSpPr>
        <p:spPr>
          <a:xfrm>
            <a:off x="395605" y="774065"/>
            <a:ext cx="8748395" cy="2597150"/>
          </a:xfrm>
          <a:prstGeom prst="rect">
            <a:avLst/>
          </a:prstGeom>
          <a:noFill/>
          <a:ln w="9525">
            <a:noFill/>
          </a:ln>
        </p:spPr>
        <p:txBody>
          <a:bodyPr wrap="square">
            <a:noAutofit/>
          </a:bodyPr>
          <a:lstStyle/>
          <a:p>
            <a:pPr marL="285750" indent="-285750">
              <a:lnSpc>
                <a:spcPct val="130000"/>
              </a:lnSpc>
              <a:buFont typeface="Wingdings" panose="05000000000000000000" charset="0"/>
              <a:buChar char="l"/>
            </a:pPr>
            <a:r>
              <a:rPr sz="2000" dirty="0">
                <a:solidFill>
                  <a:srgbClr val="000000"/>
                </a:solidFill>
                <a:latin typeface="微软雅黑" panose="020B0604030504040204" pitchFamily="34" charset="-122"/>
                <a:ea typeface="微软雅黑" panose="020B0604030504040204" pitchFamily="34" charset="-122"/>
              </a:rPr>
              <a:t>指截至本报告期末</a:t>
            </a:r>
            <a:r>
              <a:rPr sz="2000" dirty="0">
                <a:solidFill>
                  <a:srgbClr val="FF0000"/>
                </a:solidFill>
                <a:latin typeface="微软雅黑" panose="020B0604030504040204" pitchFamily="34" charset="-122"/>
                <a:ea typeface="微软雅黑" panose="020B0604030504040204" pitchFamily="34" charset="-122"/>
              </a:rPr>
              <a:t>可供销售但未售出</a:t>
            </a:r>
            <a:r>
              <a:rPr sz="2000" dirty="0">
                <a:solidFill>
                  <a:srgbClr val="000000"/>
                </a:solidFill>
                <a:latin typeface="微软雅黑" panose="020B0604030504040204" pitchFamily="34" charset="-122"/>
                <a:ea typeface="微软雅黑" panose="020B0604030504040204" pitchFamily="34" charset="-122"/>
              </a:rPr>
              <a:t>的房屋面积。</a:t>
            </a:r>
            <a:endParaRPr sz="2000" dirty="0">
              <a:solidFill>
                <a:srgbClr val="000000"/>
              </a:solidFill>
              <a:latin typeface="微软雅黑" panose="020B0604030504040204" pitchFamily="34" charset="-122"/>
              <a:ea typeface="微软雅黑" panose="020B0604030504040204" pitchFamily="34" charset="-122"/>
            </a:endParaRPr>
          </a:p>
          <a:p>
            <a:pPr marL="285750" indent="-285750">
              <a:lnSpc>
                <a:spcPct val="130000"/>
              </a:lnSpc>
              <a:buFont typeface="Wingdings" panose="05000000000000000000" charset="0"/>
              <a:buChar char="l"/>
            </a:pPr>
            <a:r>
              <a:rPr sz="2000" dirty="0">
                <a:solidFill>
                  <a:srgbClr val="000000"/>
                </a:solidFill>
                <a:latin typeface="微软雅黑" panose="020B0604030504040204" pitchFamily="34" charset="-122"/>
                <a:ea typeface="微软雅黑" panose="020B0604030504040204" pitchFamily="34" charset="-122"/>
              </a:rPr>
              <a:t>计算公式：</a:t>
            </a:r>
            <a:endParaRPr sz="2000" dirty="0">
              <a:solidFill>
                <a:srgbClr val="000000"/>
              </a:solidFill>
              <a:latin typeface="微软雅黑" panose="020B0604030504040204" pitchFamily="34" charset="-122"/>
              <a:ea typeface="微软雅黑" panose="020B0604030504040204" pitchFamily="34" charset="-122"/>
            </a:endParaRPr>
          </a:p>
          <a:p>
            <a:pPr>
              <a:lnSpc>
                <a:spcPct val="130000"/>
              </a:lnSpc>
              <a:buFont typeface="Wingdings" panose="05000000000000000000" charset="0"/>
            </a:pPr>
            <a:r>
              <a:rPr lang="en-US" altLang="zh-CN" sz="2000" dirty="0" smtClean="0">
                <a:latin typeface="黑体" panose="02010609060101010101" charset="-122"/>
                <a:ea typeface="黑体" panose="02010609060101010101" charset="-122"/>
                <a:cs typeface="黑体" panose="02010609060101010101" charset="-122"/>
                <a:sym typeface="+mn-ea"/>
              </a:rPr>
              <a:t>1.</a:t>
            </a:r>
            <a:r>
              <a:rPr lang="zh-CN" altLang="en-US" sz="2000" b="1" dirty="0" smtClean="0">
                <a:latin typeface="黑体" panose="02010609060101010101" charset="-122"/>
                <a:ea typeface="黑体" panose="02010609060101010101" charset="-122"/>
                <a:cs typeface="黑体" panose="02010609060101010101" charset="-122"/>
                <a:sym typeface="+mn-ea"/>
              </a:rPr>
              <a:t>需要取得销售（预售）许可证的：</a:t>
            </a:r>
            <a:r>
              <a:rPr lang="zh-CN" altLang="en-US" sz="2000" dirty="0" smtClean="0">
                <a:latin typeface="黑体" panose="02010609060101010101" charset="-122"/>
                <a:ea typeface="黑体" panose="02010609060101010101" charset="-122"/>
                <a:cs typeface="黑体" panose="02010609060101010101" charset="-122"/>
                <a:sym typeface="+mn-ea"/>
              </a:rPr>
              <a:t>取得销售（预售）许可证的</a:t>
            </a:r>
            <a:endParaRPr lang="en-US" altLang="zh-CN" sz="2000" dirty="0" smtClean="0">
              <a:latin typeface="黑体" panose="02010609060101010101" charset="-122"/>
              <a:ea typeface="黑体" panose="02010609060101010101" charset="-122"/>
              <a:cs typeface="黑体" panose="02010609060101010101" charset="-122"/>
            </a:endParaRPr>
          </a:p>
          <a:p>
            <a:pPr>
              <a:lnSpc>
                <a:spcPct val="130000"/>
              </a:lnSpc>
              <a:buFont typeface="Wingdings" panose="05000000000000000000" charset="0"/>
            </a:pPr>
            <a:r>
              <a:rPr lang="zh-CN" altLang="en-US" sz="2000" dirty="0" smtClean="0">
                <a:latin typeface="黑体" panose="02010609060101010101" charset="-122"/>
                <a:ea typeface="黑体" panose="02010609060101010101" charset="-122"/>
                <a:cs typeface="黑体" panose="02010609060101010101" charset="-122"/>
                <a:sym typeface="+mn-ea"/>
              </a:rPr>
              <a:t>面积</a:t>
            </a:r>
            <a:r>
              <a:rPr lang="en-US" altLang="zh-CN" sz="2000" dirty="0" smtClean="0">
                <a:latin typeface="黑体" panose="02010609060101010101" charset="-122"/>
                <a:ea typeface="黑体" panose="02010609060101010101" charset="-122"/>
                <a:cs typeface="黑体" panose="02010609060101010101" charset="-122"/>
                <a:sym typeface="+mn-ea"/>
              </a:rPr>
              <a:t>-</a:t>
            </a:r>
            <a:r>
              <a:rPr lang="zh-CN" altLang="en-US" sz="2000" dirty="0" smtClean="0">
                <a:latin typeface="黑体" panose="02010609060101010101" charset="-122"/>
                <a:ea typeface="黑体" panose="02010609060101010101" charset="-122"/>
                <a:cs typeface="黑体" panose="02010609060101010101" charset="-122"/>
                <a:sym typeface="+mn-ea"/>
              </a:rPr>
              <a:t>已销售面积</a:t>
            </a:r>
            <a:endParaRPr lang="en-US" altLang="zh-CN" sz="2000" dirty="0" smtClean="0">
              <a:latin typeface="黑体" panose="02010609060101010101" charset="-122"/>
              <a:ea typeface="黑体" panose="02010609060101010101" charset="-122"/>
              <a:cs typeface="黑体" panose="02010609060101010101" charset="-122"/>
            </a:endParaRPr>
          </a:p>
          <a:p>
            <a:pPr>
              <a:lnSpc>
                <a:spcPct val="130000"/>
              </a:lnSpc>
              <a:buFont typeface="Wingdings" panose="05000000000000000000" charset="0"/>
            </a:pPr>
            <a:r>
              <a:rPr lang="en-US" altLang="zh-CN" sz="2000" dirty="0" smtClean="0">
                <a:latin typeface="黑体" panose="02010609060101010101" charset="-122"/>
                <a:ea typeface="黑体" panose="02010609060101010101" charset="-122"/>
                <a:cs typeface="黑体" panose="02010609060101010101" charset="-122"/>
                <a:sym typeface="+mn-ea"/>
              </a:rPr>
              <a:t>2.</a:t>
            </a:r>
            <a:r>
              <a:rPr lang="zh-CN" altLang="en-US" sz="2000" b="1" dirty="0" smtClean="0">
                <a:latin typeface="黑体" panose="02010609060101010101" charset="-122"/>
                <a:ea typeface="黑体" panose="02010609060101010101" charset="-122"/>
                <a:cs typeface="黑体" panose="02010609060101010101" charset="-122"/>
                <a:sym typeface="+mn-ea"/>
              </a:rPr>
              <a:t>不需取得销售（预售）许可证的：</a:t>
            </a:r>
            <a:r>
              <a:rPr lang="zh-CN" altLang="en-US" sz="2000" dirty="0" smtClean="0">
                <a:latin typeface="黑体" panose="02010609060101010101" charset="-122"/>
                <a:ea typeface="黑体" panose="02010609060101010101" charset="-122"/>
                <a:cs typeface="黑体" panose="02010609060101010101" charset="-122"/>
                <a:sym typeface="+mn-ea"/>
              </a:rPr>
              <a:t>开工面积（按栋计算）</a:t>
            </a:r>
            <a:r>
              <a:rPr lang="en-US" altLang="zh-CN" sz="2000" dirty="0" smtClean="0">
                <a:latin typeface="黑体" panose="02010609060101010101" charset="-122"/>
                <a:ea typeface="黑体" panose="02010609060101010101" charset="-122"/>
                <a:cs typeface="黑体" panose="02010609060101010101" charset="-122"/>
                <a:sym typeface="+mn-ea"/>
              </a:rPr>
              <a:t>-</a:t>
            </a:r>
            <a:r>
              <a:rPr lang="zh-CN" altLang="en-US" sz="2000" dirty="0" smtClean="0">
                <a:latin typeface="黑体" panose="02010609060101010101" charset="-122"/>
                <a:ea typeface="黑体" panose="02010609060101010101" charset="-122"/>
                <a:cs typeface="黑体" panose="02010609060101010101" charset="-122"/>
                <a:sym typeface="+mn-ea"/>
              </a:rPr>
              <a:t>已销售面积</a:t>
            </a:r>
            <a:endParaRPr lang="en-US" altLang="zh-CN" sz="2000" dirty="0" smtClean="0">
              <a:latin typeface="黑体" panose="02010609060101010101" charset="-122"/>
              <a:ea typeface="黑体" panose="02010609060101010101" charset="-122"/>
              <a:cs typeface="黑体" panose="02010609060101010101" charset="-122"/>
            </a:endParaRPr>
          </a:p>
          <a:p>
            <a:pPr>
              <a:lnSpc>
                <a:spcPct val="130000"/>
              </a:lnSpc>
              <a:buFont typeface="Wingdings" panose="05000000000000000000" charset="0"/>
            </a:pPr>
            <a:endParaRPr sz="2000" dirty="0">
              <a:solidFill>
                <a:srgbClr val="000000"/>
              </a:solidFill>
              <a:latin typeface="微软雅黑" panose="020B0604030504040204" pitchFamily="34" charset="-122"/>
              <a:ea typeface="微软雅黑" panose="020B0604030504040204" pitchFamily="34" charset="-122"/>
            </a:endParaRPr>
          </a:p>
        </p:txBody>
      </p:sp>
      <p:grpSp>
        <p:nvGrpSpPr>
          <p:cNvPr id="8" name="组合 7"/>
          <p:cNvGrpSpPr/>
          <p:nvPr/>
        </p:nvGrpSpPr>
        <p:grpSpPr>
          <a:xfrm>
            <a:off x="0" y="-107950"/>
            <a:ext cx="2435860" cy="1058545"/>
            <a:chOff x="0" y="-170"/>
            <a:chExt cx="3836"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3" name="矩形 5"/>
            <p:cNvSpPr>
              <a:spLocks noChangeArrowheads="true"/>
            </p:cNvSpPr>
            <p:nvPr/>
          </p:nvSpPr>
          <p:spPr bwMode="auto">
            <a:xfrm>
              <a:off x="900" y="190"/>
              <a:ext cx="2936" cy="130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626可售面积</a:t>
              </a:r>
              <a:endParaRPr lang="zh-CN" altLang="en-US" sz="2400" b="1" dirty="0">
                <a:solidFill>
                  <a:srgbClr val="000000"/>
                </a:solidFill>
                <a:latin typeface="微软雅黑" panose="020B0604030504040204" pitchFamily="34" charset="-122"/>
                <a:ea typeface="微软雅黑" panose="020B0604030504040204"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3"/>
          <p:cNvSpPr txBox="true"/>
          <p:nvPr/>
        </p:nvSpPr>
        <p:spPr>
          <a:xfrm>
            <a:off x="1660525" y="541338"/>
            <a:ext cx="184150" cy="369887"/>
          </a:xfrm>
          <a:prstGeom prst="rect">
            <a:avLst/>
          </a:prstGeom>
          <a:noFill/>
          <a:ln w="9525">
            <a:noFill/>
          </a:ln>
        </p:spPr>
        <p:txBody>
          <a:bodyPr wrap="none">
            <a:spAutoFit/>
          </a:bodyPr>
          <a:lstStyle/>
          <a:p>
            <a:endParaRPr lang="zh-CN" altLang="zh-CN" dirty="0">
              <a:latin typeface="Arial" panose="020B0604020202020204" pitchFamily="34" charset="0"/>
            </a:endParaRPr>
          </a:p>
        </p:txBody>
      </p:sp>
      <p:sp>
        <p:nvSpPr>
          <p:cNvPr id="55299" name="Text Box 4"/>
          <p:cNvSpPr txBox="true"/>
          <p:nvPr/>
        </p:nvSpPr>
        <p:spPr>
          <a:xfrm>
            <a:off x="179388" y="-68262"/>
            <a:ext cx="8786812" cy="368300"/>
          </a:xfrm>
          <a:prstGeom prst="rect">
            <a:avLst/>
          </a:prstGeom>
          <a:noFill/>
          <a:ln w="9525">
            <a:noFill/>
          </a:ln>
        </p:spPr>
        <p:txBody>
          <a:bodyPr>
            <a:spAutoFit/>
          </a:bodyPr>
          <a:lstStyle/>
          <a:p>
            <a:endParaRPr lang="zh-CN" altLang="zh-CN" dirty="0">
              <a:latin typeface="Arial" panose="020B0604020202020204" pitchFamily="34" charset="0"/>
            </a:endParaRPr>
          </a:p>
        </p:txBody>
      </p:sp>
      <p:grpSp>
        <p:nvGrpSpPr>
          <p:cNvPr id="8" name="组合 7"/>
          <p:cNvGrpSpPr/>
          <p:nvPr/>
        </p:nvGrpSpPr>
        <p:grpSpPr>
          <a:xfrm>
            <a:off x="0" y="-107950"/>
            <a:ext cx="2435860" cy="1058545"/>
            <a:chOff x="0" y="-170"/>
            <a:chExt cx="3836"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3" name="矩形 5"/>
            <p:cNvSpPr>
              <a:spLocks noChangeArrowheads="true"/>
            </p:cNvSpPr>
            <p:nvPr/>
          </p:nvSpPr>
          <p:spPr bwMode="auto">
            <a:xfrm>
              <a:off x="900" y="190"/>
              <a:ext cx="2936" cy="1307"/>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626可售面积</a:t>
              </a:r>
              <a:endParaRPr lang="zh-CN" altLang="en-US" sz="2400" b="1" dirty="0">
                <a:solidFill>
                  <a:srgbClr val="000000"/>
                </a:solidFill>
                <a:latin typeface="微软雅黑" panose="020B0604030504040204" pitchFamily="34" charset="-122"/>
                <a:ea typeface="微软雅黑" panose="020B0604030504040204"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9" name="文本框 8"/>
          <p:cNvSpPr txBox="true"/>
          <p:nvPr/>
        </p:nvSpPr>
        <p:spPr>
          <a:xfrm>
            <a:off x="539722" y="627778"/>
            <a:ext cx="5783580" cy="1537970"/>
          </a:xfrm>
          <a:prstGeom prst="rect">
            <a:avLst/>
          </a:prstGeom>
          <a:noFill/>
        </p:spPr>
        <p:txBody>
          <a:bodyPr wrap="none" rtlCol="0">
            <a:spAutoFit/>
          </a:bodyPr>
          <a:p>
            <a:pPr algn="l"/>
            <a:r>
              <a:rPr lang="zh-CN" altLang="en-US" dirty="0" smtClean="0">
                <a:latin typeface="黑体" panose="02010609060101010101" charset="-122"/>
                <a:ea typeface="黑体" panose="02010609060101010101" charset="-122"/>
                <a:cs typeface="黑体" panose="02010609060101010101" charset="-122"/>
                <a:sym typeface="+mn-ea"/>
              </a:rPr>
              <a:t>审核注意事项</a:t>
            </a:r>
            <a:r>
              <a:rPr lang="zh-CN" altLang="en-US" dirty="0" smtClean="0">
                <a:latin typeface="黑体" panose="02010609060101010101" charset="-122"/>
                <a:ea typeface="黑体" panose="02010609060101010101" charset="-122"/>
                <a:cs typeface="黑体" panose="02010609060101010101" charset="-122"/>
              </a:rPr>
              <a:t>：</a:t>
            </a:r>
            <a:endParaRPr lang="en-US" altLang="zh-CN" dirty="0" smtClean="0">
              <a:latin typeface="黑体" panose="02010609060101010101" charset="-122"/>
              <a:ea typeface="黑体" panose="02010609060101010101" charset="-122"/>
              <a:cs typeface="黑体" panose="02010609060101010101" charset="-122"/>
            </a:endParaRPr>
          </a:p>
          <a:p>
            <a:pPr algn="l"/>
            <a:r>
              <a:rPr lang="en-US" altLang="zh-CN" dirty="0" smtClean="0">
                <a:latin typeface="黑体" panose="02010609060101010101" charset="-122"/>
                <a:ea typeface="黑体" panose="02010609060101010101" charset="-122"/>
                <a:cs typeface="黑体" panose="02010609060101010101" charset="-122"/>
              </a:rPr>
              <a:t>    1.</a:t>
            </a:r>
            <a:r>
              <a:rPr lang="zh-CN" altLang="en-US" dirty="0" smtClean="0">
                <a:latin typeface="黑体" panose="02010609060101010101" charset="-122"/>
                <a:ea typeface="黑体" panose="02010609060101010101" charset="-122"/>
                <a:cs typeface="黑体" panose="02010609060101010101" charset="-122"/>
              </a:rPr>
              <a:t>可售面积月度变化大的（增加或减少超过</a:t>
            </a:r>
            <a:r>
              <a:rPr lang="en-US" altLang="zh-CN" dirty="0" smtClean="0">
                <a:latin typeface="黑体" panose="02010609060101010101" charset="-122"/>
                <a:ea typeface="黑体" panose="02010609060101010101" charset="-122"/>
                <a:cs typeface="黑体" panose="02010609060101010101" charset="-122"/>
              </a:rPr>
              <a:t>5</a:t>
            </a:r>
            <a:r>
              <a:rPr lang="zh-CN" altLang="en-US" dirty="0" smtClean="0">
                <a:latin typeface="黑体" panose="02010609060101010101" charset="-122"/>
                <a:ea typeface="黑体" panose="02010609060101010101" charset="-122"/>
                <a:cs typeface="黑体" panose="02010609060101010101" charset="-122"/>
              </a:rPr>
              <a:t>万平）</a:t>
            </a:r>
            <a:endParaRPr lang="en-US" altLang="zh-CN" dirty="0" smtClean="0">
              <a:latin typeface="黑体" panose="02010609060101010101" charset="-122"/>
              <a:ea typeface="黑体" panose="02010609060101010101" charset="-122"/>
              <a:cs typeface="黑体" panose="02010609060101010101" charset="-122"/>
            </a:endParaRPr>
          </a:p>
          <a:p>
            <a:pPr algn="l"/>
            <a:r>
              <a:rPr lang="en-US" altLang="zh-CN" dirty="0" smtClean="0">
                <a:latin typeface="黑体" panose="02010609060101010101" charset="-122"/>
                <a:ea typeface="黑体" panose="02010609060101010101" charset="-122"/>
                <a:cs typeface="黑体" panose="02010609060101010101" charset="-122"/>
              </a:rPr>
              <a:t>    2.</a:t>
            </a:r>
            <a:r>
              <a:rPr lang="zh-CN" altLang="en-US" dirty="0" smtClean="0">
                <a:latin typeface="黑体" panose="02010609060101010101" charset="-122"/>
                <a:ea typeface="黑体" panose="02010609060101010101" charset="-122"/>
                <a:cs typeface="黑体" panose="02010609060101010101" charset="-122"/>
              </a:rPr>
              <a:t>逻辑性审核（销售、待售）</a:t>
            </a:r>
            <a:endParaRPr lang="en-US" altLang="zh-CN" dirty="0" smtClean="0">
              <a:latin typeface="黑体" panose="02010609060101010101" charset="-122"/>
              <a:ea typeface="黑体" panose="02010609060101010101" charset="-122"/>
              <a:cs typeface="黑体" panose="02010609060101010101" charset="-122"/>
            </a:endParaRPr>
          </a:p>
          <a:p>
            <a:pPr algn="l"/>
            <a:r>
              <a:rPr lang="en-US" altLang="zh-CN" dirty="0" smtClean="0">
                <a:latin typeface="黑体" panose="02010609060101010101" charset="-122"/>
                <a:ea typeface="黑体" panose="02010609060101010101" charset="-122"/>
                <a:cs typeface="黑体" panose="02010609060101010101" charset="-122"/>
              </a:rPr>
              <a:t>    3.</a:t>
            </a:r>
            <a:r>
              <a:rPr lang="zh-CN" altLang="en-US" dirty="0" smtClean="0">
                <a:latin typeface="黑体" panose="02010609060101010101" charset="-122"/>
                <a:ea typeface="黑体" panose="02010609060101010101" charset="-122"/>
                <a:cs typeface="黑体" panose="02010609060101010101" charset="-122"/>
              </a:rPr>
              <a:t>保障性住房的标识是否准确填报</a:t>
            </a:r>
            <a:endParaRPr lang="en-US" altLang="zh-CN" dirty="0" smtClean="0">
              <a:latin typeface="黑体" panose="02010609060101010101" charset="-122"/>
              <a:ea typeface="黑体" panose="02010609060101010101" charset="-122"/>
              <a:cs typeface="黑体" panose="02010609060101010101" charset="-122"/>
            </a:endParaRPr>
          </a:p>
          <a:p>
            <a:pPr algn="l"/>
            <a:r>
              <a:rPr lang="en-US" altLang="zh-CN" sz="2200" dirty="0" smtClean="0">
                <a:solidFill>
                  <a:srgbClr val="FF0000"/>
                </a:solidFill>
                <a:latin typeface="黑体" panose="02010609060101010101" charset="-122"/>
                <a:ea typeface="黑体" panose="02010609060101010101" charset="-122"/>
                <a:cs typeface="黑体" panose="02010609060101010101" charset="-122"/>
              </a:rPr>
              <a:t>          </a:t>
            </a:r>
            <a:endParaRPr lang="zh-CN" altLang="en-US" sz="2200" dirty="0">
              <a:solidFill>
                <a:srgbClr val="FF0000"/>
              </a:solidFill>
              <a:latin typeface="黑体" panose="02010609060101010101" charset="-122"/>
              <a:ea typeface="黑体" panose="02010609060101010101" charset="-122"/>
              <a:cs typeface="黑体" panose="02010609060101010101" charset="-122"/>
            </a:endParaRPr>
          </a:p>
        </p:txBody>
      </p:sp>
      <p:grpSp>
        <p:nvGrpSpPr>
          <p:cNvPr id="19" name="组合 18"/>
          <p:cNvGrpSpPr/>
          <p:nvPr/>
        </p:nvGrpSpPr>
        <p:grpSpPr>
          <a:xfrm>
            <a:off x="611505" y="2067560"/>
            <a:ext cx="7375907" cy="2193290"/>
            <a:chOff x="1518" y="5884"/>
            <a:chExt cx="14139" cy="3711"/>
          </a:xfrm>
        </p:grpSpPr>
        <p:grpSp>
          <p:nvGrpSpPr>
            <p:cNvPr id="24" name="组合 12"/>
            <p:cNvGrpSpPr/>
            <p:nvPr/>
          </p:nvGrpSpPr>
          <p:grpSpPr>
            <a:xfrm>
              <a:off x="1518" y="9324"/>
              <a:ext cx="6249" cy="271"/>
              <a:chOff x="927450" y="2852950"/>
              <a:chExt cx="2976250" cy="129147"/>
            </a:xfrm>
          </p:grpSpPr>
          <p:sp>
            <p:nvSpPr>
              <p:cNvPr id="25" name="Google Shape;1598;p38"/>
              <p:cNvSpPr/>
              <p:nvPr/>
            </p:nvSpPr>
            <p:spPr>
              <a:xfrm>
                <a:off x="927450" y="2852950"/>
                <a:ext cx="1884675" cy="129147"/>
              </a:xfrm>
              <a:prstGeom prst="rect">
                <a:avLst/>
              </a:prstGeom>
              <a:solidFill>
                <a:srgbClr val="3C97EA"/>
              </a:solidFill>
              <a:ln>
                <a:noFill/>
              </a:ln>
            </p:spPr>
            <p:txBody>
              <a:bodyPr spcFirstLastPara="1" wrap="square" lIns="121900" tIns="121900" rIns="121900" bIns="121900" anchor="ctr" anchorCtr="false">
                <a:noAutofit/>
              </a:bodyPr>
              <a:p>
                <a:endParaRPr sz="900" dirty="0">
                  <a:latin typeface="+mn-ea"/>
                </a:endParaRPr>
              </a:p>
            </p:txBody>
          </p:sp>
          <p:sp>
            <p:nvSpPr>
              <p:cNvPr id="26" name="Google Shape;1602;p38"/>
              <p:cNvSpPr/>
              <p:nvPr/>
            </p:nvSpPr>
            <p:spPr>
              <a:xfrm>
                <a:off x="931900" y="2905725"/>
                <a:ext cx="2971800" cy="19050"/>
              </a:xfrm>
              <a:custGeom>
                <a:avLst/>
                <a:gdLst/>
                <a:ahLst/>
                <a:cxnLst/>
                <a:rect l="l" t="t" r="r" b="b"/>
                <a:pathLst>
                  <a:path w="118872" h="762" extrusionOk="false">
                    <a:moveTo>
                      <a:pt x="0" y="762"/>
                    </a:moveTo>
                    <a:cubicBezTo>
                      <a:pt x="39625" y="762"/>
                      <a:pt x="79247" y="0"/>
                      <a:pt x="118872" y="0"/>
                    </a:cubicBezTo>
                  </a:path>
                </a:pathLst>
              </a:custGeom>
              <a:noFill/>
              <a:ln w="19050" cap="flat" cmpd="sng">
                <a:solidFill>
                  <a:srgbClr val="1D1D1B"/>
                </a:solidFill>
                <a:prstDash val="solid"/>
                <a:round/>
                <a:headEnd type="none" w="med" len="med"/>
                <a:tailEnd type="none" w="med" len="med"/>
              </a:ln>
            </p:spPr>
          </p:sp>
        </p:grpSp>
        <p:grpSp>
          <p:nvGrpSpPr>
            <p:cNvPr id="29" name="组合 28"/>
            <p:cNvGrpSpPr/>
            <p:nvPr/>
          </p:nvGrpSpPr>
          <p:grpSpPr>
            <a:xfrm>
              <a:off x="3103" y="5884"/>
              <a:ext cx="11909" cy="3440"/>
              <a:chOff x="1970690" y="3736428"/>
              <a:chExt cx="7562627" cy="2184511"/>
            </a:xfrm>
          </p:grpSpPr>
          <p:sp>
            <p:nvSpPr>
              <p:cNvPr id="30" name="椭圆 29"/>
              <p:cNvSpPr/>
              <p:nvPr/>
            </p:nvSpPr>
            <p:spPr>
              <a:xfrm>
                <a:off x="3578772" y="4398579"/>
                <a:ext cx="2159875" cy="1355835"/>
              </a:xfrm>
              <a:prstGeom prst="ellipse">
                <a:avLst/>
              </a:prstGeom>
              <a:solidFill>
                <a:schemeClr val="accent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31" name="椭圆 30"/>
              <p:cNvSpPr/>
              <p:nvPr/>
            </p:nvSpPr>
            <p:spPr>
              <a:xfrm>
                <a:off x="4114800" y="4004441"/>
                <a:ext cx="2853559" cy="18918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dirty="0"/>
              </a:p>
            </p:txBody>
          </p:sp>
          <p:sp>
            <p:nvSpPr>
              <p:cNvPr id="32" name="椭圆 31"/>
              <p:cNvSpPr/>
              <p:nvPr/>
            </p:nvSpPr>
            <p:spPr>
              <a:xfrm>
                <a:off x="3605048" y="4409090"/>
                <a:ext cx="2159875" cy="135583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33" name="TextBox 16"/>
              <p:cNvSpPr txBox="true"/>
              <p:nvPr/>
            </p:nvSpPr>
            <p:spPr>
              <a:xfrm>
                <a:off x="4398579" y="4934607"/>
                <a:ext cx="1107996" cy="296114"/>
              </a:xfrm>
              <a:prstGeom prst="rect">
                <a:avLst/>
              </a:prstGeom>
              <a:noFill/>
            </p:spPr>
            <p:txBody>
              <a:bodyPr wrap="square" rtlCol="0">
                <a:spAutoFit/>
              </a:bodyPr>
              <a:p>
                <a:r>
                  <a:rPr lang="zh-CN" altLang="en-US" sz="1200" b="1" dirty="0" smtClean="0">
                    <a:solidFill>
                      <a:schemeClr val="bg1"/>
                    </a:solidFill>
                  </a:rPr>
                  <a:t>竣工未售</a:t>
                </a:r>
                <a:endParaRPr lang="zh-CN" altLang="en-US" sz="1200" b="1" dirty="0" smtClean="0">
                  <a:solidFill>
                    <a:schemeClr val="bg1"/>
                  </a:solidFill>
                </a:endParaRPr>
              </a:p>
            </p:txBody>
          </p:sp>
          <p:sp>
            <p:nvSpPr>
              <p:cNvPr id="34" name="TextBox 17"/>
              <p:cNvSpPr txBox="true"/>
              <p:nvPr/>
            </p:nvSpPr>
            <p:spPr>
              <a:xfrm>
                <a:off x="3775439" y="4713889"/>
                <a:ext cx="391123" cy="810478"/>
              </a:xfrm>
              <a:prstGeom prst="rect">
                <a:avLst/>
              </a:prstGeom>
              <a:noFill/>
            </p:spPr>
            <p:txBody>
              <a:bodyPr vert="eaVert" wrap="square" rtlCol="0">
                <a:spAutoFit/>
              </a:bodyPr>
              <a:p>
                <a:r>
                  <a:rPr lang="zh-CN" altLang="en-US" sz="900" b="1" dirty="0" smtClean="0"/>
                  <a:t>竣工未租</a:t>
                </a:r>
                <a:endParaRPr lang="zh-CN" altLang="en-US" sz="900" b="1" dirty="0" smtClean="0"/>
              </a:p>
            </p:txBody>
          </p:sp>
          <p:sp>
            <p:nvSpPr>
              <p:cNvPr id="35" name="TextBox 19"/>
              <p:cNvSpPr txBox="true"/>
              <p:nvPr/>
            </p:nvSpPr>
            <p:spPr>
              <a:xfrm>
                <a:off x="2717380" y="5262709"/>
                <a:ext cx="3620595" cy="627024"/>
              </a:xfrm>
              <a:prstGeom prst="rect">
                <a:avLst/>
              </a:prstGeom>
              <a:noFill/>
            </p:spPr>
            <p:txBody>
              <a:bodyPr wrap="square" rtlCol="0">
                <a:spAutoFit/>
              </a:bodyPr>
              <a:p>
                <a:r>
                  <a:rPr lang="zh-CN" altLang="en-US" sz="1600" b="1" dirty="0" smtClean="0"/>
                  <a:t>待售面积：</a:t>
                </a:r>
                <a:endParaRPr lang="en-US" altLang="zh-CN" sz="1600" b="1" dirty="0" smtClean="0"/>
              </a:p>
              <a:p>
                <a:r>
                  <a:rPr lang="zh-CN" altLang="en-US" sz="1600" b="1" dirty="0" smtClean="0"/>
                  <a:t>竣工为时点</a:t>
                </a:r>
                <a:endParaRPr lang="zh-CN" altLang="en-US" sz="1600" b="1" dirty="0" smtClean="0"/>
              </a:p>
            </p:txBody>
          </p:sp>
          <p:sp>
            <p:nvSpPr>
              <p:cNvPr id="36" name="椭圆 35"/>
              <p:cNvSpPr/>
              <p:nvPr/>
            </p:nvSpPr>
            <p:spPr>
              <a:xfrm>
                <a:off x="1970690" y="3736428"/>
                <a:ext cx="1923393" cy="1103586"/>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600" b="1" dirty="0" smtClean="0">
                    <a:solidFill>
                      <a:srgbClr val="FF0000"/>
                    </a:solidFill>
                  </a:rPr>
                  <a:t>销售面积</a:t>
                </a:r>
                <a:endParaRPr lang="zh-CN" altLang="en-US" sz="1600" b="1" dirty="0" smtClean="0">
                  <a:solidFill>
                    <a:srgbClr val="FF0000"/>
                  </a:solidFill>
                </a:endParaRPr>
              </a:p>
            </p:txBody>
          </p:sp>
          <p:sp>
            <p:nvSpPr>
              <p:cNvPr id="37" name="椭圆 36"/>
              <p:cNvSpPr/>
              <p:nvPr/>
            </p:nvSpPr>
            <p:spPr>
              <a:xfrm>
                <a:off x="7625690" y="4943477"/>
                <a:ext cx="1907627" cy="977462"/>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chemeClr val="tx1"/>
                    </a:solidFill>
                  </a:rPr>
                  <a:t>可供销售未取得预售许可</a:t>
                </a:r>
                <a:endParaRPr lang="zh-CN" altLang="en-US" sz="1200" b="1" dirty="0" smtClean="0">
                  <a:solidFill>
                    <a:schemeClr val="tx1"/>
                  </a:solidFill>
                </a:endParaRPr>
              </a:p>
            </p:txBody>
          </p:sp>
        </p:grpSp>
        <p:sp>
          <p:nvSpPr>
            <p:cNvPr id="28" name="TextBox 20"/>
            <p:cNvSpPr txBox="true"/>
            <p:nvPr/>
          </p:nvSpPr>
          <p:spPr>
            <a:xfrm>
              <a:off x="9078" y="6493"/>
              <a:ext cx="6579" cy="571"/>
            </a:xfrm>
            <a:prstGeom prst="rect">
              <a:avLst/>
            </a:prstGeom>
            <a:noFill/>
          </p:spPr>
          <p:txBody>
            <a:bodyPr wrap="square" rtlCol="0">
              <a:spAutoFit/>
            </a:bodyPr>
            <a:p>
              <a:r>
                <a:rPr lang="zh-CN" altLang="en-US" sz="1600" b="1" dirty="0" smtClean="0"/>
                <a:t>可售面积：取得预售许可为时点</a:t>
              </a:r>
              <a:endParaRPr lang="zh-CN" altLang="en-US" sz="1600" b="1" dirty="0" smtClean="0"/>
            </a:p>
          </p:txBody>
        </p:sp>
      </p:grpSp>
      <p:sp>
        <p:nvSpPr>
          <p:cNvPr id="7" name="TextBox 16"/>
          <p:cNvSpPr txBox="true"/>
          <p:nvPr/>
        </p:nvSpPr>
        <p:spPr>
          <a:xfrm>
            <a:off x="4572069" y="2818839"/>
            <a:ext cx="910225" cy="275590"/>
          </a:xfrm>
          <a:prstGeom prst="rect">
            <a:avLst/>
          </a:prstGeom>
          <a:noFill/>
        </p:spPr>
        <p:txBody>
          <a:bodyPr wrap="square" rtlCol="0">
            <a:spAutoFit/>
          </a:bodyPr>
          <a:p>
            <a:r>
              <a:rPr lang="zh-CN" altLang="en-US" sz="1200" b="1" dirty="0" smtClean="0">
                <a:solidFill>
                  <a:schemeClr val="bg1"/>
                </a:solidFill>
              </a:rPr>
              <a:t>在建未售</a:t>
            </a:r>
            <a:endParaRPr lang="zh-CN" altLang="en-US" sz="1200" b="1" dirty="0" smtClean="0">
              <a:solidFill>
                <a:schemeClr val="bg1"/>
              </a:solidFill>
            </a:endParaRPr>
          </a:p>
        </p:txBody>
      </p:sp>
      <p:sp>
        <p:nvSpPr>
          <p:cNvPr id="10" name="文本框 9"/>
          <p:cNvSpPr txBox="true"/>
          <p:nvPr/>
        </p:nvSpPr>
        <p:spPr>
          <a:xfrm>
            <a:off x="2435860" y="4516120"/>
            <a:ext cx="4572000" cy="368300"/>
          </a:xfrm>
          <a:prstGeom prst="rect">
            <a:avLst/>
          </a:prstGeom>
          <a:noFill/>
        </p:spPr>
        <p:txBody>
          <a:bodyPr wrap="square" rtlCol="0" anchor="t">
            <a:spAutoFit/>
          </a:bodyPr>
          <a:p>
            <a:pPr algn="l"/>
            <a:r>
              <a:rPr lang="zh-CN" altLang="en-US" dirty="0" smtClean="0">
                <a:solidFill>
                  <a:srgbClr val="FF0000"/>
                </a:solidFill>
                <a:latin typeface="黑体" panose="02010609060101010101" charset="-122"/>
                <a:ea typeface="黑体" panose="02010609060101010101" charset="-122"/>
                <a:cs typeface="黑体" panose="02010609060101010101" charset="-122"/>
                <a:sym typeface="+mn-ea"/>
              </a:rPr>
              <a:t>可售面积、待售面积、销售面积对比图</a:t>
            </a:r>
            <a:endParaRPr lang="zh-CN" altLang="en-US" dirty="0" smtClean="0">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true"/>
          </p:cNvSpPr>
          <p:nvPr>
            <p:ph type="body" idx="1"/>
          </p:nvPr>
        </p:nvSpPr>
        <p:spPr bwMode="auto">
          <a:xfrm>
            <a:off x="1679575" y="2778760"/>
            <a:ext cx="5742305" cy="374650"/>
          </a:xfrm>
          <a:ln>
            <a:miter lim="800000"/>
          </a:ln>
        </p:spPr>
        <p:txBody>
          <a:bodyPr vert="horz" lIns="91440" tIns="45720" rIns="91440" bIns="45720" rtlCol="0"/>
          <a:lstStyle/>
          <a:p>
            <a:pPr marL="342900" marR="0" lvl="0" indent="-342900" algn="l" defTabSz="914400" rtl="0" eaLnBrk="1" fontAlgn="auto" latinLnBrk="0" hangingPunct="1">
              <a:lnSpc>
                <a:spcPct val="100000"/>
              </a:lnSpc>
              <a:spcBef>
                <a:spcPct val="20000"/>
              </a:spcBef>
              <a:spcAft>
                <a:spcPts val="0"/>
              </a:spcAft>
              <a:buClrTx/>
              <a:buSzTx/>
              <a:buFontTx/>
              <a:buNone/>
              <a:defRPr/>
            </a:pPr>
            <a:r>
              <a:rPr kumimoji="0" lang="en-US" altLang="zh-CN" sz="2000" b="0" i="0" u="none" strike="noStrike" kern="1200" cap="none" spc="0" normalizeH="0" baseline="0" noProof="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a:t>
            </a:r>
            <a:r>
              <a:rPr kumimoji="0" lang="zh-CN" altLang="en-US" sz="2000" b="0" i="0" u="none" strike="noStrike" kern="1200" cap="none" spc="0" normalizeH="0" baseline="0" noProof="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以前年度竣工和本期竣工的房屋面积</a:t>
            </a:r>
            <a:endParaRPr kumimoji="0" lang="zh-CN" altLang="en-US" sz="2000" b="0" i="0" u="none" strike="noStrike" kern="1200" cap="none" spc="0" normalizeH="0" baseline="0" noProof="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p:txBody>
      </p:sp>
      <p:sp>
        <p:nvSpPr>
          <p:cNvPr id="79876" name="矩形 5"/>
          <p:cNvSpPr/>
          <p:nvPr/>
        </p:nvSpPr>
        <p:spPr>
          <a:xfrm>
            <a:off x="283845" y="695960"/>
            <a:ext cx="8344535" cy="1630045"/>
          </a:xfrm>
          <a:prstGeom prst="rect">
            <a:avLst/>
          </a:prstGeom>
          <a:noFill/>
          <a:ln w="9525">
            <a:noFill/>
          </a:ln>
        </p:spPr>
        <p:txBody>
          <a:bodyPr wrap="square">
            <a:spAutoFit/>
          </a:bodyPr>
          <a:lstStyle/>
          <a:p>
            <a:pPr marL="342900" indent="-342900">
              <a:buFont typeface="Wingdings" panose="05000000000000000000" charset="0"/>
              <a:buChar char="l"/>
            </a:pPr>
            <a:r>
              <a:rPr lang="zh-CN" altLang="en-US" sz="2000" dirty="0">
                <a:latin typeface="微软雅黑" panose="020B0604030504040204" pitchFamily="34" charset="-122"/>
                <a:ea typeface="微软雅黑" panose="020B0604030504040204" pitchFamily="34" charset="-122"/>
              </a:rPr>
              <a:t>指报告期末</a:t>
            </a:r>
            <a:r>
              <a:rPr lang="zh-CN" altLang="en-US" sz="2000" dirty="0">
                <a:solidFill>
                  <a:srgbClr val="FF0000"/>
                </a:solidFill>
                <a:latin typeface="微软雅黑" panose="020B0604030504040204" pitchFamily="34" charset="-122"/>
                <a:ea typeface="微软雅黑" panose="020B0604030504040204" pitchFamily="34" charset="-122"/>
              </a:rPr>
              <a:t>已竣工的</a:t>
            </a:r>
            <a:r>
              <a:rPr lang="zh-CN" altLang="en-US" sz="2000" dirty="0">
                <a:latin typeface="微软雅黑" panose="020B0604030504040204" pitchFamily="34" charset="-122"/>
                <a:ea typeface="微软雅黑" panose="020B0604030504040204" pitchFamily="34" charset="-122"/>
              </a:rPr>
              <a:t>、可供销售或出租的商品房屋建筑面积中，尚未销售或出租的商品房屋建筑面积。</a:t>
            </a:r>
            <a:endParaRPr lang="zh-CN" altLang="en-US" sz="2000" dirty="0">
              <a:latin typeface="微软雅黑" panose="020B0604030504040204" pitchFamily="34" charset="-122"/>
              <a:ea typeface="微软雅黑" panose="020B0604030504040204" pitchFamily="34" charset="-122"/>
            </a:endParaRPr>
          </a:p>
          <a:p>
            <a:pPr marL="342900" indent="-342900">
              <a:buFont typeface="Wingdings" panose="05000000000000000000" charset="0"/>
              <a:buChar char="l"/>
            </a:pPr>
            <a:r>
              <a:rPr lang="zh-CN" altLang="en-US" sz="2000" dirty="0">
                <a:latin typeface="微软雅黑" panose="020B0604030504040204" pitchFamily="34" charset="-122"/>
                <a:ea typeface="微软雅黑" panose="020B0604030504040204" pitchFamily="34" charset="-122"/>
              </a:rPr>
              <a:t>按照商品房待售时间的长短可以划分为待售一年以下、待售一到三年（含一年）和待售三年以上（含三年）。</a:t>
            </a:r>
            <a:endParaRPr lang="zh-CN" altLang="en-US" sz="2000" dirty="0">
              <a:latin typeface="微软雅黑" panose="020B0604030504040204" pitchFamily="34" charset="-122"/>
              <a:ea typeface="微软雅黑" panose="020B0604030504040204" pitchFamily="34" charset="-122"/>
            </a:endParaRPr>
          </a:p>
          <a:p>
            <a:pPr marL="342900" indent="-342900">
              <a:buFont typeface="Wingdings" panose="05000000000000000000" charset="0"/>
              <a:buChar char="l"/>
            </a:pPr>
            <a:endParaRPr lang="en-US" altLang="zh-CN" sz="2000" dirty="0">
              <a:latin typeface="微软雅黑" panose="020B0604030504040204" pitchFamily="34" charset="-122"/>
              <a:ea typeface="微软雅黑" panose="020B0604030504040204" pitchFamily="34" charset="-122"/>
            </a:endParaRPr>
          </a:p>
        </p:txBody>
      </p:sp>
      <p:sp>
        <p:nvSpPr>
          <p:cNvPr id="79877" name="矩形 7"/>
          <p:cNvSpPr/>
          <p:nvPr/>
        </p:nvSpPr>
        <p:spPr>
          <a:xfrm>
            <a:off x="1711008" y="3216275"/>
            <a:ext cx="6286500" cy="1014730"/>
          </a:xfrm>
          <a:prstGeom prst="rect">
            <a:avLst/>
          </a:prstGeom>
          <a:noFill/>
          <a:ln w="9525">
            <a:noFill/>
          </a:ln>
        </p:spPr>
        <p:txBody>
          <a:bodyPr>
            <a:spAutoFit/>
          </a:bodyPr>
          <a:lstStyle/>
          <a:p>
            <a:r>
              <a:rPr lang="en-US" altLang="zh-CN" sz="2000" b="1" dirty="0">
                <a:solidFill>
                  <a:srgbClr val="FF0000"/>
                </a:solidFill>
                <a:latin typeface="微软雅黑" panose="020B0604030504040204" pitchFamily="34" charset="-122"/>
                <a:ea typeface="微软雅黑" panose="020B0604030504040204" pitchFamily="34" charset="-122"/>
              </a:rPr>
              <a:t>×</a:t>
            </a:r>
            <a:r>
              <a:rPr lang="zh-CN" altLang="en-US" sz="2000" dirty="0">
                <a:latin typeface="微软雅黑" panose="020B0604030504040204" pitchFamily="34" charset="-122"/>
                <a:ea typeface="微软雅黑" panose="020B0604030504040204" pitchFamily="34" charset="-122"/>
              </a:rPr>
              <a:t>拆迁还建、统建代建、公共配套建筑、房地产公司自用及周转房等不可销售或出租的房屋面积；</a:t>
            </a:r>
            <a:endParaRPr lang="zh-CN" altLang="en-US" sz="2000" dirty="0">
              <a:latin typeface="微软雅黑" panose="020B0604030504040204" pitchFamily="34" charset="-122"/>
              <a:ea typeface="微软雅黑" panose="020B0604030504040204" pitchFamily="34" charset="-122"/>
            </a:endParaRPr>
          </a:p>
          <a:p>
            <a:r>
              <a:rPr lang="en-US" altLang="zh-CN" sz="2000" b="1" dirty="0">
                <a:solidFill>
                  <a:srgbClr val="FF0000"/>
                </a:solidFill>
                <a:latin typeface="微软雅黑" panose="020B0604030504040204" pitchFamily="34" charset="-122"/>
                <a:ea typeface="微软雅黑" panose="020B0604030504040204" pitchFamily="34" charset="-122"/>
              </a:rPr>
              <a:t>×</a:t>
            </a:r>
            <a:r>
              <a:rPr lang="zh-CN" altLang="en-US" sz="2000" dirty="0">
                <a:latin typeface="微软雅黑" panose="020B0604030504040204" pitchFamily="34" charset="-122"/>
                <a:ea typeface="微软雅黑" panose="020B0604030504040204" pitchFamily="34" charset="-122"/>
              </a:rPr>
              <a:t>公租、廉租房等代建面积。</a:t>
            </a:r>
            <a:endParaRPr lang="zh-CN" altLang="en-US" sz="2000" dirty="0">
              <a:latin typeface="微软雅黑" panose="020B0604030504040204" pitchFamily="34" charset="-122"/>
              <a:ea typeface="微软雅黑" panose="020B0604030504040204" pitchFamily="34" charset="-122"/>
            </a:endParaRPr>
          </a:p>
        </p:txBody>
      </p:sp>
      <p:cxnSp>
        <p:nvCxnSpPr>
          <p:cNvPr id="79878" name="直接连接符 7"/>
          <p:cNvCxnSpPr/>
          <p:nvPr/>
        </p:nvCxnSpPr>
        <p:spPr>
          <a:xfrm>
            <a:off x="355283" y="3198813"/>
            <a:ext cx="7621587" cy="0"/>
          </a:xfrm>
          <a:prstGeom prst="line">
            <a:avLst/>
          </a:prstGeom>
          <a:ln w="6350" cap="flat" cmpd="sng">
            <a:solidFill>
              <a:srgbClr val="7F7F7F"/>
            </a:solidFill>
            <a:prstDash val="sysDash"/>
            <a:miter/>
            <a:headEnd type="diamond" w="med" len="med"/>
            <a:tailEnd type="diamond" w="med" len="med"/>
          </a:ln>
        </p:spPr>
      </p:cxnSp>
      <p:sp>
        <p:nvSpPr>
          <p:cNvPr id="79879" name="TextBox 7"/>
          <p:cNvSpPr/>
          <p:nvPr/>
        </p:nvSpPr>
        <p:spPr>
          <a:xfrm>
            <a:off x="784543" y="2716213"/>
            <a:ext cx="1127125" cy="500062"/>
          </a:xfrm>
          <a:prstGeom prst="rect">
            <a:avLst/>
          </a:prstGeom>
          <a:noFill/>
          <a:ln w="9525">
            <a:noFill/>
          </a:ln>
        </p:spPr>
        <p:txBody>
          <a:bodyPr lIns="68488" tIns="34284" rIns="68488" bIns="34284">
            <a:spAutoFit/>
          </a:bodyPr>
          <a:lstStyle/>
          <a:p>
            <a:pPr defTabSz="684530"/>
            <a:r>
              <a:rPr lang="zh-CN" altLang="en-US" sz="2800" b="1" dirty="0">
                <a:solidFill>
                  <a:srgbClr val="92D050"/>
                </a:solidFill>
                <a:latin typeface="微软雅黑" panose="020B0604030504040204" pitchFamily="34" charset="-122"/>
                <a:ea typeface="微软雅黑" panose="020B0604030504040204" pitchFamily="34" charset="-122"/>
                <a:sym typeface="宋体" pitchFamily="2" charset="-122"/>
              </a:rPr>
              <a:t>包括</a:t>
            </a:r>
            <a:endParaRPr lang="zh-CN" altLang="en-US" sz="2800" b="1" dirty="0">
              <a:solidFill>
                <a:srgbClr val="92D050"/>
              </a:solidFill>
              <a:latin typeface="微软雅黑" panose="020B0604030504040204" pitchFamily="34" charset="-122"/>
              <a:ea typeface="微软雅黑" panose="020B0604030504040204" pitchFamily="34" charset="-122"/>
              <a:sym typeface="宋体" pitchFamily="2" charset="-122"/>
            </a:endParaRPr>
          </a:p>
        </p:txBody>
      </p:sp>
      <p:sp>
        <p:nvSpPr>
          <p:cNvPr id="79880" name="TextBox 7"/>
          <p:cNvSpPr/>
          <p:nvPr/>
        </p:nvSpPr>
        <p:spPr>
          <a:xfrm>
            <a:off x="426720" y="3467100"/>
            <a:ext cx="1412875" cy="500063"/>
          </a:xfrm>
          <a:prstGeom prst="rect">
            <a:avLst/>
          </a:prstGeom>
          <a:noFill/>
          <a:ln w="9525">
            <a:noFill/>
          </a:ln>
        </p:spPr>
        <p:txBody>
          <a:bodyPr lIns="68488" tIns="34284" rIns="68488" bIns="34284">
            <a:spAutoFit/>
          </a:bodyPr>
          <a:lstStyle/>
          <a:p>
            <a:pPr defTabSz="684530"/>
            <a:r>
              <a:rPr lang="zh-CN" altLang="en-US" sz="2800" b="1" dirty="0">
                <a:solidFill>
                  <a:srgbClr val="FF9F9F"/>
                </a:solidFill>
                <a:latin typeface="微软雅黑" panose="020B0604030504040204" pitchFamily="34" charset="-122"/>
                <a:ea typeface="微软雅黑" panose="020B0604030504040204" pitchFamily="34" charset="-122"/>
                <a:sym typeface="宋体" pitchFamily="2" charset="-122"/>
              </a:rPr>
              <a:t>不包括</a:t>
            </a:r>
            <a:endParaRPr lang="zh-CN" altLang="en-US" sz="2800" b="1" dirty="0">
              <a:solidFill>
                <a:srgbClr val="FF9F9F"/>
              </a:solidFill>
              <a:latin typeface="微软雅黑" panose="020B0604030504040204" pitchFamily="34" charset="-122"/>
              <a:ea typeface="微软雅黑" panose="020B0604030504040204" pitchFamily="34" charset="-122"/>
              <a:sym typeface="宋体" pitchFamily="2" charset="-122"/>
            </a:endParaRPr>
          </a:p>
        </p:txBody>
      </p:sp>
      <p:grpSp>
        <p:nvGrpSpPr>
          <p:cNvPr id="8" name="组合 7"/>
          <p:cNvGrpSpPr/>
          <p:nvPr/>
        </p:nvGrpSpPr>
        <p:grpSpPr>
          <a:xfrm>
            <a:off x="0" y="-107950"/>
            <a:ext cx="2512060" cy="1058545"/>
            <a:chOff x="0" y="-170"/>
            <a:chExt cx="3956"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2" name="矩形 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7" name="矩形 5"/>
            <p:cNvSpPr>
              <a:spLocks noChangeArrowheads="true"/>
            </p:cNvSpPr>
            <p:nvPr/>
          </p:nvSpPr>
          <p:spPr bwMode="auto">
            <a:xfrm>
              <a:off x="900" y="190"/>
              <a:ext cx="3056" cy="1307"/>
            </a:xfrm>
            <a:prstGeom prst="rect">
              <a:avLst/>
            </a:prstGeom>
            <a:noFill/>
            <a:ln w="9525">
              <a:noFill/>
              <a:miter lim="800000"/>
            </a:ln>
          </p:spPr>
          <p:txBody>
            <a:bodyPr wrap="none">
              <a:spAutoFit/>
            </a:bodyPr>
            <a:lstStyle/>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623 待售面积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algn="l" defTabSz="914400" rtl="0" eaLnBrk="1" fontAlgn="base" latinLnBrk="0" hangingPunct="1">
                <a:lnSpc>
                  <a:spcPct val="100000"/>
                </a:lnSpc>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true"/>
          </p:cNvSpPr>
          <p:nvPr/>
        </p:nvSpPr>
        <p:spPr bwMode="auto">
          <a:xfrm>
            <a:off x="448628" y="105728"/>
            <a:ext cx="140716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修订内容</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100" name="文本框 99"/>
          <p:cNvSpPr txBox="true"/>
          <p:nvPr/>
        </p:nvSpPr>
        <p:spPr>
          <a:xfrm>
            <a:off x="377190" y="2715895"/>
            <a:ext cx="8552815" cy="450850"/>
          </a:xfrm>
          <a:prstGeom prst="rect">
            <a:avLst/>
          </a:prstGeom>
          <a:noFill/>
          <a:ln w="9525">
            <a:noFill/>
          </a:ln>
        </p:spPr>
        <p:txBody>
          <a:bodyPr wrap="square">
            <a:spAutoFit/>
          </a:bodyPr>
          <a:p>
            <a:pPr algn="l">
              <a:lnSpc>
                <a:spcPct val="130000"/>
              </a:lnSpc>
              <a:buClrTx/>
              <a:buSzTx/>
              <a:buNone/>
            </a:pPr>
            <a:r>
              <a:rPr lang="en-US" sz="1800" dirty="0" err="1">
                <a:latin typeface="微软雅黑" panose="020B0604030504040204" pitchFamily="34" charset="-122"/>
                <a:ea typeface="微软雅黑" panose="020B0604030504040204" pitchFamily="34" charset="-122"/>
              </a:rPr>
              <a:t>05 </a:t>
            </a:r>
            <a:r>
              <a:rPr sz="1800" dirty="0" err="1">
                <a:latin typeface="微软雅黑" panose="020B0604030504040204" pitchFamily="34" charset="-122"/>
                <a:ea typeface="微软雅黑" panose="020B0604030504040204" pitchFamily="34" charset="-122"/>
              </a:rPr>
              <a:t>项目代码</a:t>
            </a:r>
            <a:r>
              <a:rPr lang="zh-CN" sz="1800" dirty="0" err="1">
                <a:latin typeface="微软雅黑" panose="020B0604030504040204" pitchFamily="34" charset="-122"/>
                <a:ea typeface="微软雅黑" panose="020B0604030504040204" pitchFamily="34" charset="-122"/>
              </a:rPr>
              <a:t>：</a:t>
            </a:r>
            <a:r>
              <a:rPr sz="1800" dirty="0" err="1">
                <a:latin typeface="微软雅黑" panose="020B0604030504040204" pitchFamily="34" charset="-122"/>
                <a:ea typeface="微软雅黑" panose="020B0604030504040204" pitchFamily="34" charset="-122"/>
              </a:rPr>
              <a:t>增加</a:t>
            </a:r>
            <a:r>
              <a:rPr sz="1800" dirty="0" err="1">
                <a:solidFill>
                  <a:srgbClr val="FF0000"/>
                </a:solidFill>
                <a:latin typeface="微软雅黑" panose="020B0604030504040204" pitchFamily="34" charset="-122"/>
                <a:ea typeface="微软雅黑" panose="020B0604030504040204" pitchFamily="34" charset="-122"/>
              </a:rPr>
              <a:t>保障性租赁住房</a:t>
            </a:r>
            <a:r>
              <a:rPr sz="1800" dirty="0" err="1">
                <a:latin typeface="微软雅黑" panose="020B0604030504040204" pitchFamily="34" charset="-122"/>
                <a:ea typeface="微软雅黑" panose="020B0604030504040204" pitchFamily="34" charset="-122"/>
              </a:rPr>
              <a:t>顺序码</a:t>
            </a:r>
            <a:r>
              <a:rPr lang="zh-CN" sz="1800" dirty="0" err="1">
                <a:latin typeface="微软雅黑" panose="020B0604030504040204" pitchFamily="34" charset="-122"/>
                <a:ea typeface="微软雅黑" panose="020B0604030504040204" pitchFamily="34" charset="-122"/>
              </a:rPr>
              <a:t>，</a:t>
            </a:r>
            <a:r>
              <a:rPr sz="1800" dirty="0" err="1">
                <a:latin typeface="微软雅黑" panose="020B0604030504040204" pitchFamily="34" charset="-122"/>
                <a:ea typeface="微软雅黑" panose="020B0604030504040204" pitchFamily="34" charset="-122"/>
              </a:rPr>
              <a:t>以</a:t>
            </a:r>
            <a:r>
              <a:rPr sz="1800" dirty="0" err="1">
                <a:solidFill>
                  <a:srgbClr val="FF0000"/>
                </a:solidFill>
                <a:latin typeface="微软雅黑" panose="020B0604030504040204" pitchFamily="34" charset="-122"/>
                <a:ea typeface="微软雅黑" panose="020B0604030504040204" pitchFamily="34" charset="-122"/>
              </a:rPr>
              <a:t>310</a:t>
            </a:r>
            <a:r>
              <a:rPr sz="1800" dirty="0" err="1">
                <a:latin typeface="微软雅黑" panose="020B0604030504040204" pitchFamily="34" charset="-122"/>
                <a:ea typeface="微软雅黑" panose="020B0604030504040204" pitchFamily="34" charset="-122"/>
              </a:rPr>
              <a:t>为起点填写</a:t>
            </a:r>
            <a:endParaRPr sz="1800" dirty="0" err="1">
              <a:latin typeface="微软雅黑" panose="020B0604030504040204" pitchFamily="34" charset="-122"/>
              <a:ea typeface="微软雅黑" panose="020B0604030504040204" pitchFamily="34" charset="-122"/>
            </a:endParaRPr>
          </a:p>
        </p:txBody>
      </p:sp>
      <p:sp>
        <p:nvSpPr>
          <p:cNvPr id="11" name="文本框 10"/>
          <p:cNvSpPr txBox="true"/>
          <p:nvPr/>
        </p:nvSpPr>
        <p:spPr>
          <a:xfrm>
            <a:off x="323850" y="793115"/>
            <a:ext cx="5775325" cy="398780"/>
          </a:xfrm>
          <a:prstGeom prst="rect">
            <a:avLst/>
          </a:prstGeom>
          <a:noFill/>
        </p:spPr>
        <p:txBody>
          <a:bodyPr wrap="square" rtlCol="0" anchor="t">
            <a:spAutoFit/>
          </a:bodyPr>
          <a:p>
            <a:r>
              <a:rPr lang="en-US" altLang="zh-CN" sz="20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《房地产开发项目经营情况》（X204-1表）</a:t>
            </a:r>
            <a:endParaRPr lang="en-US" altLang="zh-CN" sz="20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p:txBody>
      </p:sp>
      <p:sp>
        <p:nvSpPr>
          <p:cNvPr id="3" name="文本框 2"/>
          <p:cNvSpPr txBox="true"/>
          <p:nvPr/>
        </p:nvSpPr>
        <p:spPr>
          <a:xfrm>
            <a:off x="377190" y="1635760"/>
            <a:ext cx="8053070" cy="645160"/>
          </a:xfrm>
          <a:prstGeom prst="rect">
            <a:avLst/>
          </a:prstGeom>
          <a:noFill/>
        </p:spPr>
        <p:txBody>
          <a:bodyPr wrap="square" rtlCol="0" anchor="t">
            <a:spAutoFit/>
          </a:bodyPr>
          <a:p>
            <a:r>
              <a:rPr sz="1800" dirty="0" err="1">
                <a:latin typeface="微软雅黑" panose="020B0604030504040204" pitchFamily="34" charset="-122"/>
                <a:ea typeface="微软雅黑" panose="020B0604030504040204" pitchFamily="34" charset="-122"/>
                <a:sym typeface="+mn-ea"/>
              </a:rPr>
              <a:t>0</a:t>
            </a:r>
            <a:r>
              <a:rPr lang="en-US" sz="1800" dirty="0" err="1">
                <a:latin typeface="微软雅黑" panose="020B0604030504040204" pitchFamily="34" charset="-122"/>
                <a:ea typeface="微软雅黑" panose="020B0604030504040204" pitchFamily="34" charset="-122"/>
                <a:sym typeface="+mn-ea"/>
              </a:rPr>
              <a:t>4 </a:t>
            </a:r>
            <a:r>
              <a:rPr lang="zh-CN" sz="1800" dirty="0" err="1">
                <a:latin typeface="微软雅黑" panose="020B0604030504040204" pitchFamily="34" charset="-122"/>
                <a:ea typeface="微软雅黑" panose="020B0604030504040204" pitchFamily="34" charset="-122"/>
                <a:sym typeface="+mn-ea"/>
              </a:rPr>
              <a:t>新增</a:t>
            </a:r>
            <a:r>
              <a:rPr lang="zh-CN" altLang="en-US" sz="1800" dirty="0" err="1">
                <a:latin typeface="微软雅黑" panose="020B0604030504040204" pitchFamily="34" charset="-122"/>
                <a:ea typeface="微软雅黑" panose="020B0604030504040204" pitchFamily="34" charset="-122"/>
                <a:sym typeface="+mn-ea"/>
              </a:rPr>
              <a:t>指标</a:t>
            </a:r>
            <a:r>
              <a:rPr lang="en-US" altLang="zh-CN" sz="1800" dirty="0" err="1">
                <a:latin typeface="微软雅黑" panose="020B0604030504040204" pitchFamily="34" charset="-122"/>
                <a:ea typeface="微软雅黑" panose="020B0604030504040204" pitchFamily="34" charset="-122"/>
                <a:sym typeface="+mn-ea"/>
              </a:rPr>
              <a:t>“</a:t>
            </a:r>
            <a:r>
              <a:rPr lang="zh-CN" sz="1800" dirty="0" err="1">
                <a:latin typeface="微软雅黑" panose="020B0604030504040204" pitchFamily="34" charset="-122"/>
                <a:ea typeface="微软雅黑" panose="020B0604030504040204" pitchFamily="34" charset="-122"/>
                <a:sym typeface="+mn-ea"/>
              </a:rPr>
              <a:t>项目推广名</a:t>
            </a:r>
            <a:r>
              <a:rPr lang="en-US" altLang="zh-CN" sz="1800" dirty="0" err="1">
                <a:latin typeface="微软雅黑" panose="020B0604030504040204" pitchFamily="34" charset="-122"/>
                <a:ea typeface="微软雅黑" panose="020B0604030504040204" pitchFamily="34" charset="-122"/>
                <a:sym typeface="+mn-ea"/>
              </a:rPr>
              <a:t>”</a:t>
            </a:r>
            <a:r>
              <a:rPr lang="zh-CN" altLang="en-US" sz="1800" dirty="0" err="1">
                <a:latin typeface="微软雅黑" panose="020B0604030504040204" pitchFamily="34" charset="-122"/>
                <a:ea typeface="微软雅黑" panose="020B0604030504040204" pitchFamily="34" charset="-122"/>
                <a:sym typeface="+mn-ea"/>
              </a:rPr>
              <a:t>，删除指标“是否为限竞房”“项目规划建筑面积：住宅其中：自持”。</a:t>
            </a:r>
            <a:endParaRPr lang="zh-CN" altLang="en-US" sz="1800" dirty="0" err="1">
              <a:latin typeface="微软雅黑" panose="020B0604030504040204" pitchFamily="34" charset="-122"/>
              <a:ea typeface="微软雅黑" panose="020B0604030504040204" pitchFamily="34" charset="-122"/>
              <a:sym typeface="+mn-ea"/>
            </a:endParaRP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8790" y="653415"/>
            <a:ext cx="2371090" cy="46037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accent1">
                    <a:lumMod val="50000"/>
                  </a:schemeClr>
                </a:solidFill>
                <a:effectLst/>
                <a:uLnTx/>
                <a:uFillTx/>
                <a:latin typeface="微软雅黑" panose="020B0604030504040204" pitchFamily="34" charset="-122"/>
                <a:ea typeface="微软雅黑" panose="020B0604030504040204" pitchFamily="34" charset="-122"/>
                <a:cs typeface="+mn-cs"/>
                <a:sym typeface="宋体" pitchFamily="2" charset="-122"/>
              </a:rPr>
              <a:t>填报说明</a:t>
            </a:r>
            <a:endParaRPr kumimoji="0" lang="zh-CN" altLang="en-US" sz="2400" b="1" i="0" u="none" strike="noStrike" kern="1200" cap="none" spc="0" normalizeH="0" baseline="0" noProof="0" dirty="0">
              <a:ln>
                <a:noFill/>
              </a:ln>
              <a:solidFill>
                <a:schemeClr val="accent1">
                  <a:lumMod val="50000"/>
                </a:schemeClr>
              </a:solidFill>
              <a:effectLst/>
              <a:uLnTx/>
              <a:uFillTx/>
              <a:latin typeface="微软雅黑" panose="020B0604030504040204" pitchFamily="34" charset="-122"/>
              <a:ea typeface="微软雅黑" panose="020B0604030504040204" pitchFamily="34" charset="-122"/>
              <a:cs typeface="+mn-cs"/>
              <a:sym typeface="宋体" pitchFamily="2" charset="-122"/>
            </a:endParaRPr>
          </a:p>
        </p:txBody>
      </p:sp>
      <p:sp>
        <p:nvSpPr>
          <p:cNvPr id="79883" name="矩形 10"/>
          <p:cNvSpPr/>
          <p:nvPr/>
        </p:nvSpPr>
        <p:spPr>
          <a:xfrm>
            <a:off x="377190" y="1132840"/>
            <a:ext cx="8001000" cy="1291590"/>
          </a:xfrm>
          <a:prstGeom prst="rect">
            <a:avLst/>
          </a:prstGeom>
          <a:noFill/>
          <a:ln w="9525">
            <a:noFill/>
          </a:ln>
        </p:spPr>
        <p:txBody>
          <a:bodyPr wrap="square">
            <a:spAutoFit/>
          </a:bodyPr>
          <a:lstStyle/>
          <a:p>
            <a:pPr>
              <a:lnSpc>
                <a:spcPct val="130000"/>
              </a:lnSpc>
              <a:buClr>
                <a:srgbClr val="0070C0"/>
              </a:buClr>
              <a:buFont typeface="Wingdings" panose="05000000000000000000" pitchFamily="2" charset="2"/>
              <a:buChar char="l"/>
            </a:pPr>
            <a:r>
              <a:rPr lang="zh-CN" altLang="en-US" sz="2000" dirty="0">
                <a:solidFill>
                  <a:srgbClr val="000000"/>
                </a:solidFill>
                <a:latin typeface="微软雅黑" panose="020B0604030504040204" pitchFamily="34" charset="-122"/>
                <a:ea typeface="微软雅黑" panose="020B0604030504040204" pitchFamily="34" charset="-122"/>
              </a:rPr>
              <a:t>本指标为</a:t>
            </a:r>
            <a:r>
              <a:rPr lang="zh-CN" altLang="en-US" sz="2000" dirty="0">
                <a:solidFill>
                  <a:srgbClr val="FF0000"/>
                </a:solidFill>
                <a:latin typeface="微软雅黑" panose="020B0604030504040204" pitchFamily="34" charset="-122"/>
                <a:ea typeface="微软雅黑" panose="020B0604030504040204" pitchFamily="34" charset="-122"/>
              </a:rPr>
              <a:t>时点</a:t>
            </a:r>
            <a:r>
              <a:rPr lang="zh-CN" altLang="en-US" sz="2000" dirty="0">
                <a:solidFill>
                  <a:srgbClr val="000000"/>
                </a:solidFill>
                <a:latin typeface="微软雅黑" panose="020B0604030504040204" pitchFamily="34" charset="-122"/>
                <a:ea typeface="微软雅黑" panose="020B0604030504040204" pitchFamily="34" charset="-122"/>
              </a:rPr>
              <a:t>指标，不因投资结束而结束，只要有待售面积，就要一直结转到下一个报告期。待售面积的年份时间采用日历月数，即满12个月为空置一年，以此类推。</a:t>
            </a:r>
            <a:endParaRPr lang="zh-CN" altLang="en-US" sz="2000" dirty="0">
              <a:solidFill>
                <a:srgbClr val="000000"/>
              </a:solidFill>
              <a:latin typeface="微软雅黑" panose="020B0604030504040204" pitchFamily="34" charset="-122"/>
              <a:ea typeface="微软雅黑" panose="020B0604030504040204" pitchFamily="34" charset="-122"/>
            </a:endParaRPr>
          </a:p>
        </p:txBody>
      </p:sp>
      <p:grpSp>
        <p:nvGrpSpPr>
          <p:cNvPr id="8" name="组合 7"/>
          <p:cNvGrpSpPr/>
          <p:nvPr/>
        </p:nvGrpSpPr>
        <p:grpSpPr>
          <a:xfrm>
            <a:off x="0" y="-107950"/>
            <a:ext cx="2512060" cy="1058545"/>
            <a:chOff x="0" y="-170"/>
            <a:chExt cx="3956"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2" name="矩形 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7" name="矩形 5"/>
            <p:cNvSpPr>
              <a:spLocks noChangeArrowheads="true"/>
            </p:cNvSpPr>
            <p:nvPr/>
          </p:nvSpPr>
          <p:spPr bwMode="auto">
            <a:xfrm>
              <a:off x="900" y="190"/>
              <a:ext cx="3056" cy="1307"/>
            </a:xfrm>
            <a:prstGeom prst="rect">
              <a:avLst/>
            </a:prstGeom>
            <a:noFill/>
            <a:ln w="9525">
              <a:noFill/>
              <a:miter lim="800000"/>
            </a:ln>
          </p:spPr>
          <p:txBody>
            <a:bodyPr wrap="none">
              <a:spAutoFit/>
            </a:bodyPr>
            <a:lstStyle/>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623 待售面积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algn="l" defTabSz="914400" rtl="0" eaLnBrk="1" fontAlgn="base" latinLnBrk="0" hangingPunct="1">
                <a:lnSpc>
                  <a:spcPct val="100000"/>
                </a:lnSpc>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5" name="文本框 4"/>
          <p:cNvSpPr txBox="true"/>
          <p:nvPr/>
        </p:nvSpPr>
        <p:spPr>
          <a:xfrm>
            <a:off x="395605" y="2931160"/>
            <a:ext cx="8555990" cy="1889760"/>
          </a:xfrm>
          <a:prstGeom prst="rect">
            <a:avLst/>
          </a:prstGeom>
          <a:noFill/>
        </p:spPr>
        <p:txBody>
          <a:bodyPr wrap="square" rtlCol="0" anchor="t">
            <a:spAutoFit/>
          </a:bodyPr>
          <a:lstStyle/>
          <a:p>
            <a:pPr>
              <a:lnSpc>
                <a:spcPct val="130000"/>
              </a:lnSpc>
              <a:buClr>
                <a:srgbClr val="0070C0"/>
              </a:buClr>
              <a:buFont typeface="Wingdings" panose="05000000000000000000" pitchFamily="2" charset="2"/>
              <a:buChar char="l"/>
            </a:pPr>
            <a:r>
              <a:rPr lang="zh-CN" altLang="en-US" dirty="0">
                <a:solidFill>
                  <a:srgbClr val="000000"/>
                </a:solidFill>
                <a:latin typeface="微软雅黑" panose="020B0604030504040204" pitchFamily="34" charset="-122"/>
                <a:ea typeface="微软雅黑" panose="020B0604030504040204" pitchFamily="34" charset="-122"/>
                <a:cs typeface="微软雅黑" panose="020B0604030504040204" pitchFamily="34" charset="-122"/>
                <a:sym typeface="+mn-ea"/>
              </a:rPr>
              <a:t>分组数据应按照竣工时间及时调整，与项目竣工时间进行联审，有的填在待售</a:t>
            </a:r>
            <a:r>
              <a:rPr lang="en-US" altLang="zh-CN" dirty="0">
                <a:solidFill>
                  <a:srgbClr val="000000"/>
                </a:solidFill>
                <a:latin typeface="微软雅黑" panose="020B0604030504040204" pitchFamily="34" charset="-122"/>
                <a:ea typeface="微软雅黑" panose="020B0604030504040204" pitchFamily="34" charset="-122"/>
                <a:cs typeface="微软雅黑" panose="020B0604030504040204" pitchFamily="34" charset="-122"/>
                <a:sym typeface="+mn-ea"/>
              </a:rPr>
              <a:t>1-3</a:t>
            </a:r>
            <a:r>
              <a:rPr lang="zh-CN" altLang="en-US" dirty="0">
                <a:solidFill>
                  <a:srgbClr val="000000"/>
                </a:solidFill>
                <a:latin typeface="微软雅黑" panose="020B0604030504040204" pitchFamily="34" charset="-122"/>
                <a:ea typeface="微软雅黑" panose="020B0604030504040204" pitchFamily="34" charset="-122"/>
                <a:cs typeface="微软雅黑" panose="020B0604030504040204" pitchFamily="34" charset="-122"/>
                <a:sym typeface="+mn-ea"/>
              </a:rPr>
              <a:t>年，但实际应该填报在待售</a:t>
            </a:r>
            <a:r>
              <a:rPr lang="en-US" altLang="zh-CN" dirty="0">
                <a:solidFill>
                  <a:srgbClr val="000000"/>
                </a:solidFill>
                <a:latin typeface="微软雅黑" panose="020B0604030504040204" pitchFamily="34" charset="-122"/>
                <a:ea typeface="微软雅黑" panose="020B0604030504040204" pitchFamily="34" charset="-122"/>
                <a:cs typeface="微软雅黑" panose="020B0604030504040204" pitchFamily="34" charset="-122"/>
                <a:sym typeface="+mn-ea"/>
              </a:rPr>
              <a:t>3</a:t>
            </a:r>
            <a:r>
              <a:rPr lang="zh-CN" altLang="en-US" dirty="0">
                <a:solidFill>
                  <a:srgbClr val="000000"/>
                </a:solidFill>
                <a:latin typeface="微软雅黑" panose="020B0604030504040204" pitchFamily="34" charset="-122"/>
                <a:ea typeface="微软雅黑" panose="020B0604030504040204" pitchFamily="34" charset="-122"/>
                <a:cs typeface="微软雅黑" panose="020B0604030504040204" pitchFamily="34" charset="-122"/>
                <a:sym typeface="+mn-ea"/>
              </a:rPr>
              <a:t>年以上。注意审核填报总数没有填报分项数据。</a:t>
            </a:r>
            <a:endParaRPr lang="zh-CN" altLang="en-US" dirty="0">
              <a:solidFill>
                <a:srgbClr val="000000"/>
              </a:solidFill>
              <a:latin typeface="微软雅黑" panose="020B0604030504040204" pitchFamily="34" charset="-122"/>
              <a:ea typeface="微软雅黑" panose="020B0604030504040204" pitchFamily="34" charset="-122"/>
              <a:cs typeface="微软雅黑" panose="020B0604030504040204" pitchFamily="34" charset="-122"/>
              <a:sym typeface="+mn-ea"/>
            </a:endParaRPr>
          </a:p>
          <a:p>
            <a:pPr>
              <a:lnSpc>
                <a:spcPct val="130000"/>
              </a:lnSpc>
              <a:buClr>
                <a:srgbClr val="0070C0"/>
              </a:buClr>
              <a:buFont typeface="Wingdings" panose="05000000000000000000" pitchFamily="2" charset="2"/>
              <a:buChar char="l"/>
            </a:pPr>
            <a:r>
              <a:rPr lang="zh-CN" altLang="en-US" dirty="0">
                <a:latin typeface="微软雅黑" panose="020B0604030504040204" pitchFamily="34" charset="-122"/>
                <a:ea typeface="微软雅黑" panose="020B0604030504040204" pitchFamily="34" charset="-122"/>
                <a:cs typeface="微软雅黑" panose="020B0604030504040204" pitchFamily="34" charset="-122"/>
                <a:sym typeface="+mn-ea"/>
              </a:rPr>
              <a:t>一般如果当年竣工，则应有待售面积</a:t>
            </a:r>
            <a:r>
              <a:rPr lang="zh-CN" dirty="0">
                <a:latin typeface="微软雅黑" panose="020B0604030504040204" pitchFamily="34" charset="-122"/>
                <a:ea typeface="微软雅黑" panose="020B0604030504040204" pitchFamily="34" charset="-122"/>
                <a:cs typeface="微软雅黑" panose="020B0604030504040204" pitchFamily="34" charset="-122"/>
                <a:sym typeface="+mn-ea"/>
              </a:rPr>
              <a:t>。</a:t>
            </a:r>
            <a:endParaRPr lang="zh-CN" dirty="0">
              <a:latin typeface="微软雅黑" panose="020B0604030504040204" pitchFamily="34" charset="-122"/>
              <a:ea typeface="微软雅黑" panose="020B0604030504040204" pitchFamily="34" charset="-122"/>
              <a:cs typeface="微软雅黑" panose="020B0604030504040204" pitchFamily="34" charset="-122"/>
              <a:sym typeface="+mn-ea"/>
            </a:endParaRPr>
          </a:p>
          <a:p>
            <a:pPr>
              <a:lnSpc>
                <a:spcPct val="130000"/>
              </a:lnSpc>
              <a:buClr>
                <a:srgbClr val="0070C0"/>
              </a:buClr>
              <a:buFont typeface="Wingdings" panose="05000000000000000000" pitchFamily="2" charset="2"/>
              <a:buChar char="l"/>
            </a:pPr>
            <a:r>
              <a:rPr lang="zh-CN" altLang="en-US" b="1" dirty="0">
                <a:latin typeface="微软雅黑" panose="020B0604030504040204" pitchFamily="34" charset="-122"/>
                <a:ea typeface="微软雅黑" panose="020B0604030504040204" pitchFamily="34" charset="-122"/>
                <a:cs typeface="微软雅黑" panose="020B0604030504040204" pitchFamily="34" charset="-122"/>
                <a:sym typeface="+mn-ea"/>
              </a:rPr>
              <a:t>重点审核年度竣工情况。</a:t>
            </a:r>
            <a:r>
              <a:rPr lang="zh-CN" altLang="en-US" dirty="0">
                <a:latin typeface="微软雅黑" panose="020B0604030504040204" pitchFamily="34" charset="-122"/>
                <a:ea typeface="微软雅黑" panose="020B0604030504040204" pitchFamily="34" charset="-122"/>
                <a:cs typeface="微软雅黑" panose="020B0604030504040204" pitchFamily="34" charset="-122"/>
                <a:sym typeface="+mn-ea"/>
              </a:rPr>
              <a:t>对年底竣工项目，及时填报竣工时间、竣工面积、竣工套数、竣工价值、待售面积等。</a:t>
            </a:r>
            <a:endParaRPr lang="zh-CN" altLang="en-US">
              <a:latin typeface="微软雅黑" panose="020B0604030504040204" pitchFamily="34" charset="-122"/>
              <a:ea typeface="微软雅黑" panose="020B0604030504040204" pitchFamily="34" charset="-122"/>
              <a:cs typeface="微软雅黑" panose="020B0604030504040204" pitchFamily="34" charset="-122"/>
            </a:endParaRPr>
          </a:p>
        </p:txBody>
      </p:sp>
      <p:sp>
        <p:nvSpPr>
          <p:cNvPr id="10" name="矩形 9"/>
          <p:cNvSpPr/>
          <p:nvPr/>
        </p:nvSpPr>
        <p:spPr>
          <a:xfrm>
            <a:off x="534035" y="2502535"/>
            <a:ext cx="2371090" cy="46037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accent1">
                    <a:lumMod val="50000"/>
                  </a:schemeClr>
                </a:solidFill>
                <a:effectLst/>
                <a:uLnTx/>
                <a:uFillTx/>
                <a:latin typeface="微软雅黑" panose="020B0604030504040204" pitchFamily="34" charset="-122"/>
                <a:ea typeface="微软雅黑" panose="020B0604030504040204" pitchFamily="34" charset="-122"/>
                <a:cs typeface="+mn-cs"/>
                <a:sym typeface="宋体" pitchFamily="2" charset="-122"/>
              </a:rPr>
              <a:t>注意审核</a:t>
            </a:r>
            <a:endParaRPr kumimoji="0" lang="zh-CN" altLang="en-US" sz="2400" b="1" i="0" u="none" strike="noStrike" kern="1200" cap="none" spc="0" normalizeH="0" baseline="0" noProof="0" dirty="0">
              <a:ln>
                <a:noFill/>
              </a:ln>
              <a:solidFill>
                <a:schemeClr val="accent1">
                  <a:lumMod val="50000"/>
                </a:schemeClr>
              </a:solidFill>
              <a:effectLst/>
              <a:uLnTx/>
              <a:uFillTx/>
              <a:latin typeface="微软雅黑" panose="020B0604030504040204" pitchFamily="34" charset="-122"/>
              <a:ea typeface="微软雅黑" panose="020B0604030504040204" pitchFamily="34" charset="-122"/>
              <a:cs typeface="+mn-cs"/>
              <a:sym typeface="宋体" pitchFamily="2" charset="-122"/>
            </a:endParaRP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图片 10"/>
          <p:cNvPicPr>
            <a:picLocks noChangeAspect="true"/>
          </p:cNvPicPr>
          <p:nvPr/>
        </p:nvPicPr>
        <p:blipFill>
          <a:blip r:embed="rId1"/>
          <a:stretch>
            <a:fillRect/>
          </a:stretch>
        </p:blipFill>
        <p:spPr>
          <a:xfrm>
            <a:off x="0" y="0"/>
            <a:ext cx="5909072" cy="1662113"/>
          </a:xfrm>
          <a:prstGeom prst="rect">
            <a:avLst/>
          </a:prstGeom>
          <a:noFill/>
          <a:ln w="9525">
            <a:noFill/>
          </a:ln>
        </p:spPr>
      </p:pic>
      <p:pic>
        <p:nvPicPr>
          <p:cNvPr id="37890" name="图片 9"/>
          <p:cNvPicPr>
            <a:picLocks noChangeAspect="true"/>
          </p:cNvPicPr>
          <p:nvPr/>
        </p:nvPicPr>
        <p:blipFill>
          <a:blip r:embed="rId2"/>
          <a:stretch>
            <a:fillRect/>
          </a:stretch>
        </p:blipFill>
        <p:spPr>
          <a:xfrm>
            <a:off x="4744641" y="3900488"/>
            <a:ext cx="4399359" cy="1243013"/>
          </a:xfrm>
          <a:prstGeom prst="rect">
            <a:avLst/>
          </a:prstGeom>
          <a:noFill/>
          <a:ln w="9525">
            <a:noFill/>
          </a:ln>
        </p:spPr>
      </p:pic>
      <p:sp>
        <p:nvSpPr>
          <p:cNvPr id="5" name="灯片编号占位符 4"/>
          <p:cNvSpPr>
            <a:spLocks noGrp="true"/>
          </p:cNvSpPr>
          <p:nvPr>
            <p:ph type="sldNum" sz="quarter" idx="12"/>
          </p:nvPr>
        </p:nvSpPr>
        <p:spPr/>
        <p:txBody>
          <a:bodyPr vert="horz" lIns="68580" tIns="34290" rIns="68580" bIns="3429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9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2" name="矩形 12"/>
          <p:cNvSpPr/>
          <p:nvPr/>
        </p:nvSpPr>
        <p:spPr>
          <a:xfrm>
            <a:off x="1259682" y="2032953"/>
            <a:ext cx="6685280" cy="1568450"/>
          </a:xfrm>
          <a:prstGeom prst="rect">
            <a:avLst/>
          </a:prstGeom>
          <a:noFill/>
          <a:ln w="9525">
            <a:noFill/>
          </a:ln>
        </p:spPr>
        <p:txBody>
          <a:bodyPr wrap="none">
            <a:spAutoFit/>
          </a:bodyPr>
          <a:lstStyle/>
          <a:p>
            <a:pPr algn="ctr"/>
            <a:r>
              <a:rPr lang="en-US" altLang="zh-CN"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rPr>
              <a:t>X204-2</a:t>
            </a:r>
            <a:r>
              <a:rPr lang="zh-CN" altLang="en-US"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rPr>
              <a:t>表</a:t>
            </a:r>
            <a:endParaRPr lang="zh-CN" altLang="en-US"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endParaRPr>
          </a:p>
          <a:p>
            <a:pPr algn="ctr"/>
            <a:r>
              <a:rPr lang="en-US" altLang="zh-CN"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rPr>
              <a:t>《</a:t>
            </a:r>
            <a:r>
              <a:rPr lang="en-US" altLang="zh-CN"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rPr>
              <a:t>房地产开发企业资金和土地情况</a:t>
            </a:r>
            <a:r>
              <a:rPr lang="en-US" altLang="zh-CN"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rPr>
              <a:t>》</a:t>
            </a:r>
            <a:endParaRPr lang="en-US" altLang="zh-CN"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endParaRPr>
          </a:p>
          <a:p>
            <a:pPr algn="ctr"/>
            <a:endParaRPr lang="zh-CN" altLang="en-US"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spTree>
  </p:cSld>
  <p:clrMapOvr>
    <a:masterClrMapping/>
  </p:clrMapOvr>
  <p:transition spd="slow" advClick="false"/>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1505" y="1131570"/>
            <a:ext cx="2088515" cy="273685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graphicFrame>
        <p:nvGraphicFramePr>
          <p:cNvPr id="2" name="表格 1"/>
          <p:cNvGraphicFramePr/>
          <p:nvPr/>
        </p:nvGraphicFramePr>
        <p:xfrm>
          <a:off x="701040" y="358775"/>
          <a:ext cx="7920355" cy="4319905"/>
        </p:xfrm>
        <a:graphic>
          <a:graphicData uri="http://schemas.openxmlformats.org/drawingml/2006/table">
            <a:tbl>
              <a:tblPr firstRow="true" bandRow="true">
                <a:tableStyleId>{5940675A-B579-460E-94D1-54222C63F5DA}</a:tableStyleId>
              </a:tblPr>
              <a:tblGrid>
                <a:gridCol w="2656840"/>
                <a:gridCol w="1280160"/>
                <a:gridCol w="1282700"/>
                <a:gridCol w="2700655"/>
              </a:tblGrid>
              <a:tr h="578485">
                <a:tc>
                  <a:txBody>
                    <a:bodyPr/>
                    <a:lstStyle/>
                    <a:p>
                      <a:pPr indent="0" algn="ctr">
                        <a:buNone/>
                      </a:pPr>
                      <a:r>
                        <a:rPr lang="en-US" sz="1200" b="0">
                          <a:solidFill>
                            <a:srgbClr val="000000"/>
                          </a:solidFill>
                          <a:latin typeface="宋体" pitchFamily="2" charset="-122"/>
                          <a:ea typeface="宋体" pitchFamily="2" charset="-122"/>
                          <a:cs typeface="宋体" pitchFamily="2" charset="-122"/>
                        </a:rPr>
                        <a:t>指标名称</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计量单位</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代码</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1-本月</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4480">
                <a:tc>
                  <a:txBody>
                    <a:bodyPr/>
                    <a:lstStyle/>
                    <a:p>
                      <a:pPr indent="0" algn="ctr">
                        <a:buNone/>
                      </a:pPr>
                      <a:r>
                        <a:rPr lang="en-US" sz="1200" b="0">
                          <a:solidFill>
                            <a:srgbClr val="000000"/>
                          </a:solidFill>
                          <a:latin typeface="宋体" pitchFamily="2" charset="-122"/>
                          <a:ea typeface="宋体" pitchFamily="2" charset="-122"/>
                          <a:cs typeface="宋体" pitchFamily="2" charset="-122"/>
                        </a:rPr>
                        <a:t>甲</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乙</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丙</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1</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6065">
                <a:tc>
                  <a:txBody>
                    <a:bodyPr/>
                    <a:lstStyle/>
                    <a:p>
                      <a:pPr indent="0">
                        <a:buNone/>
                      </a:pPr>
                      <a:r>
                        <a:rPr lang="en-US" sz="1200" b="0">
                          <a:solidFill>
                            <a:srgbClr val="000000"/>
                          </a:solidFill>
                          <a:latin typeface="宋体" pitchFamily="2" charset="-122"/>
                          <a:ea typeface="宋体" pitchFamily="2" charset="-122"/>
                          <a:cs typeface="宋体" pitchFamily="2" charset="-122"/>
                        </a:rPr>
                        <a:t>上年末结余资金</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302</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cap="flat">
                      <a:noFill/>
                    </a:lnB>
                    <a:lnTlToBr>
                      <a:noFill/>
                    </a:lnTlToBr>
                    <a:lnBlToTr>
                      <a:noFill/>
                    </a:lnBlToTr>
                    <a:noFill/>
                  </a:tcPr>
                </a:tc>
              </a:tr>
              <a:tr h="266065">
                <a:tc>
                  <a:txBody>
                    <a:bodyPr/>
                    <a:lstStyle/>
                    <a:p>
                      <a:pPr indent="0">
                        <a:buNone/>
                      </a:pPr>
                      <a:r>
                        <a:rPr lang="en-US" sz="1200" b="0">
                          <a:solidFill>
                            <a:srgbClr val="000000"/>
                          </a:solidFill>
                          <a:latin typeface="宋体" pitchFamily="2" charset="-122"/>
                          <a:ea typeface="宋体" pitchFamily="2" charset="-122"/>
                          <a:cs typeface="宋体" pitchFamily="2" charset="-122"/>
                        </a:rPr>
                        <a:t>本年实际到位资金</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303</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66065">
                <a:tc>
                  <a:txBody>
                    <a:bodyPr/>
                    <a:lstStyle/>
                    <a:p>
                      <a:pPr indent="0">
                        <a:buNone/>
                      </a:pPr>
                      <a:r>
                        <a:rPr lang="en-US" sz="1200" b="0">
                          <a:solidFill>
                            <a:srgbClr val="000000"/>
                          </a:solidFill>
                          <a:latin typeface="宋体" pitchFamily="2" charset="-122"/>
                          <a:ea typeface="宋体" pitchFamily="2" charset="-122"/>
                          <a:cs typeface="宋体" pitchFamily="2" charset="-122"/>
                        </a:rPr>
                        <a:t>  国内贷款</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305</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65430">
                <a:tc>
                  <a:txBody>
                    <a:bodyPr/>
                    <a:lstStyle/>
                    <a:p>
                      <a:pPr indent="0">
                        <a:buNone/>
                      </a:pPr>
                      <a:r>
                        <a:rPr lang="en-US" sz="1200" b="0">
                          <a:solidFill>
                            <a:srgbClr val="000000"/>
                          </a:solidFill>
                          <a:latin typeface="宋体" pitchFamily="2" charset="-122"/>
                          <a:ea typeface="宋体" pitchFamily="2" charset="-122"/>
                          <a:cs typeface="宋体" pitchFamily="2" charset="-122"/>
                        </a:rPr>
                        <a:t>    银行贷款</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322</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66065">
                <a:tc>
                  <a:txBody>
                    <a:bodyPr/>
                    <a:lstStyle/>
                    <a:p>
                      <a:pPr indent="0">
                        <a:buNone/>
                      </a:pPr>
                      <a:r>
                        <a:rPr lang="en-US" sz="1200" b="0">
                          <a:solidFill>
                            <a:srgbClr val="000000"/>
                          </a:solidFill>
                          <a:latin typeface="宋体" pitchFamily="2" charset="-122"/>
                          <a:ea typeface="宋体" pitchFamily="2" charset="-122"/>
                          <a:cs typeface="宋体" pitchFamily="2" charset="-122"/>
                        </a:rPr>
                        <a:t>    非银行金融机构贷款</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325</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66065">
                <a:tc>
                  <a:txBody>
                    <a:bodyPr/>
                    <a:lstStyle/>
                    <a:p>
                      <a:pPr indent="0">
                        <a:buNone/>
                      </a:pPr>
                      <a:r>
                        <a:rPr lang="en-US" sz="1200" b="0">
                          <a:solidFill>
                            <a:srgbClr val="000000"/>
                          </a:solidFill>
                          <a:latin typeface="宋体" pitchFamily="2" charset="-122"/>
                          <a:ea typeface="宋体" pitchFamily="2" charset="-122"/>
                          <a:cs typeface="宋体" pitchFamily="2" charset="-122"/>
                        </a:rPr>
                        <a:t>  利用外资</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307</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66065">
                <a:tc>
                  <a:txBody>
                    <a:bodyPr/>
                    <a:lstStyle/>
                    <a:p>
                      <a:pPr indent="0">
                        <a:buNone/>
                      </a:pPr>
                      <a:r>
                        <a:rPr lang="en-US" sz="1200" b="0">
                          <a:solidFill>
                            <a:srgbClr val="000000"/>
                          </a:solidFill>
                          <a:latin typeface="宋体" pitchFamily="2" charset="-122"/>
                          <a:ea typeface="宋体" pitchFamily="2" charset="-122"/>
                          <a:cs typeface="宋体" pitchFamily="2" charset="-122"/>
                        </a:rPr>
                        <a:t>  自筹资金</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311</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65430">
                <a:tc>
                  <a:txBody>
                    <a:bodyPr/>
                    <a:lstStyle/>
                    <a:p>
                      <a:pPr indent="0">
                        <a:buNone/>
                      </a:pPr>
                      <a:r>
                        <a:rPr lang="en-US" sz="1200" b="0">
                          <a:solidFill>
                            <a:srgbClr val="000000"/>
                          </a:solidFill>
                          <a:latin typeface="宋体" pitchFamily="2" charset="-122"/>
                          <a:ea typeface="宋体" pitchFamily="2" charset="-122"/>
                          <a:cs typeface="宋体" pitchFamily="2" charset="-122"/>
                        </a:rPr>
                        <a:t>  定金及预收款</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323</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66065">
                <a:tc>
                  <a:txBody>
                    <a:bodyPr/>
                    <a:lstStyle/>
                    <a:p>
                      <a:pPr indent="0">
                        <a:buNone/>
                      </a:pPr>
                      <a:r>
                        <a:rPr lang="en-US" sz="1200" b="0">
                          <a:solidFill>
                            <a:srgbClr val="000000"/>
                          </a:solidFill>
                          <a:latin typeface="宋体" pitchFamily="2" charset="-122"/>
                          <a:ea typeface="宋体" pitchFamily="2" charset="-122"/>
                          <a:cs typeface="宋体" pitchFamily="2" charset="-122"/>
                        </a:rPr>
                        <a:t>  个人按揭贷款</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324</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66065">
                <a:tc>
                  <a:txBody>
                    <a:bodyPr/>
                    <a:lstStyle/>
                    <a:p>
                      <a:pPr indent="0">
                        <a:buNone/>
                      </a:pPr>
                      <a:r>
                        <a:rPr lang="en-US" sz="1200" b="0">
                          <a:solidFill>
                            <a:srgbClr val="000000"/>
                          </a:solidFill>
                          <a:latin typeface="宋体" pitchFamily="2" charset="-122"/>
                          <a:ea typeface="宋体" pitchFamily="2" charset="-122"/>
                          <a:cs typeface="宋体" pitchFamily="2" charset="-122"/>
                        </a:rPr>
                        <a:t>  其他到位资金</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318</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66065">
                <a:tc>
                  <a:txBody>
                    <a:bodyPr/>
                    <a:lstStyle/>
                    <a:p>
                      <a:pPr indent="0">
                        <a:buNone/>
                      </a:pPr>
                      <a:r>
                        <a:rPr lang="en-US" sz="1200" b="0">
                          <a:solidFill>
                            <a:srgbClr val="000000"/>
                          </a:solidFill>
                          <a:latin typeface="宋体" pitchFamily="2" charset="-122"/>
                          <a:ea typeface="宋体" pitchFamily="2" charset="-122"/>
                          <a:cs typeface="宋体" pitchFamily="2" charset="-122"/>
                        </a:rPr>
                        <a:t>本年各项应付款合计</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320</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65430">
                <a:tc>
                  <a:txBody>
                    <a:bodyPr/>
                    <a:lstStyle/>
                    <a:p>
                      <a:pPr indent="0">
                        <a:buNone/>
                      </a:pPr>
                      <a:r>
                        <a:rPr lang="en-US" sz="1200" b="0">
                          <a:solidFill>
                            <a:srgbClr val="000000"/>
                          </a:solidFill>
                          <a:latin typeface="宋体" pitchFamily="2" charset="-122"/>
                          <a:ea typeface="宋体" pitchFamily="2" charset="-122"/>
                          <a:cs typeface="宋体" pitchFamily="2" charset="-122"/>
                        </a:rPr>
                        <a:t>  其中：工程款</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321</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66065">
                <a:tc>
                  <a:txBody>
                    <a:bodyPr/>
                    <a:lstStyle/>
                    <a:p>
                      <a:pPr indent="0">
                        <a:buNone/>
                      </a:pPr>
                      <a:r>
                        <a:rPr lang="en-US" sz="1200" b="0">
                          <a:solidFill>
                            <a:srgbClr val="000000"/>
                          </a:solidFill>
                          <a:latin typeface="宋体" pitchFamily="2" charset="-122"/>
                          <a:ea typeface="宋体" pitchFamily="2" charset="-122"/>
                          <a:cs typeface="宋体" pitchFamily="2" charset="-122"/>
                        </a:rPr>
                        <a:t>待开发土地面积</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a:noFill/>
                    </a:lnL>
                    <a:lnR w="12700" cap="flat" cmpd="sng">
                      <a:solidFill>
                        <a:srgbClr val="08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平方米</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itchFamily="2" charset="-122"/>
                          <a:ea typeface="宋体" pitchFamily="2" charset="-122"/>
                          <a:cs typeface="宋体" pitchFamily="2" charset="-122"/>
                        </a:rPr>
                        <a:t>403</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endParaRPr lang="en-US" altLang="en-US" sz="1200" b="0">
                        <a:solidFill>
                          <a:srgbClr val="000000"/>
                        </a:solidFill>
                        <a:latin typeface="宋体" pitchFamily="2" charset="-122"/>
                        <a:ea typeface="宋体" pitchFamily="2" charset="-122"/>
                        <a:cs typeface="宋体" pitchFamily="2" charset="-122"/>
                      </a:endParaRPr>
                    </a:p>
                  </a:txBody>
                  <a:tcPr marL="68580" marR="68580" marT="0" marB="0">
                    <a:lnL w="12700" cap="flat" cmpd="sng">
                      <a:solidFill>
                        <a:srgbClr val="080000"/>
                      </a:solidFill>
                      <a:prstDash val="solid"/>
                      <a:headEnd type="none" w="med" len="med"/>
                      <a:tailEnd type="none" w="med" len="med"/>
                    </a:lnL>
                    <a:lnR cap="flat">
                      <a:noFill/>
                    </a:lnR>
                    <a:lnT cap="flat">
                      <a:noFill/>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4" name="矩形标注 33"/>
          <p:cNvSpPr/>
          <p:nvPr/>
        </p:nvSpPr>
        <p:spPr>
          <a:xfrm>
            <a:off x="2771775" y="411480"/>
            <a:ext cx="2418080" cy="1116330"/>
          </a:xfrm>
          <a:prstGeom prst="wedgeRectCallout">
            <a:avLst>
              <a:gd name="adj1" fmla="val -81223"/>
              <a:gd name="adj2" fmla="val 52844"/>
            </a:avLst>
          </a:prstGeom>
        </p:spPr>
        <p:style>
          <a:lnRef idx="1">
            <a:schemeClr val="dk1"/>
          </a:lnRef>
          <a:fillRef idx="2">
            <a:schemeClr val="dk1"/>
          </a:fillRef>
          <a:effectRef idx="1">
            <a:schemeClr val="dk1"/>
          </a:effectRef>
          <a:fontRef idx="minor">
            <a:schemeClr val="dk1"/>
          </a:fontRef>
        </p:style>
        <p:txBody>
          <a:bodyPr rtlCol="0" anchor="ctr"/>
          <a:lstStyle/>
          <a:p>
            <a:pPr algn="l">
              <a:buClrTx/>
              <a:buSzTx/>
              <a:buFontTx/>
            </a:pPr>
            <a:r>
              <a:rPr lang="zh-CN" altLang="en-US" sz="1600" dirty="0">
                <a:latin typeface="微软雅黑" panose="020B0604030504040204" pitchFamily="34" charset="-122"/>
                <a:ea typeface="微软雅黑" panose="020B0604030504040204" pitchFamily="34" charset="-122"/>
                <a:sym typeface="+mn-ea"/>
              </a:rPr>
              <a:t>注意审核：本年实际到位资金小计</a:t>
            </a:r>
            <a:r>
              <a:rPr lang="zh-CN" altLang="en-US" sz="1600" b="1" dirty="0">
                <a:solidFill>
                  <a:srgbClr val="FF0000"/>
                </a:solidFill>
                <a:latin typeface="微软雅黑" panose="020B0604030504040204" pitchFamily="34" charset="-122"/>
                <a:ea typeface="微软雅黑" panose="020B0604030504040204" pitchFamily="34" charset="-122"/>
                <a:sym typeface="+mn-ea"/>
              </a:rPr>
              <a:t>远大于</a:t>
            </a:r>
            <a:r>
              <a:rPr lang="zh-CN" altLang="en-US" sz="1600" dirty="0">
                <a:latin typeface="微软雅黑" panose="020B0604030504040204" pitchFamily="34" charset="-122"/>
                <a:ea typeface="微软雅黑" panose="020B0604030504040204" pitchFamily="34" charset="-122"/>
                <a:sym typeface="+mn-ea"/>
              </a:rPr>
              <a:t>项目计划总投资。将与项目无关的资金核减掉。</a:t>
            </a:r>
            <a:endParaRPr lang="zh-CN" sz="1600" dirty="0">
              <a:solidFill>
                <a:schemeClr val="tx1"/>
              </a:solidFill>
              <a:latin typeface="微软雅黑" panose="020B0604030504040204" pitchFamily="34" charset="-122"/>
              <a:ea typeface="微软雅黑" panose="020B0604030504040204" pitchFamily="34" charset="-122"/>
              <a:sym typeface="+mn-ea"/>
            </a:endParaRPr>
          </a:p>
        </p:txBody>
      </p:sp>
      <p:sp>
        <p:nvSpPr>
          <p:cNvPr id="4" name="文本框 3"/>
          <p:cNvSpPr txBox="true"/>
          <p:nvPr/>
        </p:nvSpPr>
        <p:spPr>
          <a:xfrm>
            <a:off x="35560" y="763270"/>
            <a:ext cx="2240280" cy="368300"/>
          </a:xfrm>
          <a:prstGeom prst="rect">
            <a:avLst/>
          </a:prstGeom>
          <a:noFill/>
        </p:spPr>
        <p:txBody>
          <a:bodyPr wrap="none" rtlCol="0" anchor="t">
            <a:spAutoFit/>
          </a:bodyPr>
          <a:lstStyle/>
          <a:p>
            <a:r>
              <a:rPr lang="zh-CN" altLang="en-US" b="1" kern="100" noProof="0" dirty="0">
                <a:ln>
                  <a:noFill/>
                </a:ln>
                <a:solidFill>
                  <a:srgbClr val="FF0000"/>
                </a:solidFill>
                <a:effectLst>
                  <a:outerShdw blurRad="38100" dist="38100" dir="2700000" algn="tl">
                    <a:srgbClr val="000000">
                      <a:alpha val="43137"/>
                    </a:srgbClr>
                  </a:outerShdw>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用于在建项目的资金</a:t>
            </a:r>
            <a:endParaRPr lang="zh-CN" altLang="en-US" b="1" kern="100" noProof="0" dirty="0">
              <a:ln>
                <a:noFill/>
              </a:ln>
              <a:solidFill>
                <a:srgbClr val="FF0000"/>
              </a:solidFill>
              <a:effectLst>
                <a:outerShdw blurRad="38100" dist="38100" dir="2700000" algn="tl">
                  <a:srgbClr val="000000">
                    <a:alpha val="43137"/>
                  </a:srgbClr>
                </a:outerShdw>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spTree>
  </p:cSld>
  <p:clrMapOvr>
    <a:masterClrMapping/>
  </p:clrMapOvr>
  <p:transition/>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true"/>
      <p:bldP spid="34" grpId="1" animBg="true"/>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矩形 3"/>
          <p:cNvSpPr>
            <a:spLocks noChangeArrowheads="true"/>
          </p:cNvSpPr>
          <p:nvPr/>
        </p:nvSpPr>
        <p:spPr bwMode="auto">
          <a:xfrm>
            <a:off x="356235" y="1088390"/>
            <a:ext cx="7917815" cy="3230245"/>
          </a:xfrm>
          <a:prstGeom prst="rect">
            <a:avLst/>
          </a:prstGeom>
          <a:noFill/>
          <a:ln w="9525">
            <a:noFill/>
            <a:miter lim="800000"/>
          </a:ln>
        </p:spPr>
        <p:txBody>
          <a:bodyPr wrap="square">
            <a:spAutoFit/>
          </a:bodyPr>
          <a:lstStyle/>
          <a:p>
            <a:pPr marL="342900" marR="0" lvl="0" indent="-342900" algn="just" defTabSz="914400" rtl="0" eaLnBrk="1" fontAlgn="base" latinLnBrk="0" hangingPunct="1">
              <a:lnSpc>
                <a:spcPct val="170000"/>
              </a:lnSpc>
              <a:spcBef>
                <a:spcPct val="0"/>
              </a:spcBef>
              <a:spcAft>
                <a:spcPct val="0"/>
              </a:spcAft>
              <a:buClrTx/>
              <a:buSzTx/>
              <a:buFont typeface="Wingdings" panose="05000000000000000000" charset="0"/>
              <a:buChar char="l"/>
              <a:defRPr/>
            </a:pP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指上年资金来源中没有形成投资额而结余的资金。</a:t>
            </a:r>
            <a:endPar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342900" marR="0" lvl="0" indent="-342900" algn="just" defTabSz="914400" rtl="0" eaLnBrk="1" fontAlgn="base" latinLnBrk="0" hangingPunct="1">
              <a:lnSpc>
                <a:spcPct val="170000"/>
              </a:lnSpc>
              <a:spcBef>
                <a:spcPct val="0"/>
              </a:spcBef>
              <a:spcAft>
                <a:spcPct val="0"/>
              </a:spcAft>
              <a:buClrTx/>
              <a:buSzTx/>
              <a:buFont typeface="Wingdings" panose="05000000000000000000" charset="0"/>
              <a:buChar char="l"/>
              <a:defRPr/>
            </a:pPr>
            <a:r>
              <a:rPr kumimoji="0" lang="zh-CN" altLang="en-US" sz="2000" b="0" i="0" u="none" strike="noStrike" kern="1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包括尚未用到工程中的材料价值、未开始安装的需要安装设备价值及结存的现金和银行存款、新开工项目</a:t>
            </a:r>
            <a:r>
              <a:rPr kumimoji="0" lang="zh-CN" altLang="en-US" sz="2000" b="0" i="0" u="none" strike="noStrike" kern="1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以前年度支付的土地款</a:t>
            </a:r>
            <a:r>
              <a:rPr kumimoji="0" lang="zh-CN" altLang="en-US" sz="2000" b="0" i="0" u="none" strike="noStrike" kern="1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等 。</a:t>
            </a:r>
            <a:endParaRPr kumimoji="0" lang="zh-CN" altLang="en-US" sz="2000" b="0" i="0" u="none" strike="noStrike" kern="1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342900" marR="0" lvl="0" indent="-342900" algn="just" defTabSz="914400" rtl="0" eaLnBrk="1" fontAlgn="base" latinLnBrk="0" hangingPunct="1">
              <a:lnSpc>
                <a:spcPct val="170000"/>
              </a:lnSpc>
              <a:spcBef>
                <a:spcPct val="0"/>
              </a:spcBef>
              <a:spcAft>
                <a:spcPct val="0"/>
              </a:spcAft>
              <a:buClrTx/>
              <a:buSzTx/>
              <a:buFont typeface="Wingdings" panose="05000000000000000000" charset="0"/>
              <a:buChar char="l"/>
              <a:defRPr/>
            </a:pPr>
            <a:r>
              <a:rPr kumimoji="0" lang="zh-CN" altLang="en-US" sz="2000" b="0" i="0" u="none" strike="noStrike" kern="1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上年末结余资金</a:t>
            </a:r>
            <a:r>
              <a:rPr kumimoji="0" lang="zh-CN" altLang="en-US" sz="2000" b="0" i="0" u="none" strike="noStrike" kern="1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不能出现负数</a:t>
            </a:r>
            <a:r>
              <a:rPr kumimoji="0" lang="zh-CN" altLang="en-US" sz="2000" b="0" i="0" u="none" strike="noStrike" kern="1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，即不能把上年应付工程、材料款作为上年末结余资金的负数来处理</a:t>
            </a:r>
            <a:r>
              <a:rPr kumimoji="0" lang="zh-CN" sz="2000" b="0" i="0" u="none" strike="noStrike" kern="1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 </a:t>
            </a:r>
            <a:endPar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0" marR="0" lvl="0" indent="0" algn="just" defTabSz="914400" rtl="0" eaLnBrk="1" fontAlgn="base" latinLnBrk="0" hangingPunct="1">
              <a:lnSpc>
                <a:spcPct val="170000"/>
              </a:lnSpc>
              <a:spcBef>
                <a:spcPct val="0"/>
              </a:spcBef>
              <a:spcAft>
                <a:spcPct val="0"/>
              </a:spcAft>
              <a:buClrTx/>
              <a:buSzTx/>
              <a:buFontTx/>
              <a:buNone/>
              <a:defRPr/>
            </a:pPr>
            <a:endPar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p:txBody>
      </p:sp>
      <p:grpSp>
        <p:nvGrpSpPr>
          <p:cNvPr id="8" name="组合 7"/>
          <p:cNvGrpSpPr/>
          <p:nvPr/>
        </p:nvGrpSpPr>
        <p:grpSpPr>
          <a:xfrm>
            <a:off x="0" y="-107950"/>
            <a:ext cx="3430270" cy="688975"/>
            <a:chOff x="0" y="-170"/>
            <a:chExt cx="5402" cy="1085"/>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2" name="组合 1"/>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9" name="矩形 5"/>
            <p:cNvSpPr>
              <a:spLocks noChangeArrowheads="true"/>
            </p:cNvSpPr>
            <p:nvPr/>
          </p:nvSpPr>
          <p:spPr bwMode="auto">
            <a:xfrm>
              <a:off x="900" y="190"/>
              <a:ext cx="4502" cy="725"/>
            </a:xfrm>
            <a:prstGeom prst="rect">
              <a:avLst/>
            </a:prstGeom>
            <a:noFill/>
            <a:ln w="9525">
              <a:noFill/>
              <a:miter lim="800000"/>
            </a:ln>
          </p:spPr>
          <p:txBody>
            <a:bodyPr wrap="none">
              <a:spAutoFit/>
            </a:bodyPr>
            <a:lstStyle/>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302 上年末结余资金</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07950"/>
            <a:ext cx="3430270" cy="688975"/>
            <a:chOff x="0" y="-170"/>
            <a:chExt cx="5402" cy="1085"/>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2" name="组合 1"/>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9" name="矩形 5"/>
            <p:cNvSpPr>
              <a:spLocks noChangeArrowheads="true"/>
            </p:cNvSpPr>
            <p:nvPr/>
          </p:nvSpPr>
          <p:spPr bwMode="auto">
            <a:xfrm>
              <a:off x="900" y="190"/>
              <a:ext cx="4502" cy="725"/>
            </a:xfrm>
            <a:prstGeom prst="rect">
              <a:avLst/>
            </a:prstGeom>
            <a:noFill/>
            <a:ln w="9525">
              <a:noFill/>
              <a:miter lim="800000"/>
            </a:ln>
          </p:spPr>
          <p:txBody>
            <a:bodyPr wrap="none">
              <a:spAutoFit/>
            </a:bodyPr>
            <a:lstStyle/>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302 上年末结余资金</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3" name="文本框 2"/>
          <p:cNvSpPr txBox="true"/>
          <p:nvPr/>
        </p:nvSpPr>
        <p:spPr>
          <a:xfrm>
            <a:off x="356235" y="774065"/>
            <a:ext cx="8260080" cy="4246245"/>
          </a:xfrm>
          <a:prstGeom prst="rect">
            <a:avLst/>
          </a:prstGeom>
          <a:noFill/>
        </p:spPr>
        <p:txBody>
          <a:bodyPr wrap="square" rtlCol="0" anchor="t">
            <a:spAutoFit/>
          </a:bodyPr>
          <a:lstStyle/>
          <a:p>
            <a:pPr>
              <a:lnSpc>
                <a:spcPct val="150000"/>
              </a:lnSpc>
            </a:pPr>
            <a:r>
              <a:rPr lang="zh-CN" altLang="en-US" sz="2000" b="1">
                <a:latin typeface="微软雅黑" panose="020B0604030504040204" pitchFamily="34" charset="-122"/>
                <a:ea typeface="微软雅黑" panose="020B0604030504040204" pitchFamily="34" charset="-122"/>
                <a:cs typeface="微软雅黑" panose="020B0604030504040204" pitchFamily="34" charset="-122"/>
              </a:rPr>
              <a:t>填报说明：</a:t>
            </a:r>
            <a:endParaRPr lang="zh-CN" altLang="en-US" sz="2000" b="1">
              <a:latin typeface="微软雅黑" panose="020B0604030504040204" pitchFamily="34" charset="-122"/>
              <a:ea typeface="微软雅黑" panose="020B0604030504040204" pitchFamily="34" charset="-122"/>
              <a:cs typeface="微软雅黑" panose="020B0604030504040204" pitchFamily="34" charset="-122"/>
            </a:endParaRPr>
          </a:p>
          <a:p>
            <a:pPr marL="342900" indent="-342900">
              <a:lnSpc>
                <a:spcPct val="150000"/>
              </a:lnSpc>
              <a:buFont typeface="Wingdings" panose="05000000000000000000" charset="0"/>
              <a:buChar char="ü"/>
            </a:pPr>
            <a:r>
              <a:rPr lang="zh-CN" altLang="en-US" sz="2000">
                <a:latin typeface="微软雅黑" panose="020B0604030504040204" pitchFamily="34" charset="-122"/>
                <a:ea typeface="微软雅黑" panose="020B0604030504040204" pitchFamily="34" charset="-122"/>
                <a:cs typeface="微软雅黑" panose="020B0604030504040204" pitchFamily="34" charset="-122"/>
              </a:rPr>
              <a:t>指用于</a:t>
            </a:r>
            <a:r>
              <a:rPr lang="zh-CN" altLang="en-US" sz="2000">
                <a:solidFill>
                  <a:srgbClr val="FF0000"/>
                </a:solidFill>
                <a:latin typeface="微软雅黑" panose="020B0604030504040204" pitchFamily="34" charset="-122"/>
                <a:ea typeface="微软雅黑" panose="020B0604030504040204" pitchFamily="34" charset="-122"/>
                <a:cs typeface="微软雅黑" panose="020B0604030504040204" pitchFamily="34" charset="-122"/>
              </a:rPr>
              <a:t>项目</a:t>
            </a:r>
            <a:r>
              <a:rPr lang="zh-CN" altLang="en-US" sz="2000">
                <a:latin typeface="微软雅黑" panose="020B0604030504040204" pitchFamily="34" charset="-122"/>
                <a:ea typeface="微软雅黑" panose="020B0604030504040204" pitchFamily="34" charset="-122"/>
                <a:cs typeface="微软雅黑" panose="020B0604030504040204" pitchFamily="34" charset="-122"/>
              </a:rPr>
              <a:t>的资金，没有项目的企业本指标不得填报，项目开始后只填报与项目有关的到位资金。</a:t>
            </a:r>
            <a:endParaRPr lang="zh-CN" altLang="en-US" sz="2000">
              <a:latin typeface="微软雅黑" panose="020B0604030504040204" pitchFamily="34" charset="-122"/>
              <a:ea typeface="微软雅黑" panose="020B0604030504040204" pitchFamily="34" charset="-122"/>
              <a:cs typeface="微软雅黑" panose="020B0604030504040204" pitchFamily="34" charset="-122"/>
            </a:endParaRPr>
          </a:p>
          <a:p>
            <a:pPr marL="342900" indent="-342900">
              <a:lnSpc>
                <a:spcPct val="150000"/>
              </a:lnSpc>
              <a:buFont typeface="Wingdings" panose="05000000000000000000" charset="0"/>
              <a:buChar char="ü"/>
            </a:pPr>
            <a:r>
              <a:rPr lang="zh-CN" altLang="en-US" sz="2000">
                <a:latin typeface="微软雅黑" panose="020B0604030504040204" pitchFamily="34" charset="-122"/>
                <a:ea typeface="微软雅黑" panose="020B0604030504040204" pitchFamily="34" charset="-122"/>
                <a:cs typeface="微软雅黑" panose="020B0604030504040204" pitchFamily="34" charset="-122"/>
              </a:rPr>
              <a:t>用于投资项目的</a:t>
            </a:r>
            <a:r>
              <a:rPr lang="zh-CN" altLang="en-US" sz="2000">
                <a:solidFill>
                  <a:srgbClr val="FF0000"/>
                </a:solidFill>
                <a:latin typeface="微软雅黑" panose="020B0604030504040204" pitchFamily="34" charset="-122"/>
                <a:ea typeface="微软雅黑" panose="020B0604030504040204" pitchFamily="34" charset="-122"/>
                <a:cs typeface="微软雅黑" panose="020B0604030504040204" pitchFamily="34" charset="-122"/>
              </a:rPr>
              <a:t>实际发生数累计</a:t>
            </a:r>
            <a:r>
              <a:rPr lang="zh-CN" altLang="en-US" sz="2000">
                <a:latin typeface="微软雅黑" panose="020B0604030504040204" pitchFamily="34" charset="-122"/>
                <a:ea typeface="微软雅黑" panose="020B0604030504040204" pitchFamily="34" charset="-122"/>
                <a:cs typeface="微软雅黑" panose="020B0604030504040204" pitchFamily="34" charset="-122"/>
              </a:rPr>
              <a:t>，不考虑会计核算的转出</a:t>
            </a:r>
            <a:r>
              <a:rPr lang="en-US" altLang="zh-CN" sz="2000">
                <a:latin typeface="微软雅黑" panose="020B0604030504040204" pitchFamily="34" charset="-122"/>
                <a:ea typeface="微软雅黑" panose="020B0604030504040204" pitchFamily="34" charset="-122"/>
                <a:cs typeface="微软雅黑" panose="020B0604030504040204" pitchFamily="34" charset="-122"/>
              </a:rPr>
              <a:t>(</a:t>
            </a:r>
            <a:r>
              <a:rPr lang="zh-CN" altLang="en-US" sz="2000">
                <a:latin typeface="微软雅黑" panose="020B0604030504040204" pitchFamily="34" charset="-122"/>
                <a:ea typeface="微软雅黑" panose="020B0604030504040204" pitchFamily="34" charset="-122"/>
                <a:cs typeface="微软雅黑" panose="020B0604030504040204" pitchFamily="34" charset="-122"/>
              </a:rPr>
              <a:t>即转出后不在</a:t>
            </a:r>
            <a:r>
              <a:rPr lang="en-US" altLang="zh-CN" sz="2000">
                <a:latin typeface="微软雅黑" panose="020B0604030504040204" pitchFamily="34" charset="-122"/>
                <a:ea typeface="微软雅黑" panose="020B0604030504040204" pitchFamily="34" charset="-122"/>
                <a:cs typeface="微软雅黑" panose="020B0604030504040204" pitchFamily="34" charset="-122"/>
              </a:rPr>
              <a:t>302</a:t>
            </a:r>
            <a:r>
              <a:rPr lang="zh-CN" altLang="en-US" sz="2000">
                <a:latin typeface="微软雅黑" panose="020B0604030504040204" pitchFamily="34" charset="-122"/>
                <a:ea typeface="微软雅黑" panose="020B0604030504040204" pitchFamily="34" charset="-122"/>
                <a:cs typeface="微软雅黑" panose="020B0604030504040204" pitchFamily="34" charset="-122"/>
              </a:rPr>
              <a:t>中扣减</a:t>
            </a:r>
            <a:r>
              <a:rPr lang="en-US" altLang="zh-CN" sz="2000">
                <a:latin typeface="微软雅黑" panose="020B0604030504040204" pitchFamily="34" charset="-122"/>
                <a:ea typeface="微软雅黑" panose="020B0604030504040204" pitchFamily="34" charset="-122"/>
                <a:cs typeface="微软雅黑" panose="020B0604030504040204" pitchFamily="34" charset="-122"/>
              </a:rPr>
              <a:t>)</a:t>
            </a:r>
            <a:r>
              <a:rPr lang="zh-CN" altLang="en-US" sz="2000">
                <a:latin typeface="微软雅黑" panose="020B0604030504040204" pitchFamily="34" charset="-122"/>
                <a:ea typeface="微软雅黑" panose="020B0604030504040204" pitchFamily="34" charset="-122"/>
                <a:cs typeface="微软雅黑" panose="020B0604030504040204" pitchFamily="34" charset="-122"/>
              </a:rPr>
              <a:t>。</a:t>
            </a:r>
            <a:endParaRPr lang="zh-CN" altLang="en-US" sz="2000">
              <a:latin typeface="微软雅黑" panose="020B0604030504040204" pitchFamily="34" charset="-122"/>
              <a:ea typeface="微软雅黑" panose="020B0604030504040204" pitchFamily="34" charset="-122"/>
              <a:cs typeface="微软雅黑" panose="020B0604030504040204" pitchFamily="34" charset="-122"/>
            </a:endParaRPr>
          </a:p>
          <a:p>
            <a:pPr marL="342900" indent="-342900">
              <a:lnSpc>
                <a:spcPct val="150000"/>
              </a:lnSpc>
              <a:buFont typeface="Wingdings" panose="05000000000000000000" charset="0"/>
              <a:buChar char="ü"/>
            </a:pPr>
            <a:r>
              <a:rPr lang="zh-CN" altLang="en-US" sz="2000">
                <a:latin typeface="微软雅黑" panose="020B0604030504040204" pitchFamily="34" charset="-122"/>
                <a:ea typeface="微软雅黑" panose="020B0604030504040204" pitchFamily="34" charset="-122"/>
                <a:cs typeface="微软雅黑" panose="020B0604030504040204" pitchFamily="34" charset="-122"/>
              </a:rPr>
              <a:t>用于支付土地购置费的资金应在项目开工后填入《房地产开发企业资金和土地情况》（X204-2表），</a:t>
            </a:r>
            <a:r>
              <a:rPr lang="zh-CN" altLang="en-US" sz="2000" b="1">
                <a:latin typeface="微软雅黑" panose="020B0604030504040204" pitchFamily="34" charset="-122"/>
                <a:ea typeface="微软雅黑" panose="020B0604030504040204" pitchFamily="34" charset="-122"/>
                <a:cs typeface="微软雅黑" panose="020B0604030504040204" pitchFamily="34" charset="-122"/>
              </a:rPr>
              <a:t>如果土地购置费是以前年度支付的，应填入“上年末结余资金”内，如果</a:t>
            </a:r>
            <a:r>
              <a:rPr lang="zh-CN" altLang="en-US" sz="2000" b="1">
                <a:latin typeface="微软雅黑" panose="020B0604030504040204" pitchFamily="34" charset="-122"/>
                <a:ea typeface="微软雅黑" panose="020B0604030504040204" pitchFamily="34" charset="-122"/>
                <a:cs typeface="微软雅黑" panose="020B0604030504040204" pitchFamily="34" charset="-122"/>
                <a:sym typeface="+mn-ea"/>
              </a:rPr>
              <a:t>土地购置费</a:t>
            </a:r>
            <a:r>
              <a:rPr lang="zh-CN" altLang="en-US" sz="2000" b="1">
                <a:latin typeface="微软雅黑" panose="020B0604030504040204" pitchFamily="34" charset="-122"/>
                <a:ea typeface="微软雅黑" panose="020B0604030504040204" pitchFamily="34" charset="-122"/>
                <a:cs typeface="微软雅黑" panose="020B0604030504040204" pitchFamily="34" charset="-122"/>
              </a:rPr>
              <a:t>是今年支付的，则填入本年到位资金。</a:t>
            </a:r>
            <a:endParaRPr lang="zh-CN" altLang="en-US" sz="2000" b="1">
              <a:latin typeface="微软雅黑" panose="020B0604030504040204" pitchFamily="34" charset="-122"/>
              <a:ea typeface="微软雅黑" panose="020B0604030504040204" pitchFamily="34" charset="-122"/>
              <a:cs typeface="微软雅黑" panose="020B0604030504040204" pitchFamily="34" charset="-122"/>
            </a:endParaRP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7990" y="702310"/>
            <a:ext cx="7804785" cy="1014730"/>
          </a:xfrm>
          <a:prstGeom prst="rect">
            <a:avLst/>
          </a:prstGeom>
        </p:spPr>
        <p:txBody>
          <a:bodyPr wrap="square">
            <a:spAutoFit/>
          </a:bodyP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charset="0"/>
              <a:buChar char="l"/>
              <a:defRPr/>
            </a:pP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rPr>
              <a:t>指在报告期收到的，用于</a:t>
            </a:r>
            <a:r>
              <a:rPr kumimoji="0" lang="zh-CN" altLang="en-US" sz="2000" b="0" i="0" u="none"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mn-cs"/>
              </a:rPr>
              <a:t>在建项目</a:t>
            </a: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rPr>
              <a:t>投资的各种货币资金。</a:t>
            </a:r>
            <a:endPar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endParaRP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charset="0"/>
              <a:buChar char="l"/>
              <a:defRPr/>
            </a:pP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rPr>
              <a:t>包括国内贷款、利用外资、自筹资金、定金及预收款、个人按揭贷款和其他资金。</a:t>
            </a:r>
            <a:endPar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mn-cs"/>
            </a:endParaRPr>
          </a:p>
        </p:txBody>
      </p:sp>
      <p:grpSp>
        <p:nvGrpSpPr>
          <p:cNvPr id="8" name="组合 7"/>
          <p:cNvGrpSpPr/>
          <p:nvPr/>
        </p:nvGrpSpPr>
        <p:grpSpPr>
          <a:xfrm>
            <a:off x="0" y="-107950"/>
            <a:ext cx="7714615" cy="690245"/>
            <a:chOff x="0" y="-170"/>
            <a:chExt cx="12149" cy="108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2" name="组合 1"/>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9" name="矩形 5"/>
            <p:cNvSpPr>
              <a:spLocks noChangeArrowheads="true"/>
            </p:cNvSpPr>
            <p:nvPr/>
          </p:nvSpPr>
          <p:spPr bwMode="auto">
            <a:xfrm>
              <a:off x="900" y="190"/>
              <a:ext cx="11249" cy="727"/>
            </a:xfrm>
            <a:prstGeom prst="rect">
              <a:avLst/>
            </a:prstGeom>
            <a:noFill/>
            <a:ln w="9525">
              <a:noFill/>
              <a:miter lim="800000"/>
            </a:ln>
          </p:spPr>
          <p:txBody>
            <a:bodyPr wrap="none">
              <a:spAutoFit/>
            </a:bodyPr>
            <a:lstStyle/>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303本年实际到位资金</a:t>
              </a:r>
              <a:r>
                <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a:t>
              </a:r>
              <a:r>
                <a:rPr kumimoji="1" lang="zh-CN" altLang="en-US" sz="2400" b="1" noProof="0" dirty="0">
                  <a:ln>
                    <a:noFill/>
                  </a:ln>
                  <a:solidFill>
                    <a:srgbClr val="FF0000"/>
                  </a:solidFill>
                  <a:effectLst/>
                  <a:uLnTx/>
                  <a:uFillTx/>
                  <a:latin typeface="Times New Roman" panose="02020603050405020304" pitchFamily="18" charset="0"/>
                  <a:ea typeface="黑体" panose="02010609060101010101" charset="-122"/>
                  <a:sym typeface="+mn-ea"/>
                </a:rPr>
                <a:t>每月都要审核、询问极值</a:t>
              </a:r>
              <a:r>
                <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10" name="文本框 9"/>
          <p:cNvSpPr txBox="true"/>
          <p:nvPr/>
        </p:nvSpPr>
        <p:spPr>
          <a:xfrm>
            <a:off x="571500" y="1707515"/>
            <a:ext cx="8260080" cy="3322955"/>
          </a:xfrm>
          <a:prstGeom prst="rect">
            <a:avLst/>
          </a:prstGeom>
          <a:noFill/>
        </p:spPr>
        <p:txBody>
          <a:bodyPr wrap="square" rtlCol="0" anchor="t">
            <a:spAutoFit/>
          </a:bodyPr>
          <a:lstStyle/>
          <a:p>
            <a:pPr>
              <a:lnSpc>
                <a:spcPct val="150000"/>
              </a:lnSpc>
            </a:pPr>
            <a:r>
              <a:rPr lang="zh-CN" altLang="en-US" sz="2000" b="1">
                <a:latin typeface="微软雅黑" panose="020B0604030504040204" pitchFamily="34" charset="-122"/>
                <a:ea typeface="微软雅黑" panose="020B0604030504040204" pitchFamily="34" charset="-122"/>
                <a:cs typeface="微软雅黑" panose="020B0604030504040204" pitchFamily="34" charset="-122"/>
              </a:rPr>
              <a:t>填报说明：</a:t>
            </a:r>
            <a:endParaRPr lang="zh-CN" altLang="en-US" sz="2000" b="1">
              <a:latin typeface="微软雅黑" panose="020B0604030504040204" pitchFamily="34" charset="-122"/>
              <a:ea typeface="微软雅黑" panose="020B0604030504040204" pitchFamily="34" charset="-122"/>
              <a:cs typeface="微软雅黑" panose="020B0604030504040204" pitchFamily="34" charset="-122"/>
            </a:endParaRPr>
          </a:p>
          <a:p>
            <a:pPr marL="342900" indent="-342900">
              <a:lnSpc>
                <a:spcPct val="150000"/>
              </a:lnSpc>
              <a:buFont typeface="Wingdings" panose="05000000000000000000" charset="0"/>
              <a:buChar char="ü"/>
            </a:pPr>
            <a:r>
              <a:rPr lang="zh-CN" altLang="en-US" sz="2000" dirty="0">
                <a:latin typeface="微软雅黑" panose="020B0604030504040204" pitchFamily="34" charset="-122"/>
                <a:ea typeface="微软雅黑" panose="020B0604030504040204" pitchFamily="34" charset="-122"/>
                <a:sym typeface="+mn-ea"/>
              </a:rPr>
              <a:t>填报口径为</a:t>
            </a:r>
            <a:r>
              <a:rPr lang="zh-CN" altLang="en-US" sz="2000" dirty="0">
                <a:solidFill>
                  <a:srgbClr val="FF0000"/>
                </a:solidFill>
                <a:latin typeface="微软雅黑" panose="020B0604030504040204" pitchFamily="34" charset="-122"/>
                <a:ea typeface="微软雅黑" panose="020B0604030504040204" pitchFamily="34" charset="-122"/>
                <a:sym typeface="+mn-ea"/>
              </a:rPr>
              <a:t>本年。</a:t>
            </a:r>
            <a:r>
              <a:rPr lang="zh-CN" altLang="en-US" sz="2000">
                <a:latin typeface="微软雅黑" panose="020B0604030504040204" pitchFamily="34" charset="-122"/>
                <a:ea typeface="微软雅黑" panose="020B0604030504040204" pitchFamily="34" charset="-122"/>
                <a:cs typeface="微软雅黑" panose="020B0604030504040204" pitchFamily="34" charset="-122"/>
                <a:sym typeface="+mn-ea"/>
              </a:rPr>
              <a:t>指企业</a:t>
            </a:r>
            <a:r>
              <a:rPr lang="zh-CN" altLang="en-US" sz="200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当年</a:t>
            </a:r>
            <a:r>
              <a:rPr lang="zh-CN" altLang="en-US" sz="2000">
                <a:latin typeface="微软雅黑" panose="020B0604030504040204" pitchFamily="34" charset="-122"/>
                <a:ea typeface="微软雅黑" panose="020B0604030504040204" pitchFamily="34" charset="-122"/>
                <a:cs typeface="微软雅黑" panose="020B0604030504040204" pitchFamily="34" charset="-122"/>
                <a:sym typeface="+mn-ea"/>
              </a:rPr>
              <a:t>实际拨入的，用于房地产</a:t>
            </a:r>
            <a:r>
              <a:rPr lang="zh-CN" altLang="en-US" sz="200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rPr>
              <a:t>项目</a:t>
            </a:r>
            <a:r>
              <a:rPr lang="zh-CN" altLang="en-US" sz="2000">
                <a:latin typeface="微软雅黑" panose="020B0604030504040204" pitchFamily="34" charset="-122"/>
                <a:ea typeface="微软雅黑" panose="020B0604030504040204" pitchFamily="34" charset="-122"/>
                <a:cs typeface="微软雅黑" panose="020B0604030504040204" pitchFamily="34" charset="-122"/>
                <a:sym typeface="+mn-ea"/>
              </a:rPr>
              <a:t>的各种货币资金，不是企业的全部资金。</a:t>
            </a:r>
            <a:endParaRPr lang="zh-CN" altLang="en-US" sz="2000">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342900" indent="-342900">
              <a:lnSpc>
                <a:spcPct val="150000"/>
              </a:lnSpc>
              <a:buFont typeface="Wingdings" panose="05000000000000000000" charset="0"/>
              <a:buChar char="ü"/>
            </a:pPr>
            <a:endParaRPr lang="zh-CN" altLang="en-US" sz="2000">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342900" indent="-342900">
              <a:lnSpc>
                <a:spcPct val="150000"/>
              </a:lnSpc>
              <a:buFont typeface="Wingdings" panose="05000000000000000000" charset="0"/>
              <a:buChar char="ü"/>
            </a:pPr>
            <a:r>
              <a:rPr lang="zh-CN" altLang="en-US" sz="2000">
                <a:latin typeface="微软雅黑" panose="020B0604030504040204" pitchFamily="34" charset="-122"/>
                <a:ea typeface="微软雅黑" panose="020B0604030504040204" pitchFamily="34" charset="-122"/>
                <a:cs typeface="微软雅黑" panose="020B0604030504040204" pitchFamily="34" charset="-122"/>
                <a:sym typeface="+mn-ea"/>
              </a:rPr>
              <a:t>用于投资项目的实际发生数累计，而不考虑会计核算的转出。</a:t>
            </a:r>
            <a:endParaRPr lang="zh-CN" altLang="en-US" sz="2000">
              <a:latin typeface="微软雅黑" panose="020B0604030504040204" pitchFamily="34" charset="-122"/>
              <a:ea typeface="微软雅黑" panose="020B0604030504040204" pitchFamily="34" charset="-122"/>
              <a:cs typeface="微软雅黑" panose="020B0604030504040204" pitchFamily="34" charset="-122"/>
              <a:sym typeface="+mn-ea"/>
            </a:endParaRPr>
          </a:p>
          <a:p>
            <a:pPr marL="342900" indent="-342900">
              <a:lnSpc>
                <a:spcPct val="150000"/>
              </a:lnSpc>
              <a:buFont typeface="Wingdings" panose="05000000000000000000" charset="0"/>
              <a:buChar char="ü"/>
            </a:pPr>
            <a:endParaRPr lang="zh-CN" altLang="en-US" sz="2000">
              <a:latin typeface="微软雅黑" panose="020B0604030504040204" pitchFamily="34" charset="-122"/>
              <a:ea typeface="微软雅黑" panose="020B0604030504040204" pitchFamily="34" charset="-122"/>
              <a:cs typeface="微软雅黑" panose="020B0604030504040204" pitchFamily="34" charset="-122"/>
            </a:endParaRPr>
          </a:p>
          <a:p>
            <a:pPr marL="342900" indent="-342900">
              <a:lnSpc>
                <a:spcPct val="150000"/>
              </a:lnSpc>
              <a:buFont typeface="Wingdings" panose="05000000000000000000" charset="0"/>
              <a:buChar char="ü"/>
            </a:pPr>
            <a:r>
              <a:rPr lang="zh-CN" altLang="en-US" sz="2000" dirty="0">
                <a:latin typeface="微软雅黑" panose="020B0604030504040204" pitchFamily="34" charset="-122"/>
                <a:ea typeface="微软雅黑" panose="020B0604030504040204" pitchFamily="34" charset="-122"/>
                <a:sym typeface="+mn-ea"/>
              </a:rPr>
              <a:t>所有指标</a:t>
            </a:r>
            <a:r>
              <a:rPr lang="zh-CN" altLang="en-US" sz="2000" dirty="0">
                <a:solidFill>
                  <a:srgbClr val="FF0000"/>
                </a:solidFill>
                <a:latin typeface="微软雅黑" panose="020B0604030504040204" pitchFamily="34" charset="-122"/>
                <a:ea typeface="微软雅黑" panose="020B0604030504040204" pitchFamily="34" charset="-122"/>
                <a:sym typeface="+mn-ea"/>
              </a:rPr>
              <a:t>不能为负数。</a:t>
            </a:r>
            <a:endParaRPr lang="en-US" altLang="zh-CN" sz="2000" dirty="0">
              <a:solidFill>
                <a:srgbClr val="FF0000"/>
              </a:solidFill>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sp>
        <p:nvSpPr>
          <p:cNvPr id="82957" name="矩形 26"/>
          <p:cNvSpPr/>
          <p:nvPr/>
        </p:nvSpPr>
        <p:spPr>
          <a:xfrm>
            <a:off x="899478" y="3219768"/>
            <a:ext cx="6643687" cy="368300"/>
          </a:xfrm>
          <a:prstGeom prst="rect">
            <a:avLst/>
          </a:prstGeom>
          <a:noFill/>
          <a:ln w="9525">
            <a:noFill/>
          </a:ln>
        </p:spPr>
        <p:txBody>
          <a:bodyPr>
            <a:spAutoFit/>
          </a:bodyPr>
          <a:lstStyle/>
          <a:p>
            <a:pPr marL="228600" indent="-228600">
              <a:buFont typeface="Arial" panose="020B0604020202020204" pitchFamily="34" charset="0"/>
              <a:buChar char="•"/>
            </a:pPr>
            <a:r>
              <a:rPr lang="zh-CN" altLang="en-US" dirty="0">
                <a:latin typeface="华文楷体" panose="02010600040101010101" pitchFamily="2" charset="-122"/>
                <a:ea typeface="华文楷体" panose="02010600040101010101" pitchFamily="2" charset="-122"/>
              </a:rPr>
              <a:t>如果企业没有项目，没有本年完成投资额，</a:t>
            </a:r>
            <a:r>
              <a:rPr lang="en-US" altLang="zh-CN" dirty="0">
                <a:latin typeface="华文楷体" panose="02010600040101010101" pitchFamily="2" charset="-122"/>
                <a:ea typeface="华文楷体" panose="02010600040101010101" pitchFamily="2" charset="-122"/>
              </a:rPr>
              <a:t>302-324</a:t>
            </a:r>
            <a:r>
              <a:rPr lang="zh-CN" altLang="en-US" dirty="0">
                <a:latin typeface="华文楷体" panose="02010600040101010101" pitchFamily="2" charset="-122"/>
                <a:ea typeface="华文楷体" panose="02010600040101010101" pitchFamily="2" charset="-122"/>
              </a:rPr>
              <a:t>指标均为</a:t>
            </a:r>
            <a:r>
              <a:rPr lang="en-US" altLang="zh-CN" dirty="0">
                <a:latin typeface="华文楷体" panose="02010600040101010101" pitchFamily="2" charset="-122"/>
                <a:ea typeface="华文楷体" panose="02010600040101010101" pitchFamily="2" charset="-122"/>
              </a:rPr>
              <a:t>0</a:t>
            </a:r>
            <a:endParaRPr lang="zh-CN" altLang="en-US" dirty="0">
              <a:latin typeface="华文楷体" panose="02010600040101010101" pitchFamily="2" charset="-122"/>
              <a:ea typeface="华文楷体" panose="02010600040101010101" pitchFamily="2" charset="-122"/>
            </a:endParaRPr>
          </a:p>
        </p:txBody>
      </p:sp>
      <p:sp>
        <p:nvSpPr>
          <p:cNvPr id="82958" name="矩形 27"/>
          <p:cNvSpPr/>
          <p:nvPr/>
        </p:nvSpPr>
        <p:spPr>
          <a:xfrm>
            <a:off x="899478" y="4106863"/>
            <a:ext cx="6429375" cy="368300"/>
          </a:xfrm>
          <a:prstGeom prst="rect">
            <a:avLst/>
          </a:prstGeom>
          <a:noFill/>
          <a:ln w="9525">
            <a:noFill/>
          </a:ln>
        </p:spPr>
        <p:txBody>
          <a:bodyPr>
            <a:spAutoFit/>
          </a:bodyPr>
          <a:lstStyle/>
          <a:p>
            <a:pPr marL="228600" indent="-228600">
              <a:buFont typeface="Arial" panose="020B0604020202020204" pitchFamily="34" charset="0"/>
              <a:buChar char="•"/>
            </a:pPr>
            <a:r>
              <a:rPr lang="zh-CN" altLang="en-US" dirty="0">
                <a:latin typeface="华文楷体" panose="02010600040101010101" pitchFamily="2" charset="-122"/>
                <a:ea typeface="华文楷体" panose="02010600040101010101" pitchFamily="2" charset="-122"/>
              </a:rPr>
              <a:t>如：</a:t>
            </a:r>
            <a:r>
              <a:rPr lang="zh-CN" altLang="en-US" b="1" dirty="0">
                <a:latin typeface="华文楷体" panose="02010600040101010101" pitchFamily="2" charset="-122"/>
                <a:ea typeface="华文楷体" panose="02010600040101010101" pitchFamily="2" charset="-122"/>
              </a:rPr>
              <a:t>国内贷款已还清，填报时依然为前期数额，不能填</a:t>
            </a:r>
            <a:r>
              <a:rPr lang="en-US" altLang="zh-CN" b="1" dirty="0">
                <a:latin typeface="华文楷体" panose="02010600040101010101" pitchFamily="2" charset="-122"/>
                <a:ea typeface="华文楷体" panose="02010600040101010101" pitchFamily="2" charset="-122"/>
              </a:rPr>
              <a:t>0</a:t>
            </a:r>
            <a:endParaRPr lang="zh-CN" altLang="en-US" b="1" dirty="0">
              <a:latin typeface="华文楷体" panose="02010600040101010101" pitchFamily="2" charset="-122"/>
              <a:ea typeface="华文楷体" panose="02010600040101010101" pitchFamily="2" charset="-122"/>
            </a:endParaRP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矩形 3"/>
          <p:cNvSpPr>
            <a:spLocks noChangeArrowheads="true"/>
          </p:cNvSpPr>
          <p:nvPr/>
        </p:nvSpPr>
        <p:spPr bwMode="auto">
          <a:xfrm>
            <a:off x="642938" y="729615"/>
            <a:ext cx="7929563" cy="1783715"/>
          </a:xfrm>
          <a:prstGeom prst="rect">
            <a:avLst/>
          </a:prstGeom>
          <a:noFill/>
          <a:ln w="9525">
            <a:noFill/>
            <a:miter lim="800000"/>
          </a:ln>
        </p:spPr>
        <p:txBody>
          <a:bodyPr>
            <a:spAutoFit/>
          </a:bodyPr>
          <a:lstStyle/>
          <a:p>
            <a:pPr marL="0" marR="0" lvl="0" indent="0" algn="l" defTabSz="914400" rtl="0" eaLnBrk="1" fontAlgn="base" latinLnBrk="0" hangingPunct="1">
              <a:lnSpc>
                <a:spcPts val="3300"/>
              </a:lnSpc>
              <a:spcBef>
                <a:spcPct val="0"/>
              </a:spcBef>
              <a:spcAft>
                <a:spcPct val="0"/>
              </a:spcAft>
              <a:buClrTx/>
              <a:buSzTx/>
              <a:buFontTx/>
              <a:buNone/>
              <a:defRPr/>
            </a:pPr>
            <a:r>
              <a:rPr kumimoji="0" lang="zh-CN" sz="2000" b="0" i="0" u="none" strike="noStrike" kern="100" cap="none" spc="0" normalizeH="0" baseline="0" noProof="0" dirty="0">
                <a:ln>
                  <a:noFill/>
                </a:ln>
                <a:effectLst/>
                <a:uLnTx/>
                <a:uFillTx/>
                <a:latin typeface="微软雅黑" panose="020B0604030504040204" pitchFamily="34" charset="-122"/>
                <a:ea typeface="微软雅黑" panose="020B0604030504040204" pitchFamily="34" charset="-122"/>
                <a:cs typeface="Times New Roman" panose="02020603050405020304"/>
              </a:rPr>
              <a:t>指报告期向银行及非银行金融机构借入用于</a:t>
            </a:r>
            <a:r>
              <a:rPr kumimoji="0" lang="zh-CN" sz="2000" b="0" i="0" u="none" strike="noStrike" kern="1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Times New Roman" panose="02020603050405020304"/>
              </a:rPr>
              <a:t>在建项目</a:t>
            </a:r>
            <a:r>
              <a:rPr kumimoji="0" lang="zh-CN" sz="2000" b="0" i="0" u="none" strike="noStrike" kern="100" cap="none" spc="0" normalizeH="0" baseline="0" noProof="0" dirty="0">
                <a:ln>
                  <a:noFill/>
                </a:ln>
                <a:effectLst/>
                <a:uLnTx/>
                <a:uFillTx/>
                <a:latin typeface="微软雅黑" panose="020B0604030504040204" pitchFamily="34" charset="-122"/>
                <a:ea typeface="微软雅黑" panose="020B0604030504040204" pitchFamily="34" charset="-122"/>
                <a:cs typeface="Times New Roman" panose="02020603050405020304"/>
              </a:rPr>
              <a:t>投资的各种国内借款，包括银行利用自有资金及吸收存款发放的贷款、上级拨入的国内贷款、国家专项贷款，</a:t>
            </a:r>
            <a:r>
              <a:rPr kumimoji="0" lang="zh-CN" sz="2000" b="1" i="0" u="none" strike="noStrike" kern="100" cap="none" spc="0" normalizeH="0" baseline="0" noProof="0" dirty="0">
                <a:ln>
                  <a:noFill/>
                </a:ln>
                <a:effectLst/>
                <a:uLnTx/>
                <a:uFillTx/>
                <a:latin typeface="微软雅黑" panose="020B0604030504040204" pitchFamily="34" charset="-122"/>
                <a:ea typeface="微软雅黑" panose="020B0604030504040204" pitchFamily="34" charset="-122"/>
                <a:cs typeface="Times New Roman" panose="02020603050405020304"/>
              </a:rPr>
              <a:t>地方财政专项资金</a:t>
            </a:r>
            <a:r>
              <a:rPr kumimoji="0" lang="zh-CN" sz="2000" b="0" i="0" u="none" strike="noStrike" kern="100" cap="none" spc="0" normalizeH="0" baseline="0" noProof="0" dirty="0">
                <a:ln>
                  <a:noFill/>
                </a:ln>
                <a:effectLst/>
                <a:uLnTx/>
                <a:uFillTx/>
                <a:latin typeface="微软雅黑" panose="020B0604030504040204" pitchFamily="34" charset="-122"/>
                <a:ea typeface="微软雅黑" panose="020B0604030504040204" pitchFamily="34" charset="-122"/>
                <a:cs typeface="Times New Roman" panose="02020603050405020304"/>
              </a:rPr>
              <a:t>安排的贷款、国内储备贷款、周转贷款等。</a:t>
            </a:r>
            <a:endParaRPr kumimoji="0" lang="zh-CN" sz="2000" b="0" i="0" u="none" strike="noStrike" kern="100" cap="none" spc="0" normalizeH="0" baseline="0" noProof="0" dirty="0">
              <a:ln>
                <a:noFill/>
              </a:ln>
              <a:effectLst/>
              <a:uLnTx/>
              <a:uFillTx/>
              <a:latin typeface="微软雅黑" panose="020B0604030504040204" pitchFamily="34" charset="-122"/>
              <a:ea typeface="微软雅黑" panose="020B0604030504040204" pitchFamily="34" charset="-122"/>
              <a:cs typeface="Times New Roman" panose="02020603050405020304"/>
            </a:endParaRPr>
          </a:p>
        </p:txBody>
      </p:sp>
      <p:grpSp>
        <p:nvGrpSpPr>
          <p:cNvPr id="8" name="组合 7"/>
          <p:cNvGrpSpPr/>
          <p:nvPr/>
        </p:nvGrpSpPr>
        <p:grpSpPr>
          <a:xfrm>
            <a:off x="0" y="-107950"/>
            <a:ext cx="2512060" cy="688975"/>
            <a:chOff x="0" y="-170"/>
            <a:chExt cx="3956" cy="1085"/>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7" name="矩形 5"/>
            <p:cNvSpPr>
              <a:spLocks noChangeArrowheads="true"/>
            </p:cNvSpPr>
            <p:nvPr/>
          </p:nvSpPr>
          <p:spPr bwMode="auto">
            <a:xfrm>
              <a:off x="900" y="190"/>
              <a:ext cx="3056" cy="725"/>
            </a:xfrm>
            <a:prstGeom prst="rect">
              <a:avLst/>
            </a:prstGeom>
            <a:noFill/>
            <a:ln w="9525">
              <a:noFill/>
              <a:miter lim="800000"/>
            </a:ln>
          </p:spPr>
          <p:txBody>
            <a:bodyPr wrap="none">
              <a:spAutoFit/>
            </a:bodyPr>
            <a:lstStyle/>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305 国内贷款</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3" name="文本框 2"/>
          <p:cNvSpPr txBox="true"/>
          <p:nvPr/>
        </p:nvSpPr>
        <p:spPr>
          <a:xfrm>
            <a:off x="643255" y="2496185"/>
            <a:ext cx="7675880" cy="2399665"/>
          </a:xfrm>
          <a:prstGeom prst="rect">
            <a:avLst/>
          </a:prstGeom>
          <a:noFill/>
        </p:spPr>
        <p:txBody>
          <a:bodyPr wrap="square" rtlCol="0" anchor="t">
            <a:spAutoFit/>
          </a:bodyPr>
          <a:lstStyle/>
          <a:p>
            <a:pPr>
              <a:lnSpc>
                <a:spcPct val="150000"/>
              </a:lnSpc>
            </a:pPr>
            <a:r>
              <a:rPr lang="zh-CN" altLang="en-US" sz="2000" b="1">
                <a:latin typeface="微软雅黑" panose="020B0604030504040204" pitchFamily="34" charset="-122"/>
                <a:ea typeface="微软雅黑" panose="020B0604030504040204" pitchFamily="34" charset="-122"/>
                <a:cs typeface="微软雅黑" panose="020B0604030504040204" pitchFamily="34" charset="-122"/>
              </a:rPr>
              <a:t>填报说明：</a:t>
            </a:r>
            <a:endParaRPr lang="zh-CN" altLang="en-US" sz="2000" b="1">
              <a:latin typeface="微软雅黑" panose="020B0604030504040204" pitchFamily="34" charset="-122"/>
              <a:ea typeface="微软雅黑" panose="020B0604030504040204" pitchFamily="34" charset="-122"/>
              <a:cs typeface="微软雅黑" panose="020B0604030504040204" pitchFamily="34" charset="-122"/>
            </a:endParaRPr>
          </a:p>
          <a:p>
            <a:pPr marL="342900" indent="-342900">
              <a:lnSpc>
                <a:spcPct val="150000"/>
              </a:lnSpc>
              <a:buFont typeface="Wingdings" panose="05000000000000000000" charset="0"/>
              <a:buChar char="ü"/>
            </a:pPr>
            <a:r>
              <a:rPr lang="zh-CN" altLang="en-US" sz="2000">
                <a:latin typeface="微软雅黑" panose="020B0604030504040204" pitchFamily="34" charset="-122"/>
                <a:ea typeface="微软雅黑" panose="020B0604030504040204" pitchFamily="34" charset="-122"/>
                <a:cs typeface="微软雅黑" panose="020B0604030504040204" pitchFamily="34" charset="-122"/>
              </a:rPr>
              <a:t>包括银行贷款、非银行金融机构贷款，取自企业资产负债表负债类科目</a:t>
            </a:r>
            <a:r>
              <a:rPr lang="zh-CN" altLang="en-US" sz="2000" b="1">
                <a:latin typeface="微软雅黑" panose="020B0604030504040204" pitchFamily="34" charset="-122"/>
                <a:ea typeface="微软雅黑" panose="020B0604030504040204" pitchFamily="34" charset="-122"/>
                <a:cs typeface="微软雅黑" panose="020B0604030504040204" pitchFamily="34" charset="-122"/>
              </a:rPr>
              <a:t>长期借款项目</a:t>
            </a:r>
            <a:r>
              <a:rPr lang="zh-CN" altLang="en-US" sz="2000">
                <a:latin typeface="微软雅黑" panose="020B0604030504040204" pitchFamily="34" charset="-122"/>
                <a:ea typeface="微软雅黑" panose="020B0604030504040204" pitchFamily="34" charset="-122"/>
                <a:cs typeface="微软雅黑" panose="020B0604030504040204" pitchFamily="34" charset="-122"/>
              </a:rPr>
              <a:t>和</a:t>
            </a:r>
            <a:r>
              <a:rPr lang="zh-CN" altLang="en-US" sz="2000" b="1">
                <a:latin typeface="微软雅黑" panose="020B0604030504040204" pitchFamily="34" charset="-122"/>
                <a:ea typeface="微软雅黑" panose="020B0604030504040204" pitchFamily="34" charset="-122"/>
                <a:cs typeface="微软雅黑" panose="020B0604030504040204" pitchFamily="34" charset="-122"/>
              </a:rPr>
              <a:t>短期借款项目</a:t>
            </a:r>
            <a:r>
              <a:rPr lang="zh-CN" altLang="en-US" sz="2000">
                <a:latin typeface="微软雅黑" panose="020B0604030504040204" pitchFamily="34" charset="-122"/>
                <a:ea typeface="微软雅黑" panose="020B0604030504040204" pitchFamily="34" charset="-122"/>
                <a:cs typeface="微软雅黑" panose="020B0604030504040204" pitchFamily="34" charset="-122"/>
              </a:rPr>
              <a:t>。</a:t>
            </a:r>
            <a:endParaRPr lang="zh-CN" altLang="en-US" sz="2000">
              <a:latin typeface="微软雅黑" panose="020B0604030504040204" pitchFamily="34" charset="-122"/>
              <a:ea typeface="微软雅黑" panose="020B0604030504040204" pitchFamily="34" charset="-122"/>
              <a:cs typeface="微软雅黑" panose="020B0604030504040204" pitchFamily="34" charset="-122"/>
            </a:endParaRPr>
          </a:p>
          <a:p>
            <a:pPr marL="342900" indent="-342900">
              <a:lnSpc>
                <a:spcPct val="150000"/>
              </a:lnSpc>
              <a:buFont typeface="Wingdings" panose="05000000000000000000" charset="0"/>
              <a:buChar char="ü"/>
            </a:pPr>
            <a:r>
              <a:rPr lang="zh-CN" altLang="en-US" sz="2000">
                <a:solidFill>
                  <a:srgbClr val="FF0000"/>
                </a:solidFill>
                <a:latin typeface="微软雅黑" panose="020B0604030504040204" pitchFamily="34" charset="-122"/>
                <a:ea typeface="微软雅黑" panose="020B0604030504040204" pitchFamily="34" charset="-122"/>
                <a:cs typeface="微软雅黑" panose="020B0604030504040204" pitchFamily="34" charset="-122"/>
              </a:rPr>
              <a:t>是时期指标，非贷款科目余额。</a:t>
            </a:r>
            <a:r>
              <a:rPr lang="zh-CN" altLang="en-US" sz="2000">
                <a:latin typeface="微软雅黑" panose="020B0604030504040204" pitchFamily="34" charset="-122"/>
                <a:ea typeface="微软雅黑" panose="020B0604030504040204" pitchFamily="34" charset="-122"/>
                <a:cs typeface="微软雅黑" panose="020B0604030504040204" pitchFamily="34" charset="-122"/>
              </a:rPr>
              <a:t>国内贷款是企业用于房地产开发项目的贷款，并不是企业所有贷款。</a:t>
            </a:r>
            <a:endParaRPr lang="zh-CN" altLang="en-US" sz="2000">
              <a:latin typeface="微软雅黑" panose="020B0604030504040204" pitchFamily="34" charset="-122"/>
              <a:ea typeface="微软雅黑" panose="020B0604030504040204" pitchFamily="34" charset="-122"/>
              <a:cs typeface="微软雅黑" panose="020B0604030504040204" pitchFamily="34" charset="-122"/>
            </a:endParaRP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矩形 3"/>
          <p:cNvSpPr>
            <a:spLocks noChangeArrowheads="true"/>
          </p:cNvSpPr>
          <p:nvPr/>
        </p:nvSpPr>
        <p:spPr bwMode="auto">
          <a:xfrm>
            <a:off x="107950" y="627380"/>
            <a:ext cx="9043035" cy="2515235"/>
          </a:xfrm>
          <a:prstGeom prst="rect">
            <a:avLst/>
          </a:prstGeom>
          <a:noFill/>
          <a:ln w="9525">
            <a:noFill/>
            <a:miter lim="800000"/>
          </a:ln>
        </p:spPr>
        <p:txBody>
          <a:bodyPr wrap="square">
            <a:spAutoFit/>
          </a:bodyPr>
          <a:lstStyle/>
          <a:p>
            <a:pPr marL="285750" marR="0" lvl="0" indent="-285750" algn="l" defTabSz="914400" rtl="0">
              <a:lnSpc>
                <a:spcPts val="2700"/>
              </a:lnSpc>
              <a:spcBef>
                <a:spcPct val="0"/>
              </a:spcBef>
              <a:spcAft>
                <a:spcPct val="0"/>
              </a:spcAft>
              <a:buClrTx/>
              <a:buSzTx/>
              <a:buFont typeface="Wingdings" panose="05000000000000000000" charset="0"/>
              <a:buChar char="l"/>
              <a:defRPr/>
            </a:pPr>
            <a:r>
              <a:rPr kumimoji="0" lang="zh-CN" sz="1800" b="0" i="0" u="none" strike="noStrike" kern="100" cap="none" spc="0" normalizeH="0" baseline="0" noProof="0" dirty="0">
                <a:ln>
                  <a:noFill/>
                </a:ln>
                <a:effectLst/>
                <a:uLnTx/>
                <a:uFillTx/>
                <a:latin typeface="微软雅黑" panose="020B0604030504040204" pitchFamily="34" charset="-122"/>
                <a:ea typeface="微软雅黑" panose="020B0604030504040204" pitchFamily="34" charset="-122"/>
                <a:cs typeface="Times New Roman" panose="02020603050405020304"/>
              </a:rPr>
              <a:t>指报告期内收到的境外（包括外国及港澳台地区）资金(包括设备、材料、技术在内)。</a:t>
            </a:r>
            <a:endParaRPr kumimoji="0" lang="zh-CN" sz="1800" b="0" i="0" u="none" strike="noStrike" kern="100" cap="none" spc="0" normalizeH="0" baseline="0" noProof="0" dirty="0">
              <a:ln>
                <a:noFill/>
              </a:ln>
              <a:effectLst/>
              <a:uLnTx/>
              <a:uFillTx/>
              <a:latin typeface="微软雅黑" panose="020B0604030504040204" pitchFamily="34" charset="-122"/>
              <a:ea typeface="微软雅黑" panose="020B0604030504040204" pitchFamily="34" charset="-122"/>
              <a:cs typeface="Times New Roman" panose="02020603050405020304"/>
            </a:endParaRPr>
          </a:p>
          <a:p>
            <a:pPr marL="285750" marR="0" lvl="0" indent="-285750" algn="l" defTabSz="914400" rtl="0">
              <a:lnSpc>
                <a:spcPts val="2700"/>
              </a:lnSpc>
              <a:spcBef>
                <a:spcPct val="0"/>
              </a:spcBef>
              <a:spcAft>
                <a:spcPct val="0"/>
              </a:spcAft>
              <a:buClrTx/>
              <a:buSzTx/>
              <a:buFont typeface="Wingdings" panose="05000000000000000000" charset="0"/>
              <a:buChar char="l"/>
              <a:defRPr/>
            </a:pPr>
            <a:r>
              <a:rPr kumimoji="0" lang="zh-CN" sz="1800" b="1" i="0" u="none" strike="noStrike" kern="100" cap="none" spc="0" normalizeH="0" baseline="0" noProof="0" dirty="0">
                <a:ln>
                  <a:noFill/>
                </a:ln>
                <a:effectLst/>
                <a:uLnTx/>
                <a:uFillTx/>
                <a:latin typeface="微软雅黑" panose="020B0604030504040204" pitchFamily="34" charset="-122"/>
                <a:ea typeface="微软雅黑" panose="020B0604030504040204" pitchFamily="34" charset="-122"/>
                <a:cs typeface="Times New Roman" panose="02020603050405020304"/>
              </a:rPr>
              <a:t>包括</a:t>
            </a:r>
            <a:r>
              <a:rPr kumimoji="0" lang="zh-CN" sz="1800" b="0" i="0" u="none" strike="noStrike" kern="100" cap="none" spc="0" normalizeH="0" baseline="0" noProof="0" dirty="0">
                <a:ln>
                  <a:noFill/>
                </a:ln>
                <a:effectLst/>
                <a:uLnTx/>
                <a:uFillTx/>
                <a:latin typeface="微软雅黑" panose="020B0604030504040204" pitchFamily="34" charset="-122"/>
                <a:ea typeface="微软雅黑" panose="020B0604030504040204" pitchFamily="34" charset="-122"/>
                <a:cs typeface="Times New Roman" panose="02020603050405020304"/>
              </a:rPr>
              <a:t>对外借款(外国政府贷款、国际金融组织贷款、出口信贷、外国银行商业贷款、对外发行债券和股票)、外商直接投资、外商其他投资(包括补偿贸易、加工装配由外商提供的设备价款、国际租赁，外商投资收益的再投资资金)。</a:t>
            </a:r>
            <a:endParaRPr kumimoji="0" lang="zh-CN" sz="1800" b="0" i="0" u="none" strike="noStrike" kern="100" cap="none" spc="0" normalizeH="0" baseline="0" noProof="0" dirty="0">
              <a:ln>
                <a:noFill/>
              </a:ln>
              <a:effectLst/>
              <a:uLnTx/>
              <a:uFillTx/>
              <a:latin typeface="微软雅黑" panose="020B0604030504040204" pitchFamily="34" charset="-122"/>
              <a:ea typeface="微软雅黑" panose="020B0604030504040204" pitchFamily="34" charset="-122"/>
              <a:cs typeface="Times New Roman" panose="02020603050405020304"/>
            </a:endParaRPr>
          </a:p>
          <a:p>
            <a:pPr marL="285750" marR="0" lvl="0" indent="-285750" algn="l" defTabSz="914400" rtl="0">
              <a:lnSpc>
                <a:spcPts val="2700"/>
              </a:lnSpc>
              <a:spcBef>
                <a:spcPct val="0"/>
              </a:spcBef>
              <a:spcAft>
                <a:spcPct val="0"/>
              </a:spcAft>
              <a:buClrTx/>
              <a:buSzTx/>
              <a:buFont typeface="Wingdings" panose="05000000000000000000" charset="0"/>
              <a:buChar char="l"/>
              <a:defRPr/>
            </a:pPr>
            <a:r>
              <a:rPr kumimoji="0" lang="zh-CN" sz="1800" b="1" i="0" u="none" strike="noStrike" kern="100" cap="none" spc="0" normalizeH="0" baseline="0" noProof="0" dirty="0">
                <a:ln>
                  <a:noFill/>
                </a:ln>
                <a:effectLst/>
                <a:uLnTx/>
                <a:uFillTx/>
                <a:latin typeface="微软雅黑" panose="020B0604030504040204" pitchFamily="34" charset="-122"/>
                <a:ea typeface="微软雅黑" panose="020B0604030504040204" pitchFamily="34" charset="-122"/>
                <a:cs typeface="Times New Roman" panose="02020603050405020304"/>
              </a:rPr>
              <a:t>不包括</a:t>
            </a:r>
            <a:r>
              <a:rPr kumimoji="0" lang="zh-CN" sz="1800" b="0" i="0" u="none" strike="noStrike" kern="100" cap="none" spc="0" normalizeH="0" baseline="0" noProof="0" dirty="0">
                <a:ln>
                  <a:noFill/>
                </a:ln>
                <a:effectLst/>
                <a:uLnTx/>
                <a:uFillTx/>
                <a:latin typeface="微软雅黑" panose="020B0604030504040204" pitchFamily="34" charset="-122"/>
                <a:ea typeface="微软雅黑" panose="020B0604030504040204" pitchFamily="34" charset="-122"/>
                <a:cs typeface="Times New Roman" panose="02020603050405020304"/>
              </a:rPr>
              <a:t>我国自有外汇资金(国家外汇、地方外汇、留成外汇、调济外汇和中国境内银行自有资金发放的外汇贷款等)。各类外资按报告期的外汇牌价（中间价）折成人民币计算。</a:t>
            </a:r>
            <a:endParaRPr kumimoji="0" lang="zh-CN" sz="1800" b="0" i="0" u="none" strike="noStrike" kern="100" cap="none" spc="0" normalizeH="0" baseline="0" noProof="0" dirty="0">
              <a:ln>
                <a:noFill/>
              </a:ln>
              <a:effectLst/>
              <a:uLnTx/>
              <a:uFillTx/>
              <a:latin typeface="微软雅黑" panose="020B0604030504040204" pitchFamily="34" charset="-122"/>
              <a:ea typeface="微软雅黑" panose="020B0604030504040204" pitchFamily="34" charset="-122"/>
              <a:cs typeface="Times New Roman" panose="02020603050405020304"/>
            </a:endParaRPr>
          </a:p>
        </p:txBody>
      </p:sp>
      <p:grpSp>
        <p:nvGrpSpPr>
          <p:cNvPr id="8" name="组合 7"/>
          <p:cNvGrpSpPr/>
          <p:nvPr/>
        </p:nvGrpSpPr>
        <p:grpSpPr>
          <a:xfrm>
            <a:off x="0" y="-107950"/>
            <a:ext cx="2512060" cy="688975"/>
            <a:chOff x="0" y="-170"/>
            <a:chExt cx="3956" cy="1085"/>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7" name="矩形 5"/>
            <p:cNvSpPr>
              <a:spLocks noChangeArrowheads="true"/>
            </p:cNvSpPr>
            <p:nvPr/>
          </p:nvSpPr>
          <p:spPr bwMode="auto">
            <a:xfrm>
              <a:off x="900" y="190"/>
              <a:ext cx="3056" cy="725"/>
            </a:xfrm>
            <a:prstGeom prst="rect">
              <a:avLst/>
            </a:prstGeom>
            <a:noFill/>
            <a:ln w="9525">
              <a:noFill/>
              <a:miter lim="800000"/>
            </a:ln>
          </p:spPr>
          <p:txBody>
            <a:bodyPr wrap="none">
              <a:spAutoFit/>
            </a:bodyPr>
            <a:lstStyle/>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30</a:t>
              </a:r>
              <a:r>
                <a:rPr kumimoji="1" 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7</a:t>
              </a: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 利用外资</a:t>
              </a:r>
              <a:endPar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p:txBody>
        </p:sp>
      </p:grpSp>
      <p:sp>
        <p:nvSpPr>
          <p:cNvPr id="3" name="文本框 2"/>
          <p:cNvSpPr txBox="true"/>
          <p:nvPr/>
        </p:nvSpPr>
        <p:spPr>
          <a:xfrm>
            <a:off x="427990" y="3141980"/>
            <a:ext cx="7675880" cy="1383665"/>
          </a:xfrm>
          <a:prstGeom prst="rect">
            <a:avLst/>
          </a:prstGeom>
          <a:noFill/>
        </p:spPr>
        <p:txBody>
          <a:bodyPr wrap="square" rtlCol="0" anchor="t">
            <a:spAutoFit/>
          </a:bodyPr>
          <a:lstStyle/>
          <a:p>
            <a:pPr>
              <a:lnSpc>
                <a:spcPct val="150000"/>
              </a:lnSpc>
            </a:pPr>
            <a:r>
              <a:rPr lang="zh-CN" altLang="en-US" sz="2000" b="1">
                <a:latin typeface="微软雅黑" panose="020B0604030504040204" pitchFamily="34" charset="-122"/>
                <a:ea typeface="微软雅黑" panose="020B0604030504040204" pitchFamily="34" charset="-122"/>
                <a:cs typeface="微软雅黑" panose="020B0604030504040204" pitchFamily="34" charset="-122"/>
              </a:rPr>
              <a:t>填报说明：</a:t>
            </a:r>
            <a:endParaRPr lang="zh-CN" altLang="en-US" sz="2000" b="1">
              <a:latin typeface="微软雅黑" panose="020B0604030504040204" pitchFamily="34" charset="-122"/>
              <a:ea typeface="微软雅黑" panose="020B0604030504040204" pitchFamily="34" charset="-122"/>
              <a:cs typeface="微软雅黑" panose="020B0604030504040204" pitchFamily="34" charset="-122"/>
            </a:endParaRPr>
          </a:p>
          <a:p>
            <a:pPr marL="342900" indent="-342900">
              <a:lnSpc>
                <a:spcPct val="150000"/>
              </a:lnSpc>
              <a:buFont typeface="Wingdings" panose="05000000000000000000" charset="0"/>
              <a:buChar char="ü"/>
            </a:pPr>
            <a:r>
              <a:rPr lang="zh-CN" altLang="en-US" sz="1800">
                <a:latin typeface="微软雅黑" panose="020B0604030504040204" pitchFamily="34" charset="-122"/>
                <a:ea typeface="微软雅黑" panose="020B0604030504040204" pitchFamily="34" charset="-122"/>
                <a:cs typeface="微软雅黑" panose="020B0604030504040204" pitchFamily="34" charset="-122"/>
              </a:rPr>
              <a:t>取自企业资产负债表负债类或所有者权益类科目长期借款、短期借款、实收资本等项目。具体可以根据明细账科目与利用外资有关的部分得到。</a:t>
            </a:r>
            <a:endParaRPr lang="zh-CN" altLang="en-US" sz="1800">
              <a:latin typeface="微软雅黑" panose="020B0604030504040204" pitchFamily="34" charset="-122"/>
              <a:ea typeface="微软雅黑" panose="020B0604030504040204" pitchFamily="34" charset="-122"/>
              <a:cs typeface="微软雅黑" panose="020B0604030504040204" pitchFamily="34" charset="-122"/>
            </a:endParaRP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矩形 3"/>
          <p:cNvSpPr/>
          <p:nvPr/>
        </p:nvSpPr>
        <p:spPr>
          <a:xfrm>
            <a:off x="428625" y="641985"/>
            <a:ext cx="7429500" cy="706755"/>
          </a:xfrm>
          <a:prstGeom prst="rect">
            <a:avLst/>
          </a:prstGeom>
          <a:noFill/>
          <a:ln w="9525">
            <a:noFill/>
          </a:ln>
        </p:spPr>
        <p:txBody>
          <a:bodyPr>
            <a:spAutoFit/>
          </a:bodyPr>
          <a:lstStyle/>
          <a:p>
            <a:r>
              <a:rPr lang="zh-CN" altLang="en-US" sz="2000" dirty="0">
                <a:latin typeface="微软雅黑" panose="020B0604030504040204" pitchFamily="34" charset="-122"/>
                <a:ea typeface="微软雅黑" panose="020B0604030504040204" pitchFamily="34" charset="-122"/>
              </a:rPr>
              <a:t>指</a:t>
            </a:r>
            <a:r>
              <a:rPr lang="zh-CN" altLang="en-US" sz="2000" dirty="0">
                <a:solidFill>
                  <a:srgbClr val="FF0000"/>
                </a:solidFill>
                <a:latin typeface="微软雅黑" panose="020B0604030504040204" pitchFamily="34" charset="-122"/>
                <a:ea typeface="微软雅黑" panose="020B0604030504040204" pitchFamily="34" charset="-122"/>
              </a:rPr>
              <a:t>在报告期内</a:t>
            </a:r>
            <a:r>
              <a:rPr lang="zh-CN" altLang="en-US" sz="2000" dirty="0">
                <a:latin typeface="微软雅黑" panose="020B0604030504040204" pitchFamily="34" charset="-122"/>
                <a:ea typeface="微软雅黑" panose="020B0604030504040204" pitchFamily="34" charset="-122"/>
              </a:rPr>
              <a:t>筹集的用于</a:t>
            </a:r>
            <a:r>
              <a:rPr lang="zh-CN" altLang="en-US" sz="2000" dirty="0">
                <a:solidFill>
                  <a:srgbClr val="FF0000"/>
                </a:solidFill>
                <a:latin typeface="微软雅黑" panose="020B0604030504040204" pitchFamily="34" charset="-122"/>
                <a:ea typeface="微软雅黑" panose="020B0604030504040204" pitchFamily="34" charset="-122"/>
              </a:rPr>
              <a:t>在建项目</a:t>
            </a:r>
            <a:r>
              <a:rPr lang="zh-CN" altLang="en-US" sz="2000" dirty="0">
                <a:latin typeface="微软雅黑" panose="020B0604030504040204" pitchFamily="34" charset="-122"/>
                <a:ea typeface="微软雅黑" panose="020B0604030504040204" pitchFamily="34" charset="-122"/>
              </a:rPr>
              <a:t>投资的资金。</a:t>
            </a:r>
            <a:endParaRPr lang="zh-CN" altLang="en-US" sz="2000" dirty="0">
              <a:latin typeface="微软雅黑" panose="020B0604030504040204" pitchFamily="34" charset="-122"/>
              <a:ea typeface="微软雅黑" panose="020B0604030504040204" pitchFamily="34" charset="-122"/>
            </a:endParaRPr>
          </a:p>
          <a:p>
            <a:r>
              <a:rPr lang="zh-CN" altLang="en-US" sz="2000" dirty="0">
                <a:solidFill>
                  <a:srgbClr val="FF0000"/>
                </a:solidFill>
                <a:latin typeface="微软雅黑" panose="020B0604030504040204" pitchFamily="34" charset="-122"/>
                <a:ea typeface="微软雅黑" panose="020B0604030504040204" pitchFamily="34" charset="-122"/>
              </a:rPr>
              <a:t>不包括</a:t>
            </a:r>
            <a:r>
              <a:rPr lang="zh-CN" altLang="en-US" sz="2000" dirty="0">
                <a:latin typeface="微软雅黑" panose="020B0604030504040204" pitchFamily="34" charset="-122"/>
                <a:ea typeface="微软雅黑" panose="020B0604030504040204" pitchFamily="34" charset="-122"/>
              </a:rPr>
              <a:t>各类财政性资金、从各类金融机构借入资金和国外资金。</a:t>
            </a:r>
            <a:endParaRPr lang="zh-CN" altLang="en-US" sz="2000" dirty="0">
              <a:latin typeface="微软雅黑" panose="020B0604030504040204" pitchFamily="34" charset="-122"/>
              <a:ea typeface="微软雅黑" panose="020B0604030504040204" pitchFamily="34" charset="-122"/>
            </a:endParaRPr>
          </a:p>
        </p:txBody>
      </p:sp>
      <p:sp>
        <p:nvSpPr>
          <p:cNvPr id="5" name="矩形 4"/>
          <p:cNvSpPr/>
          <p:nvPr/>
        </p:nvSpPr>
        <p:spPr>
          <a:xfrm>
            <a:off x="141288" y="1572578"/>
            <a:ext cx="857250" cy="481013"/>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5pPr>
          </a:lstStyle>
          <a:p>
            <a:pPr lvl="0" eaLnBrk="1" hangingPunct="1">
              <a:buNone/>
            </a:pPr>
            <a:r>
              <a:rPr lang="zh-CN" altLang="en-US" sz="2400" b="1" dirty="0">
                <a:solidFill>
                  <a:srgbClr val="FFFFFF"/>
                </a:solidFill>
                <a:latin typeface="微软雅黑" panose="020B0604030504040204" pitchFamily="34" charset="-122"/>
                <a:ea typeface="微软雅黑" panose="020B0604030504040204" pitchFamily="34" charset="-122"/>
              </a:rPr>
              <a:t>包括</a:t>
            </a:r>
            <a:endParaRPr lang="zh-CN" altLang="en-US" sz="2400" b="1" dirty="0">
              <a:solidFill>
                <a:srgbClr val="FFFFFF"/>
              </a:solidFill>
              <a:latin typeface="微软雅黑" panose="020B0604030504040204" pitchFamily="34" charset="-122"/>
              <a:ea typeface="微软雅黑" panose="020B0604030504040204" pitchFamily="34" charset="-122"/>
            </a:endParaRPr>
          </a:p>
        </p:txBody>
      </p:sp>
      <p:sp>
        <p:nvSpPr>
          <p:cNvPr id="86021" name="矩形 5"/>
          <p:cNvSpPr/>
          <p:nvPr/>
        </p:nvSpPr>
        <p:spPr>
          <a:xfrm>
            <a:off x="1140460" y="1429385"/>
            <a:ext cx="7538085" cy="2776855"/>
          </a:xfrm>
          <a:prstGeom prst="rect">
            <a:avLst/>
          </a:prstGeom>
          <a:noFill/>
          <a:ln w="9525">
            <a:noFill/>
          </a:ln>
        </p:spPr>
        <p:txBody>
          <a:bodyPr wrap="square">
            <a:spAutoFit/>
          </a:bodyPr>
          <a:lstStyle/>
          <a:p>
            <a:pPr>
              <a:lnSpc>
                <a:spcPct val="130000"/>
              </a:lnSpc>
              <a:buClr>
                <a:srgbClr val="FFC000"/>
              </a:buClr>
              <a:buFont typeface="Wingdings" panose="05000000000000000000" pitchFamily="2" charset="2"/>
              <a:buChar char="l"/>
            </a:pPr>
            <a:r>
              <a:rPr lang="zh-CN" altLang="en-US" b="1" dirty="0">
                <a:latin typeface="微软雅黑" panose="020B0604030504040204" pitchFamily="34" charset="-122"/>
                <a:ea typeface="微软雅黑" panose="020B0604030504040204" pitchFamily="34" charset="-122"/>
              </a:rPr>
              <a:t>自有资金</a:t>
            </a:r>
            <a:r>
              <a:rPr lang="zh-CN" altLang="en-US" dirty="0">
                <a:latin typeface="微软雅黑" panose="020B0604030504040204" pitchFamily="34" charset="-122"/>
                <a:ea typeface="微软雅黑" panose="020B0604030504040204" pitchFamily="34" charset="-122"/>
              </a:rPr>
              <a:t>：企业所有者权益范围内用于房地产开发和经营的资金。是按财务制度规定归项目企业（单位）支配的各种自有资金，</a:t>
            </a:r>
            <a:r>
              <a:rPr lang="zh-CN" altLang="en-US" dirty="0">
                <a:solidFill>
                  <a:srgbClr val="FF0000"/>
                </a:solidFill>
                <a:latin typeface="微软雅黑" panose="020B0604030504040204" pitchFamily="34" charset="-122"/>
                <a:ea typeface="微软雅黑" panose="020B0604030504040204" pitchFamily="34" charset="-122"/>
              </a:rPr>
              <a:t>包括</a:t>
            </a:r>
            <a:r>
              <a:rPr lang="zh-CN" altLang="en-US" dirty="0">
                <a:latin typeface="微软雅黑" panose="020B0604030504040204" pitchFamily="34" charset="-122"/>
                <a:ea typeface="微软雅黑" panose="020B0604030504040204" pitchFamily="34" charset="-122"/>
              </a:rPr>
              <a:t>企业折旧资金、未分配利润、企业盈余公积金、发行股票筹集的资金及其他自有资金。</a:t>
            </a:r>
            <a:r>
              <a:rPr lang="zh-CN" altLang="en-US" dirty="0">
                <a:solidFill>
                  <a:srgbClr val="FF0000"/>
                </a:solidFill>
                <a:latin typeface="微软雅黑" panose="020B0604030504040204" pitchFamily="34" charset="-122"/>
                <a:ea typeface="微软雅黑" panose="020B0604030504040204" pitchFamily="34" charset="-122"/>
              </a:rPr>
              <a:t>不包括通过发行债券和集资方式筹集的资金。 </a:t>
            </a:r>
            <a:endParaRPr lang="en-US" altLang="zh-CN" dirty="0">
              <a:solidFill>
                <a:srgbClr val="FF0000"/>
              </a:solidFill>
              <a:latin typeface="微软雅黑" panose="020B0604030504040204" pitchFamily="34" charset="-122"/>
              <a:ea typeface="微软雅黑" panose="020B0604030504040204" pitchFamily="34" charset="-122"/>
            </a:endParaRPr>
          </a:p>
          <a:p>
            <a:pPr>
              <a:lnSpc>
                <a:spcPct val="150000"/>
              </a:lnSpc>
              <a:buClr>
                <a:srgbClr val="FFC000"/>
              </a:buClr>
              <a:buFont typeface="Wingdings" panose="05000000000000000000" pitchFamily="2" charset="2"/>
              <a:buChar char="l"/>
            </a:pPr>
            <a:r>
              <a:rPr lang="zh-CN" altLang="en-US" b="1" dirty="0">
                <a:latin typeface="微软雅黑" panose="020B0604030504040204" pitchFamily="34" charset="-122"/>
                <a:ea typeface="微软雅黑" panose="020B0604030504040204" pitchFamily="34" charset="-122"/>
              </a:rPr>
              <a:t>股东投入资金</a:t>
            </a:r>
            <a:r>
              <a:rPr lang="zh-CN" altLang="en-US" dirty="0">
                <a:latin typeface="微软雅黑" panose="020B0604030504040204" pitchFamily="34" charset="-122"/>
                <a:ea typeface="微软雅黑" panose="020B0604030504040204" pitchFamily="34" charset="-122"/>
              </a:rPr>
              <a:t>：从股东处融入的用于固定资产投资的资金；</a:t>
            </a:r>
            <a:endParaRPr lang="en-US" altLang="zh-CN" dirty="0">
              <a:latin typeface="微软雅黑" panose="020B0604030504040204" pitchFamily="34" charset="-122"/>
              <a:ea typeface="微软雅黑" panose="020B0604030504040204" pitchFamily="34" charset="-122"/>
            </a:endParaRPr>
          </a:p>
          <a:p>
            <a:pPr>
              <a:lnSpc>
                <a:spcPct val="150000"/>
              </a:lnSpc>
              <a:buClr>
                <a:srgbClr val="FFC000"/>
              </a:buClr>
              <a:buFont typeface="Wingdings" panose="05000000000000000000" pitchFamily="2" charset="2"/>
              <a:buChar char="l"/>
            </a:pPr>
            <a:r>
              <a:rPr lang="zh-CN" altLang="en-US" b="1" dirty="0">
                <a:latin typeface="微软雅黑" panose="020B0604030504040204" pitchFamily="34" charset="-122"/>
                <a:ea typeface="微软雅黑" panose="020B0604030504040204" pitchFamily="34" charset="-122"/>
              </a:rPr>
              <a:t>借入资金</a:t>
            </a:r>
            <a:r>
              <a:rPr lang="zh-CN" altLang="en-US" dirty="0">
                <a:latin typeface="微软雅黑" panose="020B0604030504040204" pitchFamily="34" charset="-122"/>
                <a:ea typeface="微软雅黑" panose="020B0604030504040204" pitchFamily="34" charset="-122"/>
              </a:rPr>
              <a:t>：从其他单位（不包括股东）筹集的资金，不包括财政资金、贷款和外资。</a:t>
            </a:r>
            <a:endParaRPr lang="en-US" altLang="zh-CN" dirty="0">
              <a:latin typeface="微软雅黑" panose="020B0604030504040204" pitchFamily="34" charset="-122"/>
              <a:ea typeface="微软雅黑" panose="020B0604030504040204" pitchFamily="34" charset="-122"/>
            </a:endParaRPr>
          </a:p>
        </p:txBody>
      </p:sp>
      <p:sp>
        <p:nvSpPr>
          <p:cNvPr id="8" name="矩形 7"/>
          <p:cNvSpPr/>
          <p:nvPr/>
        </p:nvSpPr>
        <p:spPr>
          <a:xfrm>
            <a:off x="141605" y="4361180"/>
            <a:ext cx="1428750" cy="485775"/>
          </a:xfrm>
          <a:prstGeom prst="rect">
            <a:avLst/>
          </a:prstGeom>
          <a:solidFill>
            <a:srgbClr val="4472C4"/>
          </a:solidFill>
          <a:ln w="12700" cap="flat" cmpd="sng" algn="ctr">
            <a:noFill/>
            <a:prstDash val="solid"/>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FFFFFF"/>
                </a:solidFill>
                <a:effectLst/>
                <a:uLnTx/>
                <a:uFillTx/>
                <a:latin typeface="微软雅黑" panose="020B0604030504040204" pitchFamily="34" charset="-122"/>
                <a:ea typeface="微软雅黑" panose="020B0604030504040204" pitchFamily="34" charset="-122"/>
                <a:cs typeface="+mn-cs"/>
              </a:rPr>
              <a:t>常见错误</a:t>
            </a:r>
            <a:endParaRPr kumimoji="0" lang="zh-CN" altLang="en-US" sz="2400" b="1" i="0" u="none" strike="noStrike" kern="0" cap="none" spc="0" normalizeH="0" baseline="0" noProof="0" dirty="0">
              <a:ln>
                <a:noFill/>
              </a:ln>
              <a:solidFill>
                <a:srgbClr val="FFFFFF"/>
              </a:solidFill>
              <a:effectLst/>
              <a:uLnTx/>
              <a:uFillTx/>
              <a:latin typeface="微软雅黑" panose="020B0604030504040204" pitchFamily="34" charset="-122"/>
              <a:ea typeface="微软雅黑" panose="020B0604030504040204" pitchFamily="34" charset="-122"/>
              <a:cs typeface="+mn-cs"/>
            </a:endParaRPr>
          </a:p>
        </p:txBody>
      </p:sp>
      <p:sp>
        <p:nvSpPr>
          <p:cNvPr id="86023" name="矩形 8"/>
          <p:cNvSpPr/>
          <p:nvPr/>
        </p:nvSpPr>
        <p:spPr>
          <a:xfrm>
            <a:off x="1784985" y="4274503"/>
            <a:ext cx="6643688" cy="645160"/>
          </a:xfrm>
          <a:prstGeom prst="rect">
            <a:avLst/>
          </a:prstGeom>
          <a:noFill/>
          <a:ln w="9525">
            <a:noFill/>
          </a:ln>
        </p:spPr>
        <p:txBody>
          <a:bodyPr>
            <a:spAutoFit/>
          </a:bodyPr>
          <a:lstStyle/>
          <a:p>
            <a:pPr>
              <a:buClr>
                <a:srgbClr val="0070C0"/>
              </a:buClr>
              <a:buFont typeface="Wingdings" panose="05000000000000000000" pitchFamily="2" charset="2"/>
              <a:buChar char="l"/>
            </a:pPr>
            <a:r>
              <a:rPr lang="zh-CN" altLang="en-US" dirty="0">
                <a:latin typeface="微软雅黑" panose="020B0604030504040204" pitchFamily="34" charset="-122"/>
                <a:ea typeface="微软雅黑" panose="020B0604030504040204" pitchFamily="34" charset="-122"/>
              </a:rPr>
              <a:t>将“借入资金”填在“其他资金来源”</a:t>
            </a:r>
            <a:r>
              <a:rPr lang="en-US" dirty="0">
                <a:latin typeface="微软雅黑" panose="020B0604030504040204" pitchFamily="34" charset="-122"/>
                <a:ea typeface="微软雅黑" panose="020B0604030504040204" pitchFamily="34" charset="-122"/>
              </a:rPr>
              <a:t>——</a:t>
            </a:r>
            <a:r>
              <a:rPr lang="zh-CN" altLang="en-US" dirty="0">
                <a:latin typeface="微软雅黑" panose="020B0604030504040204" pitchFamily="34" charset="-122"/>
                <a:ea typeface="微软雅黑" panose="020B0604030504040204" pitchFamily="34" charset="-122"/>
              </a:rPr>
              <a:t>应</a:t>
            </a:r>
            <a:r>
              <a:rPr lang="zh-CN" altLang="en-US" dirty="0">
                <a:latin typeface="微软雅黑" panose="020B0604030504040204" pitchFamily="34" charset="-122"/>
                <a:ea typeface="微软雅黑" panose="020B0604030504040204" pitchFamily="34" charset="-122"/>
                <a:sym typeface="+mn-ea"/>
              </a:rPr>
              <a:t>填在“自筹资金”</a:t>
            </a:r>
            <a:endParaRPr lang="en-US" dirty="0">
              <a:latin typeface="微软雅黑" panose="020B0604030504040204" pitchFamily="34" charset="-122"/>
              <a:ea typeface="微软雅黑" panose="020B0604030504040204" pitchFamily="34" charset="-122"/>
            </a:endParaRPr>
          </a:p>
          <a:p>
            <a:pPr>
              <a:buClr>
                <a:srgbClr val="0070C0"/>
              </a:buClr>
              <a:buFont typeface="Wingdings" panose="05000000000000000000" pitchFamily="2" charset="2"/>
              <a:buChar char="l"/>
            </a:pPr>
            <a:r>
              <a:rPr lang="zh-CN" altLang="en-US" dirty="0">
                <a:latin typeface="微软雅黑" panose="020B0604030504040204" pitchFamily="34" charset="-122"/>
                <a:ea typeface="微软雅黑" panose="020B0604030504040204" pitchFamily="34" charset="-122"/>
              </a:rPr>
              <a:t>归还股东投入资金时，数据进行扣减</a:t>
            </a:r>
            <a:r>
              <a:rPr lang="en-US" altLang="zh-CN" dirty="0">
                <a:latin typeface="微软雅黑" panose="020B0604030504040204" pitchFamily="34" charset="-122"/>
                <a:ea typeface="微软雅黑" panose="020B0604030504040204" pitchFamily="34" charset="-122"/>
              </a:rPr>
              <a:t>——</a:t>
            </a:r>
            <a:r>
              <a:rPr lang="zh-CN" altLang="en-US" dirty="0">
                <a:latin typeface="微软雅黑" panose="020B0604030504040204" pitchFamily="34" charset="-122"/>
                <a:ea typeface="微软雅黑" panose="020B0604030504040204" pitchFamily="34" charset="-122"/>
                <a:sym typeface="+mn-ea"/>
              </a:rPr>
              <a:t>数据仍按原值填报</a:t>
            </a:r>
            <a:endParaRPr lang="en-US" altLang="zh-CN" dirty="0">
              <a:latin typeface="微软雅黑" panose="020B0604030504040204" pitchFamily="34" charset="-122"/>
              <a:ea typeface="微软雅黑" panose="020B0604030504040204" pitchFamily="34" charset="-122"/>
            </a:endParaRPr>
          </a:p>
        </p:txBody>
      </p:sp>
      <p:grpSp>
        <p:nvGrpSpPr>
          <p:cNvPr id="2" name="组合 1"/>
          <p:cNvGrpSpPr/>
          <p:nvPr/>
        </p:nvGrpSpPr>
        <p:grpSpPr>
          <a:xfrm>
            <a:off x="0" y="-107950"/>
            <a:ext cx="2494915" cy="688975"/>
            <a:chOff x="0" y="-170"/>
            <a:chExt cx="3929" cy="1085"/>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6" name="矩形 5"/>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9" name="矩形 8"/>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11" name="矩形 5"/>
            <p:cNvSpPr>
              <a:spLocks noChangeArrowheads="true"/>
            </p:cNvSpPr>
            <p:nvPr/>
          </p:nvSpPr>
          <p:spPr bwMode="auto">
            <a:xfrm>
              <a:off x="900" y="190"/>
              <a:ext cx="3029" cy="725"/>
            </a:xfrm>
            <a:prstGeom prst="rect">
              <a:avLst/>
            </a:prstGeom>
            <a:noFill/>
            <a:ln w="9525">
              <a:noFill/>
              <a:miter lim="800000"/>
            </a:ln>
          </p:spPr>
          <p:txBody>
            <a:bodyPr wrap="none">
              <a:spAutoFit/>
            </a:bodyPr>
            <a:lstStyle/>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311 自筹资金</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图片1"/>
          <p:cNvPicPr>
            <a:picLocks noChangeAspect="true"/>
          </p:cNvPicPr>
          <p:nvPr/>
        </p:nvPicPr>
        <p:blipFill>
          <a:blip r:embed="rId1"/>
          <a:stretch>
            <a:fillRect/>
          </a:stretch>
        </p:blipFill>
        <p:spPr>
          <a:xfrm>
            <a:off x="35560" y="483870"/>
            <a:ext cx="5525135" cy="3288665"/>
          </a:xfrm>
          <a:prstGeom prst="rect">
            <a:avLst/>
          </a:prstGeom>
        </p:spPr>
      </p:pic>
      <p:pic>
        <p:nvPicPr>
          <p:cNvPr id="27" name="图片 26" descr="图片3"/>
          <p:cNvPicPr>
            <a:picLocks noChangeAspect="true"/>
          </p:cNvPicPr>
          <p:nvPr/>
        </p:nvPicPr>
        <p:blipFill>
          <a:blip r:embed="rId2"/>
          <a:stretch>
            <a:fillRect/>
          </a:stretch>
        </p:blipFill>
        <p:spPr>
          <a:xfrm>
            <a:off x="395605" y="2211705"/>
            <a:ext cx="4580255" cy="2917825"/>
          </a:xfrm>
          <a:prstGeom prst="rect">
            <a:avLst/>
          </a:prstGeom>
        </p:spPr>
      </p:pic>
      <p:pic>
        <p:nvPicPr>
          <p:cNvPr id="28" name="图片 27" descr="图片2"/>
          <p:cNvPicPr>
            <a:picLocks noChangeAspect="true"/>
          </p:cNvPicPr>
          <p:nvPr/>
        </p:nvPicPr>
        <p:blipFill>
          <a:blip r:embed="rId3"/>
          <a:stretch>
            <a:fillRect/>
          </a:stretch>
        </p:blipFill>
        <p:spPr>
          <a:xfrm>
            <a:off x="5076190" y="699770"/>
            <a:ext cx="3498850" cy="1749425"/>
          </a:xfrm>
          <a:prstGeom prst="rect">
            <a:avLst/>
          </a:prstGeom>
        </p:spPr>
      </p:pic>
      <p:sp>
        <p:nvSpPr>
          <p:cNvPr id="29" name="文本框 28"/>
          <p:cNvSpPr txBox="true"/>
          <p:nvPr/>
        </p:nvSpPr>
        <p:spPr>
          <a:xfrm>
            <a:off x="179705" y="51435"/>
            <a:ext cx="1097280" cy="368300"/>
          </a:xfrm>
          <a:prstGeom prst="rect">
            <a:avLst/>
          </a:prstGeom>
          <a:noFill/>
        </p:spPr>
        <p:txBody>
          <a:bodyPr wrap="none" rtlCol="0" anchor="t">
            <a:spAutoFit/>
          </a:bodyPr>
          <a:lstStyle/>
          <a:p>
            <a:r>
              <a:rPr lang="zh-CN" altLang="en-US" dirty="0">
                <a:solidFill>
                  <a:srgbClr val="FF0000"/>
                </a:solidFill>
                <a:latin typeface="微软雅黑" panose="020B0604030504040204" pitchFamily="34" charset="-122"/>
                <a:ea typeface="微软雅黑" panose="020B0604030504040204" pitchFamily="34" charset="-122"/>
                <a:sym typeface="+mn-ea"/>
              </a:rPr>
              <a:t>相关凭证</a:t>
            </a:r>
            <a:endParaRPr lang="zh-CN" altLang="en-US"/>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1593;p38"/>
          <p:cNvSpPr txBox="true"/>
          <p:nvPr/>
        </p:nvSpPr>
        <p:spPr>
          <a:xfrm>
            <a:off x="751523" y="2111216"/>
            <a:ext cx="6785610" cy="278130"/>
          </a:xfrm>
          <a:prstGeom prst="rect">
            <a:avLst/>
          </a:prstGeom>
        </p:spPr>
        <p:txBody>
          <a:bodyPr spcFirstLastPara="1" wrap="square" lIns="91425" tIns="91425" rIns="91425" bIns="91425" anchor="ctr" anchorCtr="false">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spcBef>
                <a:spcPts val="0"/>
              </a:spcBef>
            </a:pPr>
            <a:endParaRPr lang="zh-CN" altLang="en-US" sz="1200" b="1" dirty="0">
              <a:solidFill>
                <a:srgbClr val="1D1D1B"/>
              </a:solidFill>
              <a:latin typeface="+mn-ea"/>
              <a:ea typeface="+mn-ea"/>
            </a:endParaRPr>
          </a:p>
        </p:txBody>
      </p:sp>
      <p:grpSp>
        <p:nvGrpSpPr>
          <p:cNvPr id="13" name="组合 12"/>
          <p:cNvGrpSpPr/>
          <p:nvPr/>
        </p:nvGrpSpPr>
        <p:grpSpPr>
          <a:xfrm>
            <a:off x="823225" y="4390900"/>
            <a:ext cx="2976250" cy="129147"/>
            <a:chOff x="927450" y="2852950"/>
            <a:chExt cx="2976250" cy="129147"/>
          </a:xfrm>
        </p:grpSpPr>
        <p:sp>
          <p:nvSpPr>
            <p:cNvPr id="14" name="Google Shape;1598;p38"/>
            <p:cNvSpPr/>
            <p:nvPr/>
          </p:nvSpPr>
          <p:spPr>
            <a:xfrm>
              <a:off x="927450" y="2852950"/>
              <a:ext cx="1884675" cy="129147"/>
            </a:xfrm>
            <a:prstGeom prst="rect">
              <a:avLst/>
            </a:prstGeom>
            <a:solidFill>
              <a:srgbClr val="3C97EA"/>
            </a:solidFill>
            <a:ln>
              <a:noFill/>
            </a:ln>
          </p:spPr>
          <p:txBody>
            <a:bodyPr spcFirstLastPara="1" wrap="square" lIns="91425" tIns="91425" rIns="91425" bIns="91425" anchor="ctr" anchorCtr="false">
              <a:noAutofit/>
            </a:bodyPr>
            <a:lstStyle/>
            <a:p>
              <a:endParaRPr sz="1050" dirty="0">
                <a:latin typeface="+mn-ea"/>
              </a:endParaRPr>
            </a:p>
          </p:txBody>
        </p:sp>
        <p:sp>
          <p:nvSpPr>
            <p:cNvPr id="15" name="Google Shape;1602;p38"/>
            <p:cNvSpPr/>
            <p:nvPr/>
          </p:nvSpPr>
          <p:spPr>
            <a:xfrm>
              <a:off x="931900" y="2905725"/>
              <a:ext cx="2971800" cy="19050"/>
            </a:xfrm>
            <a:custGeom>
              <a:avLst/>
              <a:gdLst/>
              <a:ahLst/>
              <a:cxnLst/>
              <a:rect l="l" t="t" r="r" b="b"/>
              <a:pathLst>
                <a:path w="118872" h="762" extrusionOk="false">
                  <a:moveTo>
                    <a:pt x="0" y="762"/>
                  </a:moveTo>
                  <a:cubicBezTo>
                    <a:pt x="39625" y="762"/>
                    <a:pt x="79247" y="0"/>
                    <a:pt x="118872" y="0"/>
                  </a:cubicBezTo>
                </a:path>
              </a:pathLst>
            </a:custGeom>
            <a:noFill/>
            <a:ln w="19050" cap="flat" cmpd="sng">
              <a:solidFill>
                <a:srgbClr val="1D1D1B"/>
              </a:solidFill>
              <a:prstDash val="solid"/>
              <a:round/>
              <a:headEnd type="none" w="med" len="med"/>
              <a:tailEnd type="none" w="med" len="med"/>
            </a:ln>
          </p:spPr>
        </p:sp>
      </p:grpSp>
      <p:grpSp>
        <p:nvGrpSpPr>
          <p:cNvPr id="16" name="组合 15"/>
          <p:cNvGrpSpPr/>
          <p:nvPr/>
        </p:nvGrpSpPr>
        <p:grpSpPr>
          <a:xfrm>
            <a:off x="852785" y="1764570"/>
            <a:ext cx="2985150" cy="113400"/>
            <a:chOff x="927450" y="2136300"/>
            <a:chExt cx="2985150" cy="113400"/>
          </a:xfrm>
        </p:grpSpPr>
        <p:sp>
          <p:nvSpPr>
            <p:cNvPr id="17" name="Google Shape;1597;p38"/>
            <p:cNvSpPr/>
            <p:nvPr/>
          </p:nvSpPr>
          <p:spPr>
            <a:xfrm>
              <a:off x="927450" y="2136300"/>
              <a:ext cx="2334982" cy="113400"/>
            </a:xfrm>
            <a:prstGeom prst="rect">
              <a:avLst/>
            </a:prstGeom>
            <a:solidFill>
              <a:srgbClr val="94BCE2"/>
            </a:solidFill>
            <a:ln>
              <a:noFill/>
            </a:ln>
          </p:spPr>
          <p:txBody>
            <a:bodyPr spcFirstLastPara="1" wrap="square" lIns="91425" tIns="91425" rIns="91425" bIns="91425" anchor="ctr" anchorCtr="false">
              <a:noAutofit/>
            </a:bodyPr>
            <a:lstStyle/>
            <a:p>
              <a:endParaRPr sz="1050" dirty="0">
                <a:latin typeface="+mn-ea"/>
              </a:endParaRPr>
            </a:p>
          </p:txBody>
        </p:sp>
        <p:sp>
          <p:nvSpPr>
            <p:cNvPr id="18" name="Google Shape;1603;p38"/>
            <p:cNvSpPr/>
            <p:nvPr/>
          </p:nvSpPr>
          <p:spPr>
            <a:xfrm>
              <a:off x="940800" y="2183475"/>
              <a:ext cx="2971800" cy="19050"/>
            </a:xfrm>
            <a:custGeom>
              <a:avLst/>
              <a:gdLst/>
              <a:ahLst/>
              <a:cxnLst/>
              <a:rect l="l" t="t" r="r" b="b"/>
              <a:pathLst>
                <a:path w="118872" h="762" extrusionOk="false">
                  <a:moveTo>
                    <a:pt x="0" y="762"/>
                  </a:moveTo>
                  <a:cubicBezTo>
                    <a:pt x="39625" y="762"/>
                    <a:pt x="79247" y="0"/>
                    <a:pt x="118872" y="0"/>
                  </a:cubicBezTo>
                </a:path>
              </a:pathLst>
            </a:custGeom>
            <a:noFill/>
            <a:ln w="19050" cap="flat" cmpd="sng">
              <a:solidFill>
                <a:srgbClr val="1D1D1B"/>
              </a:solidFill>
              <a:prstDash val="solid"/>
              <a:round/>
              <a:headEnd type="none" w="med" len="med"/>
              <a:tailEnd type="none" w="med" len="med"/>
            </a:ln>
          </p:spPr>
        </p:sp>
      </p:grpSp>
      <p:sp>
        <p:nvSpPr>
          <p:cNvPr id="4" name="文本框 3"/>
          <p:cNvSpPr txBox="true"/>
          <p:nvPr/>
        </p:nvSpPr>
        <p:spPr>
          <a:xfrm>
            <a:off x="924380" y="812305"/>
            <a:ext cx="2697480" cy="852805"/>
          </a:xfrm>
          <a:prstGeom prst="rect">
            <a:avLst/>
          </a:prstGeom>
          <a:noFill/>
        </p:spPr>
        <p:txBody>
          <a:bodyPr wrap="none" rtlCol="0">
            <a:spAutoFit/>
          </a:bodyPr>
          <a:lstStyle/>
          <a:p>
            <a:r>
              <a:rPr lang="en-US" altLang="zh-CN" sz="1650" dirty="0">
                <a:solidFill>
                  <a:srgbClr val="FF0000"/>
                </a:solidFill>
                <a:latin typeface="黑体" panose="02010609060101010101" charset="-122"/>
                <a:ea typeface="黑体" panose="02010609060101010101" charset="-122"/>
                <a:cs typeface="黑体" panose="02010609060101010101" charset="-122"/>
              </a:rPr>
              <a:t>01</a:t>
            </a:r>
            <a:r>
              <a:rPr lang="en-US" altLang="zh-CN" sz="1650" dirty="0" smtClean="0">
                <a:latin typeface="黑体" panose="02010609060101010101" charset="-122"/>
                <a:ea typeface="黑体" panose="02010609060101010101" charset="-122"/>
                <a:cs typeface="黑体" panose="02010609060101010101" charset="-122"/>
              </a:rPr>
              <a:t>新增</a:t>
            </a:r>
            <a:r>
              <a:rPr lang="zh-CN" altLang="en-US" sz="1650" dirty="0" smtClean="0">
                <a:solidFill>
                  <a:srgbClr val="FF0000"/>
                </a:solidFill>
                <a:latin typeface="黑体" panose="02010609060101010101" charset="-122"/>
                <a:ea typeface="黑体" panose="02010609060101010101" charset="-122"/>
                <a:cs typeface="黑体" panose="02010609060101010101" charset="-122"/>
              </a:rPr>
              <a:t>实物补偿</a:t>
            </a:r>
            <a:r>
              <a:rPr lang="zh-CN" altLang="en-US" sz="1650" dirty="0" smtClean="0">
                <a:latin typeface="黑体" panose="02010609060101010101" charset="-122"/>
                <a:ea typeface="黑体" panose="02010609060101010101" charset="-122"/>
                <a:cs typeface="黑体" panose="02010609060101010101" charset="-122"/>
              </a:rPr>
              <a:t>相关指标：</a:t>
            </a:r>
            <a:endParaRPr lang="en-US" altLang="zh-CN" sz="1650" dirty="0" smtClean="0">
              <a:latin typeface="黑体" panose="02010609060101010101" charset="-122"/>
              <a:ea typeface="黑体" panose="02010609060101010101" charset="-122"/>
              <a:cs typeface="黑体" panose="02010609060101010101" charset="-122"/>
            </a:endParaRPr>
          </a:p>
          <a:p>
            <a:r>
              <a:rPr lang="en-US" altLang="zh-CN" sz="1650" dirty="0" smtClean="0">
                <a:solidFill>
                  <a:srgbClr val="FF0000"/>
                </a:solidFill>
                <a:latin typeface="黑体" panose="02010609060101010101" charset="-122"/>
                <a:ea typeface="黑体" panose="02010609060101010101" charset="-122"/>
                <a:cs typeface="黑体" panose="02010609060101010101" charset="-122"/>
              </a:rPr>
              <a:t>  </a:t>
            </a:r>
            <a:r>
              <a:rPr lang="zh-CN" altLang="en-US" sz="1650" dirty="0" smtClean="0">
                <a:solidFill>
                  <a:srgbClr val="FF0000"/>
                </a:solidFill>
                <a:latin typeface="黑体" panose="02010609060101010101" charset="-122"/>
                <a:ea typeface="黑体" panose="02010609060101010101" charset="-122"/>
                <a:cs typeface="黑体" panose="02010609060101010101" charset="-122"/>
              </a:rPr>
              <a:t>实物补偿住房面积</a:t>
            </a:r>
            <a:endParaRPr lang="en-US" altLang="zh-CN" sz="1650" dirty="0" smtClean="0">
              <a:solidFill>
                <a:srgbClr val="FF0000"/>
              </a:solidFill>
              <a:latin typeface="黑体" panose="02010609060101010101" charset="-122"/>
              <a:ea typeface="黑体" panose="02010609060101010101" charset="-122"/>
              <a:cs typeface="黑体" panose="02010609060101010101" charset="-122"/>
            </a:endParaRPr>
          </a:p>
          <a:p>
            <a:r>
              <a:rPr lang="en-US" altLang="zh-CN" sz="1650" dirty="0" smtClean="0">
                <a:solidFill>
                  <a:srgbClr val="FF0000"/>
                </a:solidFill>
                <a:latin typeface="黑体" panose="02010609060101010101" charset="-122"/>
                <a:ea typeface="黑体" panose="02010609060101010101" charset="-122"/>
                <a:cs typeface="黑体" panose="02010609060101010101" charset="-122"/>
              </a:rPr>
              <a:t>  </a:t>
            </a:r>
            <a:r>
              <a:rPr lang="zh-CN" altLang="en-US" sz="1650" dirty="0" smtClean="0">
                <a:solidFill>
                  <a:srgbClr val="FF0000"/>
                </a:solidFill>
                <a:latin typeface="黑体" panose="02010609060101010101" charset="-122"/>
                <a:ea typeface="黑体" panose="02010609060101010101" charset="-122"/>
                <a:cs typeface="黑体" panose="02010609060101010101" charset="-122"/>
              </a:rPr>
              <a:t>实物补偿住房套数</a:t>
            </a:r>
            <a:endParaRPr lang="en-US" altLang="zh-CN" sz="1650" dirty="0">
              <a:solidFill>
                <a:srgbClr val="FF0000"/>
              </a:solidFill>
              <a:latin typeface="黑体" panose="02010609060101010101" charset="-122"/>
              <a:ea typeface="黑体" panose="02010609060101010101" charset="-122"/>
              <a:cs typeface="黑体" panose="02010609060101010101" charset="-122"/>
            </a:endParaRPr>
          </a:p>
        </p:txBody>
      </p:sp>
      <p:sp>
        <p:nvSpPr>
          <p:cNvPr id="23" name="文本框 22"/>
          <p:cNvSpPr txBox="true"/>
          <p:nvPr/>
        </p:nvSpPr>
        <p:spPr>
          <a:xfrm>
            <a:off x="755650" y="2499360"/>
            <a:ext cx="3312160" cy="1797050"/>
          </a:xfrm>
          <a:prstGeom prst="rect">
            <a:avLst/>
          </a:prstGeom>
          <a:noFill/>
        </p:spPr>
        <p:txBody>
          <a:bodyPr wrap="square" rtlCol="0">
            <a:noAutofit/>
          </a:bodyPr>
          <a:lstStyle/>
          <a:p>
            <a:r>
              <a:rPr lang="en-US" altLang="zh-CN" sz="1650" dirty="0">
                <a:solidFill>
                  <a:srgbClr val="FF0000"/>
                </a:solidFill>
                <a:latin typeface="黑体" panose="02010609060101010101" charset="-122"/>
                <a:ea typeface="黑体" panose="02010609060101010101" charset="-122"/>
                <a:cs typeface="黑体" panose="02010609060101010101" charset="-122"/>
              </a:rPr>
              <a:t>02</a:t>
            </a:r>
            <a:r>
              <a:rPr lang="en-US" altLang="zh-CN" sz="1650" dirty="0">
                <a:latin typeface="黑体" panose="02010609060101010101" charset="-122"/>
                <a:ea typeface="黑体" panose="02010609060101010101" charset="-122"/>
                <a:cs typeface="黑体" panose="02010609060101010101" charset="-122"/>
              </a:rPr>
              <a:t>新增</a:t>
            </a:r>
            <a:r>
              <a:rPr lang="en-US" altLang="zh-CN" sz="1650" dirty="0" smtClean="0">
                <a:solidFill>
                  <a:srgbClr val="FF0000"/>
                </a:solidFill>
                <a:latin typeface="黑体" panose="02010609060101010101" charset="-122"/>
                <a:ea typeface="黑体" panose="02010609060101010101" charset="-122"/>
                <a:cs typeface="黑体" panose="02010609060101010101" charset="-122"/>
              </a:rPr>
              <a:t>“</a:t>
            </a:r>
            <a:r>
              <a:rPr lang="zh-CN" altLang="en-US" sz="1650" dirty="0" smtClean="0">
                <a:solidFill>
                  <a:srgbClr val="FF0000"/>
                </a:solidFill>
                <a:latin typeface="黑体" panose="02010609060101010101" charset="-122"/>
                <a:ea typeface="黑体" panose="02010609060101010101" charset="-122"/>
                <a:cs typeface="黑体" panose="02010609060101010101" charset="-122"/>
              </a:rPr>
              <a:t>配售型保障房</a:t>
            </a:r>
            <a:r>
              <a:rPr lang="en-US" altLang="zh-CN" sz="1650" dirty="0" smtClean="0">
                <a:solidFill>
                  <a:srgbClr val="FF0000"/>
                </a:solidFill>
                <a:latin typeface="黑体" panose="02010609060101010101" charset="-122"/>
                <a:ea typeface="黑体" panose="02010609060101010101" charset="-122"/>
                <a:cs typeface="黑体" panose="02010609060101010101" charset="-122"/>
              </a:rPr>
              <a:t>”</a:t>
            </a:r>
            <a:r>
              <a:rPr lang="zh-CN" altLang="en-US" sz="1650" dirty="0" smtClean="0">
                <a:latin typeface="黑体" panose="02010609060101010101" charset="-122"/>
                <a:ea typeface="黑体" panose="02010609060101010101" charset="-122"/>
                <a:cs typeface="黑体" panose="02010609060101010101" charset="-122"/>
              </a:rPr>
              <a:t>作为相关</a:t>
            </a:r>
            <a:r>
              <a:rPr lang="en-US" altLang="zh-CN" sz="1650" dirty="0" err="1" smtClean="0">
                <a:latin typeface="黑体" panose="02010609060101010101" charset="-122"/>
                <a:ea typeface="黑体" panose="02010609060101010101" charset="-122"/>
                <a:cs typeface="黑体" panose="02010609060101010101" charset="-122"/>
              </a:rPr>
              <a:t>指标</a:t>
            </a:r>
            <a:r>
              <a:rPr lang="zh-CN" altLang="en-US" sz="1650" dirty="0" smtClean="0">
                <a:latin typeface="黑体" panose="02010609060101010101" charset="-122"/>
                <a:ea typeface="黑体" panose="02010609060101010101" charset="-122"/>
                <a:cs typeface="黑体" panose="02010609060101010101" charset="-122"/>
              </a:rPr>
              <a:t>的其中项</a:t>
            </a:r>
            <a:endParaRPr lang="en-US" altLang="zh-CN" sz="1650" dirty="0" smtClean="0">
              <a:latin typeface="黑体" panose="02010609060101010101" charset="-122"/>
              <a:ea typeface="黑体" panose="02010609060101010101" charset="-122"/>
              <a:cs typeface="黑体" panose="02010609060101010101" charset="-122"/>
            </a:endParaRPr>
          </a:p>
          <a:p>
            <a:r>
              <a:rPr lang="en-US" altLang="zh-CN" sz="1650" dirty="0" smtClean="0">
                <a:solidFill>
                  <a:srgbClr val="FF0000"/>
                </a:solidFill>
                <a:latin typeface="黑体" panose="02010609060101010101" charset="-122"/>
                <a:ea typeface="黑体" panose="02010609060101010101" charset="-122"/>
                <a:cs typeface="黑体" panose="02010609060101010101" charset="-122"/>
              </a:rPr>
              <a:t>  </a:t>
            </a:r>
            <a:r>
              <a:rPr lang="zh-CN" altLang="en-US" sz="1650" dirty="0" smtClean="0">
                <a:solidFill>
                  <a:srgbClr val="FF0000"/>
                </a:solidFill>
                <a:latin typeface="黑体" panose="02010609060101010101" charset="-122"/>
                <a:ea typeface="黑体" panose="02010609060101010101" charset="-122"/>
                <a:cs typeface="黑体" panose="02010609060101010101" charset="-122"/>
              </a:rPr>
              <a:t>投资</a:t>
            </a:r>
            <a:endParaRPr lang="en-US" altLang="zh-CN" sz="1650" dirty="0" smtClean="0">
              <a:solidFill>
                <a:srgbClr val="FF0000"/>
              </a:solidFill>
              <a:latin typeface="黑体" panose="02010609060101010101" charset="-122"/>
              <a:ea typeface="黑体" panose="02010609060101010101" charset="-122"/>
              <a:cs typeface="黑体" panose="02010609060101010101" charset="-122"/>
            </a:endParaRPr>
          </a:p>
          <a:p>
            <a:r>
              <a:rPr lang="en-US" altLang="zh-CN" sz="1650" dirty="0" smtClean="0">
                <a:solidFill>
                  <a:srgbClr val="FF0000"/>
                </a:solidFill>
                <a:latin typeface="黑体" panose="02010609060101010101" charset="-122"/>
                <a:ea typeface="黑体" panose="02010609060101010101" charset="-122"/>
                <a:cs typeface="黑体" panose="02010609060101010101" charset="-122"/>
              </a:rPr>
              <a:t>  </a:t>
            </a:r>
            <a:r>
              <a:rPr lang="zh-CN" altLang="en-US" sz="1650" dirty="0" smtClean="0">
                <a:solidFill>
                  <a:srgbClr val="FF0000"/>
                </a:solidFill>
                <a:latin typeface="黑体" panose="02010609060101010101" charset="-122"/>
                <a:ea typeface="黑体" panose="02010609060101010101" charset="-122"/>
                <a:cs typeface="黑体" panose="02010609060101010101" charset="-122"/>
              </a:rPr>
              <a:t>销售面积</a:t>
            </a:r>
            <a:endParaRPr lang="en-US" altLang="zh-CN" sz="1650" dirty="0" smtClean="0">
              <a:solidFill>
                <a:srgbClr val="FF0000"/>
              </a:solidFill>
              <a:latin typeface="黑体" panose="02010609060101010101" charset="-122"/>
              <a:ea typeface="黑体" panose="02010609060101010101" charset="-122"/>
              <a:cs typeface="黑体" panose="02010609060101010101" charset="-122"/>
            </a:endParaRPr>
          </a:p>
          <a:p>
            <a:r>
              <a:rPr lang="en-US" altLang="zh-CN" sz="1650" dirty="0" smtClean="0">
                <a:solidFill>
                  <a:srgbClr val="FF0000"/>
                </a:solidFill>
                <a:latin typeface="黑体" panose="02010609060101010101" charset="-122"/>
                <a:ea typeface="黑体" panose="02010609060101010101" charset="-122"/>
                <a:cs typeface="黑体" panose="02010609060101010101" charset="-122"/>
              </a:rPr>
              <a:t>  </a:t>
            </a:r>
            <a:r>
              <a:rPr lang="zh-CN" altLang="en-US" sz="1650" dirty="0" smtClean="0">
                <a:solidFill>
                  <a:srgbClr val="FF0000"/>
                </a:solidFill>
                <a:latin typeface="黑体" panose="02010609060101010101" charset="-122"/>
                <a:ea typeface="黑体" panose="02010609060101010101" charset="-122"/>
                <a:cs typeface="黑体" panose="02010609060101010101" charset="-122"/>
              </a:rPr>
              <a:t>销售套数</a:t>
            </a:r>
            <a:endParaRPr lang="en-US" altLang="zh-CN" sz="1650" dirty="0" smtClean="0">
              <a:solidFill>
                <a:srgbClr val="FF0000"/>
              </a:solidFill>
              <a:latin typeface="黑体" panose="02010609060101010101" charset="-122"/>
              <a:ea typeface="黑体" panose="02010609060101010101" charset="-122"/>
              <a:cs typeface="黑体" panose="02010609060101010101" charset="-122"/>
            </a:endParaRPr>
          </a:p>
          <a:p>
            <a:r>
              <a:rPr lang="en-US" altLang="zh-CN" sz="1650" dirty="0" smtClean="0">
                <a:solidFill>
                  <a:srgbClr val="FF0000"/>
                </a:solidFill>
                <a:latin typeface="黑体" panose="02010609060101010101" charset="-122"/>
                <a:ea typeface="黑体" panose="02010609060101010101" charset="-122"/>
                <a:cs typeface="黑体" panose="02010609060101010101" charset="-122"/>
              </a:rPr>
              <a:t>  </a:t>
            </a:r>
            <a:r>
              <a:rPr lang="zh-CN" altLang="en-US" sz="1650" dirty="0" smtClean="0">
                <a:solidFill>
                  <a:srgbClr val="FF0000"/>
                </a:solidFill>
                <a:latin typeface="黑体" panose="02010609060101010101" charset="-122"/>
                <a:ea typeface="黑体" panose="02010609060101010101" charset="-122"/>
                <a:cs typeface="黑体" panose="02010609060101010101" charset="-122"/>
              </a:rPr>
              <a:t>销售额</a:t>
            </a:r>
            <a:endParaRPr lang="zh-CN" altLang="en-US" sz="1650" dirty="0" smtClean="0">
              <a:solidFill>
                <a:srgbClr val="FF0000"/>
              </a:solidFill>
              <a:latin typeface="黑体" panose="02010609060101010101" charset="-122"/>
              <a:ea typeface="黑体" panose="02010609060101010101" charset="-122"/>
              <a:cs typeface="黑体" panose="02010609060101010101" charset="-122"/>
            </a:endParaRPr>
          </a:p>
          <a:p>
            <a:r>
              <a:rPr lang="en-US" altLang="zh-CN" sz="1650" dirty="0" smtClean="0">
                <a:solidFill>
                  <a:srgbClr val="FF0000"/>
                </a:solidFill>
                <a:latin typeface="黑体" panose="02010609060101010101" charset="-122"/>
                <a:ea typeface="黑体" panose="02010609060101010101" charset="-122"/>
                <a:cs typeface="黑体" panose="02010609060101010101" charset="-122"/>
              </a:rPr>
              <a:t>  </a:t>
            </a:r>
            <a:r>
              <a:rPr lang="zh-CN" altLang="en-US" sz="1650" dirty="0" smtClean="0">
                <a:solidFill>
                  <a:srgbClr val="FF0000"/>
                </a:solidFill>
                <a:latin typeface="黑体" panose="02010609060101010101" charset="-122"/>
                <a:ea typeface="黑体" panose="02010609060101010101" charset="-122"/>
                <a:cs typeface="黑体" panose="02010609060101010101" charset="-122"/>
              </a:rPr>
              <a:t>可售面积</a:t>
            </a:r>
            <a:endParaRPr lang="zh-CN" altLang="en-US" sz="1650" dirty="0" smtClean="0">
              <a:solidFill>
                <a:srgbClr val="FF0000"/>
              </a:solidFill>
              <a:latin typeface="黑体" panose="02010609060101010101" charset="-122"/>
              <a:ea typeface="黑体" panose="02010609060101010101" charset="-122"/>
              <a:cs typeface="黑体" panose="02010609060101010101" charset="-122"/>
            </a:endParaRPr>
          </a:p>
          <a:p>
            <a:r>
              <a:rPr lang="en-US" altLang="zh-CN" sz="100" dirty="0" smtClean="0">
                <a:solidFill>
                  <a:srgbClr val="FF0000"/>
                </a:solidFill>
                <a:latin typeface="黑体" panose="02010609060101010101" charset="-122"/>
                <a:ea typeface="黑体" panose="02010609060101010101" charset="-122"/>
                <a:cs typeface="黑体" panose="02010609060101010101" charset="-122"/>
              </a:rPr>
              <a:t>  </a:t>
            </a:r>
            <a:endParaRPr lang="en-US" altLang="zh-CN" sz="100" dirty="0">
              <a:solidFill>
                <a:srgbClr val="FF0000"/>
              </a:solidFill>
              <a:latin typeface="黑体" panose="02010609060101010101" charset="-122"/>
              <a:ea typeface="黑体" panose="02010609060101010101" charset="-122"/>
              <a:cs typeface="黑体" panose="02010609060101010101" charset="-122"/>
            </a:endParaRPr>
          </a:p>
        </p:txBody>
      </p:sp>
      <p:grpSp>
        <p:nvGrpSpPr>
          <p:cNvPr id="2" name="组合 1"/>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7" name="矩形 6"/>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8" name="矩形 7"/>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10" name="矩形 5"/>
          <p:cNvSpPr>
            <a:spLocks noChangeArrowheads="true"/>
          </p:cNvSpPr>
          <p:nvPr/>
        </p:nvSpPr>
        <p:spPr bwMode="auto">
          <a:xfrm>
            <a:off x="448628" y="105728"/>
            <a:ext cx="140716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修订内容</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11" name="文本框 10"/>
          <p:cNvSpPr txBox="true"/>
          <p:nvPr/>
        </p:nvSpPr>
        <p:spPr>
          <a:xfrm>
            <a:off x="1979930" y="167005"/>
            <a:ext cx="5775325" cy="398780"/>
          </a:xfrm>
          <a:prstGeom prst="rect">
            <a:avLst/>
          </a:prstGeom>
          <a:noFill/>
        </p:spPr>
        <p:txBody>
          <a:bodyPr wrap="square" rtlCol="0" anchor="t">
            <a:spAutoFit/>
          </a:bodyPr>
          <a:p>
            <a:r>
              <a:rPr lang="en-US" altLang="zh-CN" sz="20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《保障性住房开发及经营情况》（X204-3表）</a:t>
            </a:r>
            <a:endParaRPr lang="en-US" altLang="zh-CN" sz="20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p:txBody>
      </p:sp>
      <p:graphicFrame>
        <p:nvGraphicFramePr>
          <p:cNvPr id="3" name="表格 2"/>
          <p:cNvGraphicFramePr/>
          <p:nvPr>
            <p:custDataLst>
              <p:tags r:id="rId1"/>
            </p:custDataLst>
          </p:nvPr>
        </p:nvGraphicFramePr>
        <p:xfrm>
          <a:off x="4011930" y="664845"/>
          <a:ext cx="4629150" cy="4292600"/>
        </p:xfrm>
        <a:graphic>
          <a:graphicData uri="http://schemas.openxmlformats.org/drawingml/2006/table">
            <a:tbl>
              <a:tblPr firstRow="true" bandRow="true">
                <a:tableStyleId>{5940675A-B579-460E-94D1-54222C63F5DA}</a:tableStyleId>
              </a:tblPr>
              <a:tblGrid>
                <a:gridCol w="2068830"/>
                <a:gridCol w="1187450"/>
                <a:gridCol w="1117600"/>
                <a:gridCol w="255270"/>
              </a:tblGrid>
              <a:tr h="254635">
                <a:tc>
                  <a:txBody>
                    <a:bodyPr/>
                    <a:p>
                      <a:pPr indent="0">
                        <a:buNone/>
                      </a:pPr>
                      <a:r>
                        <a:rPr lang="en-US" sz="1200" b="0">
                          <a:solidFill>
                            <a:srgbClr val="000000"/>
                          </a:solidFill>
                          <a:latin typeface="宋体" pitchFamily="2" charset="-122"/>
                          <a:ea typeface="宋体" pitchFamily="2" charset="-122"/>
                          <a:cs typeface="宋体" pitchFamily="2" charset="-122"/>
                        </a:rPr>
                        <a:t>保障性住房完成投资</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501</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cap="flat">
                      <a:noFill/>
                    </a:lnB>
                    <a:lnTlToBr>
                      <a:noFill/>
                    </a:lnTlToBr>
                    <a:lnBlToTr>
                      <a:noFill/>
                    </a:lnBlToTr>
                    <a:noFill/>
                  </a:tcPr>
                </a:tc>
              </a:tr>
              <a:tr h="253365">
                <a:tc>
                  <a:txBody>
                    <a:bodyPr/>
                    <a:p>
                      <a:pPr indent="0">
                        <a:buNone/>
                      </a:pPr>
                      <a:r>
                        <a:rPr lang="en-US" sz="1200" b="0">
                          <a:solidFill>
                            <a:srgbClr val="000000"/>
                          </a:solidFill>
                          <a:latin typeface="宋体" pitchFamily="2" charset="-122"/>
                          <a:ea typeface="宋体" pitchFamily="2" charset="-122"/>
                          <a:cs typeface="宋体" pitchFamily="2" charset="-122"/>
                        </a:rPr>
                        <a:t>  其中：公租房</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502</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368300">
                <a:tc>
                  <a:txBody>
                    <a:bodyPr/>
                    <a:p>
                      <a:pPr indent="0">
                        <a:buNone/>
                      </a:pPr>
                      <a:r>
                        <a:rPr lang="en-US" sz="1200" b="0">
                          <a:solidFill>
                            <a:srgbClr val="000000"/>
                          </a:solidFill>
                          <a:latin typeface="宋体" pitchFamily="2" charset="-122"/>
                          <a:ea typeface="宋体" pitchFamily="2" charset="-122"/>
                          <a:cs typeface="宋体" pitchFamily="2" charset="-122"/>
                        </a:rPr>
                        <a:t>        保障性租赁住房</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503</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3365">
                <a:tc>
                  <a:txBody>
                    <a:bodyPr/>
                    <a:p>
                      <a:pPr indent="0">
                        <a:buNone/>
                      </a:pPr>
                      <a:r>
                        <a:rPr lang="en-US" sz="1200" b="0">
                          <a:solidFill>
                            <a:srgbClr val="000000"/>
                          </a:solidFill>
                          <a:latin typeface="宋体" pitchFamily="2" charset="-122"/>
                          <a:ea typeface="宋体" pitchFamily="2" charset="-122"/>
                          <a:cs typeface="宋体" pitchFamily="2" charset="-122"/>
                        </a:rPr>
                        <a:t>        共有产权住房</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504</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4000">
                <a:tc>
                  <a:txBody>
                    <a:bodyPr/>
                    <a:p>
                      <a:pPr indent="0">
                        <a:buNone/>
                      </a:pPr>
                      <a:r>
                        <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        配售型保障房▲</a:t>
                      </a:r>
                      <a:endParaRPr lang="en-US" alt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517</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4000">
                <a:tc>
                  <a:txBody>
                    <a:bodyPr/>
                    <a:p>
                      <a:pPr indent="0">
                        <a:buNone/>
                      </a:pPr>
                      <a:r>
                        <a:rPr lang="en-US" sz="1200" b="0">
                          <a:solidFill>
                            <a:srgbClr val="000000"/>
                          </a:solidFill>
                          <a:latin typeface="宋体" pitchFamily="2" charset="-122"/>
                          <a:ea typeface="宋体" pitchFamily="2" charset="-122"/>
                          <a:cs typeface="宋体" pitchFamily="2" charset="-122"/>
                        </a:rPr>
                        <a:t>        其他</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505</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4000">
                <a:tc>
                  <a:txBody>
                    <a:bodyPr/>
                    <a:p>
                      <a:pPr indent="0">
                        <a:buNone/>
                      </a:pPr>
                      <a:r>
                        <a:rPr lang="en-US" sz="1200" b="0">
                          <a:solidFill>
                            <a:srgbClr val="000000"/>
                          </a:solidFill>
                          <a:latin typeface="宋体" pitchFamily="2" charset="-122"/>
                          <a:ea typeface="宋体" pitchFamily="2" charset="-122"/>
                          <a:cs typeface="宋体" pitchFamily="2" charset="-122"/>
                        </a:rPr>
                        <a:t>保障性住房销售面积</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平方米</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506</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4000">
                <a:tc>
                  <a:txBody>
                    <a:bodyPr/>
                    <a:p>
                      <a:pPr indent="0">
                        <a:buNone/>
                      </a:pPr>
                      <a:r>
                        <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  其中：配售型保障房▲</a:t>
                      </a:r>
                      <a:endParaRPr lang="en-US" altLang="en-US" sz="1200" b="0">
                        <a:solidFill>
                          <a:srgbClr val="FF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平方米</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518</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4000">
                <a:tc>
                  <a:txBody>
                    <a:bodyPr/>
                    <a:p>
                      <a:pPr indent="0">
                        <a:buNone/>
                      </a:pPr>
                      <a:r>
                        <a:rPr lang="en-US" sz="1200" b="0">
                          <a:solidFill>
                            <a:srgbClr val="000000"/>
                          </a:solidFill>
                          <a:latin typeface="宋体" pitchFamily="2" charset="-122"/>
                          <a:ea typeface="宋体" pitchFamily="2" charset="-122"/>
                          <a:cs typeface="宋体" pitchFamily="2" charset="-122"/>
                        </a:rPr>
                        <a:t>保障性住房销售套数</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套</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507</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4635">
                <a:tc>
                  <a:txBody>
                    <a:bodyPr/>
                    <a:p>
                      <a:pPr indent="0">
                        <a:buNone/>
                      </a:pPr>
                      <a:r>
                        <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  其中：配售型保障房▲</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套</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519</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4000">
                <a:tc>
                  <a:txBody>
                    <a:bodyPr/>
                    <a:p>
                      <a:pPr indent="0">
                        <a:buNone/>
                      </a:pPr>
                      <a:r>
                        <a:rPr lang="en-US" sz="1200" b="0">
                          <a:solidFill>
                            <a:srgbClr val="000000"/>
                          </a:solidFill>
                          <a:latin typeface="宋体" pitchFamily="2" charset="-122"/>
                          <a:ea typeface="宋体" pitchFamily="2" charset="-122"/>
                          <a:cs typeface="宋体" pitchFamily="2" charset="-122"/>
                        </a:rPr>
                        <a:t>保障性住房销售额</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508</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3365">
                <a:tc>
                  <a:txBody>
                    <a:bodyPr/>
                    <a:p>
                      <a:pPr indent="0">
                        <a:buNone/>
                      </a:pPr>
                      <a:r>
                        <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  其中：配售型保障房▲</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520</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4000">
                <a:tc>
                  <a:txBody>
                    <a:bodyPr/>
                    <a:p>
                      <a:pPr indent="0">
                        <a:buNone/>
                      </a:pPr>
                      <a:r>
                        <a:rPr lang="en-US" sz="1200" b="0">
                          <a:solidFill>
                            <a:srgbClr val="000000"/>
                          </a:solidFill>
                          <a:latin typeface="宋体" pitchFamily="2" charset="-122"/>
                          <a:ea typeface="宋体" pitchFamily="2" charset="-122"/>
                          <a:cs typeface="宋体" pitchFamily="2" charset="-122"/>
                        </a:rPr>
                        <a:t>保障性住房可售面积●</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平方米</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BJ517</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368935">
                <a:tc>
                  <a:txBody>
                    <a:bodyPr/>
                    <a:p>
                      <a:pPr algn="l">
                        <a:buClrTx/>
                        <a:buSzTx/>
                        <a:buFontTx/>
                        <a:buNone/>
                      </a:pPr>
                      <a:r>
                        <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  其中：配售型保障房●▲</a:t>
                      </a:r>
                      <a:endPar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平方米</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BJ524</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3365">
                <a:tc>
                  <a:txBody>
                    <a:bodyPr/>
                    <a:p>
                      <a:pPr algn="l">
                        <a:buClrTx/>
                        <a:buSzTx/>
                        <a:buFontTx/>
                        <a:buNone/>
                      </a:pPr>
                      <a:r>
                        <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实物补偿住房面积▲</a:t>
                      </a:r>
                      <a:endPar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平方米</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521</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4635">
                <a:tc>
                  <a:txBody>
                    <a:bodyPr/>
                    <a:p>
                      <a:pPr algn="l">
                        <a:buClrTx/>
                        <a:buSzTx/>
                        <a:buFontTx/>
                        <a:buNone/>
                      </a:pPr>
                      <a:r>
                        <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实物补偿住房套数▲</a:t>
                      </a:r>
                      <a:endPar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w="12700" cap="flat">
                      <a:solidFill>
                        <a:schemeClr val="tx1"/>
                      </a:solidFill>
                      <a:prstDash val="solid"/>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套</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a:solidFill>
                        <a:schemeClr val="tx1"/>
                      </a:solidFill>
                      <a:prstDash val="solid"/>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522</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a:solidFill>
                        <a:schemeClr val="tx1"/>
                      </a:solidFill>
                      <a:prstDash val="solid"/>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w="12700" cap="flat">
                      <a:solidFill>
                        <a:schemeClr val="tx1"/>
                      </a:solidFill>
                      <a:prstDash val="solid"/>
                    </a:lnB>
                    <a:lnTlToBr>
                      <a:noFill/>
                    </a:lnTlToBr>
                    <a:lnBlToTr>
                      <a:noFill/>
                    </a:lnBlToTr>
                    <a:noFill/>
                  </a:tcPr>
                </a:tc>
              </a:tr>
            </a:tbl>
          </a:graphicData>
        </a:graphic>
      </p:graphicFrame>
    </p:spTree>
  </p:cSld>
  <p:clrMapOvr>
    <a:masterClrMapping/>
  </p:clrMapOvr>
  <p:transition>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矩形 3"/>
          <p:cNvSpPr/>
          <p:nvPr/>
        </p:nvSpPr>
        <p:spPr>
          <a:xfrm>
            <a:off x="356235" y="657860"/>
            <a:ext cx="8302625" cy="3815080"/>
          </a:xfrm>
          <a:prstGeom prst="rect">
            <a:avLst/>
          </a:prstGeom>
          <a:noFill/>
          <a:ln w="9525">
            <a:noFill/>
          </a:ln>
        </p:spPr>
        <p:txBody>
          <a:bodyPr wrap="square">
            <a:spAutoFit/>
          </a:bodyPr>
          <a:lstStyle/>
          <a:p>
            <a:pPr marL="342900" indent="-342900">
              <a:lnSpc>
                <a:spcPct val="110000"/>
              </a:lnSpc>
              <a:buFont typeface="Wingdings" panose="05000000000000000000" charset="0"/>
              <a:buChar char="l"/>
            </a:pPr>
            <a:r>
              <a:rPr lang="zh-CN" altLang="en-US" sz="2000" dirty="0">
                <a:latin typeface="微软雅黑" panose="020B0604030504040204" pitchFamily="34" charset="-122"/>
                <a:ea typeface="微软雅黑" panose="020B0604030504040204" pitchFamily="34" charset="-122"/>
              </a:rPr>
              <a:t>定金是为使甲乙双方按约定签订正式经济合同，实现房屋交易，根据有关规定由购房者或单位在报告期交纳的押金。</a:t>
            </a:r>
            <a:endParaRPr lang="zh-CN" altLang="en-US" sz="2000" dirty="0">
              <a:latin typeface="微软雅黑" panose="020B0604030504040204" pitchFamily="34" charset="-122"/>
              <a:ea typeface="微软雅黑" panose="020B0604030504040204" pitchFamily="34" charset="-122"/>
            </a:endParaRPr>
          </a:p>
          <a:p>
            <a:pPr marL="342900" indent="-342900">
              <a:lnSpc>
                <a:spcPct val="110000"/>
              </a:lnSpc>
              <a:buFont typeface="Wingdings" panose="05000000000000000000" charset="0"/>
              <a:buChar char="l"/>
            </a:pPr>
            <a:r>
              <a:rPr lang="zh-CN" altLang="en-US" sz="2000" dirty="0">
                <a:latin typeface="微软雅黑" panose="020B0604030504040204" pitchFamily="34" charset="-122"/>
                <a:ea typeface="微软雅黑" panose="020B0604030504040204" pitchFamily="34" charset="-122"/>
              </a:rPr>
              <a:t>预收款是甲乙双方签订购销房屋合同后，在报告期由购房者或单位交付的首付款及各种手续费（包括其中的外汇）。</a:t>
            </a:r>
            <a:endParaRPr lang="zh-CN" altLang="en-US" sz="2000" dirty="0">
              <a:latin typeface="微软雅黑" panose="020B0604030504040204" pitchFamily="34" charset="-122"/>
              <a:ea typeface="微软雅黑" panose="020B0604030504040204" pitchFamily="34" charset="-122"/>
            </a:endParaRPr>
          </a:p>
          <a:p>
            <a:pPr marL="342900" indent="-342900">
              <a:lnSpc>
                <a:spcPct val="110000"/>
              </a:lnSpc>
              <a:buFont typeface="Wingdings" panose="05000000000000000000" charset="0"/>
              <a:buChar char="l"/>
            </a:pPr>
            <a:endParaRPr lang="zh-CN" altLang="en-US" sz="2000" dirty="0">
              <a:latin typeface="微软雅黑" panose="020B0604030504040204" pitchFamily="34" charset="-122"/>
              <a:ea typeface="微软雅黑" panose="020B0604030504040204" pitchFamily="34" charset="-122"/>
            </a:endParaRPr>
          </a:p>
          <a:p>
            <a:pPr marL="342900" indent="-342900">
              <a:lnSpc>
                <a:spcPct val="110000"/>
              </a:lnSpc>
              <a:buFont typeface="Wingdings" panose="05000000000000000000" charset="0"/>
              <a:buChar char="l"/>
            </a:pPr>
            <a:r>
              <a:rPr lang="zh-CN" altLang="en-US" sz="2000" dirty="0">
                <a:latin typeface="微软雅黑" panose="020B0604030504040204" pitchFamily="34" charset="-122"/>
                <a:ea typeface="微软雅黑" panose="020B0604030504040204" pitchFamily="34" charset="-122"/>
                <a:sym typeface="+mn-ea"/>
              </a:rPr>
              <a:t>取自企业资产负债表负债类科目中的</a:t>
            </a:r>
            <a:r>
              <a:rPr lang="zh-CN" altLang="en-US" sz="2000" b="1" dirty="0">
                <a:latin typeface="微软雅黑" panose="020B0604030504040204" pitchFamily="34" charset="-122"/>
                <a:ea typeface="微软雅黑" panose="020B0604030504040204" pitchFamily="34" charset="-122"/>
                <a:sym typeface="+mn-ea"/>
              </a:rPr>
              <a:t>预收款项</a:t>
            </a:r>
            <a:r>
              <a:rPr lang="zh-CN" altLang="en-US" sz="2000" dirty="0">
                <a:latin typeface="微软雅黑" panose="020B0604030504040204" pitchFamily="34" charset="-122"/>
                <a:ea typeface="微软雅黑" panose="020B0604030504040204" pitchFamily="34" charset="-122"/>
                <a:sym typeface="+mn-ea"/>
              </a:rPr>
              <a:t>或</a:t>
            </a:r>
            <a:r>
              <a:rPr lang="zh-CN" altLang="en-US" sz="2000" b="1" dirty="0">
                <a:latin typeface="微软雅黑" panose="020B0604030504040204" pitchFamily="34" charset="-122"/>
                <a:ea typeface="微软雅黑" panose="020B0604030504040204" pitchFamily="34" charset="-122"/>
                <a:sym typeface="+mn-ea"/>
              </a:rPr>
              <a:t>其他应付款</a:t>
            </a:r>
            <a:r>
              <a:rPr lang="zh-CN" altLang="en-US" sz="2000" dirty="0">
                <a:latin typeface="微软雅黑" panose="020B0604030504040204" pitchFamily="34" charset="-122"/>
                <a:ea typeface="微软雅黑" panose="020B0604030504040204" pitchFamily="34" charset="-122"/>
                <a:sym typeface="+mn-ea"/>
              </a:rPr>
              <a:t>项目。</a:t>
            </a:r>
            <a:endParaRPr lang="zh-CN" altLang="en-US" sz="2000" dirty="0">
              <a:latin typeface="微软雅黑" panose="020B0604030504040204" pitchFamily="34" charset="-122"/>
              <a:ea typeface="微软雅黑" panose="020B0604030504040204" pitchFamily="34" charset="-122"/>
              <a:sym typeface="+mn-ea"/>
            </a:endParaRPr>
          </a:p>
          <a:p>
            <a:pPr marL="342900" indent="-342900">
              <a:lnSpc>
                <a:spcPct val="110000"/>
              </a:lnSpc>
              <a:buFont typeface="Wingdings" panose="05000000000000000000" charset="0"/>
              <a:buChar char="l"/>
            </a:pPr>
            <a:r>
              <a:rPr lang="zh-CN" altLang="en-US" sz="2000" dirty="0">
                <a:solidFill>
                  <a:srgbClr val="FF0000"/>
                </a:solidFill>
                <a:latin typeface="微软雅黑" panose="020B0604030504040204" pitchFamily="34" charset="-122"/>
                <a:ea typeface="微软雅黑" panose="020B0604030504040204" pitchFamily="34" charset="-122"/>
                <a:sym typeface="+mn-ea"/>
              </a:rPr>
              <a:t>用于房地产开发项目</a:t>
            </a:r>
            <a:r>
              <a:rPr lang="zh-CN" altLang="en-US" sz="2000" dirty="0">
                <a:latin typeface="微软雅黑" panose="020B0604030504040204" pitchFamily="34" charset="-122"/>
                <a:ea typeface="微软雅黑" panose="020B0604030504040204" pitchFamily="34" charset="-122"/>
                <a:sym typeface="+mn-ea"/>
              </a:rPr>
              <a:t>的一部分定金及预收，而不是企业的全部的定金及预收款。</a:t>
            </a:r>
            <a:r>
              <a:rPr lang="zh-CN" altLang="en-US" sz="200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sym typeface="+mn-ea"/>
              </a:rPr>
              <a:t>项目开发结束后，不需要填报该指标。</a:t>
            </a:r>
            <a:endParaRPr kumimoji="0" lang="zh-CN" altLang="en-US" sz="2000" b="0" i="0" u="none"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342900" indent="-342900">
              <a:lnSpc>
                <a:spcPct val="110000"/>
              </a:lnSpc>
              <a:buFont typeface="Wingdings" panose="05000000000000000000" charset="0"/>
              <a:buChar char="l"/>
            </a:pPr>
            <a:endParaRPr lang="zh-CN" altLang="en-US" sz="2000" dirty="0">
              <a:latin typeface="微软雅黑" panose="020B0604030504040204" pitchFamily="34" charset="-122"/>
              <a:ea typeface="微软雅黑" panose="020B0604030504040204" pitchFamily="34" charset="-122"/>
            </a:endParaRPr>
          </a:p>
          <a:p>
            <a:pPr marL="342900" indent="-342900">
              <a:lnSpc>
                <a:spcPct val="110000"/>
              </a:lnSpc>
              <a:buFont typeface="Wingdings" panose="05000000000000000000" charset="0"/>
              <a:buChar char="l"/>
            </a:pPr>
            <a:endParaRPr lang="zh-CN" altLang="en-US" sz="2000" dirty="0">
              <a:latin typeface="微软雅黑" panose="020B0604030504040204" pitchFamily="34" charset="-122"/>
              <a:ea typeface="微软雅黑" panose="020B0604030504040204" pitchFamily="34" charset="-122"/>
            </a:endParaRPr>
          </a:p>
          <a:p>
            <a:pPr marL="342900" indent="-342900">
              <a:lnSpc>
                <a:spcPct val="110000"/>
              </a:lnSpc>
              <a:buFont typeface="Wingdings" panose="05000000000000000000" charset="0"/>
              <a:buChar char="l"/>
            </a:pPr>
            <a:endParaRPr lang="zh-CN" altLang="en-US" sz="2000" dirty="0">
              <a:latin typeface="微软雅黑" panose="020B0604030504040204" pitchFamily="34" charset="-122"/>
              <a:ea typeface="微软雅黑" panose="020B0604030504040204" pitchFamily="34" charset="-122"/>
            </a:endParaRPr>
          </a:p>
        </p:txBody>
      </p:sp>
      <p:sp>
        <p:nvSpPr>
          <p:cNvPr id="8" name="矩形 7"/>
          <p:cNvSpPr/>
          <p:nvPr/>
        </p:nvSpPr>
        <p:spPr>
          <a:xfrm>
            <a:off x="714375" y="3659505"/>
            <a:ext cx="1643063" cy="485775"/>
          </a:xfrm>
          <a:prstGeom prst="rect">
            <a:avLst/>
          </a:prstGeom>
          <a:solidFill>
            <a:srgbClr val="4472C4"/>
          </a:solidFill>
          <a:ln w="12700" cap="flat" cmpd="sng" algn="ctr">
            <a:noFill/>
            <a:prstDash val="solid"/>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rgbClr val="FFFFFF"/>
                </a:solidFill>
                <a:effectLst/>
                <a:uLnTx/>
                <a:uFillTx/>
                <a:latin typeface="微软雅黑" panose="020B0604030504040204" pitchFamily="34" charset="-122"/>
                <a:ea typeface="微软雅黑" panose="020B0604030504040204" pitchFamily="34" charset="-122"/>
                <a:cs typeface="+mn-cs"/>
              </a:rPr>
              <a:t>常见错误</a:t>
            </a:r>
            <a:endParaRPr kumimoji="0" lang="zh-CN" altLang="en-US" sz="2800" b="1" i="0" u="none" strike="noStrike" kern="0" cap="none" spc="0" normalizeH="0" baseline="0" noProof="0" dirty="0">
              <a:ln>
                <a:noFill/>
              </a:ln>
              <a:solidFill>
                <a:srgbClr val="FFFFFF"/>
              </a:solidFill>
              <a:effectLst/>
              <a:uLnTx/>
              <a:uFillTx/>
              <a:latin typeface="微软雅黑" panose="020B0604030504040204" pitchFamily="34" charset="-122"/>
              <a:ea typeface="微软雅黑" panose="020B0604030504040204" pitchFamily="34" charset="-122"/>
              <a:cs typeface="+mn-cs"/>
            </a:endParaRPr>
          </a:p>
        </p:txBody>
      </p:sp>
      <p:sp>
        <p:nvSpPr>
          <p:cNvPr id="88069" name="矩形 8"/>
          <p:cNvSpPr/>
          <p:nvPr/>
        </p:nvSpPr>
        <p:spPr>
          <a:xfrm>
            <a:off x="2643188" y="3673793"/>
            <a:ext cx="6643687" cy="400050"/>
          </a:xfrm>
          <a:prstGeom prst="rect">
            <a:avLst/>
          </a:prstGeom>
          <a:noFill/>
          <a:ln w="9525">
            <a:noFill/>
          </a:ln>
        </p:spPr>
        <p:txBody>
          <a:bodyPr>
            <a:spAutoFit/>
          </a:bodyPr>
          <a:lstStyle/>
          <a:p>
            <a:pPr>
              <a:buClr>
                <a:srgbClr val="0070C0"/>
              </a:buClr>
              <a:buFont typeface="Wingdings" panose="05000000000000000000" pitchFamily="2" charset="2"/>
              <a:buChar char="l"/>
            </a:pPr>
            <a:r>
              <a:rPr lang="zh-CN" altLang="en-US" sz="2000" dirty="0">
                <a:latin typeface="微软雅黑" panose="020B0604030504040204" pitchFamily="34" charset="-122"/>
                <a:ea typeface="微软雅黑" panose="020B0604030504040204" pitchFamily="34" charset="-122"/>
              </a:rPr>
              <a:t>项目有销售面积销售额，漏填此指标</a:t>
            </a:r>
            <a:endParaRPr lang="en-US" altLang="zh-CN" sz="2000" dirty="0">
              <a:latin typeface="微软雅黑" panose="020B0604030504040204" pitchFamily="34" charset="-122"/>
              <a:ea typeface="微软雅黑" panose="020B0604030504040204" pitchFamily="34" charset="-122"/>
            </a:endParaRPr>
          </a:p>
        </p:txBody>
      </p:sp>
      <p:sp>
        <p:nvSpPr>
          <p:cNvPr id="10" name="矩形 9"/>
          <p:cNvSpPr/>
          <p:nvPr/>
        </p:nvSpPr>
        <p:spPr>
          <a:xfrm>
            <a:off x="714375" y="4302443"/>
            <a:ext cx="1643063" cy="485775"/>
          </a:xfrm>
          <a:prstGeom prst="rect">
            <a:avLst/>
          </a:prstGeom>
          <a:solidFill>
            <a:srgbClr val="92D050"/>
          </a:solidFill>
          <a:ln w="12700" cap="flat" cmpd="sng" algn="ctr">
            <a:noFill/>
            <a:prstDash val="solid"/>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rgbClr val="FFFFFF"/>
                </a:solidFill>
                <a:effectLst/>
                <a:uLnTx/>
                <a:uFillTx/>
                <a:latin typeface="微软雅黑" panose="020B0604030504040204" pitchFamily="34" charset="-122"/>
                <a:ea typeface="微软雅黑" panose="020B0604030504040204" pitchFamily="34" charset="-122"/>
                <a:cs typeface="+mn-cs"/>
              </a:rPr>
              <a:t>正确填报</a:t>
            </a:r>
            <a:endParaRPr kumimoji="0" lang="zh-CN" altLang="en-US" sz="2800" b="1" i="0" u="none" strike="noStrike" kern="0" cap="none" spc="0" normalizeH="0" baseline="0" noProof="0" dirty="0">
              <a:ln>
                <a:noFill/>
              </a:ln>
              <a:solidFill>
                <a:srgbClr val="FFFFFF"/>
              </a:solidFill>
              <a:effectLst/>
              <a:uLnTx/>
              <a:uFillTx/>
              <a:latin typeface="微软雅黑" panose="020B0604030504040204" pitchFamily="34" charset="-122"/>
              <a:ea typeface="微软雅黑" panose="020B0604030504040204" pitchFamily="34" charset="-122"/>
              <a:cs typeface="+mn-cs"/>
            </a:endParaRPr>
          </a:p>
        </p:txBody>
      </p:sp>
      <p:sp>
        <p:nvSpPr>
          <p:cNvPr id="88071" name="矩形 10"/>
          <p:cNvSpPr/>
          <p:nvPr/>
        </p:nvSpPr>
        <p:spPr>
          <a:xfrm>
            <a:off x="2655888" y="4294505"/>
            <a:ext cx="6643687" cy="708025"/>
          </a:xfrm>
          <a:prstGeom prst="rect">
            <a:avLst/>
          </a:prstGeom>
          <a:noFill/>
          <a:ln w="9525">
            <a:noFill/>
          </a:ln>
        </p:spPr>
        <p:txBody>
          <a:bodyPr>
            <a:spAutoFit/>
          </a:bodyPr>
          <a:lstStyle/>
          <a:p>
            <a:pPr>
              <a:buClr>
                <a:srgbClr val="92D050"/>
              </a:buClr>
              <a:buFont typeface="Wingdings" panose="05000000000000000000" pitchFamily="2" charset="2"/>
              <a:buChar char="l"/>
            </a:pPr>
            <a:r>
              <a:rPr lang="zh-CN" altLang="en-US" sz="2000" dirty="0">
                <a:latin typeface="微软雅黑" panose="020B0604030504040204" pitchFamily="34" charset="-122"/>
                <a:ea typeface="微软雅黑" panose="020B0604030504040204" pitchFamily="34" charset="-122"/>
              </a:rPr>
              <a:t> 如果收到的定金及预收款也是用于该项目建设的，</a:t>
            </a:r>
            <a:endParaRPr lang="en-US" altLang="zh-CN" sz="2000" dirty="0">
              <a:latin typeface="微软雅黑" panose="020B0604030504040204" pitchFamily="34" charset="-122"/>
              <a:ea typeface="微软雅黑" panose="020B0604030504040204" pitchFamily="34" charset="-122"/>
            </a:endParaRPr>
          </a:p>
          <a:p>
            <a:pPr>
              <a:buClr>
                <a:srgbClr val="92D050"/>
              </a:buClr>
            </a:pPr>
            <a:r>
              <a:rPr lang="zh-CN" altLang="en-US" sz="2000" dirty="0">
                <a:latin typeface="微软雅黑" panose="020B0604030504040204" pitchFamily="34" charset="-122"/>
                <a:ea typeface="微软雅黑" panose="020B0604030504040204" pitchFamily="34" charset="-122"/>
              </a:rPr>
              <a:t>要在到位资金中及时填报</a:t>
            </a:r>
            <a:endParaRPr lang="en-US" altLang="zh-CN" sz="2000" dirty="0">
              <a:latin typeface="微软雅黑" panose="020B0604030504040204" pitchFamily="34" charset="-122"/>
              <a:ea typeface="微软雅黑" panose="020B0604030504040204" pitchFamily="34" charset="-122"/>
            </a:endParaRPr>
          </a:p>
        </p:txBody>
      </p:sp>
      <p:grpSp>
        <p:nvGrpSpPr>
          <p:cNvPr id="2" name="组合 1"/>
          <p:cNvGrpSpPr/>
          <p:nvPr/>
        </p:nvGrpSpPr>
        <p:grpSpPr>
          <a:xfrm>
            <a:off x="0" y="-107950"/>
            <a:ext cx="3124200" cy="688975"/>
            <a:chOff x="0" y="-170"/>
            <a:chExt cx="4920" cy="1085"/>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9" name="矩形 5"/>
            <p:cNvSpPr>
              <a:spLocks noChangeArrowheads="true"/>
            </p:cNvSpPr>
            <p:nvPr/>
          </p:nvSpPr>
          <p:spPr bwMode="auto">
            <a:xfrm>
              <a:off x="900" y="190"/>
              <a:ext cx="4020" cy="725"/>
            </a:xfrm>
            <a:prstGeom prst="rect">
              <a:avLst/>
            </a:prstGeom>
            <a:noFill/>
            <a:ln w="9525">
              <a:noFill/>
              <a:miter lim="800000"/>
            </a:ln>
          </p:spPr>
          <p:txBody>
            <a:bodyPr wrap="none">
              <a:spAutoFit/>
            </a:bodyPr>
            <a:lstStyle/>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323 定金及预收款</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矩形 3"/>
          <p:cNvSpPr>
            <a:spLocks noChangeArrowheads="true"/>
          </p:cNvSpPr>
          <p:nvPr/>
        </p:nvSpPr>
        <p:spPr bwMode="auto">
          <a:xfrm>
            <a:off x="570548" y="677228"/>
            <a:ext cx="7715250" cy="3784600"/>
          </a:xfrm>
          <a:prstGeom prst="rect">
            <a:avLst/>
          </a:prstGeom>
          <a:noFill/>
          <a:ln w="9525">
            <a:noFill/>
            <a:miter lim="800000"/>
          </a:ln>
        </p:spPr>
        <p:txBody>
          <a:bodyPr>
            <a:spAutoFit/>
          </a:bodyP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charset="0"/>
              <a:buChar char="l"/>
              <a:defRPr/>
            </a:pP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指按照中国人民银行（</a:t>
            </a:r>
            <a:r>
              <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a:t>
            </a: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个人住房贷款管理办法</a:t>
            </a:r>
            <a:r>
              <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a:t>
            </a: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，银发［</a:t>
            </a:r>
            <a:r>
              <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1998</a:t>
            </a: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a:t>
            </a:r>
            <a:r>
              <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190</a:t>
            </a: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号）中规定，贷款人（商业银行）向借款人发放的采用分期偿还方式用于购买自用普通住房的贷款。具体指具有完全民事行为能力的自然人，购买商品房时以其购买的产权住房（或银行认可的其他担保方式）为抵押，作为偿还贷款的保证而向银行申请的住房贷款。从</a:t>
            </a:r>
            <a:r>
              <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1999</a:t>
            </a: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年</a:t>
            </a:r>
            <a:r>
              <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2</a:t>
            </a: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月开始，个人住房贷款可扩大到借款人自用的各类型住房贷款（</a:t>
            </a:r>
            <a:r>
              <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a:t>
            </a: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关于开展个人消费信贷的指导意见</a:t>
            </a:r>
            <a:r>
              <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a:t>
            </a: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，银发［</a:t>
            </a:r>
            <a:r>
              <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1999</a:t>
            </a: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a:t>
            </a:r>
            <a:r>
              <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73</a:t>
            </a:r>
            <a:r>
              <a:rPr kumimoji="0" lang="zh-CN" altLang="en-US"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号）。</a:t>
            </a:r>
            <a:endPar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charset="0"/>
              <a:buChar char="l"/>
              <a:defRPr/>
            </a:pPr>
            <a:r>
              <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取自企业资产负债表负债类科目中的预收款项项目。</a:t>
            </a:r>
            <a:endPar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charset="0"/>
              <a:buChar char="l"/>
              <a:defRPr/>
            </a:pPr>
            <a:r>
              <a:rPr kumimoji="0" lang="en-US" altLang="zh-CN" sz="2000" b="0" i="0" u="none"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用于房地产开发项目</a:t>
            </a:r>
            <a:r>
              <a:rPr kumimoji="0" lang="en-US" altLang="zh-CN" sz="2000" b="0" i="0" u="none" strike="noStrike" kern="1200" cap="none" spc="0" normalizeH="0" baseline="0" noProof="0" dirty="0">
                <a:ln>
                  <a:noFill/>
                </a:ln>
                <a:solidFill>
                  <a:schemeClr val="tx1"/>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的个人按揭贷款，而不是企业的全部的个人按揭贷款。</a:t>
            </a:r>
            <a:endParaRPr kumimoji="0" lang="zh-CN" altLang="en-US" sz="2000" b="0" i="0" u="none"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charset="0"/>
              <a:buChar char="l"/>
              <a:defRPr/>
            </a:pPr>
            <a:r>
              <a:rPr kumimoji="0" lang="zh-CN" altLang="en-US" sz="2000" b="0" i="0" u="none"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rPr>
              <a:t>项目开发结束后，不需要填报该指标。</a:t>
            </a:r>
            <a:endParaRPr kumimoji="0" lang="zh-CN" altLang="en-US" sz="2000" b="0" i="0" u="none" strike="noStrike" kern="1200" cap="none" spc="0" normalizeH="0" baseline="0" noProof="0" dirty="0">
              <a:ln>
                <a:noFill/>
              </a:ln>
              <a:solidFill>
                <a:srgbClr val="FF0000"/>
              </a:solidFill>
              <a:effectLst/>
              <a:uLnTx/>
              <a:uFillTx/>
              <a:latin typeface="微软雅黑" panose="020B0604030504040204" pitchFamily="34" charset="-122"/>
              <a:ea typeface="微软雅黑" panose="020B0604030504040204" pitchFamily="34" charset="-122"/>
              <a:cs typeface="微软雅黑" panose="020B0604030504040204" pitchFamily="34" charset="-122"/>
            </a:endParaRPr>
          </a:p>
        </p:txBody>
      </p:sp>
      <p:grpSp>
        <p:nvGrpSpPr>
          <p:cNvPr id="8" name="组合 7"/>
          <p:cNvGrpSpPr/>
          <p:nvPr/>
        </p:nvGrpSpPr>
        <p:grpSpPr>
          <a:xfrm>
            <a:off x="0" y="-107950"/>
            <a:ext cx="3124200" cy="1058545"/>
            <a:chOff x="0" y="-170"/>
            <a:chExt cx="4920"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7" name="矩形 5"/>
            <p:cNvSpPr>
              <a:spLocks noChangeArrowheads="true"/>
            </p:cNvSpPr>
            <p:nvPr/>
          </p:nvSpPr>
          <p:spPr bwMode="auto">
            <a:xfrm>
              <a:off x="900" y="190"/>
              <a:ext cx="4020" cy="1307"/>
            </a:xfrm>
            <a:prstGeom prst="rect">
              <a:avLst/>
            </a:prstGeom>
            <a:noFill/>
            <a:ln w="9525">
              <a:noFill/>
              <a:miter lim="800000"/>
            </a:ln>
          </p:spPr>
          <p:txBody>
            <a:bodyPr wrap="none">
              <a:spAutoFit/>
            </a:bodyPr>
            <a:lstStyle/>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324 个人按揭贷款</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矩形 3"/>
          <p:cNvSpPr/>
          <p:nvPr/>
        </p:nvSpPr>
        <p:spPr>
          <a:xfrm>
            <a:off x="928688" y="1071563"/>
            <a:ext cx="7429500" cy="830262"/>
          </a:xfrm>
          <a:prstGeom prst="rect">
            <a:avLst/>
          </a:prstGeom>
          <a:noFill/>
          <a:ln w="9525">
            <a:noFill/>
          </a:ln>
        </p:spPr>
        <p:txBody>
          <a:bodyPr>
            <a:spAutoFit/>
          </a:bodyPr>
          <a:lstStyle/>
          <a:p>
            <a:r>
              <a:rPr lang="zh-CN" altLang="en-US" sz="2400" dirty="0">
                <a:latin typeface="微软雅黑" panose="020B0604030504040204" pitchFamily="34" charset="-122"/>
                <a:ea typeface="微软雅黑" panose="020B0604030504040204" pitchFamily="34" charset="-122"/>
              </a:rPr>
              <a:t>指在报告期收到的除以上各种资金外，其他用于房地产开发的资金。</a:t>
            </a:r>
            <a:endParaRPr lang="zh-CN" altLang="en-US" sz="2400" dirty="0">
              <a:latin typeface="微软雅黑" panose="020B0604030504040204" pitchFamily="34" charset="-122"/>
              <a:ea typeface="微软雅黑" panose="020B0604030504040204" pitchFamily="34" charset="-122"/>
            </a:endParaRPr>
          </a:p>
        </p:txBody>
      </p:sp>
      <p:sp>
        <p:nvSpPr>
          <p:cNvPr id="5" name="矩形 4"/>
          <p:cNvSpPr/>
          <p:nvPr/>
        </p:nvSpPr>
        <p:spPr>
          <a:xfrm>
            <a:off x="1000125" y="2089150"/>
            <a:ext cx="1000125" cy="482600"/>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5pPr>
          </a:lstStyle>
          <a:p>
            <a:pPr lvl="0" eaLnBrk="1" hangingPunct="1">
              <a:buNone/>
            </a:pPr>
            <a:r>
              <a:rPr lang="zh-CN" altLang="en-US" sz="2800" b="1" dirty="0">
                <a:solidFill>
                  <a:srgbClr val="FFFFFF"/>
                </a:solidFill>
                <a:latin typeface="微软雅黑" panose="020B0604030504040204" pitchFamily="34" charset="-122"/>
                <a:ea typeface="微软雅黑" panose="020B0604030504040204" pitchFamily="34" charset="-122"/>
              </a:rPr>
              <a:t>包括</a:t>
            </a:r>
            <a:endParaRPr lang="zh-CN" altLang="en-US" sz="2800" b="1" dirty="0">
              <a:solidFill>
                <a:srgbClr val="FFFFFF"/>
              </a:solidFill>
              <a:latin typeface="微软雅黑" panose="020B0604030504040204" pitchFamily="34" charset="-122"/>
              <a:ea typeface="微软雅黑" panose="020B0604030504040204" pitchFamily="34" charset="-122"/>
            </a:endParaRPr>
          </a:p>
        </p:txBody>
      </p:sp>
      <p:sp>
        <p:nvSpPr>
          <p:cNvPr id="90117" name="矩形 5"/>
          <p:cNvSpPr/>
          <p:nvPr/>
        </p:nvSpPr>
        <p:spPr>
          <a:xfrm>
            <a:off x="2286000" y="2036763"/>
            <a:ext cx="6643688" cy="1938337"/>
          </a:xfrm>
          <a:prstGeom prst="rect">
            <a:avLst/>
          </a:prstGeom>
          <a:noFill/>
          <a:ln w="9525">
            <a:noFill/>
          </a:ln>
        </p:spPr>
        <p:txBody>
          <a:bodyPr>
            <a:spAutoFit/>
          </a:bodyPr>
          <a:lstStyle/>
          <a:p>
            <a:pPr>
              <a:buClr>
                <a:srgbClr val="FFC000"/>
              </a:buClr>
              <a:buFont typeface="Wingdings" panose="05000000000000000000" pitchFamily="2" charset="2"/>
              <a:buChar char="l"/>
            </a:pPr>
            <a:r>
              <a:rPr lang="zh-CN" altLang="en-US" sz="2000" dirty="0">
                <a:latin typeface="微软雅黑" panose="020B0604030504040204" pitchFamily="34" charset="-122"/>
                <a:ea typeface="微软雅黑" panose="020B0604030504040204" pitchFamily="34" charset="-122"/>
              </a:rPr>
              <a:t>国家预算内资金</a:t>
            </a:r>
            <a:endParaRPr lang="en-US" altLang="zh-CN" sz="2000" dirty="0">
              <a:latin typeface="微软雅黑" panose="020B0604030504040204" pitchFamily="34" charset="-122"/>
              <a:ea typeface="微软雅黑" panose="020B0604030504040204" pitchFamily="34" charset="-122"/>
            </a:endParaRPr>
          </a:p>
          <a:p>
            <a:pPr>
              <a:buClr>
                <a:srgbClr val="FFC000"/>
              </a:buClr>
              <a:buFont typeface="Wingdings" panose="05000000000000000000" pitchFamily="2" charset="2"/>
              <a:buChar char="l"/>
            </a:pPr>
            <a:r>
              <a:rPr lang="zh-CN" altLang="en-US" sz="2000" dirty="0">
                <a:latin typeface="微软雅黑" panose="020B0604030504040204" pitchFamily="34" charset="-122"/>
                <a:ea typeface="微软雅黑" panose="020B0604030504040204" pitchFamily="34" charset="-122"/>
              </a:rPr>
              <a:t>债券</a:t>
            </a:r>
            <a:endParaRPr lang="en-US" altLang="zh-CN" sz="2000" dirty="0">
              <a:latin typeface="微软雅黑" panose="020B0604030504040204" pitchFamily="34" charset="-122"/>
              <a:ea typeface="微软雅黑" panose="020B0604030504040204" pitchFamily="34" charset="-122"/>
            </a:endParaRPr>
          </a:p>
          <a:p>
            <a:pPr>
              <a:buClr>
                <a:srgbClr val="FFC000"/>
              </a:buClr>
              <a:buFont typeface="Wingdings" panose="05000000000000000000" pitchFamily="2" charset="2"/>
              <a:buChar char="l"/>
            </a:pPr>
            <a:r>
              <a:rPr lang="zh-CN" altLang="en-US" sz="2000" dirty="0">
                <a:latin typeface="微软雅黑" panose="020B0604030504040204" pitchFamily="34" charset="-122"/>
                <a:ea typeface="微软雅黑" panose="020B0604030504040204" pitchFamily="34" charset="-122"/>
              </a:rPr>
              <a:t>社会集资</a:t>
            </a:r>
            <a:endParaRPr lang="en-US" altLang="zh-CN" sz="2000" dirty="0">
              <a:latin typeface="微软雅黑" panose="020B0604030504040204" pitchFamily="34" charset="-122"/>
              <a:ea typeface="微软雅黑" panose="020B0604030504040204" pitchFamily="34" charset="-122"/>
            </a:endParaRPr>
          </a:p>
          <a:p>
            <a:pPr>
              <a:buClr>
                <a:srgbClr val="FFC000"/>
              </a:buClr>
              <a:buFont typeface="Wingdings" panose="05000000000000000000" pitchFamily="2" charset="2"/>
              <a:buChar char="l"/>
            </a:pPr>
            <a:r>
              <a:rPr lang="zh-CN" altLang="en-US" sz="2000" dirty="0">
                <a:latin typeface="微软雅黑" panose="020B0604030504040204" pitchFamily="34" charset="-122"/>
                <a:ea typeface="微软雅黑" panose="020B0604030504040204" pitchFamily="34" charset="-122"/>
              </a:rPr>
              <a:t>个人资金</a:t>
            </a:r>
            <a:endParaRPr lang="en-US" altLang="zh-CN" sz="2000" dirty="0">
              <a:latin typeface="微软雅黑" panose="020B0604030504040204" pitchFamily="34" charset="-122"/>
              <a:ea typeface="微软雅黑" panose="020B0604030504040204" pitchFamily="34" charset="-122"/>
            </a:endParaRPr>
          </a:p>
          <a:p>
            <a:pPr>
              <a:buClr>
                <a:srgbClr val="FFC000"/>
              </a:buClr>
              <a:buFont typeface="Wingdings" panose="05000000000000000000" pitchFamily="2" charset="2"/>
              <a:buChar char="l"/>
            </a:pPr>
            <a:r>
              <a:rPr lang="zh-CN" altLang="en-US" sz="2000" dirty="0">
                <a:latin typeface="微软雅黑" panose="020B0604030504040204" pitchFamily="34" charset="-122"/>
                <a:ea typeface="微软雅黑" panose="020B0604030504040204" pitchFamily="34" charset="-122"/>
              </a:rPr>
              <a:t>无偿捐赠的资金</a:t>
            </a:r>
            <a:endParaRPr lang="en-US" altLang="zh-CN" sz="2000" dirty="0">
              <a:latin typeface="微软雅黑" panose="020B0604030504040204" pitchFamily="34" charset="-122"/>
              <a:ea typeface="微软雅黑" panose="020B0604030504040204" pitchFamily="34" charset="-122"/>
            </a:endParaRPr>
          </a:p>
          <a:p>
            <a:pPr>
              <a:buClr>
                <a:srgbClr val="FFC000"/>
              </a:buClr>
              <a:buFont typeface="Wingdings" panose="05000000000000000000" pitchFamily="2" charset="2"/>
              <a:buChar char="l"/>
            </a:pPr>
            <a:r>
              <a:rPr lang="zh-CN" altLang="en-US" sz="2000" dirty="0">
                <a:latin typeface="微软雅黑" panose="020B0604030504040204" pitchFamily="34" charset="-122"/>
                <a:ea typeface="微软雅黑" panose="020B0604030504040204" pitchFamily="34" charset="-122"/>
              </a:rPr>
              <a:t>用征地迁移补偿费、移民费等进行房地产开发的资金</a:t>
            </a:r>
            <a:endParaRPr lang="en-US" altLang="zh-CN" sz="2000" dirty="0">
              <a:latin typeface="微软雅黑" panose="020B0604030504040204" pitchFamily="34" charset="-122"/>
              <a:ea typeface="微软雅黑" panose="020B0604030504040204" pitchFamily="34" charset="-122"/>
            </a:endParaRPr>
          </a:p>
        </p:txBody>
      </p:sp>
      <p:grpSp>
        <p:nvGrpSpPr>
          <p:cNvPr id="8" name="组合 7"/>
          <p:cNvGrpSpPr/>
          <p:nvPr/>
        </p:nvGrpSpPr>
        <p:grpSpPr>
          <a:xfrm>
            <a:off x="0" y="-107950"/>
            <a:ext cx="3124200" cy="688975"/>
            <a:chOff x="0" y="-170"/>
            <a:chExt cx="4920" cy="1085"/>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2" name="矩形 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9" name="矩形 5"/>
            <p:cNvSpPr>
              <a:spLocks noChangeArrowheads="true"/>
            </p:cNvSpPr>
            <p:nvPr/>
          </p:nvSpPr>
          <p:spPr bwMode="auto">
            <a:xfrm>
              <a:off x="900" y="190"/>
              <a:ext cx="4020" cy="725"/>
            </a:xfrm>
            <a:prstGeom prst="rect">
              <a:avLst/>
            </a:prstGeom>
            <a:noFill/>
            <a:ln w="9525">
              <a:noFill/>
              <a:miter lim="800000"/>
            </a:ln>
          </p:spPr>
          <p:txBody>
            <a:bodyPr wrap="none">
              <a:spAutoFit/>
            </a:bodyPr>
            <a:lstStyle/>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318 其他到位资金</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矩形 4"/>
          <p:cNvSpPr/>
          <p:nvPr/>
        </p:nvSpPr>
        <p:spPr>
          <a:xfrm>
            <a:off x="1143000" y="1125538"/>
            <a:ext cx="7358063" cy="498475"/>
          </a:xfrm>
          <a:prstGeom prst="rect">
            <a:avLst/>
          </a:prstGeom>
          <a:noFill/>
          <a:ln w="9525">
            <a:noFill/>
          </a:ln>
        </p:spPr>
        <p:txBody>
          <a:bodyPr>
            <a:spAutoFit/>
          </a:bodyPr>
          <a:lstStyle/>
          <a:p>
            <a:pPr>
              <a:lnSpc>
                <a:spcPct val="120000"/>
              </a:lnSpc>
              <a:buClr>
                <a:srgbClr val="FF0000"/>
              </a:buClr>
            </a:pPr>
            <a:r>
              <a:rPr lang="zh-CN" altLang="en-US" sz="2400" dirty="0">
                <a:latin typeface="微软雅黑" panose="020B0604030504040204" pitchFamily="34" charset="-122"/>
                <a:ea typeface="微软雅黑" panose="020B0604030504040204" pitchFamily="34" charset="-122"/>
              </a:rPr>
              <a:t>指</a:t>
            </a:r>
            <a:r>
              <a:rPr lang="zh-CN" altLang="en-US" sz="2400" dirty="0">
                <a:solidFill>
                  <a:srgbClr val="FF0000"/>
                </a:solidFill>
                <a:latin typeface="微软雅黑" panose="020B0604030504040204" pitchFamily="34" charset="-122"/>
                <a:ea typeface="微软雅黑" panose="020B0604030504040204" pitchFamily="34" charset="-122"/>
              </a:rPr>
              <a:t>本年项目建设</a:t>
            </a:r>
            <a:r>
              <a:rPr lang="zh-CN" altLang="en-US" sz="2400" dirty="0">
                <a:latin typeface="微软雅黑" panose="020B0604030504040204" pitchFamily="34" charset="-122"/>
                <a:ea typeface="微软雅黑" panose="020B0604030504040204" pitchFamily="34" charset="-122"/>
              </a:rPr>
              <a:t>过程中应付未付的投资款。</a:t>
            </a:r>
            <a:endParaRPr lang="en-US" altLang="zh-CN" sz="2400" dirty="0">
              <a:latin typeface="微软雅黑" panose="020B0604030504040204" pitchFamily="34" charset="-122"/>
              <a:ea typeface="微软雅黑" panose="020B0604030504040204" pitchFamily="34" charset="-122"/>
            </a:endParaRPr>
          </a:p>
        </p:txBody>
      </p:sp>
      <p:grpSp>
        <p:nvGrpSpPr>
          <p:cNvPr id="91140" name="组合 32"/>
          <p:cNvGrpSpPr/>
          <p:nvPr/>
        </p:nvGrpSpPr>
        <p:grpSpPr>
          <a:xfrm>
            <a:off x="500063" y="1982788"/>
            <a:ext cx="955675" cy="700087"/>
            <a:chOff x="5465941" y="1779662"/>
            <a:chExt cx="883590" cy="863308"/>
          </a:xfrm>
        </p:grpSpPr>
        <p:grpSp>
          <p:nvGrpSpPr>
            <p:cNvPr id="91159" name="组合 33"/>
            <p:cNvGrpSpPr/>
            <p:nvPr/>
          </p:nvGrpSpPr>
          <p:grpSpPr>
            <a:xfrm>
              <a:off x="5741880" y="1779662"/>
              <a:ext cx="330245" cy="330348"/>
              <a:chOff x="3833071" y="1100471"/>
              <a:chExt cx="1294713" cy="1295119"/>
            </a:xfrm>
          </p:grpSpPr>
          <p:sp>
            <p:nvSpPr>
              <p:cNvPr id="19" name="椭圆 18"/>
              <p:cNvSpPr/>
              <p:nvPr/>
            </p:nvSpPr>
            <p:spPr>
              <a:xfrm>
                <a:off x="3833067" y="1100471"/>
                <a:ext cx="1294713" cy="1297033"/>
              </a:xfrm>
              <a:prstGeom prst="ellipse">
                <a:avLst/>
              </a:prstGeom>
              <a:gradFill flip="none" rotWithShape="true">
                <a:gsLst>
                  <a:gs pos="0">
                    <a:schemeClr val="bg1">
                      <a:lumMod val="75000"/>
                    </a:schemeClr>
                  </a:gs>
                  <a:gs pos="100000">
                    <a:schemeClr val="bg1"/>
                  </a:gs>
                  <a:gs pos="0">
                    <a:srgbClr val="CDCDCD"/>
                  </a:gs>
                </a:gsLst>
                <a:lin ang="18900000" scaled="true"/>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 name="椭圆 19"/>
              <p:cNvSpPr/>
              <p:nvPr/>
            </p:nvSpPr>
            <p:spPr>
              <a:xfrm>
                <a:off x="3867593" y="1138842"/>
                <a:ext cx="1225662" cy="1220291"/>
              </a:xfrm>
              <a:prstGeom prst="ellipse">
                <a:avLst/>
              </a:prstGeom>
              <a:gradFill flip="none" rotWithShape="true">
                <a:gsLst>
                  <a:gs pos="100000">
                    <a:schemeClr val="bg1"/>
                  </a:gs>
                  <a:gs pos="0">
                    <a:schemeClr val="bg1">
                      <a:lumMod val="75000"/>
                    </a:schemeClr>
                  </a:gs>
                </a:gsLst>
                <a:lin ang="8400000" scaled="false"/>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91160" name="组合 34"/>
            <p:cNvGrpSpPr/>
            <p:nvPr/>
          </p:nvGrpSpPr>
          <p:grpSpPr>
            <a:xfrm>
              <a:off x="6019286" y="1980807"/>
              <a:ext cx="330246" cy="330347"/>
              <a:chOff x="3833934" y="1098575"/>
              <a:chExt cx="1294717" cy="1295115"/>
            </a:xfrm>
          </p:grpSpPr>
          <p:sp>
            <p:nvSpPr>
              <p:cNvPr id="17" name="椭圆 16"/>
              <p:cNvSpPr/>
              <p:nvPr/>
            </p:nvSpPr>
            <p:spPr>
              <a:xfrm>
                <a:off x="3833930" y="1100489"/>
                <a:ext cx="1294717" cy="1289362"/>
              </a:xfrm>
              <a:prstGeom prst="ellipse">
                <a:avLst/>
              </a:prstGeom>
              <a:gradFill flip="none" rotWithShape="true">
                <a:gsLst>
                  <a:gs pos="0">
                    <a:schemeClr val="bg1">
                      <a:lumMod val="75000"/>
                    </a:schemeClr>
                  </a:gs>
                  <a:gs pos="100000">
                    <a:schemeClr val="bg1"/>
                  </a:gs>
                  <a:gs pos="0">
                    <a:srgbClr val="CDCDCD"/>
                  </a:gs>
                </a:gsLst>
                <a:lin ang="18900000" scaled="true"/>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 name="椭圆 17"/>
              <p:cNvSpPr/>
              <p:nvPr/>
            </p:nvSpPr>
            <p:spPr>
              <a:xfrm>
                <a:off x="3868456" y="1131189"/>
                <a:ext cx="1225666" cy="1227964"/>
              </a:xfrm>
              <a:prstGeom prst="ellipse">
                <a:avLst/>
              </a:prstGeom>
              <a:gradFill flip="none" rotWithShape="true">
                <a:gsLst>
                  <a:gs pos="100000">
                    <a:schemeClr val="bg1"/>
                  </a:gs>
                  <a:gs pos="0">
                    <a:schemeClr val="bg1">
                      <a:lumMod val="75000"/>
                    </a:schemeClr>
                  </a:gs>
                </a:gsLst>
                <a:lin ang="8400000" scaled="false"/>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91161" name="组合 35"/>
            <p:cNvGrpSpPr/>
            <p:nvPr/>
          </p:nvGrpSpPr>
          <p:grpSpPr>
            <a:xfrm>
              <a:off x="5922414" y="2312623"/>
              <a:ext cx="330246" cy="330347"/>
              <a:chOff x="3835174" y="1101356"/>
              <a:chExt cx="1294717" cy="1295115"/>
            </a:xfrm>
          </p:grpSpPr>
          <p:sp>
            <p:nvSpPr>
              <p:cNvPr id="15" name="椭圆 14"/>
              <p:cNvSpPr/>
              <p:nvPr/>
            </p:nvSpPr>
            <p:spPr>
              <a:xfrm>
                <a:off x="3835170" y="1099437"/>
                <a:ext cx="1294717" cy="1297034"/>
              </a:xfrm>
              <a:prstGeom prst="ellipse">
                <a:avLst/>
              </a:prstGeom>
              <a:gradFill flip="none" rotWithShape="true">
                <a:gsLst>
                  <a:gs pos="0">
                    <a:schemeClr val="bg1">
                      <a:lumMod val="75000"/>
                    </a:schemeClr>
                  </a:gs>
                  <a:gs pos="100000">
                    <a:schemeClr val="bg1"/>
                  </a:gs>
                  <a:gs pos="0">
                    <a:srgbClr val="CDCDCD"/>
                  </a:gs>
                </a:gsLst>
                <a:lin ang="18900000" scaled="true"/>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椭圆 15"/>
              <p:cNvSpPr/>
              <p:nvPr/>
            </p:nvSpPr>
            <p:spPr>
              <a:xfrm>
                <a:off x="3869696" y="1137808"/>
                <a:ext cx="1225666" cy="1220291"/>
              </a:xfrm>
              <a:prstGeom prst="ellipse">
                <a:avLst/>
              </a:prstGeom>
              <a:gradFill flip="none" rotWithShape="true">
                <a:gsLst>
                  <a:gs pos="100000">
                    <a:schemeClr val="bg1"/>
                  </a:gs>
                  <a:gs pos="0">
                    <a:schemeClr val="bg1">
                      <a:lumMod val="75000"/>
                    </a:schemeClr>
                  </a:gs>
                </a:gsLst>
                <a:lin ang="8400000" scaled="false"/>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91162" name="组合 36"/>
            <p:cNvGrpSpPr/>
            <p:nvPr/>
          </p:nvGrpSpPr>
          <p:grpSpPr>
            <a:xfrm>
              <a:off x="5465942" y="1983744"/>
              <a:ext cx="330245" cy="330347"/>
              <a:chOff x="3832651" y="1102353"/>
              <a:chExt cx="1294713" cy="1295115"/>
            </a:xfrm>
          </p:grpSpPr>
          <p:sp>
            <p:nvSpPr>
              <p:cNvPr id="13" name="椭圆 12"/>
              <p:cNvSpPr/>
              <p:nvPr/>
            </p:nvSpPr>
            <p:spPr>
              <a:xfrm>
                <a:off x="3832647" y="1100434"/>
                <a:ext cx="1294713" cy="1297034"/>
              </a:xfrm>
              <a:prstGeom prst="ellipse">
                <a:avLst/>
              </a:prstGeom>
              <a:gradFill flip="none" rotWithShape="true">
                <a:gsLst>
                  <a:gs pos="0">
                    <a:schemeClr val="bg1">
                      <a:lumMod val="75000"/>
                    </a:schemeClr>
                  </a:gs>
                  <a:gs pos="100000">
                    <a:schemeClr val="bg1"/>
                  </a:gs>
                  <a:gs pos="0">
                    <a:srgbClr val="CDCDCD"/>
                  </a:gs>
                </a:gsLst>
                <a:lin ang="18900000" scaled="true"/>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 name="椭圆 13"/>
              <p:cNvSpPr/>
              <p:nvPr/>
            </p:nvSpPr>
            <p:spPr>
              <a:xfrm>
                <a:off x="3867173" y="1138805"/>
                <a:ext cx="1225662" cy="1220291"/>
              </a:xfrm>
              <a:prstGeom prst="ellipse">
                <a:avLst/>
              </a:prstGeom>
              <a:gradFill flip="none" rotWithShape="true">
                <a:gsLst>
                  <a:gs pos="100000">
                    <a:schemeClr val="bg1"/>
                  </a:gs>
                  <a:gs pos="0">
                    <a:schemeClr val="bg1">
                      <a:lumMod val="75000"/>
                    </a:schemeClr>
                  </a:gs>
                </a:gsLst>
                <a:lin ang="8400000" scaled="false"/>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91163" name="组合 37"/>
            <p:cNvGrpSpPr/>
            <p:nvPr/>
          </p:nvGrpSpPr>
          <p:grpSpPr>
            <a:xfrm>
              <a:off x="5576023" y="2312623"/>
              <a:ext cx="331713" cy="330347"/>
              <a:chOff x="3830839" y="1101356"/>
              <a:chExt cx="1300469" cy="1295115"/>
            </a:xfrm>
          </p:grpSpPr>
          <p:sp>
            <p:nvSpPr>
              <p:cNvPr id="11" name="椭圆 10"/>
              <p:cNvSpPr/>
              <p:nvPr/>
            </p:nvSpPr>
            <p:spPr>
              <a:xfrm>
                <a:off x="3830835" y="1099437"/>
                <a:ext cx="1300469" cy="1297034"/>
              </a:xfrm>
              <a:prstGeom prst="ellipse">
                <a:avLst/>
              </a:prstGeom>
              <a:gradFill flip="none" rotWithShape="true">
                <a:gsLst>
                  <a:gs pos="0">
                    <a:schemeClr val="bg1">
                      <a:lumMod val="75000"/>
                    </a:schemeClr>
                  </a:gs>
                  <a:gs pos="100000">
                    <a:schemeClr val="bg1"/>
                  </a:gs>
                  <a:gs pos="0">
                    <a:srgbClr val="CDCDCD"/>
                  </a:gs>
                </a:gsLst>
                <a:lin ang="18900000" scaled="true"/>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椭圆 11"/>
              <p:cNvSpPr/>
              <p:nvPr/>
            </p:nvSpPr>
            <p:spPr>
              <a:xfrm>
                <a:off x="3865361" y="1137808"/>
                <a:ext cx="1231418" cy="1220291"/>
              </a:xfrm>
              <a:prstGeom prst="ellipse">
                <a:avLst/>
              </a:prstGeom>
              <a:gradFill flip="none" rotWithShape="true">
                <a:gsLst>
                  <a:gs pos="100000">
                    <a:schemeClr val="bg1"/>
                  </a:gs>
                  <a:gs pos="0">
                    <a:schemeClr val="bg1">
                      <a:lumMod val="75000"/>
                    </a:schemeClr>
                  </a:gs>
                </a:gsLst>
                <a:lin ang="8400000" scaled="false"/>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sp>
        <p:nvSpPr>
          <p:cNvPr id="91141" name="矩形 20"/>
          <p:cNvSpPr/>
          <p:nvPr/>
        </p:nvSpPr>
        <p:spPr>
          <a:xfrm>
            <a:off x="1714500" y="1912938"/>
            <a:ext cx="6858000" cy="1865312"/>
          </a:xfrm>
          <a:prstGeom prst="rect">
            <a:avLst/>
          </a:prstGeom>
          <a:noFill/>
          <a:ln w="9525">
            <a:noFill/>
          </a:ln>
        </p:spPr>
        <p:txBody>
          <a:bodyPr>
            <a:spAutoFit/>
          </a:bodyPr>
          <a:lstStyle/>
          <a:p>
            <a:pPr>
              <a:lnSpc>
                <a:spcPct val="120000"/>
              </a:lnSpc>
              <a:buClr>
                <a:srgbClr val="FF0000"/>
              </a:buClr>
            </a:pPr>
            <a:r>
              <a:rPr lang="zh-CN" altLang="en-US" sz="2400" dirty="0">
                <a:solidFill>
                  <a:srgbClr val="000000"/>
                </a:solidFill>
                <a:latin typeface="微软雅黑" panose="020B0604030504040204" pitchFamily="34" charset="-122"/>
                <a:ea typeface="微软雅黑" panose="020B0604030504040204" pitchFamily="34" charset="-122"/>
              </a:rPr>
              <a:t>包括应付工程款、应付器材款、应付工资、应付有偿调入器材及工程款、其他应付款、应交税金、应交基建收入、应交投资包干结余、应交能源交通建设基金、应交预算调节基金及其他应交款。</a:t>
            </a:r>
            <a:endParaRPr lang="en-US" altLang="zh-CN" sz="2400" dirty="0">
              <a:solidFill>
                <a:srgbClr val="000000"/>
              </a:solidFill>
              <a:latin typeface="微软雅黑" panose="020B0604030504040204" pitchFamily="34" charset="-122"/>
              <a:ea typeface="微软雅黑" panose="020B0604030504040204" pitchFamily="34" charset="-122"/>
            </a:endParaRPr>
          </a:p>
        </p:txBody>
      </p:sp>
      <p:sp>
        <p:nvSpPr>
          <p:cNvPr id="91142" name="矩形 21"/>
          <p:cNvSpPr/>
          <p:nvPr/>
        </p:nvSpPr>
        <p:spPr>
          <a:xfrm>
            <a:off x="857250" y="3713163"/>
            <a:ext cx="6357938" cy="977265"/>
          </a:xfrm>
          <a:prstGeom prst="rect">
            <a:avLst/>
          </a:prstGeom>
          <a:noFill/>
          <a:ln w="9525">
            <a:noFill/>
          </a:ln>
        </p:spPr>
        <p:txBody>
          <a:bodyPr>
            <a:spAutoFit/>
          </a:bodyPr>
          <a:lstStyle/>
          <a:p>
            <a:pPr>
              <a:lnSpc>
                <a:spcPct val="120000"/>
              </a:lnSpc>
              <a:buClr>
                <a:srgbClr val="FF0000"/>
              </a:buClr>
            </a:pPr>
            <a:r>
              <a:rPr lang="zh-CN" altLang="en-US" sz="2400" dirty="0">
                <a:solidFill>
                  <a:srgbClr val="000000"/>
                </a:solidFill>
                <a:latin typeface="微软雅黑" panose="020B0604030504040204" pitchFamily="34" charset="-122"/>
                <a:ea typeface="微软雅黑" panose="020B0604030504040204" pitchFamily="34" charset="-122"/>
              </a:rPr>
              <a:t>各项应付款填报</a:t>
            </a:r>
            <a:r>
              <a:rPr lang="zh-CN" altLang="en-US" sz="2400" b="1" dirty="0">
                <a:solidFill>
                  <a:srgbClr val="FF0000"/>
                </a:solidFill>
                <a:latin typeface="微软雅黑" panose="020B0604030504040204" pitchFamily="34" charset="-122"/>
                <a:ea typeface="微软雅黑" panose="020B0604030504040204" pitchFamily="34" charset="-122"/>
              </a:rPr>
              <a:t>本报告期实际增加数</a:t>
            </a:r>
            <a:r>
              <a:rPr lang="en-US" altLang="zh-CN" sz="2400" dirty="0">
                <a:solidFill>
                  <a:srgbClr val="000000"/>
                </a:solidFill>
                <a:latin typeface="微软雅黑" panose="020B0604030504040204" pitchFamily="34" charset="-122"/>
                <a:ea typeface="微软雅黑" panose="020B0604030504040204" pitchFamily="34" charset="-122"/>
              </a:rPr>
              <a:t>(</a:t>
            </a:r>
            <a:r>
              <a:rPr lang="zh-CN" altLang="en-US" sz="2400" dirty="0">
                <a:solidFill>
                  <a:srgbClr val="000000"/>
                </a:solidFill>
                <a:latin typeface="微软雅黑" panose="020B0604030504040204" pitchFamily="34" charset="-122"/>
                <a:ea typeface="微软雅黑" panose="020B0604030504040204" pitchFamily="34" charset="-122"/>
              </a:rPr>
              <a:t>或发生数</a:t>
            </a:r>
            <a:r>
              <a:rPr lang="en-US" altLang="zh-CN" sz="2400" dirty="0">
                <a:solidFill>
                  <a:srgbClr val="000000"/>
                </a:solidFill>
                <a:latin typeface="微软雅黑" panose="020B0604030504040204" pitchFamily="34" charset="-122"/>
                <a:ea typeface="微软雅黑" panose="020B0604030504040204" pitchFamily="34" charset="-122"/>
              </a:rPr>
              <a:t>)</a:t>
            </a:r>
            <a:r>
              <a:rPr lang="zh-CN" altLang="en-US" sz="2400" dirty="0">
                <a:solidFill>
                  <a:srgbClr val="000000"/>
                </a:solidFill>
                <a:latin typeface="微软雅黑" panose="020B0604030504040204" pitchFamily="34" charset="-122"/>
                <a:ea typeface="微软雅黑" panose="020B0604030504040204" pitchFamily="34" charset="-122"/>
              </a:rPr>
              <a:t>，不是填报开始建设以来的累计数。</a:t>
            </a:r>
            <a:endParaRPr lang="en-US" altLang="zh-CN" sz="2400" dirty="0">
              <a:solidFill>
                <a:srgbClr val="000000"/>
              </a:solidFill>
              <a:latin typeface="微软雅黑" panose="020B0604030504040204" pitchFamily="34" charset="-122"/>
              <a:ea typeface="微软雅黑" panose="020B0604030504040204" pitchFamily="34" charset="-122"/>
            </a:endParaRPr>
          </a:p>
        </p:txBody>
      </p:sp>
      <p:grpSp>
        <p:nvGrpSpPr>
          <p:cNvPr id="91143" name="组合 32"/>
          <p:cNvGrpSpPr/>
          <p:nvPr/>
        </p:nvGrpSpPr>
        <p:grpSpPr>
          <a:xfrm>
            <a:off x="7429500" y="3943350"/>
            <a:ext cx="955675" cy="700088"/>
            <a:chOff x="5465941" y="1779662"/>
            <a:chExt cx="883590" cy="863308"/>
          </a:xfrm>
        </p:grpSpPr>
        <p:grpSp>
          <p:nvGrpSpPr>
            <p:cNvPr id="91144" name="组合 33"/>
            <p:cNvGrpSpPr/>
            <p:nvPr/>
          </p:nvGrpSpPr>
          <p:grpSpPr>
            <a:xfrm>
              <a:off x="5741880" y="1779662"/>
              <a:ext cx="330245" cy="330348"/>
              <a:chOff x="3833071" y="1100471"/>
              <a:chExt cx="1294713" cy="1295119"/>
            </a:xfrm>
          </p:grpSpPr>
          <p:sp>
            <p:nvSpPr>
              <p:cNvPr id="37" name="椭圆 36"/>
              <p:cNvSpPr/>
              <p:nvPr/>
            </p:nvSpPr>
            <p:spPr>
              <a:xfrm>
                <a:off x="3833067" y="1100471"/>
                <a:ext cx="1294717" cy="1297038"/>
              </a:xfrm>
              <a:prstGeom prst="ellipse">
                <a:avLst/>
              </a:prstGeom>
              <a:gradFill flip="none" rotWithShape="true">
                <a:gsLst>
                  <a:gs pos="0">
                    <a:schemeClr val="bg1">
                      <a:lumMod val="75000"/>
                    </a:schemeClr>
                  </a:gs>
                  <a:gs pos="100000">
                    <a:schemeClr val="bg1"/>
                  </a:gs>
                  <a:gs pos="0">
                    <a:srgbClr val="CDCDCD"/>
                  </a:gs>
                </a:gsLst>
                <a:lin ang="18900000" scaled="true"/>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8" name="椭圆 37"/>
              <p:cNvSpPr/>
              <p:nvPr/>
            </p:nvSpPr>
            <p:spPr>
              <a:xfrm>
                <a:off x="3867593" y="1138847"/>
                <a:ext cx="1225665" cy="1220286"/>
              </a:xfrm>
              <a:prstGeom prst="ellipse">
                <a:avLst/>
              </a:prstGeom>
              <a:gradFill flip="none" rotWithShape="true">
                <a:gsLst>
                  <a:gs pos="100000">
                    <a:schemeClr val="bg1"/>
                  </a:gs>
                  <a:gs pos="0">
                    <a:schemeClr val="bg1">
                      <a:lumMod val="75000"/>
                    </a:schemeClr>
                  </a:gs>
                </a:gsLst>
                <a:lin ang="8400000" scaled="false"/>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91145" name="组合 34"/>
            <p:cNvGrpSpPr/>
            <p:nvPr/>
          </p:nvGrpSpPr>
          <p:grpSpPr>
            <a:xfrm>
              <a:off x="6019286" y="1980807"/>
              <a:ext cx="330246" cy="330347"/>
              <a:chOff x="3833934" y="1098575"/>
              <a:chExt cx="1294717" cy="1295115"/>
            </a:xfrm>
          </p:grpSpPr>
          <p:sp>
            <p:nvSpPr>
              <p:cNvPr id="35" name="椭圆 34"/>
              <p:cNvSpPr/>
              <p:nvPr/>
            </p:nvSpPr>
            <p:spPr>
              <a:xfrm>
                <a:off x="3833934" y="1100494"/>
                <a:ext cx="1294713" cy="1289362"/>
              </a:xfrm>
              <a:prstGeom prst="ellipse">
                <a:avLst/>
              </a:prstGeom>
              <a:gradFill flip="none" rotWithShape="true">
                <a:gsLst>
                  <a:gs pos="0">
                    <a:schemeClr val="bg1">
                      <a:lumMod val="75000"/>
                    </a:schemeClr>
                  </a:gs>
                  <a:gs pos="100000">
                    <a:schemeClr val="bg1"/>
                  </a:gs>
                  <a:gs pos="0">
                    <a:srgbClr val="CDCDCD"/>
                  </a:gs>
                </a:gsLst>
                <a:lin ang="18900000" scaled="true"/>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 name="椭圆 35"/>
              <p:cNvSpPr/>
              <p:nvPr/>
            </p:nvSpPr>
            <p:spPr>
              <a:xfrm>
                <a:off x="3868460" y="1131193"/>
                <a:ext cx="1225662" cy="1227964"/>
              </a:xfrm>
              <a:prstGeom prst="ellipse">
                <a:avLst/>
              </a:prstGeom>
              <a:gradFill flip="none" rotWithShape="true">
                <a:gsLst>
                  <a:gs pos="100000">
                    <a:schemeClr val="bg1"/>
                  </a:gs>
                  <a:gs pos="0">
                    <a:schemeClr val="bg1">
                      <a:lumMod val="75000"/>
                    </a:schemeClr>
                  </a:gs>
                </a:gsLst>
                <a:lin ang="8400000" scaled="false"/>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91146" name="组合 35"/>
            <p:cNvGrpSpPr/>
            <p:nvPr/>
          </p:nvGrpSpPr>
          <p:grpSpPr>
            <a:xfrm>
              <a:off x="5922414" y="2312623"/>
              <a:ext cx="330246" cy="330347"/>
              <a:chOff x="3835174" y="1101356"/>
              <a:chExt cx="1294717" cy="1295115"/>
            </a:xfrm>
          </p:grpSpPr>
          <p:sp>
            <p:nvSpPr>
              <p:cNvPr id="33" name="椭圆 32"/>
              <p:cNvSpPr/>
              <p:nvPr/>
            </p:nvSpPr>
            <p:spPr>
              <a:xfrm>
                <a:off x="3835174" y="1099432"/>
                <a:ext cx="1294713" cy="1297039"/>
              </a:xfrm>
              <a:prstGeom prst="ellipse">
                <a:avLst/>
              </a:prstGeom>
              <a:gradFill flip="none" rotWithShape="true">
                <a:gsLst>
                  <a:gs pos="0">
                    <a:schemeClr val="bg1">
                      <a:lumMod val="75000"/>
                    </a:schemeClr>
                  </a:gs>
                  <a:gs pos="100000">
                    <a:schemeClr val="bg1"/>
                  </a:gs>
                  <a:gs pos="0">
                    <a:srgbClr val="CDCDCD"/>
                  </a:gs>
                </a:gsLst>
                <a:lin ang="18900000" scaled="true"/>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4" name="椭圆 33"/>
              <p:cNvSpPr/>
              <p:nvPr/>
            </p:nvSpPr>
            <p:spPr>
              <a:xfrm>
                <a:off x="3869700" y="1137808"/>
                <a:ext cx="1225662" cy="1220287"/>
              </a:xfrm>
              <a:prstGeom prst="ellipse">
                <a:avLst/>
              </a:prstGeom>
              <a:gradFill flip="none" rotWithShape="true">
                <a:gsLst>
                  <a:gs pos="100000">
                    <a:schemeClr val="bg1"/>
                  </a:gs>
                  <a:gs pos="0">
                    <a:schemeClr val="bg1">
                      <a:lumMod val="75000"/>
                    </a:schemeClr>
                  </a:gs>
                </a:gsLst>
                <a:lin ang="8400000" scaled="false"/>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91147" name="组合 36"/>
            <p:cNvGrpSpPr/>
            <p:nvPr/>
          </p:nvGrpSpPr>
          <p:grpSpPr>
            <a:xfrm>
              <a:off x="5465942" y="1983744"/>
              <a:ext cx="330245" cy="330347"/>
              <a:chOff x="3832651" y="1102353"/>
              <a:chExt cx="1294713" cy="1295115"/>
            </a:xfrm>
          </p:grpSpPr>
          <p:sp>
            <p:nvSpPr>
              <p:cNvPr id="31" name="椭圆 30"/>
              <p:cNvSpPr/>
              <p:nvPr/>
            </p:nvSpPr>
            <p:spPr>
              <a:xfrm>
                <a:off x="3832647" y="1100429"/>
                <a:ext cx="1294717" cy="1297039"/>
              </a:xfrm>
              <a:prstGeom prst="ellipse">
                <a:avLst/>
              </a:prstGeom>
              <a:gradFill flip="none" rotWithShape="true">
                <a:gsLst>
                  <a:gs pos="0">
                    <a:schemeClr val="bg1">
                      <a:lumMod val="75000"/>
                    </a:schemeClr>
                  </a:gs>
                  <a:gs pos="100000">
                    <a:schemeClr val="bg1"/>
                  </a:gs>
                  <a:gs pos="0">
                    <a:srgbClr val="CDCDCD"/>
                  </a:gs>
                </a:gsLst>
                <a:lin ang="18900000" scaled="true"/>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2" name="椭圆 31"/>
              <p:cNvSpPr/>
              <p:nvPr/>
            </p:nvSpPr>
            <p:spPr>
              <a:xfrm>
                <a:off x="3867173" y="1138805"/>
                <a:ext cx="1225665" cy="1220287"/>
              </a:xfrm>
              <a:prstGeom prst="ellipse">
                <a:avLst/>
              </a:prstGeom>
              <a:gradFill flip="none" rotWithShape="true">
                <a:gsLst>
                  <a:gs pos="100000">
                    <a:schemeClr val="bg1"/>
                  </a:gs>
                  <a:gs pos="0">
                    <a:schemeClr val="bg1">
                      <a:lumMod val="75000"/>
                    </a:schemeClr>
                  </a:gs>
                </a:gsLst>
                <a:lin ang="8400000" scaled="false"/>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91148" name="组合 37"/>
            <p:cNvGrpSpPr/>
            <p:nvPr/>
          </p:nvGrpSpPr>
          <p:grpSpPr>
            <a:xfrm>
              <a:off x="5576023" y="2312623"/>
              <a:ext cx="331713" cy="330347"/>
              <a:chOff x="3830839" y="1101356"/>
              <a:chExt cx="1300469" cy="1295115"/>
            </a:xfrm>
          </p:grpSpPr>
          <p:sp>
            <p:nvSpPr>
              <p:cNvPr id="29" name="椭圆 28"/>
              <p:cNvSpPr/>
              <p:nvPr/>
            </p:nvSpPr>
            <p:spPr>
              <a:xfrm>
                <a:off x="3830839" y="1099432"/>
                <a:ext cx="1300469" cy="1297039"/>
              </a:xfrm>
              <a:prstGeom prst="ellipse">
                <a:avLst/>
              </a:prstGeom>
              <a:gradFill flip="none" rotWithShape="true">
                <a:gsLst>
                  <a:gs pos="0">
                    <a:schemeClr val="bg1">
                      <a:lumMod val="75000"/>
                    </a:schemeClr>
                  </a:gs>
                  <a:gs pos="100000">
                    <a:schemeClr val="bg1"/>
                  </a:gs>
                  <a:gs pos="0">
                    <a:srgbClr val="CDCDCD"/>
                  </a:gs>
                </a:gsLst>
                <a:lin ang="18900000" scaled="true"/>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 name="椭圆 29"/>
              <p:cNvSpPr/>
              <p:nvPr/>
            </p:nvSpPr>
            <p:spPr>
              <a:xfrm>
                <a:off x="3865365" y="1137808"/>
                <a:ext cx="1231418" cy="1220287"/>
              </a:xfrm>
              <a:prstGeom prst="ellipse">
                <a:avLst/>
              </a:prstGeom>
              <a:gradFill flip="none" rotWithShape="true">
                <a:gsLst>
                  <a:gs pos="100000">
                    <a:schemeClr val="bg1"/>
                  </a:gs>
                  <a:gs pos="0">
                    <a:schemeClr val="bg1">
                      <a:lumMod val="75000"/>
                    </a:schemeClr>
                  </a:gs>
                </a:gsLst>
                <a:lin ang="8400000" scaled="false"/>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grpSp>
        <p:nvGrpSpPr>
          <p:cNvPr id="8" name="组合 7"/>
          <p:cNvGrpSpPr/>
          <p:nvPr/>
        </p:nvGrpSpPr>
        <p:grpSpPr>
          <a:xfrm>
            <a:off x="0" y="-107950"/>
            <a:ext cx="5266690" cy="1058545"/>
            <a:chOff x="0" y="-170"/>
            <a:chExt cx="8294"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2" name="组合 1"/>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7" name="矩形 5"/>
            <p:cNvSpPr>
              <a:spLocks noChangeArrowheads="true"/>
            </p:cNvSpPr>
            <p:nvPr/>
          </p:nvSpPr>
          <p:spPr bwMode="auto">
            <a:xfrm>
              <a:off x="900" y="190"/>
              <a:ext cx="7394" cy="1307"/>
            </a:xfrm>
            <a:prstGeom prst="rect">
              <a:avLst/>
            </a:prstGeom>
            <a:noFill/>
            <a:ln w="9525">
              <a:noFill/>
              <a:miter lim="800000"/>
            </a:ln>
          </p:spPr>
          <p:txBody>
            <a:bodyPr wrap="none">
              <a:spAutoFit/>
            </a:bodyPr>
            <a:lstStyle/>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320 本年各项应付款合计及工程款</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3"/>
          <p:cNvSpPr txBox="true"/>
          <p:nvPr/>
        </p:nvSpPr>
        <p:spPr>
          <a:xfrm>
            <a:off x="468313" y="896938"/>
            <a:ext cx="8207375" cy="3835400"/>
          </a:xfrm>
          <a:prstGeom prst="rect">
            <a:avLst/>
          </a:prstGeom>
          <a:noFill/>
          <a:ln w="9525">
            <a:noFill/>
          </a:ln>
        </p:spPr>
        <p:txBody>
          <a:bodyPr/>
          <a:lstStyle/>
          <a:p>
            <a:pPr marL="342900" indent="-342900">
              <a:spcBef>
                <a:spcPct val="20000"/>
              </a:spcBef>
              <a:buClr>
                <a:srgbClr val="FF0000"/>
              </a:buClr>
              <a:buFont typeface="Wingdings" panose="05000000000000000000" pitchFamily="2" charset="2"/>
              <a:buChar char="|"/>
            </a:pPr>
            <a:endParaRPr lang="en-US" altLang="zh-CN" sz="3200" b="1" dirty="0">
              <a:latin typeface="楷体_GB2312" panose="02010609030101010101" pitchFamily="49" charset="-122"/>
            </a:endParaRPr>
          </a:p>
          <a:p>
            <a:pPr marL="342900" indent="-342900">
              <a:spcBef>
                <a:spcPct val="20000"/>
              </a:spcBef>
              <a:buClr>
                <a:srgbClr val="FF0000"/>
              </a:buClr>
              <a:buFont typeface="Wingdings" panose="05000000000000000000" pitchFamily="2" charset="2"/>
              <a:buChar char="|"/>
            </a:pPr>
            <a:endParaRPr lang="zh-CN" altLang="en-US" sz="4000" dirty="0">
              <a:latin typeface="楷体_GB2312" panose="02010609030101010101" pitchFamily="49" charset="-122"/>
            </a:endParaRPr>
          </a:p>
        </p:txBody>
      </p:sp>
      <p:sp>
        <p:nvSpPr>
          <p:cNvPr id="92164" name="矩形 7"/>
          <p:cNvSpPr/>
          <p:nvPr/>
        </p:nvSpPr>
        <p:spPr>
          <a:xfrm>
            <a:off x="500063" y="1017588"/>
            <a:ext cx="7572375" cy="831850"/>
          </a:xfrm>
          <a:prstGeom prst="rect">
            <a:avLst/>
          </a:prstGeom>
          <a:noFill/>
          <a:ln w="9525">
            <a:noFill/>
          </a:ln>
        </p:spPr>
        <p:txBody>
          <a:bodyPr>
            <a:spAutoFit/>
          </a:bodyPr>
          <a:lstStyle/>
          <a:p>
            <a:pPr marL="342900" indent="-342900">
              <a:spcBef>
                <a:spcPct val="20000"/>
              </a:spcBef>
              <a:buClr>
                <a:srgbClr val="FF0000"/>
              </a:buClr>
            </a:pPr>
            <a:r>
              <a:rPr lang="zh-CN" altLang="en-US" sz="2400" dirty="0">
                <a:latin typeface="微软雅黑" panose="020B0604030504040204" pitchFamily="34" charset="-122"/>
                <a:ea typeface="微软雅黑" panose="020B0604030504040204" pitchFamily="34" charset="-122"/>
              </a:rPr>
              <a:t>    指经有关部门批准，通过各种方式获得土地使用权，但尚未开工建设的土地面积。</a:t>
            </a:r>
            <a:endParaRPr lang="en-US" altLang="zh-CN" sz="2400" dirty="0">
              <a:latin typeface="微软雅黑" panose="020B0604030504040204" pitchFamily="34" charset="-122"/>
              <a:ea typeface="微软雅黑" panose="020B0604030504040204" pitchFamily="34" charset="-122"/>
            </a:endParaRPr>
          </a:p>
        </p:txBody>
      </p:sp>
      <p:sp>
        <p:nvSpPr>
          <p:cNvPr id="92165" name="Freeform 12"/>
          <p:cNvSpPr/>
          <p:nvPr/>
        </p:nvSpPr>
        <p:spPr>
          <a:xfrm flipH="true">
            <a:off x="1174750" y="1984375"/>
            <a:ext cx="325438" cy="427038"/>
          </a:xfrm>
          <a:custGeom>
            <a:avLst/>
            <a:gdLst>
              <a:gd name="txL" fmla="*/ 0 w 9"/>
              <a:gd name="txT" fmla="*/ 0 h 16"/>
              <a:gd name="txR" fmla="*/ 9 w 9"/>
              <a:gd name="txB" fmla="*/ 16 h 16"/>
            </a:gdLst>
            <a:ahLst/>
            <a:cxnLst>
              <a:cxn ang="0">
                <a:pos x="2147483647" y="2147483647"/>
              </a:cxn>
              <a:cxn ang="0">
                <a:pos x="2147483647" y="2147483647"/>
              </a:cxn>
              <a:cxn ang="0">
                <a:pos x="0" y="2147483647"/>
              </a:cxn>
              <a:cxn ang="0">
                <a:pos x="2147483647" y="0"/>
              </a:cxn>
              <a:cxn ang="0">
                <a:pos x="2147483647" y="2147483647"/>
              </a:cxn>
            </a:cxnLst>
            <a:rect l="txL" t="txT" r="txR" b="txB"/>
            <a:pathLst>
              <a:path w="9" h="16">
                <a:moveTo>
                  <a:pt x="9" y="11"/>
                </a:moveTo>
                <a:cubicBezTo>
                  <a:pt x="9" y="14"/>
                  <a:pt x="7" y="16"/>
                  <a:pt x="4" y="16"/>
                </a:cubicBezTo>
                <a:cubicBezTo>
                  <a:pt x="1" y="16"/>
                  <a:pt x="0" y="14"/>
                  <a:pt x="0" y="11"/>
                </a:cubicBezTo>
                <a:cubicBezTo>
                  <a:pt x="0" y="8"/>
                  <a:pt x="4" y="5"/>
                  <a:pt x="4" y="0"/>
                </a:cubicBezTo>
                <a:cubicBezTo>
                  <a:pt x="5" y="4"/>
                  <a:pt x="9" y="8"/>
                  <a:pt x="9" y="11"/>
                </a:cubicBezTo>
                <a:close/>
              </a:path>
            </a:pathLst>
          </a:custGeom>
          <a:solidFill>
            <a:srgbClr val="DD1C3E"/>
          </a:solidFill>
          <a:ln w="9525">
            <a:noFill/>
          </a:ln>
        </p:spPr>
        <p:txBody>
          <a:bodyPr anchor="b" anchorCtr="false"/>
          <a:lstStyle/>
          <a:p>
            <a:pPr algn="ctr"/>
            <a:r>
              <a:rPr lang="en-US" altLang="zh-CN" dirty="0">
                <a:solidFill>
                  <a:schemeClr val="bg1"/>
                </a:solidFill>
                <a:latin typeface="Arial" panose="020B0604020202020204" pitchFamily="34" charset="0"/>
              </a:rPr>
              <a:t>1</a:t>
            </a:r>
            <a:endParaRPr lang="zh-CN" altLang="en-US" dirty="0">
              <a:solidFill>
                <a:schemeClr val="bg1"/>
              </a:solidFill>
              <a:latin typeface="Arial" panose="020B0604020202020204" pitchFamily="34" charset="0"/>
            </a:endParaRPr>
          </a:p>
        </p:txBody>
      </p:sp>
      <p:sp>
        <p:nvSpPr>
          <p:cNvPr id="92166" name="Freeform 12"/>
          <p:cNvSpPr/>
          <p:nvPr/>
        </p:nvSpPr>
        <p:spPr>
          <a:xfrm flipH="true">
            <a:off x="1174750" y="2681288"/>
            <a:ext cx="325438" cy="427037"/>
          </a:xfrm>
          <a:custGeom>
            <a:avLst/>
            <a:gdLst>
              <a:gd name="txL" fmla="*/ 0 w 9"/>
              <a:gd name="txT" fmla="*/ 0 h 16"/>
              <a:gd name="txR" fmla="*/ 9 w 9"/>
              <a:gd name="txB" fmla="*/ 16 h 16"/>
            </a:gdLst>
            <a:ahLst/>
            <a:cxnLst>
              <a:cxn ang="0">
                <a:pos x="2147483647" y="2147483647"/>
              </a:cxn>
              <a:cxn ang="0">
                <a:pos x="2147483647" y="2147483647"/>
              </a:cxn>
              <a:cxn ang="0">
                <a:pos x="0" y="2147483647"/>
              </a:cxn>
              <a:cxn ang="0">
                <a:pos x="2147483647" y="0"/>
              </a:cxn>
              <a:cxn ang="0">
                <a:pos x="2147483647" y="2147483647"/>
              </a:cxn>
            </a:cxnLst>
            <a:rect l="txL" t="txT" r="txR" b="txB"/>
            <a:pathLst>
              <a:path w="9" h="16">
                <a:moveTo>
                  <a:pt x="9" y="11"/>
                </a:moveTo>
                <a:cubicBezTo>
                  <a:pt x="9" y="14"/>
                  <a:pt x="7" y="16"/>
                  <a:pt x="4" y="16"/>
                </a:cubicBezTo>
                <a:cubicBezTo>
                  <a:pt x="1" y="16"/>
                  <a:pt x="0" y="14"/>
                  <a:pt x="0" y="11"/>
                </a:cubicBezTo>
                <a:cubicBezTo>
                  <a:pt x="0" y="8"/>
                  <a:pt x="4" y="5"/>
                  <a:pt x="4" y="0"/>
                </a:cubicBezTo>
                <a:cubicBezTo>
                  <a:pt x="5" y="4"/>
                  <a:pt x="9" y="8"/>
                  <a:pt x="9" y="11"/>
                </a:cubicBezTo>
                <a:close/>
              </a:path>
            </a:pathLst>
          </a:custGeom>
          <a:solidFill>
            <a:srgbClr val="707B87"/>
          </a:solidFill>
          <a:ln w="9525">
            <a:noFill/>
          </a:ln>
        </p:spPr>
        <p:txBody>
          <a:bodyPr anchor="b" anchorCtr="false"/>
          <a:lstStyle/>
          <a:p>
            <a:pPr algn="ctr"/>
            <a:r>
              <a:rPr lang="en-US" altLang="zh-CN" dirty="0">
                <a:solidFill>
                  <a:schemeClr val="bg1"/>
                </a:solidFill>
                <a:latin typeface="Arial" panose="020B0604020202020204" pitchFamily="34" charset="0"/>
              </a:rPr>
              <a:t>2</a:t>
            </a:r>
            <a:endParaRPr lang="zh-CN" altLang="en-US" dirty="0">
              <a:solidFill>
                <a:schemeClr val="bg1"/>
              </a:solidFill>
              <a:latin typeface="Arial" panose="020B0604020202020204" pitchFamily="34" charset="0"/>
            </a:endParaRPr>
          </a:p>
        </p:txBody>
      </p:sp>
      <p:sp>
        <p:nvSpPr>
          <p:cNvPr id="92167" name="Freeform 12"/>
          <p:cNvSpPr/>
          <p:nvPr/>
        </p:nvSpPr>
        <p:spPr>
          <a:xfrm flipH="true">
            <a:off x="1174750" y="3432175"/>
            <a:ext cx="325438" cy="425450"/>
          </a:xfrm>
          <a:custGeom>
            <a:avLst/>
            <a:gdLst>
              <a:gd name="txL" fmla="*/ 0 w 9"/>
              <a:gd name="txT" fmla="*/ 0 h 16"/>
              <a:gd name="txR" fmla="*/ 9 w 9"/>
              <a:gd name="txB" fmla="*/ 16 h 16"/>
            </a:gdLst>
            <a:ahLst/>
            <a:cxnLst>
              <a:cxn ang="0">
                <a:pos x="2147483647" y="2147483647"/>
              </a:cxn>
              <a:cxn ang="0">
                <a:pos x="2147483647" y="2147483647"/>
              </a:cxn>
              <a:cxn ang="0">
                <a:pos x="0" y="2147483647"/>
              </a:cxn>
              <a:cxn ang="0">
                <a:pos x="2147483647" y="0"/>
              </a:cxn>
              <a:cxn ang="0">
                <a:pos x="2147483647" y="2147483647"/>
              </a:cxn>
            </a:cxnLst>
            <a:rect l="txL" t="txT" r="txR" b="txB"/>
            <a:pathLst>
              <a:path w="9" h="16">
                <a:moveTo>
                  <a:pt x="9" y="11"/>
                </a:moveTo>
                <a:cubicBezTo>
                  <a:pt x="9" y="14"/>
                  <a:pt x="7" y="16"/>
                  <a:pt x="4" y="16"/>
                </a:cubicBezTo>
                <a:cubicBezTo>
                  <a:pt x="1" y="16"/>
                  <a:pt x="0" y="14"/>
                  <a:pt x="0" y="11"/>
                </a:cubicBezTo>
                <a:cubicBezTo>
                  <a:pt x="0" y="8"/>
                  <a:pt x="4" y="5"/>
                  <a:pt x="4" y="0"/>
                </a:cubicBezTo>
                <a:cubicBezTo>
                  <a:pt x="5" y="4"/>
                  <a:pt x="9" y="8"/>
                  <a:pt x="9" y="11"/>
                </a:cubicBezTo>
                <a:close/>
              </a:path>
            </a:pathLst>
          </a:custGeom>
          <a:solidFill>
            <a:srgbClr val="DD1C3E"/>
          </a:solidFill>
          <a:ln w="9525">
            <a:noFill/>
          </a:ln>
        </p:spPr>
        <p:txBody>
          <a:bodyPr anchor="b" anchorCtr="false"/>
          <a:lstStyle/>
          <a:p>
            <a:pPr algn="ctr"/>
            <a:r>
              <a:rPr lang="en-US" altLang="zh-CN" dirty="0">
                <a:solidFill>
                  <a:schemeClr val="bg1"/>
                </a:solidFill>
                <a:latin typeface="Arial" panose="020B0604020202020204" pitchFamily="34" charset="0"/>
              </a:rPr>
              <a:t>3</a:t>
            </a:r>
            <a:endParaRPr lang="zh-CN" altLang="en-US" dirty="0">
              <a:solidFill>
                <a:schemeClr val="bg1"/>
              </a:solidFill>
              <a:latin typeface="Arial" panose="020B0604020202020204" pitchFamily="34" charset="0"/>
            </a:endParaRPr>
          </a:p>
        </p:txBody>
      </p:sp>
      <p:sp>
        <p:nvSpPr>
          <p:cNvPr id="92168" name="Freeform 12"/>
          <p:cNvSpPr/>
          <p:nvPr/>
        </p:nvSpPr>
        <p:spPr>
          <a:xfrm flipH="true">
            <a:off x="1174750" y="4181475"/>
            <a:ext cx="325438" cy="427038"/>
          </a:xfrm>
          <a:custGeom>
            <a:avLst/>
            <a:gdLst>
              <a:gd name="txL" fmla="*/ 0 w 9"/>
              <a:gd name="txT" fmla="*/ 0 h 16"/>
              <a:gd name="txR" fmla="*/ 9 w 9"/>
              <a:gd name="txB" fmla="*/ 16 h 16"/>
            </a:gdLst>
            <a:ahLst/>
            <a:cxnLst>
              <a:cxn ang="0">
                <a:pos x="2147483647" y="2147483647"/>
              </a:cxn>
              <a:cxn ang="0">
                <a:pos x="2147483647" y="2147483647"/>
              </a:cxn>
              <a:cxn ang="0">
                <a:pos x="0" y="2147483647"/>
              </a:cxn>
              <a:cxn ang="0">
                <a:pos x="2147483647" y="0"/>
              </a:cxn>
              <a:cxn ang="0">
                <a:pos x="2147483647" y="2147483647"/>
              </a:cxn>
            </a:cxnLst>
            <a:rect l="txL" t="txT" r="txR" b="txB"/>
            <a:pathLst>
              <a:path w="9" h="16">
                <a:moveTo>
                  <a:pt x="9" y="11"/>
                </a:moveTo>
                <a:cubicBezTo>
                  <a:pt x="9" y="14"/>
                  <a:pt x="7" y="16"/>
                  <a:pt x="4" y="16"/>
                </a:cubicBezTo>
                <a:cubicBezTo>
                  <a:pt x="1" y="16"/>
                  <a:pt x="0" y="14"/>
                  <a:pt x="0" y="11"/>
                </a:cubicBezTo>
                <a:cubicBezTo>
                  <a:pt x="0" y="8"/>
                  <a:pt x="4" y="5"/>
                  <a:pt x="4" y="0"/>
                </a:cubicBezTo>
                <a:cubicBezTo>
                  <a:pt x="5" y="4"/>
                  <a:pt x="9" y="8"/>
                  <a:pt x="9" y="11"/>
                </a:cubicBezTo>
                <a:close/>
              </a:path>
            </a:pathLst>
          </a:custGeom>
          <a:solidFill>
            <a:srgbClr val="707B87"/>
          </a:solidFill>
          <a:ln w="9525">
            <a:noFill/>
          </a:ln>
        </p:spPr>
        <p:txBody>
          <a:bodyPr anchor="b" anchorCtr="false"/>
          <a:lstStyle/>
          <a:p>
            <a:pPr algn="ctr"/>
            <a:r>
              <a:rPr lang="en-US" altLang="zh-CN" dirty="0">
                <a:solidFill>
                  <a:schemeClr val="bg1"/>
                </a:solidFill>
                <a:latin typeface="Arial" panose="020B0604020202020204" pitchFamily="34" charset="0"/>
              </a:rPr>
              <a:t>4</a:t>
            </a:r>
            <a:endParaRPr lang="zh-CN" altLang="en-US" dirty="0">
              <a:solidFill>
                <a:schemeClr val="bg1"/>
              </a:solidFill>
              <a:latin typeface="Arial" panose="020B0604020202020204" pitchFamily="34" charset="0"/>
            </a:endParaRPr>
          </a:p>
        </p:txBody>
      </p:sp>
      <p:sp>
        <p:nvSpPr>
          <p:cNvPr id="92169" name="矩形 9"/>
          <p:cNvSpPr/>
          <p:nvPr/>
        </p:nvSpPr>
        <p:spPr>
          <a:xfrm>
            <a:off x="1928813" y="2111375"/>
            <a:ext cx="1979612" cy="400050"/>
          </a:xfrm>
          <a:prstGeom prst="rect">
            <a:avLst/>
          </a:prstGeom>
          <a:noFill/>
          <a:ln w="9525">
            <a:noFill/>
          </a:ln>
        </p:spPr>
        <p:txBody>
          <a:bodyPr wrap="none">
            <a:spAutoFit/>
          </a:bodyPr>
          <a:lstStyle/>
          <a:p>
            <a:r>
              <a:rPr lang="zh-CN" altLang="en-US" sz="2000" b="1" dirty="0">
                <a:latin typeface="微软雅黑" panose="020B0604030504040204" pitchFamily="34" charset="-122"/>
                <a:ea typeface="微软雅黑" panose="020B0604030504040204" pitchFamily="34" charset="-122"/>
              </a:rPr>
              <a:t>一级开发不算</a:t>
            </a:r>
            <a:r>
              <a:rPr lang="zh-CN" altLang="en-US" sz="2000" dirty="0">
                <a:latin typeface="微软雅黑" panose="020B0604030504040204" pitchFamily="34" charset="-122"/>
                <a:ea typeface="微软雅黑" panose="020B0604030504040204" pitchFamily="34" charset="-122"/>
              </a:rPr>
              <a:t>。</a:t>
            </a:r>
            <a:endParaRPr lang="zh-CN" altLang="en-US" sz="2000" dirty="0">
              <a:latin typeface="Arial" panose="020B0604020202020204" pitchFamily="34" charset="0"/>
            </a:endParaRPr>
          </a:p>
        </p:txBody>
      </p:sp>
      <p:sp>
        <p:nvSpPr>
          <p:cNvPr id="92170" name="矩形 11"/>
          <p:cNvSpPr/>
          <p:nvPr/>
        </p:nvSpPr>
        <p:spPr>
          <a:xfrm>
            <a:off x="1928813" y="4306888"/>
            <a:ext cx="4572000" cy="401637"/>
          </a:xfrm>
          <a:prstGeom prst="rect">
            <a:avLst/>
          </a:prstGeom>
          <a:noFill/>
          <a:ln w="9525">
            <a:noFill/>
          </a:ln>
        </p:spPr>
        <p:txBody>
          <a:bodyPr>
            <a:spAutoFit/>
          </a:bodyPr>
          <a:lstStyle/>
          <a:p>
            <a:pPr marL="342900" indent="-342900">
              <a:spcBef>
                <a:spcPct val="20000"/>
              </a:spcBef>
              <a:buClr>
                <a:srgbClr val="FF0000"/>
              </a:buClr>
            </a:pPr>
            <a:r>
              <a:rPr lang="zh-CN" altLang="en-US" sz="2000" b="1" dirty="0">
                <a:latin typeface="微软雅黑" panose="020B0604030504040204" pitchFamily="34" charset="-122"/>
                <a:ea typeface="微软雅黑" panose="020B0604030504040204" pitchFamily="34" charset="-122"/>
              </a:rPr>
              <a:t>及时删减</a:t>
            </a:r>
            <a:r>
              <a:rPr lang="en-US" altLang="zh-CN" sz="2000" b="1" dirty="0">
                <a:latin typeface="微软雅黑" panose="020B0604030504040204" pitchFamily="34" charset="-122"/>
                <a:ea typeface="微软雅黑" panose="020B0604030504040204" pitchFamily="34" charset="-122"/>
              </a:rPr>
              <a:t>——</a:t>
            </a:r>
            <a:r>
              <a:rPr lang="zh-CN" altLang="en-US" sz="2000" b="1" dirty="0">
                <a:latin typeface="微软雅黑" panose="020B0604030504040204" pitchFamily="34" charset="-122"/>
                <a:ea typeface="微软雅黑" panose="020B0604030504040204" pitchFamily="34" charset="-122"/>
              </a:rPr>
              <a:t>项目开工，需要及时删减</a:t>
            </a:r>
            <a:endParaRPr lang="zh-CN" altLang="en-US" sz="2000" dirty="0">
              <a:latin typeface="微软雅黑" panose="020B0604030504040204" pitchFamily="34" charset="-122"/>
              <a:ea typeface="微软雅黑" panose="020B0604030504040204" pitchFamily="34" charset="-122"/>
            </a:endParaRPr>
          </a:p>
        </p:txBody>
      </p:sp>
      <p:sp>
        <p:nvSpPr>
          <p:cNvPr id="92171" name="矩形 12"/>
          <p:cNvSpPr/>
          <p:nvPr/>
        </p:nvSpPr>
        <p:spPr>
          <a:xfrm>
            <a:off x="1928813" y="2808288"/>
            <a:ext cx="954087" cy="400050"/>
          </a:xfrm>
          <a:prstGeom prst="rect">
            <a:avLst/>
          </a:prstGeom>
          <a:noFill/>
          <a:ln w="9525">
            <a:noFill/>
          </a:ln>
        </p:spPr>
        <p:txBody>
          <a:bodyPr wrap="none">
            <a:spAutoFit/>
          </a:bodyPr>
          <a:lstStyle/>
          <a:p>
            <a:pPr marL="342900" indent="-342900">
              <a:spcBef>
                <a:spcPct val="20000"/>
              </a:spcBef>
              <a:buClr>
                <a:srgbClr val="FF0000"/>
              </a:buClr>
            </a:pPr>
            <a:r>
              <a:rPr lang="zh-CN" altLang="en-US" sz="2000" b="1" dirty="0">
                <a:latin typeface="微软雅黑" panose="020B0604030504040204" pitchFamily="34" charset="-122"/>
                <a:ea typeface="微软雅黑" panose="020B0604030504040204" pitchFamily="34" charset="-122"/>
              </a:rPr>
              <a:t>时点数</a:t>
            </a:r>
            <a:endParaRPr lang="zh-CN" altLang="en-US" sz="2000" b="1" dirty="0">
              <a:latin typeface="微软雅黑" panose="020B0604030504040204" pitchFamily="34" charset="-122"/>
              <a:ea typeface="微软雅黑" panose="020B0604030504040204" pitchFamily="34" charset="-122"/>
            </a:endParaRPr>
          </a:p>
        </p:txBody>
      </p:sp>
      <p:sp>
        <p:nvSpPr>
          <p:cNvPr id="92172" name="矩形 14"/>
          <p:cNvSpPr/>
          <p:nvPr/>
        </p:nvSpPr>
        <p:spPr>
          <a:xfrm>
            <a:off x="1571625" y="3535363"/>
            <a:ext cx="6715125" cy="401637"/>
          </a:xfrm>
          <a:prstGeom prst="rect">
            <a:avLst/>
          </a:prstGeom>
          <a:noFill/>
          <a:ln w="9525">
            <a:noFill/>
          </a:ln>
        </p:spPr>
        <p:txBody>
          <a:bodyPr>
            <a:spAutoFit/>
          </a:bodyPr>
          <a:lstStyle/>
          <a:p>
            <a:pPr marL="342900" indent="-342900">
              <a:spcBef>
                <a:spcPct val="20000"/>
              </a:spcBef>
              <a:buClr>
                <a:srgbClr val="FF0000"/>
              </a:buClr>
            </a:pPr>
            <a:r>
              <a:rPr lang="zh-CN" altLang="en-US" sz="2000" b="1" dirty="0">
                <a:latin typeface="微软雅黑" panose="020B0604030504040204" pitchFamily="34" charset="-122"/>
                <a:ea typeface="微软雅黑" panose="020B0604030504040204" pitchFamily="34" charset="-122"/>
              </a:rPr>
              <a:t>     不要漏报</a:t>
            </a:r>
            <a:r>
              <a:rPr lang="en-US" altLang="zh-CN" sz="2000" b="1" dirty="0">
                <a:latin typeface="微软雅黑" panose="020B0604030504040204" pitchFamily="34" charset="-122"/>
                <a:ea typeface="微软雅黑" panose="020B0604030504040204" pitchFamily="34" charset="-122"/>
              </a:rPr>
              <a:t>——</a:t>
            </a:r>
            <a:r>
              <a:rPr lang="zh-CN" altLang="en-US" sz="2000" b="1" dirty="0">
                <a:latin typeface="微软雅黑" panose="020B0604030504040204" pitchFamily="34" charset="-122"/>
                <a:ea typeface="微软雅黑" panose="020B0604030504040204" pitchFamily="34" charset="-122"/>
              </a:rPr>
              <a:t>本年购置土地，一般有待开发土地面积</a:t>
            </a:r>
            <a:endParaRPr lang="en-US" altLang="zh-CN" sz="2000" b="1" dirty="0">
              <a:latin typeface="微软雅黑" panose="020B0604030504040204" pitchFamily="34" charset="-122"/>
              <a:ea typeface="微软雅黑" panose="020B0604030504040204" pitchFamily="34" charset="-122"/>
            </a:endParaRPr>
          </a:p>
        </p:txBody>
      </p:sp>
      <p:grpSp>
        <p:nvGrpSpPr>
          <p:cNvPr id="8" name="组合 7"/>
          <p:cNvGrpSpPr/>
          <p:nvPr/>
        </p:nvGrpSpPr>
        <p:grpSpPr>
          <a:xfrm>
            <a:off x="0" y="-107950"/>
            <a:ext cx="3430270" cy="1058545"/>
            <a:chOff x="0" y="-170"/>
            <a:chExt cx="5402" cy="1667"/>
          </a:xfrm>
        </p:grpSpPr>
        <p:sp>
          <p:nvSpPr>
            <p:cNvPr id="51215" name="AutoShape 16" descr="C:\Users\renql\AppData\Roaming\feiq\RichOle\1157006221.bmp"/>
            <p:cNvSpPr>
              <a:spLocks noChangeAspect="true"/>
            </p:cNvSpPr>
            <p:nvPr/>
          </p:nvSpPr>
          <p:spPr>
            <a:xfrm>
              <a:off x="245" y="-170"/>
              <a:ext cx="480" cy="360"/>
            </a:xfrm>
            <a:prstGeom prst="rect">
              <a:avLst/>
            </a:prstGeom>
            <a:noFill/>
            <a:ln w="9525">
              <a:noFill/>
            </a:ln>
          </p:spPr>
          <p:txBody>
            <a:bodyPr/>
            <a:lstStyle/>
            <a:p>
              <a:endParaRPr lang="zh-CN" altLang="en-US" dirty="0">
                <a:latin typeface="Arial" panose="020B0604020202020204" pitchFamily="34" charset="0"/>
              </a:endParaRPr>
            </a:p>
          </p:txBody>
        </p:sp>
        <p:grpSp>
          <p:nvGrpSpPr>
            <p:cNvPr id="4" name="组合 3"/>
            <p:cNvGrpSpPr/>
            <p:nvPr userDrawn="true"/>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3" name="矩形 5"/>
            <p:cNvSpPr>
              <a:spLocks noChangeArrowheads="true"/>
            </p:cNvSpPr>
            <p:nvPr/>
          </p:nvSpPr>
          <p:spPr bwMode="auto">
            <a:xfrm>
              <a:off x="900" y="190"/>
              <a:ext cx="4502" cy="1307"/>
            </a:xfrm>
            <a:prstGeom prst="rect">
              <a:avLst/>
            </a:prstGeom>
            <a:noFill/>
            <a:ln w="9525">
              <a:noFill/>
              <a:miter lim="800000"/>
            </a:ln>
          </p:spPr>
          <p:txBody>
            <a:bodyPr wrap="none">
              <a:spAutoFit/>
            </a:bodyPr>
            <a:lstStyle/>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403 待开发土地面积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图片 10"/>
          <p:cNvPicPr>
            <a:picLocks noChangeAspect="true"/>
          </p:cNvPicPr>
          <p:nvPr/>
        </p:nvPicPr>
        <p:blipFill>
          <a:blip r:embed="rId1"/>
          <a:stretch>
            <a:fillRect/>
          </a:stretch>
        </p:blipFill>
        <p:spPr>
          <a:xfrm>
            <a:off x="0" y="0"/>
            <a:ext cx="5909072" cy="1662113"/>
          </a:xfrm>
          <a:prstGeom prst="rect">
            <a:avLst/>
          </a:prstGeom>
          <a:noFill/>
          <a:ln w="9525">
            <a:noFill/>
          </a:ln>
        </p:spPr>
      </p:pic>
      <p:pic>
        <p:nvPicPr>
          <p:cNvPr id="37890" name="图片 9"/>
          <p:cNvPicPr>
            <a:picLocks noChangeAspect="true"/>
          </p:cNvPicPr>
          <p:nvPr/>
        </p:nvPicPr>
        <p:blipFill>
          <a:blip r:embed="rId2"/>
          <a:stretch>
            <a:fillRect/>
          </a:stretch>
        </p:blipFill>
        <p:spPr>
          <a:xfrm>
            <a:off x="4744641" y="3900488"/>
            <a:ext cx="4399359" cy="1243013"/>
          </a:xfrm>
          <a:prstGeom prst="rect">
            <a:avLst/>
          </a:prstGeom>
          <a:noFill/>
          <a:ln w="9525">
            <a:noFill/>
          </a:ln>
        </p:spPr>
      </p:pic>
      <p:sp>
        <p:nvSpPr>
          <p:cNvPr id="5" name="灯片编号占位符 4"/>
          <p:cNvSpPr>
            <a:spLocks noGrp="true"/>
          </p:cNvSpPr>
          <p:nvPr>
            <p:ph type="sldNum" sz="quarter" idx="12"/>
          </p:nvPr>
        </p:nvSpPr>
        <p:spPr/>
        <p:txBody>
          <a:bodyPr vert="horz" lIns="68580" tIns="34290" rIns="68580" bIns="3429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9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6870" name="矩形 12"/>
          <p:cNvSpPr/>
          <p:nvPr/>
        </p:nvSpPr>
        <p:spPr>
          <a:xfrm>
            <a:off x="675005" y="2068195"/>
            <a:ext cx="7478395" cy="1568450"/>
          </a:xfrm>
          <a:prstGeom prst="rect">
            <a:avLst/>
          </a:prstGeom>
          <a:noFill/>
          <a:ln w="9525">
            <a:noFill/>
          </a:ln>
        </p:spPr>
        <p:txBody>
          <a:bodyPr wrap="square">
            <a:spAutoFit/>
          </a:bodyPr>
          <a:lstStyle/>
          <a:p>
            <a:pPr algn="ctr"/>
            <a:r>
              <a:rPr lang="en-US" altLang="zh-CN"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rPr>
              <a:t>X204-3</a:t>
            </a:r>
            <a:r>
              <a:rPr lang="zh-CN" altLang="en-US"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rPr>
              <a:t>表</a:t>
            </a:r>
            <a:endParaRPr lang="zh-CN" altLang="en-US"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endParaRPr>
          </a:p>
          <a:p>
            <a:pPr algn="ctr"/>
            <a:r>
              <a:rPr lang="en-US" altLang="zh-CN"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rPr>
              <a:t>《</a:t>
            </a:r>
            <a:r>
              <a:rPr lang="zh-CN" altLang="en-US"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rPr>
              <a:t>保障性住房开发及经营情况</a:t>
            </a:r>
            <a:r>
              <a:rPr lang="en-US" altLang="zh-CN"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rPr>
              <a:t>》</a:t>
            </a:r>
            <a:endParaRPr lang="en-US" altLang="zh-CN"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endParaRPr>
          </a:p>
          <a:p>
            <a:pPr algn="ctr"/>
            <a:endParaRPr lang="zh-CN" altLang="en-US" sz="32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cs typeface="微软雅黑" panose="020B0604030504040204" pitchFamily="34" charset="-122"/>
              <a:sym typeface="+mn-ea"/>
            </a:endParaRPr>
          </a:p>
        </p:txBody>
      </p:sp>
    </p:spTree>
  </p:cSld>
  <p:clrMapOvr>
    <a:masterClrMapping/>
  </p:clrMapOvr>
  <p:transition spd="slow" advClick="false"/>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true"/>
          <p:nvPr/>
        </p:nvSpPr>
        <p:spPr>
          <a:xfrm>
            <a:off x="5003800" y="988060"/>
            <a:ext cx="3721735" cy="2306955"/>
          </a:xfrm>
          <a:prstGeom prst="rect">
            <a:avLst/>
          </a:prstGeom>
          <a:noFill/>
        </p:spPr>
        <p:txBody>
          <a:bodyPr wrap="square" rtlCol="0" anchor="t">
            <a:spAutoFit/>
          </a:bodyPr>
          <a:lstStyle/>
          <a:p>
            <a:pPr>
              <a:lnSpc>
                <a:spcPct val="120000"/>
              </a:lnSpc>
              <a:buClrTx/>
              <a:buSzTx/>
              <a:defRPr/>
            </a:pPr>
            <a:r>
              <a:rPr lang="zh-CN" altLang="en-US" sz="2000">
                <a:latin typeface="微软雅黑" panose="020B0604030504040204" pitchFamily="34" charset="-122"/>
                <a:ea typeface="微软雅黑" panose="020B0604030504040204" pitchFamily="34" charset="-122"/>
                <a:cs typeface="微软雅黑" panose="020B0604030504040204" pitchFamily="34" charset="-122"/>
                <a:sym typeface="+mn-ea"/>
              </a:rPr>
              <a:t>保障性住房：保障性住房情况  指政府主导，为特定对象提供的限定标准、限定价格或租金的住房。包括保障性租赁住房、公租房、共有产权房、回迁安置房等政策保障性住房。</a:t>
            </a:r>
            <a:endParaRPr sz="2000" dirty="0">
              <a:latin typeface="微软雅黑" panose="020B0604030504040204" pitchFamily="34" charset="-122"/>
              <a:ea typeface="微软雅黑" panose="020B0604030504040204" pitchFamily="34" charset="-122"/>
              <a:sym typeface="+mn-ea"/>
            </a:endParaRPr>
          </a:p>
        </p:txBody>
      </p:sp>
      <p:graphicFrame>
        <p:nvGraphicFramePr>
          <p:cNvPr id="2" name="表格 1"/>
          <p:cNvGraphicFramePr/>
          <p:nvPr>
            <p:custDataLst>
              <p:tags r:id="rId1"/>
            </p:custDataLst>
          </p:nvPr>
        </p:nvGraphicFramePr>
        <p:xfrm>
          <a:off x="179705" y="51435"/>
          <a:ext cx="4529455" cy="4759325"/>
        </p:xfrm>
        <a:graphic>
          <a:graphicData uri="http://schemas.openxmlformats.org/drawingml/2006/table">
            <a:tbl>
              <a:tblPr firstRow="true" bandRow="true">
                <a:tableStyleId>{5940675A-B579-460E-94D1-54222C63F5DA}</a:tableStyleId>
              </a:tblPr>
              <a:tblGrid>
                <a:gridCol w="1689735"/>
                <a:gridCol w="969645"/>
                <a:gridCol w="913130"/>
                <a:gridCol w="956945"/>
              </a:tblGrid>
              <a:tr h="168910">
                <a:tc>
                  <a:txBody>
                    <a:bodyPr/>
                    <a:p>
                      <a:pPr indent="0" algn="ctr">
                        <a:buNone/>
                      </a:pPr>
                      <a:r>
                        <a:rPr lang="en-US" sz="1000" b="0">
                          <a:latin typeface="宋体" pitchFamily="2" charset="-122"/>
                          <a:ea typeface="宋体" pitchFamily="2" charset="-122"/>
                          <a:cs typeface="宋体" pitchFamily="2" charset="-122"/>
                        </a:rPr>
                        <a:t>指标名称</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计量单位</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代码</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1—本月</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2875">
                <a:tc>
                  <a:txBody>
                    <a:bodyPr/>
                    <a:p>
                      <a:pPr indent="0" algn="ctr">
                        <a:buNone/>
                      </a:pPr>
                      <a:r>
                        <a:rPr lang="en-US" sz="1000" b="0">
                          <a:latin typeface="宋体" pitchFamily="2" charset="-122"/>
                          <a:ea typeface="宋体" pitchFamily="2" charset="-122"/>
                          <a:cs typeface="宋体" pitchFamily="2" charset="-122"/>
                        </a:rPr>
                        <a:t>甲</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乙</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丙</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12</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2875">
                <a:tc>
                  <a:txBody>
                    <a:bodyPr/>
                    <a:p>
                      <a:pPr indent="0">
                        <a:buNone/>
                      </a:pPr>
                      <a:r>
                        <a:rPr lang="en-US" sz="1000" b="0">
                          <a:solidFill>
                            <a:srgbClr val="000000"/>
                          </a:solidFill>
                          <a:latin typeface="宋体" pitchFamily="2" charset="-122"/>
                          <a:ea typeface="宋体" pitchFamily="2" charset="-122"/>
                          <a:cs typeface="宋体" pitchFamily="2" charset="-122"/>
                        </a:rPr>
                        <a:t>保障性住房完成投资</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万元</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501</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cap="flat">
                      <a:noFill/>
                    </a:lnB>
                    <a:lnTlToBr>
                      <a:noFill/>
                    </a:lnTlToBr>
                    <a:lnBlToTr>
                      <a:noFill/>
                    </a:lnBlToTr>
                    <a:noFill/>
                  </a:tcPr>
                </a:tc>
              </a:tr>
              <a:tr h="142875">
                <a:tc>
                  <a:txBody>
                    <a:bodyPr/>
                    <a:p>
                      <a:pPr indent="0">
                        <a:buNone/>
                      </a:pPr>
                      <a:r>
                        <a:rPr lang="en-US" sz="1000" b="0">
                          <a:solidFill>
                            <a:srgbClr val="000000"/>
                          </a:solidFill>
                          <a:latin typeface="宋体" pitchFamily="2" charset="-122"/>
                          <a:ea typeface="宋体" pitchFamily="2" charset="-122"/>
                          <a:cs typeface="宋体" pitchFamily="2" charset="-122"/>
                        </a:rPr>
                        <a:t>  其中：公租房</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万元</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502</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000000"/>
                          </a:solidFill>
                          <a:latin typeface="宋体" pitchFamily="2" charset="-122"/>
                          <a:ea typeface="宋体" pitchFamily="2" charset="-122"/>
                          <a:cs typeface="宋体" pitchFamily="2" charset="-122"/>
                        </a:rPr>
                        <a:t>        保障性租赁住房</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万元</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503</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52400">
                <a:tc>
                  <a:txBody>
                    <a:bodyPr/>
                    <a:p>
                      <a:pPr indent="0">
                        <a:buNone/>
                      </a:pPr>
                      <a:r>
                        <a:rPr lang="en-US" sz="1000">
                          <a:solidFill>
                            <a:srgbClr val="000000"/>
                          </a:solidFill>
                          <a:latin typeface="宋体" pitchFamily="2" charset="-122"/>
                          <a:ea typeface="宋体" pitchFamily="2" charset="-122"/>
                          <a:cs typeface="宋体" pitchFamily="2" charset="-122"/>
                          <a:sym typeface="+mn-ea"/>
                        </a:rPr>
                        <a:t>        </a:t>
                      </a:r>
                      <a:r>
                        <a:rPr lang="en-US" sz="1000" b="0">
                          <a:solidFill>
                            <a:srgbClr val="000000"/>
                          </a:solidFill>
                          <a:latin typeface="宋体" pitchFamily="2" charset="-122"/>
                          <a:ea typeface="宋体" pitchFamily="2" charset="-122"/>
                          <a:cs typeface="宋体" pitchFamily="2" charset="-122"/>
                        </a:rPr>
                        <a:t>共有产权住房</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万元</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504</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52400">
                <a:tc>
                  <a:txBody>
                    <a:bodyPr/>
                    <a:p>
                      <a:pPr indent="0">
                        <a:buNone/>
                      </a:pPr>
                      <a:r>
                        <a:rPr lang="en-US" sz="1000">
                          <a:solidFill>
                            <a:srgbClr val="000000"/>
                          </a:solidFill>
                          <a:latin typeface="宋体" pitchFamily="2" charset="-122"/>
                          <a:ea typeface="宋体" pitchFamily="2" charset="-122"/>
                          <a:cs typeface="宋体" pitchFamily="2" charset="-122"/>
                          <a:sym typeface="+mn-ea"/>
                        </a:rPr>
                        <a:t>        </a:t>
                      </a:r>
                      <a:r>
                        <a:rPr lang="en-US" sz="1000" b="0">
                          <a:solidFill>
                            <a:srgbClr val="FF0000"/>
                          </a:solidFill>
                          <a:latin typeface="宋体" pitchFamily="2" charset="-122"/>
                          <a:ea typeface="宋体" pitchFamily="2" charset="-122"/>
                          <a:cs typeface="宋体" pitchFamily="2" charset="-122"/>
                        </a:rPr>
                        <a:t>配售型保障房▲</a:t>
                      </a:r>
                      <a:endParaRPr lang="en-US" altLang="en-US" sz="1000" b="0">
                        <a:solidFill>
                          <a:srgbClr val="FF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万元</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517</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a:solidFill>
                            <a:srgbClr val="000000"/>
                          </a:solidFill>
                          <a:latin typeface="宋体" pitchFamily="2" charset="-122"/>
                          <a:ea typeface="宋体" pitchFamily="2" charset="-122"/>
                          <a:cs typeface="宋体" pitchFamily="2" charset="-122"/>
                          <a:sym typeface="+mn-ea"/>
                        </a:rPr>
                        <a:t>        </a:t>
                      </a:r>
                      <a:r>
                        <a:rPr lang="en-US" sz="1000" b="0">
                          <a:solidFill>
                            <a:srgbClr val="000000"/>
                          </a:solidFill>
                          <a:latin typeface="宋体" pitchFamily="2" charset="-122"/>
                          <a:ea typeface="宋体" pitchFamily="2" charset="-122"/>
                          <a:cs typeface="宋体" pitchFamily="2" charset="-122"/>
                        </a:rPr>
                        <a:t>其他</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万元</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505</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000000"/>
                          </a:solidFill>
                          <a:latin typeface="宋体" pitchFamily="2" charset="-122"/>
                          <a:ea typeface="宋体" pitchFamily="2" charset="-122"/>
                          <a:cs typeface="宋体" pitchFamily="2" charset="-122"/>
                        </a:rPr>
                        <a:t>保障性住房销售面积</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平方米</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506</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FF0000"/>
                          </a:solidFill>
                          <a:latin typeface="宋体" pitchFamily="2" charset="-122"/>
                          <a:ea typeface="宋体" pitchFamily="2" charset="-122"/>
                          <a:cs typeface="宋体" pitchFamily="2" charset="-122"/>
                        </a:rPr>
                        <a:t>  其中：配售型保障房▲</a:t>
                      </a:r>
                      <a:endParaRPr lang="en-US" altLang="en-US" sz="1000" b="0">
                        <a:solidFill>
                          <a:srgbClr val="FF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平方米</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518</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000000"/>
                          </a:solidFill>
                          <a:latin typeface="宋体" pitchFamily="2" charset="-122"/>
                          <a:ea typeface="宋体" pitchFamily="2" charset="-122"/>
                          <a:cs typeface="宋体" pitchFamily="2" charset="-122"/>
                        </a:rPr>
                        <a:t>保障性住房销售套数</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套</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507</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FF0000"/>
                          </a:solidFill>
                          <a:latin typeface="宋体" pitchFamily="2" charset="-122"/>
                          <a:ea typeface="宋体" pitchFamily="2" charset="-122"/>
                          <a:cs typeface="宋体" pitchFamily="2" charset="-122"/>
                        </a:rPr>
                        <a:t>  其中：配售型保障房▲</a:t>
                      </a:r>
                      <a:endParaRPr lang="en-US" altLang="en-US" sz="1000" b="0">
                        <a:solidFill>
                          <a:srgbClr val="FF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套</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519</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000000"/>
                          </a:solidFill>
                          <a:latin typeface="宋体" pitchFamily="2" charset="-122"/>
                          <a:ea typeface="宋体" pitchFamily="2" charset="-122"/>
                          <a:cs typeface="宋体" pitchFamily="2" charset="-122"/>
                        </a:rPr>
                        <a:t>保障性住房销售额</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万元</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508</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FF0000"/>
                          </a:solidFill>
                          <a:latin typeface="宋体" pitchFamily="2" charset="-122"/>
                          <a:ea typeface="宋体" pitchFamily="2" charset="-122"/>
                          <a:cs typeface="宋体" pitchFamily="2" charset="-122"/>
                        </a:rPr>
                        <a:t>  其中：配售型保障房▲</a:t>
                      </a:r>
                      <a:endParaRPr lang="en-US" altLang="en-US" sz="1000" b="0">
                        <a:solidFill>
                          <a:srgbClr val="FF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万元</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520</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000000"/>
                          </a:solidFill>
                          <a:latin typeface="宋体" pitchFamily="2" charset="-122"/>
                          <a:ea typeface="宋体" pitchFamily="2" charset="-122"/>
                          <a:cs typeface="宋体" pitchFamily="2" charset="-122"/>
                        </a:rPr>
                        <a:t>保障性住房可售面积●</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平方米</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BJ517</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FF0000"/>
                          </a:solidFill>
                          <a:latin typeface="宋体" pitchFamily="2" charset="-122"/>
                          <a:ea typeface="宋体" pitchFamily="2" charset="-122"/>
                          <a:cs typeface="宋体" pitchFamily="2" charset="-122"/>
                        </a:rPr>
                        <a:t>  其中：配售型保障房●▲</a:t>
                      </a:r>
                      <a:endParaRPr lang="en-US" altLang="en-US" sz="1000" b="0">
                        <a:solidFill>
                          <a:srgbClr val="FF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平方米</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BJ524</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240">
                <a:tc>
                  <a:txBody>
                    <a:bodyPr/>
                    <a:p>
                      <a:pPr indent="0">
                        <a:buNone/>
                      </a:pPr>
                      <a:r>
                        <a:rPr lang="en-US" sz="1000" b="0">
                          <a:solidFill>
                            <a:srgbClr val="FF0000"/>
                          </a:solidFill>
                          <a:latin typeface="宋体" pitchFamily="2" charset="-122"/>
                          <a:ea typeface="宋体" pitchFamily="2" charset="-122"/>
                          <a:cs typeface="宋体" pitchFamily="2" charset="-122"/>
                        </a:rPr>
                        <a:t>实物补偿住房面积▲</a:t>
                      </a:r>
                      <a:endParaRPr lang="en-US" altLang="en-US" sz="1000" b="0">
                        <a:solidFill>
                          <a:srgbClr val="FF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平方米</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521</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FF0000"/>
                          </a:solidFill>
                          <a:latin typeface="宋体" pitchFamily="2" charset="-122"/>
                          <a:ea typeface="宋体" pitchFamily="2" charset="-122"/>
                          <a:cs typeface="宋体" pitchFamily="2" charset="-122"/>
                        </a:rPr>
                        <a:t>实物补偿住房套数▲</a:t>
                      </a:r>
                      <a:endParaRPr lang="en-US" altLang="en-US" sz="1000" b="0">
                        <a:solidFill>
                          <a:srgbClr val="FF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套</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522</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000000"/>
                          </a:solidFill>
                          <a:latin typeface="宋体" pitchFamily="2" charset="-122"/>
                          <a:ea typeface="宋体" pitchFamily="2" charset="-122"/>
                          <a:cs typeface="宋体" pitchFamily="2" charset="-122"/>
                        </a:rPr>
                        <a:t>保障性住房可出租面积</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平方米</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509</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000000"/>
                          </a:solidFill>
                          <a:latin typeface="宋体" pitchFamily="2" charset="-122"/>
                          <a:ea typeface="宋体" pitchFamily="2" charset="-122"/>
                          <a:cs typeface="宋体" pitchFamily="2" charset="-122"/>
                        </a:rPr>
                        <a:t>  其中：公租房</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平方米</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510</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000000"/>
                          </a:solidFill>
                          <a:latin typeface="宋体" pitchFamily="2" charset="-122"/>
                          <a:ea typeface="宋体" pitchFamily="2" charset="-122"/>
                          <a:cs typeface="宋体" pitchFamily="2" charset="-122"/>
                        </a:rPr>
                        <a:t>        保障性租赁住房</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平方米</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511</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000000"/>
                          </a:solidFill>
                          <a:latin typeface="宋体" pitchFamily="2" charset="-122"/>
                          <a:ea typeface="宋体" pitchFamily="2" charset="-122"/>
                          <a:cs typeface="宋体" pitchFamily="2" charset="-122"/>
                        </a:rPr>
                        <a:t>保障性住房可出租套数</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套</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512</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000000"/>
                          </a:solidFill>
                          <a:latin typeface="宋体" pitchFamily="2" charset="-122"/>
                          <a:ea typeface="宋体" pitchFamily="2" charset="-122"/>
                          <a:cs typeface="宋体" pitchFamily="2" charset="-122"/>
                        </a:rPr>
                        <a:t>  其中：公租房</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套</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513</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000000"/>
                          </a:solidFill>
                          <a:latin typeface="宋体" pitchFamily="2" charset="-122"/>
                          <a:ea typeface="宋体" pitchFamily="2" charset="-122"/>
                          <a:cs typeface="宋体" pitchFamily="2" charset="-122"/>
                        </a:rPr>
                        <a:t>        保障性租赁住房</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套</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514</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000000"/>
                          </a:solidFill>
                          <a:latin typeface="宋体" pitchFamily="2" charset="-122"/>
                          <a:ea typeface="宋体" pitchFamily="2" charset="-122"/>
                          <a:cs typeface="宋体" pitchFamily="2" charset="-122"/>
                        </a:rPr>
                        <a:t>保障性住房出租面积●</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平方米</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BJ518</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000000"/>
                          </a:solidFill>
                          <a:latin typeface="宋体" pitchFamily="2" charset="-122"/>
                          <a:ea typeface="宋体" pitchFamily="2" charset="-122"/>
                          <a:cs typeface="宋体" pitchFamily="2" charset="-122"/>
                        </a:rPr>
                        <a:t>  其中：公租房●</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平方米</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BJ519</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000000"/>
                          </a:solidFill>
                          <a:latin typeface="宋体" pitchFamily="2" charset="-122"/>
                          <a:ea typeface="宋体" pitchFamily="2" charset="-122"/>
                          <a:cs typeface="宋体" pitchFamily="2" charset="-122"/>
                        </a:rPr>
                        <a:t>        保障性租赁住房●</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平方米</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BJ520</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000000"/>
                          </a:solidFill>
                          <a:latin typeface="宋体" pitchFamily="2" charset="-122"/>
                          <a:ea typeface="宋体" pitchFamily="2" charset="-122"/>
                          <a:cs typeface="宋体" pitchFamily="2" charset="-122"/>
                        </a:rPr>
                        <a:t>保障性住房出租套数●</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套</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BJ521</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000000"/>
                          </a:solidFill>
                          <a:latin typeface="宋体" pitchFamily="2" charset="-122"/>
                          <a:ea typeface="宋体" pitchFamily="2" charset="-122"/>
                          <a:cs typeface="宋体" pitchFamily="2" charset="-122"/>
                        </a:rPr>
                        <a:t>  其中：公租房●</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套</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BJ522</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142875">
                <a:tc>
                  <a:txBody>
                    <a:bodyPr/>
                    <a:p>
                      <a:pPr indent="0">
                        <a:buNone/>
                      </a:pPr>
                      <a:r>
                        <a:rPr lang="en-US" sz="1000" b="0">
                          <a:solidFill>
                            <a:srgbClr val="000000"/>
                          </a:solidFill>
                          <a:latin typeface="宋体" pitchFamily="2" charset="-122"/>
                          <a:ea typeface="宋体" pitchFamily="2" charset="-122"/>
                          <a:cs typeface="宋体" pitchFamily="2" charset="-122"/>
                        </a:rPr>
                        <a:t>        保障性租赁住房●</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套</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solidFill>
                            <a:srgbClr val="000000"/>
                          </a:solidFill>
                          <a:latin typeface="宋体" pitchFamily="2" charset="-122"/>
                          <a:ea typeface="宋体" pitchFamily="2" charset="-122"/>
                          <a:cs typeface="宋体" pitchFamily="2" charset="-122"/>
                        </a:rPr>
                        <a:t>BJ523</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itchFamily="2" charset="-122"/>
                          <a:ea typeface="宋体" pitchFamily="2" charset="-122"/>
                          <a:cs typeface="宋体" pitchFamily="2" charset="-122"/>
                        </a:rPr>
                        <a:t> </a:t>
                      </a:r>
                      <a:endParaRPr lang="en-US" altLang="en-US" sz="10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r>
              <a:tr h="142875">
                <a:tc gridSpan="4">
                  <a:txBody>
                    <a:bodyPr/>
                    <a:p>
                      <a:pPr indent="0">
                        <a:buNone/>
                      </a:pPr>
                      <a:r>
                        <a:rPr lang="en-US" sz="1000" b="0">
                          <a:solidFill>
                            <a:srgbClr val="000000"/>
                          </a:solidFill>
                          <a:latin typeface="宋体" pitchFamily="2" charset="-122"/>
                          <a:ea typeface="宋体" pitchFamily="2" charset="-122"/>
                          <a:cs typeface="宋体" pitchFamily="2" charset="-122"/>
                        </a:rPr>
                        <a:t>项目规划相关资料：515</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cap="flat">
                      <a:noFill/>
                    </a:lnR>
                    <a:lnT w="12700" cap="flat" cmpd="sng">
                      <a:solidFill>
                        <a:srgbClr val="080000"/>
                      </a:solidFill>
                      <a:prstDash val="solid"/>
                      <a:headEnd type="none" w="med" len="med"/>
                      <a:tailEnd type="none" w="med" len="med"/>
                    </a:lnT>
                    <a:lnB cap="flat">
                      <a:noFill/>
                    </a:lnB>
                    <a:lnTlToBr>
                      <a:noFill/>
                    </a:lnTlToBr>
                    <a:lnBlToTr>
                      <a:noFill/>
                    </a:lnBlToTr>
                    <a:noFill/>
                  </a:tcPr>
                </a:tc>
                <a:tc hMerge="true">
                  <a:tcPr>
                    <a:lnT w="12700" cap="flat" cmpd="sng">
                      <a:solidFill>
                        <a:srgbClr val="080000"/>
                      </a:solidFill>
                      <a:prstDash val="solid"/>
                      <a:headEnd type="none" w="med" len="med"/>
                      <a:tailEnd type="none" w="med" len="med"/>
                    </a:lnT>
                    <a:lnB cap="flat">
                      <a:noFill/>
                    </a:lnB>
                  </a:tcPr>
                </a:tc>
                <a:tc hMerge="true">
                  <a:tcPr>
                    <a:lnT w="12700" cap="flat" cmpd="sng">
                      <a:solidFill>
                        <a:srgbClr val="080000"/>
                      </a:solidFill>
                      <a:prstDash val="solid"/>
                      <a:headEnd type="none" w="med" len="med"/>
                      <a:tailEnd type="none" w="med" len="med"/>
                    </a:lnT>
                    <a:lnB cap="flat">
                      <a:noFill/>
                    </a:lnB>
                  </a:tcPr>
                </a:tc>
                <a:tc hMerge="true">
                  <a:tcPr>
                    <a:lnR cap="flat">
                      <a:noFill/>
                    </a:lnR>
                    <a:lnT w="12700" cap="flat" cmpd="sng">
                      <a:solidFill>
                        <a:srgbClr val="080000"/>
                      </a:solidFill>
                      <a:prstDash val="solid"/>
                      <a:headEnd type="none" w="med" len="med"/>
                      <a:tailEnd type="none" w="med" len="med"/>
                    </a:lnT>
                    <a:lnB cap="flat">
                      <a:noFill/>
                    </a:lnB>
                  </a:tcPr>
                </a:tc>
              </a:tr>
              <a:tr h="142875">
                <a:tc gridSpan="4">
                  <a:txBody>
                    <a:bodyPr/>
                    <a:p>
                      <a:pPr indent="0">
                        <a:buNone/>
                      </a:pPr>
                      <a:r>
                        <a:rPr lang="en-US" sz="1000" b="0">
                          <a:solidFill>
                            <a:srgbClr val="000000"/>
                          </a:solidFill>
                          <a:latin typeface="宋体" pitchFamily="2" charset="-122"/>
                          <a:ea typeface="宋体" pitchFamily="2" charset="-122"/>
                          <a:cs typeface="宋体" pitchFamily="2" charset="-122"/>
                        </a:rPr>
                        <a:t>保障性住房规划建筑面积（515）平方米516</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cap="flat">
                      <a:noFill/>
                    </a:lnR>
                    <a:lnT cap="flat">
                      <a:noFill/>
                    </a:lnT>
                    <a:lnB cap="flat">
                      <a:noFill/>
                    </a:lnB>
                    <a:lnTlToBr>
                      <a:noFill/>
                    </a:lnTlToBr>
                    <a:lnBlToTr>
                      <a:noFill/>
                    </a:lnBlToTr>
                    <a:noFill/>
                  </a:tcPr>
                </a:tc>
                <a:tc hMerge="true">
                  <a:tcPr>
                    <a:lnT cap="flat">
                      <a:noFill/>
                    </a:lnT>
                    <a:lnB cap="flat">
                      <a:noFill/>
                    </a:lnB>
                  </a:tcPr>
                </a:tc>
                <a:tc hMerge="true">
                  <a:tcPr>
                    <a:lnT cap="flat">
                      <a:noFill/>
                    </a:lnT>
                    <a:lnB cap="flat">
                      <a:noFill/>
                    </a:lnB>
                  </a:tcPr>
                </a:tc>
                <a:tc hMerge="true">
                  <a:tcPr>
                    <a:lnR cap="flat">
                      <a:noFill/>
                    </a:lnR>
                    <a:lnT cap="flat">
                      <a:noFill/>
                    </a:lnT>
                    <a:lnB cap="flat">
                      <a:noFill/>
                    </a:lnB>
                  </a:tcPr>
                </a:tc>
              </a:tr>
              <a:tr h="142875">
                <a:tc gridSpan="4">
                  <a:txBody>
                    <a:bodyPr/>
                    <a:p>
                      <a:pPr indent="0">
                        <a:buNone/>
                      </a:pPr>
                      <a:r>
                        <a:rPr lang="en-US" sz="1000" b="0">
                          <a:solidFill>
                            <a:srgbClr val="000000"/>
                          </a:solidFill>
                          <a:latin typeface="宋体" pitchFamily="2" charset="-122"/>
                          <a:ea typeface="宋体" pitchFamily="2" charset="-122"/>
                          <a:cs typeface="宋体" pitchFamily="2" charset="-122"/>
                        </a:rPr>
                        <a:t>保障性住房规划住宅套数（516）套</a:t>
                      </a:r>
                      <a:endParaRPr lang="en-US" altLang="en-US" sz="10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c hMerge="true">
                  <a:tcPr>
                    <a:lnT cap="flat">
                      <a:noFill/>
                    </a:lnT>
                    <a:lnB w="12700" cap="flat" cmpd="sng">
                      <a:solidFill>
                        <a:srgbClr val="080000"/>
                      </a:solidFill>
                      <a:prstDash val="solid"/>
                      <a:headEnd type="none" w="med" len="med"/>
                      <a:tailEnd type="none" w="med" len="med"/>
                    </a:lnB>
                  </a:tcPr>
                </a:tc>
                <a:tc hMerge="true">
                  <a:tcPr>
                    <a:lnT cap="flat">
                      <a:noFill/>
                    </a:lnT>
                    <a:lnB w="12700" cap="flat" cmpd="sng">
                      <a:solidFill>
                        <a:srgbClr val="080000"/>
                      </a:solidFill>
                      <a:prstDash val="solid"/>
                      <a:headEnd type="none" w="med" len="med"/>
                      <a:tailEnd type="none" w="med" len="med"/>
                    </a:lnB>
                  </a:tcPr>
                </a:tc>
                <a:tc hMerge="true">
                  <a:tcPr>
                    <a:lnR cap="flat">
                      <a:noFill/>
                    </a:lnR>
                    <a:lnT cap="flat">
                      <a:noFill/>
                    </a:lnT>
                    <a:lnB w="12700" cap="flat" cmpd="sng">
                      <a:solidFill>
                        <a:srgbClr val="080000"/>
                      </a:solidFill>
                      <a:prstDash val="solid"/>
                      <a:headEnd type="none" w="med" len="med"/>
                      <a:tailEnd type="none" w="med" len="med"/>
                    </a:lnB>
                  </a:tcPr>
                </a:tc>
              </a:tr>
            </a:tbl>
          </a:graphicData>
        </a:graphic>
      </p:graphicFrame>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true"/>
          <p:nvPr/>
        </p:nvSpPr>
        <p:spPr>
          <a:xfrm>
            <a:off x="107315" y="195580"/>
            <a:ext cx="8831580" cy="4554220"/>
          </a:xfrm>
          <a:prstGeom prst="rect">
            <a:avLst/>
          </a:prstGeom>
          <a:noFill/>
        </p:spPr>
        <p:txBody>
          <a:bodyPr wrap="square" rtlCol="0" anchor="t">
            <a:spAutoFit/>
          </a:bodyPr>
          <a:lstStyle/>
          <a:p>
            <a:pPr marL="285750" indent="-285750" algn="l">
              <a:lnSpc>
                <a:spcPct val="130000"/>
              </a:lnSpc>
              <a:buClrTx/>
              <a:buSzTx/>
              <a:buFont typeface="Wingdings" panose="05000000000000000000" charset="0"/>
              <a:buChar char="l"/>
            </a:pPr>
            <a:r>
              <a:rPr sz="2000" dirty="0">
                <a:latin typeface="微软雅黑" panose="020B0604030504040204" pitchFamily="34" charset="-122"/>
                <a:ea typeface="微软雅黑" panose="020B0604030504040204" pitchFamily="34" charset="-122"/>
                <a:sym typeface="+mn-ea"/>
              </a:rPr>
              <a:t>统计范围：</a:t>
            </a:r>
            <a:endParaRPr sz="2000" dirty="0">
              <a:latin typeface="微软雅黑" panose="020B0604030504040204" pitchFamily="34" charset="-122"/>
              <a:ea typeface="微软雅黑" panose="020B0604030504040204" pitchFamily="34" charset="-122"/>
              <a:sym typeface="+mn-ea"/>
            </a:endParaRPr>
          </a:p>
          <a:p>
            <a:pPr lvl="1" eaLnBrk="1" hangingPunct="1">
              <a:lnSpc>
                <a:spcPct val="120000"/>
              </a:lnSpc>
              <a:defRPr/>
            </a:pPr>
            <a:r>
              <a:rPr lang="en-US" sz="2000" dirty="0">
                <a:latin typeface="微软雅黑" panose="020B0604030504040204" pitchFamily="34" charset="-122"/>
                <a:ea typeface="微软雅黑" panose="020B0604030504040204" pitchFamily="34" charset="-122"/>
                <a:sym typeface="+mn-ea"/>
              </a:rPr>
              <a:t>      </a:t>
            </a:r>
            <a:r>
              <a:rPr sz="2000" dirty="0">
                <a:latin typeface="微软雅黑" panose="020B0604030504040204" pitchFamily="34" charset="-122"/>
                <a:ea typeface="微软雅黑" panose="020B0604030504040204" pitchFamily="34" charset="-122"/>
                <a:sym typeface="+mn-ea"/>
              </a:rPr>
              <a:t>辖区内进行保障性住房开发建设的单位，包括投资项目中的棚户区改造</a:t>
            </a:r>
            <a:r>
              <a:rPr sz="2000" dirty="0">
                <a:solidFill>
                  <a:srgbClr val="FF0000"/>
                </a:solidFill>
                <a:latin typeface="微软雅黑" panose="020B0604030504040204" pitchFamily="34" charset="-122"/>
                <a:ea typeface="微软雅黑" panose="020B0604030504040204" pitchFamily="34" charset="-122"/>
                <a:sym typeface="+mn-ea"/>
              </a:rPr>
              <a:t>等</a:t>
            </a:r>
            <a:r>
              <a:rPr sz="2000" dirty="0">
                <a:latin typeface="微软雅黑" panose="020B0604030504040204" pitchFamily="34" charset="-122"/>
                <a:ea typeface="微软雅黑" panose="020B0604030504040204" pitchFamily="34" charset="-122"/>
                <a:sym typeface="+mn-ea"/>
              </a:rPr>
              <a:t>保障性住房项目。</a:t>
            </a:r>
            <a:endParaRPr sz="2000" dirty="0">
              <a:latin typeface="微软雅黑" panose="020B0604030504040204" pitchFamily="34" charset="-122"/>
              <a:ea typeface="微软雅黑" panose="020B0604030504040204" pitchFamily="34" charset="-122"/>
              <a:sym typeface="+mn-ea"/>
            </a:endParaRPr>
          </a:p>
          <a:p>
            <a:pPr lvl="1" eaLnBrk="1" hangingPunct="1">
              <a:lnSpc>
                <a:spcPct val="120000"/>
              </a:lnSpc>
              <a:defRPr/>
            </a:pPr>
            <a:endParaRPr sz="2000" dirty="0">
              <a:latin typeface="微软雅黑" panose="020B0604030504040204" pitchFamily="34" charset="-122"/>
              <a:ea typeface="微软雅黑" panose="020B0604030504040204" pitchFamily="34" charset="-122"/>
              <a:sym typeface="+mn-ea"/>
            </a:endParaRPr>
          </a:p>
          <a:p>
            <a:pPr marL="800100" lvl="1" indent="-342900" eaLnBrk="1" hangingPunct="1">
              <a:lnSpc>
                <a:spcPct val="120000"/>
              </a:lnSpc>
              <a:buFont typeface="Wingdings" panose="05000000000000000000" charset="0"/>
              <a:buChar char="ü"/>
              <a:defRPr/>
            </a:pPr>
            <a:r>
              <a:rPr lang="zh-CN" altLang="en-US" sz="2000">
                <a:effectLst>
                  <a:outerShdw blurRad="38100" dist="19050" dir="2700000" algn="tl" rotWithShape="0">
                    <a:schemeClr val="dk1">
                      <a:alpha val="40000"/>
                    </a:schemeClr>
                  </a:outerShdw>
                </a:effectLst>
                <a:latin typeface="方正楷体_GBK" panose="02000000000000000000" charset="-122"/>
                <a:ea typeface="方正楷体_GBK" panose="02000000000000000000" charset="-122"/>
                <a:cs typeface="方正楷体_GBK" panose="02000000000000000000" charset="-122"/>
                <a:sym typeface="+mn-ea"/>
              </a:rPr>
              <a:t>既包括房地产开发企业项目，也包括投资库中的项目（主要为棚户区改造项目）</a:t>
            </a:r>
            <a:endParaRPr sz="2000" dirty="0">
              <a:latin typeface="微软雅黑" panose="020B0604030504040204" pitchFamily="34" charset="-122"/>
              <a:ea typeface="微软雅黑" panose="020B0604030504040204" pitchFamily="34" charset="-122"/>
              <a:sym typeface="+mn-ea"/>
            </a:endParaRPr>
          </a:p>
          <a:p>
            <a:pPr marL="800100" lvl="1" indent="-342900" eaLnBrk="1" hangingPunct="1">
              <a:lnSpc>
                <a:spcPct val="120000"/>
              </a:lnSpc>
              <a:buFont typeface="Wingdings" panose="05000000000000000000" charset="0"/>
              <a:buChar char="ü"/>
              <a:defRPr/>
            </a:pPr>
            <a:r>
              <a:rPr lang="zh-CN" altLang="en-US" sz="2000">
                <a:effectLst>
                  <a:outerShdw blurRad="38100" dist="19050" dir="2700000" algn="tl" rotWithShape="0">
                    <a:schemeClr val="dk1">
                      <a:alpha val="40000"/>
                    </a:schemeClr>
                  </a:outerShdw>
                </a:effectLst>
                <a:latin typeface="方正楷体_GBK" panose="02000000000000000000" charset="-122"/>
                <a:ea typeface="方正楷体_GBK" panose="02000000000000000000" charset="-122"/>
                <a:cs typeface="方正楷体_GBK" panose="02000000000000000000" charset="-122"/>
                <a:sym typeface="+mn-ea"/>
              </a:rPr>
              <a:t>既包括单纯的保障性住房项目，也包括配建项目中的保障性住房部分</a:t>
            </a:r>
            <a:endParaRPr lang="zh-CN" altLang="en-US" sz="2000">
              <a:effectLst>
                <a:outerShdw blurRad="38100" dist="19050" dir="2700000" algn="tl" rotWithShape="0">
                  <a:schemeClr val="dk1">
                    <a:alpha val="40000"/>
                  </a:schemeClr>
                </a:outerShdw>
              </a:effectLst>
              <a:latin typeface="方正楷体_GBK" panose="02000000000000000000" charset="-122"/>
              <a:ea typeface="方正楷体_GBK" panose="02000000000000000000" charset="-122"/>
              <a:cs typeface="方正楷体_GBK" panose="02000000000000000000" charset="-122"/>
              <a:sym typeface="+mn-ea"/>
            </a:endParaRPr>
          </a:p>
          <a:p>
            <a:pPr marL="800100" lvl="1" indent="-342900" eaLnBrk="1" hangingPunct="1">
              <a:lnSpc>
                <a:spcPct val="120000"/>
              </a:lnSpc>
              <a:buFont typeface="Wingdings" panose="05000000000000000000" charset="0"/>
              <a:buChar char="ü"/>
              <a:defRPr/>
            </a:pPr>
            <a:r>
              <a:rPr lang="zh-CN" altLang="en-US" sz="2000">
                <a:effectLst>
                  <a:outerShdw blurRad="38100" dist="19050" dir="2700000" algn="tl" rotWithShape="0">
                    <a:schemeClr val="dk1">
                      <a:alpha val="40000"/>
                    </a:schemeClr>
                  </a:outerShdw>
                </a:effectLst>
                <a:latin typeface="方正楷体_GBK" panose="02000000000000000000" charset="-122"/>
                <a:ea typeface="方正楷体_GBK" panose="02000000000000000000" charset="-122"/>
                <a:cs typeface="方正楷体_GBK" panose="02000000000000000000" charset="-122"/>
                <a:sym typeface="+mn-ea"/>
              </a:rPr>
              <a:t>在房地产和投资新增项目入库时增加“是否为保障性住房项目”的标识，同时，</a:t>
            </a:r>
            <a:r>
              <a:rPr lang="zh-CN" altLang="en-US" sz="2000">
                <a:solidFill>
                  <a:srgbClr val="FF3300"/>
                </a:solidFill>
                <a:effectLst>
                  <a:outerShdw blurRad="38100" dist="19050" dir="2700000" algn="tl" rotWithShape="0">
                    <a:schemeClr val="dk1">
                      <a:alpha val="40000"/>
                    </a:schemeClr>
                  </a:outerShdw>
                </a:effectLst>
                <a:latin typeface="方正楷体_GBK" panose="02000000000000000000" charset="-122"/>
                <a:ea typeface="方正楷体_GBK" panose="02000000000000000000" charset="-122"/>
                <a:cs typeface="方正楷体_GBK" panose="02000000000000000000" charset="-122"/>
                <a:sym typeface="+mn-ea"/>
              </a:rPr>
              <a:t>在</a:t>
            </a:r>
            <a:r>
              <a:rPr lang="en-US" altLang="zh-CN" sz="2000">
                <a:solidFill>
                  <a:srgbClr val="FF3300"/>
                </a:solidFill>
                <a:effectLst>
                  <a:outerShdw blurRad="38100" dist="19050" dir="2700000" algn="tl" rotWithShape="0">
                    <a:schemeClr val="dk1">
                      <a:alpha val="40000"/>
                    </a:schemeClr>
                  </a:outerShdw>
                </a:effectLst>
                <a:latin typeface="方正楷体_GBK" panose="02000000000000000000" charset="-122"/>
                <a:ea typeface="方正楷体_GBK" panose="02000000000000000000" charset="-122"/>
                <a:cs typeface="方正楷体_GBK" panose="02000000000000000000" charset="-122"/>
                <a:sym typeface="+mn-ea"/>
              </a:rPr>
              <a:t>1</a:t>
            </a:r>
            <a:r>
              <a:rPr lang="zh-CN" altLang="en-US" sz="2000">
                <a:solidFill>
                  <a:srgbClr val="FF3300"/>
                </a:solidFill>
                <a:effectLst>
                  <a:outerShdw blurRad="38100" dist="19050" dir="2700000" algn="tl" rotWithShape="0">
                    <a:schemeClr val="dk1">
                      <a:alpha val="40000"/>
                    </a:schemeClr>
                  </a:outerShdw>
                </a:effectLst>
                <a:latin typeface="方正楷体_GBK" panose="02000000000000000000" charset="-122"/>
                <a:ea typeface="方正楷体_GBK" panose="02000000000000000000" charset="-122"/>
                <a:cs typeface="方正楷体_GBK" panose="02000000000000000000" charset="-122"/>
                <a:sym typeface="+mn-ea"/>
              </a:rPr>
              <a:t>月项目结转和退出时对续建项目是否为保障性住房项目进行摸排</a:t>
            </a:r>
            <a:r>
              <a:rPr lang="zh-CN" altLang="en-US" sz="2000">
                <a:effectLst>
                  <a:outerShdw blurRad="38100" dist="19050" dir="2700000" algn="tl" rotWithShape="0">
                    <a:schemeClr val="dk1">
                      <a:alpha val="40000"/>
                    </a:schemeClr>
                  </a:outerShdw>
                </a:effectLst>
                <a:latin typeface="方正楷体_GBK" panose="02000000000000000000" charset="-122"/>
                <a:ea typeface="方正楷体_GBK" panose="02000000000000000000" charset="-122"/>
                <a:cs typeface="方正楷体_GBK" panose="02000000000000000000" charset="-122"/>
                <a:sym typeface="+mn-ea"/>
              </a:rPr>
              <a:t>。</a:t>
            </a:r>
            <a:endParaRPr lang="zh-CN" altLang="en-US" sz="2000">
              <a:effectLst>
                <a:outerShdw blurRad="38100" dist="19050" dir="2700000" algn="tl" rotWithShape="0">
                  <a:schemeClr val="dk1">
                    <a:alpha val="40000"/>
                  </a:schemeClr>
                </a:outerShdw>
              </a:effectLst>
              <a:latin typeface="方正楷体_GBK" panose="02000000000000000000" charset="-122"/>
              <a:ea typeface="方正楷体_GBK" panose="02000000000000000000" charset="-122"/>
              <a:cs typeface="方正楷体_GBK" panose="02000000000000000000" charset="-122"/>
              <a:sym typeface="+mn-ea"/>
            </a:endParaRPr>
          </a:p>
          <a:p>
            <a:pPr marL="800100" lvl="1" indent="-342900" eaLnBrk="1" hangingPunct="1">
              <a:lnSpc>
                <a:spcPct val="120000"/>
              </a:lnSpc>
              <a:buFont typeface="Wingdings" panose="05000000000000000000" charset="0"/>
              <a:buChar char="ü"/>
              <a:defRPr/>
            </a:pPr>
            <a:r>
              <a:rPr lang="zh-CN" altLang="en-US" sz="2000" noProof="1">
                <a:effectLst>
                  <a:outerShdw blurRad="38100" dist="19050" dir="2700000" algn="tl" rotWithShape="0">
                    <a:schemeClr val="dk1">
                      <a:alpha val="40000"/>
                    </a:schemeClr>
                  </a:outerShdw>
                </a:effectLst>
                <a:latin typeface="方正楷体_GBK" panose="02000000000000000000" charset="-122"/>
                <a:ea typeface="方正楷体_GBK" panose="02000000000000000000" charset="-122"/>
                <a:cs typeface="方正楷体_GBK" panose="02000000000000000000" charset="-122"/>
              </a:rPr>
              <a:t>对于需要填表的保障房项目进行标记和布表，年度项目结转时打标记、项目入库时标记是否为保障性住房。</a:t>
            </a:r>
            <a:endParaRPr sz="2000" dirty="0">
              <a:latin typeface="微软雅黑" panose="020B0604030504040204" pitchFamily="34" charset="-122"/>
              <a:ea typeface="微软雅黑" panose="020B0604030504040204" pitchFamily="34" charset="-122"/>
              <a:sym typeface="+mn-ea"/>
            </a:endParaRPr>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1593;p38"/>
          <p:cNvSpPr txBox="true"/>
          <p:nvPr/>
        </p:nvSpPr>
        <p:spPr>
          <a:xfrm>
            <a:off x="751523" y="2111216"/>
            <a:ext cx="6785610" cy="278130"/>
          </a:xfrm>
          <a:prstGeom prst="rect">
            <a:avLst/>
          </a:prstGeom>
        </p:spPr>
        <p:txBody>
          <a:bodyPr spcFirstLastPara="1" wrap="square" lIns="91425" tIns="91425" rIns="91425" bIns="91425" anchor="ctr" anchorCtr="false">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spcBef>
                <a:spcPts val="0"/>
              </a:spcBef>
            </a:pPr>
            <a:endParaRPr lang="zh-CN" altLang="en-US" sz="1200" b="1" dirty="0">
              <a:solidFill>
                <a:srgbClr val="1D1D1B"/>
              </a:solidFill>
              <a:latin typeface="+mn-ea"/>
              <a:ea typeface="+mn-ea"/>
            </a:endParaRPr>
          </a:p>
        </p:txBody>
      </p:sp>
      <p:grpSp>
        <p:nvGrpSpPr>
          <p:cNvPr id="13" name="组合 12"/>
          <p:cNvGrpSpPr/>
          <p:nvPr/>
        </p:nvGrpSpPr>
        <p:grpSpPr>
          <a:xfrm>
            <a:off x="823225" y="4390900"/>
            <a:ext cx="2976250" cy="129147"/>
            <a:chOff x="927450" y="2852950"/>
            <a:chExt cx="2976250" cy="129147"/>
          </a:xfrm>
        </p:grpSpPr>
        <p:sp>
          <p:nvSpPr>
            <p:cNvPr id="14" name="Google Shape;1598;p38"/>
            <p:cNvSpPr/>
            <p:nvPr/>
          </p:nvSpPr>
          <p:spPr>
            <a:xfrm>
              <a:off x="927450" y="2852950"/>
              <a:ext cx="1884675" cy="129147"/>
            </a:xfrm>
            <a:prstGeom prst="rect">
              <a:avLst/>
            </a:prstGeom>
            <a:solidFill>
              <a:srgbClr val="3C97EA"/>
            </a:solidFill>
            <a:ln>
              <a:noFill/>
            </a:ln>
          </p:spPr>
          <p:txBody>
            <a:bodyPr spcFirstLastPara="1" wrap="square" lIns="91425" tIns="91425" rIns="91425" bIns="91425" anchor="ctr" anchorCtr="false">
              <a:noAutofit/>
            </a:bodyPr>
            <a:lstStyle/>
            <a:p>
              <a:endParaRPr sz="1050" dirty="0">
                <a:latin typeface="+mn-ea"/>
              </a:endParaRPr>
            </a:p>
          </p:txBody>
        </p:sp>
        <p:sp>
          <p:nvSpPr>
            <p:cNvPr id="15" name="Google Shape;1602;p38"/>
            <p:cNvSpPr/>
            <p:nvPr/>
          </p:nvSpPr>
          <p:spPr>
            <a:xfrm>
              <a:off x="931900" y="2905725"/>
              <a:ext cx="2971800" cy="19050"/>
            </a:xfrm>
            <a:custGeom>
              <a:avLst/>
              <a:gdLst/>
              <a:ahLst/>
              <a:cxnLst/>
              <a:rect l="l" t="t" r="r" b="b"/>
              <a:pathLst>
                <a:path w="118872" h="762" extrusionOk="false">
                  <a:moveTo>
                    <a:pt x="0" y="762"/>
                  </a:moveTo>
                  <a:cubicBezTo>
                    <a:pt x="39625" y="762"/>
                    <a:pt x="79247" y="0"/>
                    <a:pt x="118872" y="0"/>
                  </a:cubicBezTo>
                </a:path>
              </a:pathLst>
            </a:custGeom>
            <a:noFill/>
            <a:ln w="19050" cap="flat" cmpd="sng">
              <a:solidFill>
                <a:srgbClr val="1D1D1B"/>
              </a:solidFill>
              <a:prstDash val="solid"/>
              <a:round/>
              <a:headEnd type="none" w="med" len="med"/>
              <a:tailEnd type="none" w="med" len="med"/>
            </a:ln>
          </p:spPr>
        </p:sp>
      </p:grpSp>
      <p:grpSp>
        <p:nvGrpSpPr>
          <p:cNvPr id="16" name="组合 15"/>
          <p:cNvGrpSpPr/>
          <p:nvPr/>
        </p:nvGrpSpPr>
        <p:grpSpPr>
          <a:xfrm>
            <a:off x="852785" y="1764570"/>
            <a:ext cx="2985150" cy="113400"/>
            <a:chOff x="927450" y="2136300"/>
            <a:chExt cx="2985150" cy="113400"/>
          </a:xfrm>
        </p:grpSpPr>
        <p:sp>
          <p:nvSpPr>
            <p:cNvPr id="17" name="Google Shape;1597;p38"/>
            <p:cNvSpPr/>
            <p:nvPr/>
          </p:nvSpPr>
          <p:spPr>
            <a:xfrm>
              <a:off x="927450" y="2136300"/>
              <a:ext cx="2334982" cy="113400"/>
            </a:xfrm>
            <a:prstGeom prst="rect">
              <a:avLst/>
            </a:prstGeom>
            <a:solidFill>
              <a:srgbClr val="94BCE2"/>
            </a:solidFill>
            <a:ln>
              <a:noFill/>
            </a:ln>
          </p:spPr>
          <p:txBody>
            <a:bodyPr spcFirstLastPara="1" wrap="square" lIns="91425" tIns="91425" rIns="91425" bIns="91425" anchor="ctr" anchorCtr="false">
              <a:noAutofit/>
            </a:bodyPr>
            <a:lstStyle/>
            <a:p>
              <a:endParaRPr sz="1050" dirty="0">
                <a:latin typeface="+mn-ea"/>
              </a:endParaRPr>
            </a:p>
          </p:txBody>
        </p:sp>
        <p:sp>
          <p:nvSpPr>
            <p:cNvPr id="18" name="Google Shape;1603;p38"/>
            <p:cNvSpPr/>
            <p:nvPr/>
          </p:nvSpPr>
          <p:spPr>
            <a:xfrm>
              <a:off x="940800" y="2183475"/>
              <a:ext cx="2971800" cy="19050"/>
            </a:xfrm>
            <a:custGeom>
              <a:avLst/>
              <a:gdLst/>
              <a:ahLst/>
              <a:cxnLst/>
              <a:rect l="l" t="t" r="r" b="b"/>
              <a:pathLst>
                <a:path w="118872" h="762" extrusionOk="false">
                  <a:moveTo>
                    <a:pt x="0" y="762"/>
                  </a:moveTo>
                  <a:cubicBezTo>
                    <a:pt x="39625" y="762"/>
                    <a:pt x="79247" y="0"/>
                    <a:pt x="118872" y="0"/>
                  </a:cubicBezTo>
                </a:path>
              </a:pathLst>
            </a:custGeom>
            <a:noFill/>
            <a:ln w="19050" cap="flat" cmpd="sng">
              <a:solidFill>
                <a:srgbClr val="1D1D1B"/>
              </a:solidFill>
              <a:prstDash val="solid"/>
              <a:round/>
              <a:headEnd type="none" w="med" len="med"/>
              <a:tailEnd type="none" w="med" len="med"/>
            </a:ln>
          </p:spPr>
        </p:sp>
      </p:grpSp>
      <p:sp>
        <p:nvSpPr>
          <p:cNvPr id="4" name="文本框 3"/>
          <p:cNvSpPr txBox="true"/>
          <p:nvPr/>
        </p:nvSpPr>
        <p:spPr>
          <a:xfrm>
            <a:off x="924380" y="812305"/>
            <a:ext cx="2697480" cy="852805"/>
          </a:xfrm>
          <a:prstGeom prst="rect">
            <a:avLst/>
          </a:prstGeom>
          <a:noFill/>
        </p:spPr>
        <p:txBody>
          <a:bodyPr wrap="none" rtlCol="0">
            <a:spAutoFit/>
          </a:bodyPr>
          <a:lstStyle/>
          <a:p>
            <a:r>
              <a:rPr lang="en-US" altLang="zh-CN" sz="1650" dirty="0">
                <a:solidFill>
                  <a:srgbClr val="FF0000"/>
                </a:solidFill>
                <a:latin typeface="黑体" panose="02010609060101010101" charset="-122"/>
                <a:ea typeface="黑体" panose="02010609060101010101" charset="-122"/>
                <a:cs typeface="黑体" panose="02010609060101010101" charset="-122"/>
              </a:rPr>
              <a:t>01</a:t>
            </a:r>
            <a:r>
              <a:rPr lang="en-US" altLang="zh-CN" sz="1650" dirty="0" smtClean="0">
                <a:latin typeface="黑体" panose="02010609060101010101" charset="-122"/>
                <a:ea typeface="黑体" panose="02010609060101010101" charset="-122"/>
                <a:cs typeface="黑体" panose="02010609060101010101" charset="-122"/>
              </a:rPr>
              <a:t>新增</a:t>
            </a:r>
            <a:r>
              <a:rPr lang="zh-CN" altLang="en-US" sz="1650" dirty="0" smtClean="0">
                <a:solidFill>
                  <a:srgbClr val="FF0000"/>
                </a:solidFill>
                <a:latin typeface="黑体" panose="02010609060101010101" charset="-122"/>
                <a:ea typeface="黑体" panose="02010609060101010101" charset="-122"/>
                <a:cs typeface="黑体" panose="02010609060101010101" charset="-122"/>
              </a:rPr>
              <a:t>实物补偿</a:t>
            </a:r>
            <a:r>
              <a:rPr lang="zh-CN" altLang="en-US" sz="1650" dirty="0" smtClean="0">
                <a:latin typeface="黑体" panose="02010609060101010101" charset="-122"/>
                <a:ea typeface="黑体" panose="02010609060101010101" charset="-122"/>
                <a:cs typeface="黑体" panose="02010609060101010101" charset="-122"/>
              </a:rPr>
              <a:t>相关指标：</a:t>
            </a:r>
            <a:endParaRPr lang="en-US" altLang="zh-CN" sz="1650" dirty="0" smtClean="0">
              <a:latin typeface="黑体" panose="02010609060101010101" charset="-122"/>
              <a:ea typeface="黑体" panose="02010609060101010101" charset="-122"/>
              <a:cs typeface="黑体" panose="02010609060101010101" charset="-122"/>
            </a:endParaRPr>
          </a:p>
          <a:p>
            <a:r>
              <a:rPr lang="en-US" altLang="zh-CN" sz="1650" dirty="0" smtClean="0">
                <a:solidFill>
                  <a:srgbClr val="FF0000"/>
                </a:solidFill>
                <a:latin typeface="黑体" panose="02010609060101010101" charset="-122"/>
                <a:ea typeface="黑体" panose="02010609060101010101" charset="-122"/>
                <a:cs typeface="黑体" panose="02010609060101010101" charset="-122"/>
              </a:rPr>
              <a:t>  </a:t>
            </a:r>
            <a:r>
              <a:rPr lang="zh-CN" altLang="en-US" sz="1650" dirty="0" smtClean="0">
                <a:solidFill>
                  <a:srgbClr val="FF0000"/>
                </a:solidFill>
                <a:latin typeface="黑体" panose="02010609060101010101" charset="-122"/>
                <a:ea typeface="黑体" panose="02010609060101010101" charset="-122"/>
                <a:cs typeface="黑体" panose="02010609060101010101" charset="-122"/>
              </a:rPr>
              <a:t>实物补偿住房面积</a:t>
            </a:r>
            <a:endParaRPr lang="en-US" altLang="zh-CN" sz="1650" dirty="0" smtClean="0">
              <a:solidFill>
                <a:srgbClr val="FF0000"/>
              </a:solidFill>
              <a:latin typeface="黑体" panose="02010609060101010101" charset="-122"/>
              <a:ea typeface="黑体" panose="02010609060101010101" charset="-122"/>
              <a:cs typeface="黑体" panose="02010609060101010101" charset="-122"/>
            </a:endParaRPr>
          </a:p>
          <a:p>
            <a:r>
              <a:rPr lang="en-US" altLang="zh-CN" sz="1650" dirty="0" smtClean="0">
                <a:solidFill>
                  <a:srgbClr val="FF0000"/>
                </a:solidFill>
                <a:latin typeface="黑体" panose="02010609060101010101" charset="-122"/>
                <a:ea typeface="黑体" panose="02010609060101010101" charset="-122"/>
                <a:cs typeface="黑体" panose="02010609060101010101" charset="-122"/>
              </a:rPr>
              <a:t>  </a:t>
            </a:r>
            <a:r>
              <a:rPr lang="zh-CN" altLang="en-US" sz="1650" dirty="0" smtClean="0">
                <a:solidFill>
                  <a:srgbClr val="FF0000"/>
                </a:solidFill>
                <a:latin typeface="黑体" panose="02010609060101010101" charset="-122"/>
                <a:ea typeface="黑体" panose="02010609060101010101" charset="-122"/>
                <a:cs typeface="黑体" panose="02010609060101010101" charset="-122"/>
              </a:rPr>
              <a:t>实物补偿住房套数</a:t>
            </a:r>
            <a:endParaRPr lang="en-US" altLang="zh-CN" sz="1650" dirty="0">
              <a:solidFill>
                <a:srgbClr val="FF0000"/>
              </a:solidFill>
              <a:latin typeface="黑体" panose="02010609060101010101" charset="-122"/>
              <a:ea typeface="黑体" panose="02010609060101010101" charset="-122"/>
              <a:cs typeface="黑体" panose="02010609060101010101" charset="-122"/>
            </a:endParaRPr>
          </a:p>
        </p:txBody>
      </p:sp>
      <p:sp>
        <p:nvSpPr>
          <p:cNvPr id="23" name="文本框 22"/>
          <p:cNvSpPr txBox="true"/>
          <p:nvPr/>
        </p:nvSpPr>
        <p:spPr>
          <a:xfrm>
            <a:off x="755650" y="2499360"/>
            <a:ext cx="3312160" cy="1797050"/>
          </a:xfrm>
          <a:prstGeom prst="rect">
            <a:avLst/>
          </a:prstGeom>
          <a:noFill/>
        </p:spPr>
        <p:txBody>
          <a:bodyPr wrap="square" rtlCol="0">
            <a:noAutofit/>
          </a:bodyPr>
          <a:lstStyle/>
          <a:p>
            <a:r>
              <a:rPr lang="en-US" altLang="zh-CN" sz="1650" dirty="0">
                <a:solidFill>
                  <a:srgbClr val="FF0000"/>
                </a:solidFill>
                <a:latin typeface="黑体" panose="02010609060101010101" charset="-122"/>
                <a:ea typeface="黑体" panose="02010609060101010101" charset="-122"/>
                <a:cs typeface="黑体" panose="02010609060101010101" charset="-122"/>
              </a:rPr>
              <a:t>02</a:t>
            </a:r>
            <a:r>
              <a:rPr lang="en-US" altLang="zh-CN" sz="1650" dirty="0">
                <a:latin typeface="黑体" panose="02010609060101010101" charset="-122"/>
                <a:ea typeface="黑体" panose="02010609060101010101" charset="-122"/>
                <a:cs typeface="黑体" panose="02010609060101010101" charset="-122"/>
              </a:rPr>
              <a:t>新增</a:t>
            </a:r>
            <a:r>
              <a:rPr lang="en-US" altLang="zh-CN" sz="1650" dirty="0" smtClean="0">
                <a:solidFill>
                  <a:srgbClr val="FF0000"/>
                </a:solidFill>
                <a:latin typeface="黑体" panose="02010609060101010101" charset="-122"/>
                <a:ea typeface="黑体" panose="02010609060101010101" charset="-122"/>
                <a:cs typeface="黑体" panose="02010609060101010101" charset="-122"/>
              </a:rPr>
              <a:t>“</a:t>
            </a:r>
            <a:r>
              <a:rPr lang="zh-CN" altLang="en-US" sz="1650" dirty="0" smtClean="0">
                <a:solidFill>
                  <a:srgbClr val="FF0000"/>
                </a:solidFill>
                <a:latin typeface="黑体" panose="02010609060101010101" charset="-122"/>
                <a:ea typeface="黑体" panose="02010609060101010101" charset="-122"/>
                <a:cs typeface="黑体" panose="02010609060101010101" charset="-122"/>
              </a:rPr>
              <a:t>配售型保障房</a:t>
            </a:r>
            <a:r>
              <a:rPr lang="en-US" altLang="zh-CN" sz="1650" dirty="0" smtClean="0">
                <a:solidFill>
                  <a:srgbClr val="FF0000"/>
                </a:solidFill>
                <a:latin typeface="黑体" panose="02010609060101010101" charset="-122"/>
                <a:ea typeface="黑体" panose="02010609060101010101" charset="-122"/>
                <a:cs typeface="黑体" panose="02010609060101010101" charset="-122"/>
              </a:rPr>
              <a:t>”</a:t>
            </a:r>
            <a:r>
              <a:rPr lang="zh-CN" altLang="en-US" sz="1650" dirty="0" smtClean="0">
                <a:latin typeface="黑体" panose="02010609060101010101" charset="-122"/>
                <a:ea typeface="黑体" panose="02010609060101010101" charset="-122"/>
                <a:cs typeface="黑体" panose="02010609060101010101" charset="-122"/>
              </a:rPr>
              <a:t>作为相关</a:t>
            </a:r>
            <a:r>
              <a:rPr lang="en-US" altLang="zh-CN" sz="1650" dirty="0" err="1" smtClean="0">
                <a:latin typeface="黑体" panose="02010609060101010101" charset="-122"/>
                <a:ea typeface="黑体" panose="02010609060101010101" charset="-122"/>
                <a:cs typeface="黑体" panose="02010609060101010101" charset="-122"/>
              </a:rPr>
              <a:t>指标</a:t>
            </a:r>
            <a:r>
              <a:rPr lang="zh-CN" altLang="en-US" sz="1650" dirty="0" smtClean="0">
                <a:latin typeface="黑体" panose="02010609060101010101" charset="-122"/>
                <a:ea typeface="黑体" panose="02010609060101010101" charset="-122"/>
                <a:cs typeface="黑体" panose="02010609060101010101" charset="-122"/>
              </a:rPr>
              <a:t>的其中项</a:t>
            </a:r>
            <a:endParaRPr lang="en-US" altLang="zh-CN" sz="1650" dirty="0" smtClean="0">
              <a:latin typeface="黑体" panose="02010609060101010101" charset="-122"/>
              <a:ea typeface="黑体" panose="02010609060101010101" charset="-122"/>
              <a:cs typeface="黑体" panose="02010609060101010101" charset="-122"/>
            </a:endParaRPr>
          </a:p>
          <a:p>
            <a:r>
              <a:rPr lang="en-US" altLang="zh-CN" sz="1650" dirty="0" smtClean="0">
                <a:solidFill>
                  <a:srgbClr val="FF0000"/>
                </a:solidFill>
                <a:latin typeface="黑体" panose="02010609060101010101" charset="-122"/>
                <a:ea typeface="黑体" panose="02010609060101010101" charset="-122"/>
                <a:cs typeface="黑体" panose="02010609060101010101" charset="-122"/>
              </a:rPr>
              <a:t>  </a:t>
            </a:r>
            <a:r>
              <a:rPr lang="zh-CN" altLang="en-US" sz="1650" dirty="0" smtClean="0">
                <a:solidFill>
                  <a:srgbClr val="FF0000"/>
                </a:solidFill>
                <a:latin typeface="黑体" panose="02010609060101010101" charset="-122"/>
                <a:ea typeface="黑体" panose="02010609060101010101" charset="-122"/>
                <a:cs typeface="黑体" panose="02010609060101010101" charset="-122"/>
              </a:rPr>
              <a:t>投资</a:t>
            </a:r>
            <a:endParaRPr lang="en-US" altLang="zh-CN" sz="1650" dirty="0" smtClean="0">
              <a:solidFill>
                <a:srgbClr val="FF0000"/>
              </a:solidFill>
              <a:latin typeface="黑体" panose="02010609060101010101" charset="-122"/>
              <a:ea typeface="黑体" panose="02010609060101010101" charset="-122"/>
              <a:cs typeface="黑体" panose="02010609060101010101" charset="-122"/>
            </a:endParaRPr>
          </a:p>
          <a:p>
            <a:r>
              <a:rPr lang="en-US" altLang="zh-CN" sz="1650" dirty="0" smtClean="0">
                <a:solidFill>
                  <a:srgbClr val="FF0000"/>
                </a:solidFill>
                <a:latin typeface="黑体" panose="02010609060101010101" charset="-122"/>
                <a:ea typeface="黑体" panose="02010609060101010101" charset="-122"/>
                <a:cs typeface="黑体" panose="02010609060101010101" charset="-122"/>
              </a:rPr>
              <a:t>  </a:t>
            </a:r>
            <a:r>
              <a:rPr lang="zh-CN" altLang="en-US" sz="1650" dirty="0" smtClean="0">
                <a:solidFill>
                  <a:srgbClr val="FF0000"/>
                </a:solidFill>
                <a:latin typeface="黑体" panose="02010609060101010101" charset="-122"/>
                <a:ea typeface="黑体" panose="02010609060101010101" charset="-122"/>
                <a:cs typeface="黑体" panose="02010609060101010101" charset="-122"/>
              </a:rPr>
              <a:t>销售面积</a:t>
            </a:r>
            <a:endParaRPr lang="en-US" altLang="zh-CN" sz="1650" dirty="0" smtClean="0">
              <a:solidFill>
                <a:srgbClr val="FF0000"/>
              </a:solidFill>
              <a:latin typeface="黑体" panose="02010609060101010101" charset="-122"/>
              <a:ea typeface="黑体" panose="02010609060101010101" charset="-122"/>
              <a:cs typeface="黑体" panose="02010609060101010101" charset="-122"/>
            </a:endParaRPr>
          </a:p>
          <a:p>
            <a:r>
              <a:rPr lang="en-US" altLang="zh-CN" sz="1650" dirty="0" smtClean="0">
                <a:solidFill>
                  <a:srgbClr val="FF0000"/>
                </a:solidFill>
                <a:latin typeface="黑体" panose="02010609060101010101" charset="-122"/>
                <a:ea typeface="黑体" panose="02010609060101010101" charset="-122"/>
                <a:cs typeface="黑体" panose="02010609060101010101" charset="-122"/>
              </a:rPr>
              <a:t>  </a:t>
            </a:r>
            <a:r>
              <a:rPr lang="zh-CN" altLang="en-US" sz="1650" dirty="0" smtClean="0">
                <a:solidFill>
                  <a:srgbClr val="FF0000"/>
                </a:solidFill>
                <a:latin typeface="黑体" panose="02010609060101010101" charset="-122"/>
                <a:ea typeface="黑体" panose="02010609060101010101" charset="-122"/>
                <a:cs typeface="黑体" panose="02010609060101010101" charset="-122"/>
              </a:rPr>
              <a:t>销售套数</a:t>
            </a:r>
            <a:endParaRPr lang="en-US" altLang="zh-CN" sz="1650" dirty="0" smtClean="0">
              <a:solidFill>
                <a:srgbClr val="FF0000"/>
              </a:solidFill>
              <a:latin typeface="黑体" panose="02010609060101010101" charset="-122"/>
              <a:ea typeface="黑体" panose="02010609060101010101" charset="-122"/>
              <a:cs typeface="黑体" panose="02010609060101010101" charset="-122"/>
            </a:endParaRPr>
          </a:p>
          <a:p>
            <a:r>
              <a:rPr lang="en-US" altLang="zh-CN" sz="1650" dirty="0" smtClean="0">
                <a:solidFill>
                  <a:srgbClr val="FF0000"/>
                </a:solidFill>
                <a:latin typeface="黑体" panose="02010609060101010101" charset="-122"/>
                <a:ea typeface="黑体" panose="02010609060101010101" charset="-122"/>
                <a:cs typeface="黑体" panose="02010609060101010101" charset="-122"/>
              </a:rPr>
              <a:t>  </a:t>
            </a:r>
            <a:r>
              <a:rPr lang="zh-CN" altLang="en-US" sz="1650" dirty="0" smtClean="0">
                <a:solidFill>
                  <a:srgbClr val="FF0000"/>
                </a:solidFill>
                <a:latin typeface="黑体" panose="02010609060101010101" charset="-122"/>
                <a:ea typeface="黑体" panose="02010609060101010101" charset="-122"/>
                <a:cs typeface="黑体" panose="02010609060101010101" charset="-122"/>
              </a:rPr>
              <a:t>销售额</a:t>
            </a:r>
            <a:endParaRPr lang="zh-CN" altLang="en-US" sz="1650" dirty="0" smtClean="0">
              <a:solidFill>
                <a:srgbClr val="FF0000"/>
              </a:solidFill>
              <a:latin typeface="黑体" panose="02010609060101010101" charset="-122"/>
              <a:ea typeface="黑体" panose="02010609060101010101" charset="-122"/>
              <a:cs typeface="黑体" panose="02010609060101010101" charset="-122"/>
            </a:endParaRPr>
          </a:p>
          <a:p>
            <a:r>
              <a:rPr lang="en-US" altLang="zh-CN" sz="1650" dirty="0" smtClean="0">
                <a:solidFill>
                  <a:srgbClr val="FF0000"/>
                </a:solidFill>
                <a:latin typeface="黑体" panose="02010609060101010101" charset="-122"/>
                <a:ea typeface="黑体" panose="02010609060101010101" charset="-122"/>
                <a:cs typeface="黑体" panose="02010609060101010101" charset="-122"/>
              </a:rPr>
              <a:t>  </a:t>
            </a:r>
            <a:r>
              <a:rPr lang="zh-CN" altLang="en-US" sz="1650" dirty="0" smtClean="0">
                <a:solidFill>
                  <a:srgbClr val="FF0000"/>
                </a:solidFill>
                <a:latin typeface="黑体" panose="02010609060101010101" charset="-122"/>
                <a:ea typeface="黑体" panose="02010609060101010101" charset="-122"/>
                <a:cs typeface="黑体" panose="02010609060101010101" charset="-122"/>
              </a:rPr>
              <a:t>可售面积</a:t>
            </a:r>
            <a:endParaRPr lang="zh-CN" altLang="en-US" sz="1650" dirty="0" smtClean="0">
              <a:solidFill>
                <a:srgbClr val="FF0000"/>
              </a:solidFill>
              <a:latin typeface="黑体" panose="02010609060101010101" charset="-122"/>
              <a:ea typeface="黑体" panose="02010609060101010101" charset="-122"/>
              <a:cs typeface="黑体" panose="02010609060101010101" charset="-122"/>
            </a:endParaRPr>
          </a:p>
          <a:p>
            <a:r>
              <a:rPr lang="en-US" altLang="zh-CN" sz="100" dirty="0" smtClean="0">
                <a:solidFill>
                  <a:srgbClr val="FF0000"/>
                </a:solidFill>
                <a:latin typeface="黑体" panose="02010609060101010101" charset="-122"/>
                <a:ea typeface="黑体" panose="02010609060101010101" charset="-122"/>
                <a:cs typeface="黑体" panose="02010609060101010101" charset="-122"/>
              </a:rPr>
              <a:t>  </a:t>
            </a:r>
            <a:endParaRPr lang="en-US" altLang="zh-CN" sz="100" dirty="0">
              <a:solidFill>
                <a:srgbClr val="FF0000"/>
              </a:solidFill>
              <a:latin typeface="黑体" panose="02010609060101010101" charset="-122"/>
              <a:ea typeface="黑体" panose="02010609060101010101" charset="-122"/>
              <a:cs typeface="黑体" panose="02010609060101010101" charset="-122"/>
            </a:endParaRPr>
          </a:p>
        </p:txBody>
      </p:sp>
      <p:grpSp>
        <p:nvGrpSpPr>
          <p:cNvPr id="2" name="组合 1"/>
          <p:cNvGrpSpPr/>
          <p:nvPr userDrawn="true"/>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7" name="矩形 6"/>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8" name="矩形 7"/>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10" name="矩形 5"/>
          <p:cNvSpPr>
            <a:spLocks noChangeArrowheads="true"/>
          </p:cNvSpPr>
          <p:nvPr/>
        </p:nvSpPr>
        <p:spPr bwMode="auto">
          <a:xfrm>
            <a:off x="448628" y="105728"/>
            <a:ext cx="140716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修订内容</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11" name="文本框 10"/>
          <p:cNvSpPr txBox="true"/>
          <p:nvPr/>
        </p:nvSpPr>
        <p:spPr>
          <a:xfrm>
            <a:off x="1979930" y="167005"/>
            <a:ext cx="5775325" cy="398780"/>
          </a:xfrm>
          <a:prstGeom prst="rect">
            <a:avLst/>
          </a:prstGeom>
          <a:noFill/>
        </p:spPr>
        <p:txBody>
          <a:bodyPr wrap="square" rtlCol="0" anchor="t">
            <a:spAutoFit/>
          </a:bodyPr>
          <a:p>
            <a:r>
              <a:rPr lang="en-US" altLang="zh-CN" sz="20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《保障性住房开发及经营情况》（X204-3表）</a:t>
            </a:r>
            <a:endParaRPr lang="en-US" altLang="zh-CN" sz="2000"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endParaRPr>
          </a:p>
        </p:txBody>
      </p:sp>
      <p:graphicFrame>
        <p:nvGraphicFramePr>
          <p:cNvPr id="3" name="表格 2"/>
          <p:cNvGraphicFramePr/>
          <p:nvPr>
            <p:custDataLst>
              <p:tags r:id="rId1"/>
            </p:custDataLst>
          </p:nvPr>
        </p:nvGraphicFramePr>
        <p:xfrm>
          <a:off x="4011930" y="664845"/>
          <a:ext cx="4629150" cy="4292600"/>
        </p:xfrm>
        <a:graphic>
          <a:graphicData uri="http://schemas.openxmlformats.org/drawingml/2006/table">
            <a:tbl>
              <a:tblPr firstRow="true" bandRow="true">
                <a:tableStyleId>{5940675A-B579-460E-94D1-54222C63F5DA}</a:tableStyleId>
              </a:tblPr>
              <a:tblGrid>
                <a:gridCol w="2068830"/>
                <a:gridCol w="1187450"/>
                <a:gridCol w="1117600"/>
                <a:gridCol w="255270"/>
              </a:tblGrid>
              <a:tr h="254635">
                <a:tc>
                  <a:txBody>
                    <a:bodyPr/>
                    <a:p>
                      <a:pPr indent="0">
                        <a:buNone/>
                      </a:pPr>
                      <a:r>
                        <a:rPr lang="en-US" sz="1200" b="0">
                          <a:solidFill>
                            <a:srgbClr val="000000"/>
                          </a:solidFill>
                          <a:latin typeface="宋体" pitchFamily="2" charset="-122"/>
                          <a:ea typeface="宋体" pitchFamily="2" charset="-122"/>
                          <a:cs typeface="宋体" pitchFamily="2" charset="-122"/>
                        </a:rPr>
                        <a:t>保障性住房完成投资</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501</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cap="flat">
                      <a:noFill/>
                    </a:lnB>
                    <a:lnTlToBr>
                      <a:noFill/>
                    </a:lnTlToBr>
                    <a:lnBlToTr>
                      <a:noFill/>
                    </a:lnBlToTr>
                    <a:noFill/>
                  </a:tcPr>
                </a:tc>
              </a:tr>
              <a:tr h="253365">
                <a:tc>
                  <a:txBody>
                    <a:bodyPr/>
                    <a:p>
                      <a:pPr indent="0">
                        <a:buNone/>
                      </a:pPr>
                      <a:r>
                        <a:rPr lang="en-US" sz="1200" b="0">
                          <a:solidFill>
                            <a:srgbClr val="000000"/>
                          </a:solidFill>
                          <a:latin typeface="宋体" pitchFamily="2" charset="-122"/>
                          <a:ea typeface="宋体" pitchFamily="2" charset="-122"/>
                          <a:cs typeface="宋体" pitchFamily="2" charset="-122"/>
                        </a:rPr>
                        <a:t>  其中：公租房</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502</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368300">
                <a:tc>
                  <a:txBody>
                    <a:bodyPr/>
                    <a:p>
                      <a:pPr indent="0">
                        <a:buNone/>
                      </a:pPr>
                      <a:r>
                        <a:rPr lang="en-US" sz="1200" b="0">
                          <a:solidFill>
                            <a:srgbClr val="000000"/>
                          </a:solidFill>
                          <a:latin typeface="宋体" pitchFamily="2" charset="-122"/>
                          <a:ea typeface="宋体" pitchFamily="2" charset="-122"/>
                          <a:cs typeface="宋体" pitchFamily="2" charset="-122"/>
                        </a:rPr>
                        <a:t>        保障性租赁住房</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503</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3365">
                <a:tc>
                  <a:txBody>
                    <a:bodyPr/>
                    <a:p>
                      <a:pPr indent="0">
                        <a:buNone/>
                      </a:pPr>
                      <a:r>
                        <a:rPr lang="en-US" sz="1200" b="0">
                          <a:solidFill>
                            <a:srgbClr val="000000"/>
                          </a:solidFill>
                          <a:latin typeface="宋体" pitchFamily="2" charset="-122"/>
                          <a:ea typeface="宋体" pitchFamily="2" charset="-122"/>
                          <a:cs typeface="宋体" pitchFamily="2" charset="-122"/>
                        </a:rPr>
                        <a:t>        共有产权住房</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504</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4000">
                <a:tc>
                  <a:txBody>
                    <a:bodyPr/>
                    <a:p>
                      <a:pPr indent="0">
                        <a:buNone/>
                      </a:pPr>
                      <a:r>
                        <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        配售型保障房▲</a:t>
                      </a:r>
                      <a:endParaRPr lang="en-US" alt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517</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4000">
                <a:tc>
                  <a:txBody>
                    <a:bodyPr/>
                    <a:p>
                      <a:pPr indent="0">
                        <a:buNone/>
                      </a:pPr>
                      <a:r>
                        <a:rPr lang="en-US" sz="1200" b="0">
                          <a:solidFill>
                            <a:srgbClr val="000000"/>
                          </a:solidFill>
                          <a:latin typeface="宋体" pitchFamily="2" charset="-122"/>
                          <a:ea typeface="宋体" pitchFamily="2" charset="-122"/>
                          <a:cs typeface="宋体" pitchFamily="2" charset="-122"/>
                        </a:rPr>
                        <a:t>        其他</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505</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4000">
                <a:tc>
                  <a:txBody>
                    <a:bodyPr/>
                    <a:p>
                      <a:pPr indent="0">
                        <a:buNone/>
                      </a:pPr>
                      <a:r>
                        <a:rPr lang="en-US" sz="1200" b="0">
                          <a:solidFill>
                            <a:srgbClr val="000000"/>
                          </a:solidFill>
                          <a:latin typeface="宋体" pitchFamily="2" charset="-122"/>
                          <a:ea typeface="宋体" pitchFamily="2" charset="-122"/>
                          <a:cs typeface="宋体" pitchFamily="2" charset="-122"/>
                        </a:rPr>
                        <a:t>保障性住房销售面积</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平方米</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506</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4000">
                <a:tc>
                  <a:txBody>
                    <a:bodyPr/>
                    <a:p>
                      <a:pPr indent="0">
                        <a:buNone/>
                      </a:pPr>
                      <a:r>
                        <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  其中：配售型保障房▲</a:t>
                      </a:r>
                      <a:endParaRPr lang="en-US" altLang="en-US" sz="1200" b="0">
                        <a:solidFill>
                          <a:srgbClr val="FF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平方米</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518</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4000">
                <a:tc>
                  <a:txBody>
                    <a:bodyPr/>
                    <a:p>
                      <a:pPr indent="0">
                        <a:buNone/>
                      </a:pPr>
                      <a:r>
                        <a:rPr lang="en-US" sz="1200" b="0">
                          <a:solidFill>
                            <a:srgbClr val="000000"/>
                          </a:solidFill>
                          <a:latin typeface="宋体" pitchFamily="2" charset="-122"/>
                          <a:ea typeface="宋体" pitchFamily="2" charset="-122"/>
                          <a:cs typeface="宋体" pitchFamily="2" charset="-122"/>
                        </a:rPr>
                        <a:t>保障性住房销售套数</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套</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507</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4635">
                <a:tc>
                  <a:txBody>
                    <a:bodyPr/>
                    <a:p>
                      <a:pPr indent="0">
                        <a:buNone/>
                      </a:pPr>
                      <a:r>
                        <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  其中：配售型保障房▲</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套</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519</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4000">
                <a:tc>
                  <a:txBody>
                    <a:bodyPr/>
                    <a:p>
                      <a:pPr indent="0">
                        <a:buNone/>
                      </a:pPr>
                      <a:r>
                        <a:rPr lang="en-US" sz="1200" b="0">
                          <a:solidFill>
                            <a:srgbClr val="000000"/>
                          </a:solidFill>
                          <a:latin typeface="宋体" pitchFamily="2" charset="-122"/>
                          <a:ea typeface="宋体" pitchFamily="2" charset="-122"/>
                          <a:cs typeface="宋体" pitchFamily="2" charset="-122"/>
                        </a:rPr>
                        <a:t>保障性住房销售额</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508</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3365">
                <a:tc>
                  <a:txBody>
                    <a:bodyPr/>
                    <a:p>
                      <a:pPr indent="0">
                        <a:buNone/>
                      </a:pPr>
                      <a:r>
                        <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  其中：配售型保障房▲</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万元</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520</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4000">
                <a:tc>
                  <a:txBody>
                    <a:bodyPr/>
                    <a:p>
                      <a:pPr indent="0">
                        <a:buNone/>
                      </a:pPr>
                      <a:r>
                        <a:rPr lang="en-US" sz="1200" b="0">
                          <a:solidFill>
                            <a:srgbClr val="000000"/>
                          </a:solidFill>
                          <a:latin typeface="宋体" pitchFamily="2" charset="-122"/>
                          <a:ea typeface="宋体" pitchFamily="2" charset="-122"/>
                          <a:cs typeface="宋体" pitchFamily="2" charset="-122"/>
                        </a:rPr>
                        <a:t>保障性住房可售面积●</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平方米</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BJ517</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368935">
                <a:tc>
                  <a:txBody>
                    <a:bodyPr/>
                    <a:p>
                      <a:pPr algn="l">
                        <a:buClrTx/>
                        <a:buSzTx/>
                        <a:buFontTx/>
                        <a:buNone/>
                      </a:pPr>
                      <a:r>
                        <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  其中：配售型保障房●▲</a:t>
                      </a:r>
                      <a:endPar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平方米</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BJ524</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3365">
                <a:tc>
                  <a:txBody>
                    <a:bodyPr/>
                    <a:p>
                      <a:pPr algn="l">
                        <a:buClrTx/>
                        <a:buSzTx/>
                        <a:buFontTx/>
                        <a:buNone/>
                      </a:pPr>
                      <a:r>
                        <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实物补偿住房面积▲</a:t>
                      </a:r>
                      <a:endPar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平方米</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521</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54635">
                <a:tc>
                  <a:txBody>
                    <a:bodyPr/>
                    <a:p>
                      <a:pPr algn="l">
                        <a:buClrTx/>
                        <a:buSzTx/>
                        <a:buFontTx/>
                        <a:buNone/>
                      </a:pPr>
                      <a:r>
                        <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实物补偿住房套数▲</a:t>
                      </a:r>
                      <a:endParaRPr lang="en-US" sz="1200" b="0" u="sng">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cap="flat">
                      <a:noFill/>
                    </a:lnT>
                    <a:lnB w="12700" cap="flat">
                      <a:solidFill>
                        <a:schemeClr val="tx1"/>
                      </a:solidFill>
                      <a:prstDash val="solid"/>
                    </a:lnB>
                    <a:lnTlToBr>
                      <a:noFill/>
                    </a:lnTlToBr>
                    <a:lnBlToTr>
                      <a:noFill/>
                    </a:lnBlToTr>
                    <a:no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套</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a:solidFill>
                        <a:schemeClr val="tx1"/>
                      </a:solidFill>
                      <a:prstDash val="solid"/>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522</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a:solidFill>
                        <a:schemeClr val="tx1"/>
                      </a:solidFill>
                      <a:prstDash val="solid"/>
                    </a:lnB>
                    <a:lnTlToBr>
                      <a:noFill/>
                    </a:lnTlToBr>
                    <a:lnBlToTr>
                      <a:noFill/>
                    </a:lnBlToTr>
                    <a:noFill/>
                  </a:tcPr>
                </a:tc>
                <a:tc>
                  <a:txBody>
                    <a:bodyPr/>
                    <a:p>
                      <a:pPr indent="0" algn="ctr">
                        <a:buNone/>
                      </a:pPr>
                      <a:r>
                        <a:rPr lang="en-US" sz="1200" b="0">
                          <a:latin typeface="宋体" pitchFamily="2" charset="-122"/>
                          <a:ea typeface="宋体" pitchFamily="2" charset="-122"/>
                          <a:cs typeface="宋体" pitchFamily="2" charset="-122"/>
                        </a:rPr>
                        <a:t> </a:t>
                      </a:r>
                      <a:endParaRPr lang="en-US" altLang="en-US" sz="12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cap="flat">
                      <a:noFill/>
                    </a:lnT>
                    <a:lnB w="12700" cap="flat">
                      <a:solidFill>
                        <a:schemeClr val="tx1"/>
                      </a:solidFill>
                      <a:prstDash val="solid"/>
                    </a:lnB>
                    <a:lnTlToBr>
                      <a:noFill/>
                    </a:lnTlToBr>
                    <a:lnBlToTr>
                      <a:noFill/>
                    </a:lnBlToTr>
                    <a:noFill/>
                  </a:tcPr>
                </a:tc>
              </a:tr>
            </a:tbl>
          </a:graphicData>
        </a:graphic>
      </p:graphicFrame>
    </p:spTree>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表格 9"/>
          <p:cNvGraphicFramePr/>
          <p:nvPr>
            <p:custDataLst>
              <p:tags r:id="rId1"/>
            </p:custDataLst>
          </p:nvPr>
        </p:nvGraphicFramePr>
        <p:xfrm>
          <a:off x="353060" y="274955"/>
          <a:ext cx="8535670" cy="4430395"/>
        </p:xfrm>
        <a:graphic>
          <a:graphicData uri="http://schemas.openxmlformats.org/drawingml/2006/table">
            <a:tbl>
              <a:tblPr firstRow="true" bandRow="true">
                <a:tableStyleId>{5940675A-B579-460E-94D1-54222C63F5DA}</a:tableStyleId>
              </a:tblPr>
              <a:tblGrid>
                <a:gridCol w="582930"/>
                <a:gridCol w="3711575"/>
                <a:gridCol w="553085"/>
                <a:gridCol w="941705"/>
                <a:gridCol w="574040"/>
                <a:gridCol w="2172335"/>
              </a:tblGrid>
              <a:tr h="287655">
                <a:tc gridSpan="6">
                  <a:txBody>
                    <a:bodyPr/>
                    <a:p>
                      <a:pPr indent="0" algn="ctr">
                        <a:buNone/>
                      </a:pPr>
                      <a:r>
                        <a:rPr lang="en-US" sz="1400" b="1">
                          <a:solidFill>
                            <a:srgbClr val="000000"/>
                          </a:solidFill>
                          <a:latin typeface="宋体" pitchFamily="2" charset="-122"/>
                          <a:ea typeface="宋体" pitchFamily="2" charset="-122"/>
                          <a:cs typeface="宋体" pitchFamily="2" charset="-122"/>
                        </a:rPr>
                        <a:t>项目基本情况</a:t>
                      </a:r>
                      <a:endParaRPr lang="en-US" altLang="en-US" sz="1400" b="1">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27660">
                <a:tc>
                  <a:txBody>
                    <a:bodyPr/>
                    <a:p>
                      <a:pPr indent="0" algn="ctr">
                        <a:buNone/>
                      </a:pPr>
                      <a:r>
                        <a:rPr lang="en-US" sz="1400" b="0">
                          <a:solidFill>
                            <a:srgbClr val="000000"/>
                          </a:solidFill>
                          <a:latin typeface="宋体" pitchFamily="2" charset="-122"/>
                          <a:ea typeface="宋体" pitchFamily="2" charset="-122"/>
                          <a:cs typeface="宋体" pitchFamily="2" charset="-122"/>
                        </a:rPr>
                        <a:t>01</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项目代码□□□□□□□□-□□□□</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02</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buNone/>
                      </a:pPr>
                      <a:r>
                        <a:rPr lang="en-US" sz="1400" b="0">
                          <a:solidFill>
                            <a:srgbClr val="000000"/>
                          </a:solidFill>
                          <a:latin typeface="宋体" pitchFamily="2" charset="-122"/>
                          <a:ea typeface="宋体" pitchFamily="2" charset="-122"/>
                          <a:cs typeface="宋体" pitchFamily="2" charset="-122"/>
                        </a:rPr>
                        <a:t>项目名称</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14655">
                <a:tc>
                  <a:txBody>
                    <a:bodyPr/>
                    <a:p>
                      <a:pPr indent="0" algn="ctr">
                        <a:buNone/>
                      </a:pPr>
                      <a:r>
                        <a:rPr lang="en-US" sz="1400" b="0">
                          <a:solidFill>
                            <a:srgbClr val="000000"/>
                          </a:solidFill>
                          <a:latin typeface="宋体" pitchFamily="2" charset="-122"/>
                          <a:ea typeface="宋体" pitchFamily="2" charset="-122"/>
                          <a:cs typeface="宋体" pitchFamily="2" charset="-122"/>
                        </a:rPr>
                        <a:t>BJ10</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p>
                      <a:pPr indent="0">
                        <a:buNone/>
                      </a:pPr>
                      <a:r>
                        <a:rPr lang="en-US" sz="1400" b="0">
                          <a:solidFill>
                            <a:srgbClr val="000000"/>
                          </a:solidFill>
                          <a:latin typeface="宋体" pitchFamily="2" charset="-122"/>
                          <a:ea typeface="宋体" pitchFamily="2" charset="-122"/>
                          <a:cs typeface="宋体" pitchFamily="2" charset="-122"/>
                        </a:rPr>
                        <a:t>北京市固定资产投资项目审批代码●□□□□□□□□□□□□□□□□□□</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a:noFill/>
                    </a:ln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a:noFill/>
                    </a:ln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 </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cap="flat">
                      <a:noFill/>
                    </a:ln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6390">
                <a:tc>
                  <a:txBody>
                    <a:bodyPr/>
                    <a:p>
                      <a:pPr indent="0" algn="ctr">
                        <a:buNone/>
                      </a:pPr>
                      <a:r>
                        <a:rPr lang="en-US" sz="1400" b="0">
                          <a:solidFill>
                            <a:srgbClr val="000000"/>
                          </a:solidFill>
                          <a:latin typeface="宋体" pitchFamily="2" charset="-122"/>
                          <a:ea typeface="宋体" pitchFamily="2" charset="-122"/>
                          <a:cs typeface="宋体" pitchFamily="2" charset="-122"/>
                        </a:rPr>
                        <a:t>BJ14</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400" b="0">
                          <a:latin typeface="宋体" pitchFamily="2" charset="-122"/>
                          <a:ea typeface="宋体" pitchFamily="2" charset="-122"/>
                          <a:cs typeface="宋体" pitchFamily="2" charset="-122"/>
                        </a:rPr>
                        <a:t>城市更新项目类型</a:t>
                      </a:r>
                      <a:r>
                        <a:rPr lang="en-US" sz="1400" b="0">
                          <a:solidFill>
                            <a:srgbClr val="000000"/>
                          </a:solidFill>
                          <a:latin typeface="宋体" pitchFamily="2" charset="-122"/>
                          <a:ea typeface="宋体" pitchFamily="2" charset="-122"/>
                          <a:cs typeface="宋体" pitchFamily="2" charset="-122"/>
                        </a:rPr>
                        <a:t>●</a:t>
                      </a:r>
                      <a:r>
                        <a:rPr lang="en-US" sz="1400" b="0">
                          <a:latin typeface="宋体" pitchFamily="2" charset="-122"/>
                          <a:ea typeface="宋体" pitchFamily="2" charset="-122"/>
                          <a:cs typeface="宋体" pitchFamily="2" charset="-122"/>
                        </a:rPr>
                        <a:t>□ 1.居住类 </a:t>
                      </a:r>
                      <a:r>
                        <a:rPr lang="en-US" sz="1400" b="0">
                          <a:solidFill>
                            <a:srgbClr val="000000"/>
                          </a:solidFill>
                          <a:latin typeface="宋体" pitchFamily="2" charset="-122"/>
                          <a:ea typeface="宋体" pitchFamily="2" charset="-122"/>
                          <a:cs typeface="宋体" pitchFamily="2" charset="-122"/>
                        </a:rPr>
                        <a:t>7.不属于此类</a:t>
                      </a:r>
                      <a:r>
                        <a:rPr lang="en-US" sz="1400" b="0">
                          <a:latin typeface="宋体" pitchFamily="2" charset="-122"/>
                          <a:ea typeface="宋体" pitchFamily="2" charset="-122"/>
                          <a:cs typeface="宋体" pitchFamily="2" charset="-122"/>
                        </a:rPr>
                        <a:t> 3.共有产权房 4.其他</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r>
              <a:tr h="845185">
                <a:tc>
                  <a:txBody>
                    <a:bodyPr/>
                    <a:p>
                      <a:pPr indent="0" algn="ctr">
                        <a:buNone/>
                      </a:pPr>
                      <a:r>
                        <a:rPr lang="en-US" sz="1400" b="0">
                          <a:solidFill>
                            <a:srgbClr val="000000"/>
                          </a:solidFill>
                          <a:latin typeface="宋体" pitchFamily="2" charset="-122"/>
                          <a:ea typeface="宋体" pitchFamily="2" charset="-122"/>
                          <a:cs typeface="宋体" pitchFamily="2" charset="-122"/>
                        </a:rPr>
                        <a:t>03</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400" b="0">
                          <a:solidFill>
                            <a:srgbClr val="000000"/>
                          </a:solidFill>
                          <a:latin typeface="宋体" pitchFamily="2" charset="-122"/>
                          <a:ea typeface="宋体" pitchFamily="2" charset="-122"/>
                          <a:cs typeface="宋体" pitchFamily="2" charset="-122"/>
                        </a:rPr>
                        <a:t>项目建设所在地及区划 区划代码□□□□□□□□□□□□</a:t>
                      </a:r>
                      <a:r>
                        <a:rPr lang="en-US" sz="1400" b="0">
                          <a:latin typeface="宋体" pitchFamily="2" charset="-122"/>
                          <a:ea typeface="宋体" pitchFamily="2" charset="-122"/>
                          <a:cs typeface="宋体" pitchFamily="2" charset="-122"/>
                        </a:rPr>
                        <a:t>省（自治区、直辖市）地（市、州、盟）县(市、区、旗) 乡（镇、街道） 村（居）委会街(路)、门牌号</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27025">
                <a:tc>
                  <a:txBody>
                    <a:bodyPr/>
                    <a:p>
                      <a:pPr indent="0" algn="ctr">
                        <a:buNone/>
                      </a:pPr>
                      <a:r>
                        <a:rPr lang="en-US" sz="1400" b="0">
                          <a:solidFill>
                            <a:srgbClr val="000000"/>
                          </a:solidFill>
                          <a:latin typeface="宋体" pitchFamily="2" charset="-122"/>
                          <a:ea typeface="宋体" pitchFamily="2" charset="-122"/>
                          <a:cs typeface="宋体" pitchFamily="2" charset="-122"/>
                        </a:rPr>
                        <a:t>04</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宋体" pitchFamily="2" charset="-122"/>
                          <a:ea typeface="宋体" pitchFamily="2" charset="-122"/>
                          <a:cs typeface="宋体" pitchFamily="2" charset="-122"/>
                        </a:rPr>
                        <a:t>项目开工时间年月</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itchFamily="2" charset="-122"/>
                          <a:ea typeface="宋体" pitchFamily="2" charset="-122"/>
                          <a:cs typeface="宋体" pitchFamily="2" charset="-122"/>
                        </a:rPr>
                        <a:t>05</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buNone/>
                      </a:pPr>
                      <a:r>
                        <a:rPr lang="en-US" sz="1400" b="0">
                          <a:solidFill>
                            <a:srgbClr val="000000"/>
                          </a:solidFill>
                          <a:latin typeface="宋体" pitchFamily="2" charset="-122"/>
                          <a:ea typeface="宋体" pitchFamily="2" charset="-122"/>
                          <a:cs typeface="宋体" pitchFamily="2" charset="-122"/>
                        </a:rPr>
                        <a:t>项目竣工时间年月</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26390">
                <a:tc>
                  <a:txBody>
                    <a:bodyPr/>
                    <a:p>
                      <a:pPr indent="0" algn="ctr">
                        <a:buNone/>
                      </a:pPr>
                      <a:r>
                        <a:rPr lang="en-US" sz="1400" b="0">
                          <a:solidFill>
                            <a:srgbClr val="000000"/>
                          </a:solidFill>
                          <a:latin typeface="宋体" pitchFamily="2" charset="-122"/>
                          <a:ea typeface="宋体" pitchFamily="2" charset="-122"/>
                          <a:cs typeface="宋体" pitchFamily="2" charset="-122"/>
                        </a:rPr>
                        <a:t>BJ15</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400" b="0">
                          <a:solidFill>
                            <a:srgbClr val="000000"/>
                          </a:solidFill>
                          <a:latin typeface="宋体" pitchFamily="2" charset="-122"/>
                          <a:ea typeface="宋体" pitchFamily="2" charset="-122"/>
                          <a:cs typeface="宋体" pitchFamily="2" charset="-122"/>
                        </a:rPr>
                        <a:t>计划竣工时间年月</a:t>
                      </a:r>
                      <a:r>
                        <a:rPr lang="en-US" sz="1400" b="0">
                          <a:latin typeface="宋体" pitchFamily="2" charset="-122"/>
                          <a:ea typeface="宋体" pitchFamily="2" charset="-122"/>
                          <a:cs typeface="宋体" pitchFamily="2" charset="-122"/>
                        </a:rPr>
                        <a:t>●</a:t>
                      </a:r>
                      <a:endParaRPr lang="en-US" altLang="en-US" sz="1400" b="0">
                        <a:solidFill>
                          <a:srgbClr val="000000"/>
                        </a:solidFill>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27025">
                <a:tc>
                  <a:txBody>
                    <a:bodyPr/>
                    <a:p>
                      <a:pPr indent="0" algn="ctr">
                        <a:buNone/>
                      </a:pPr>
                      <a:r>
                        <a:rPr lang="en-US" sz="1400" b="0">
                          <a:latin typeface="宋体" pitchFamily="2" charset="-122"/>
                          <a:ea typeface="宋体" pitchFamily="2" charset="-122"/>
                          <a:cs typeface="宋体" pitchFamily="2" charset="-122"/>
                        </a:rPr>
                        <a:t>09</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400" b="0">
                          <a:latin typeface="宋体" pitchFamily="2" charset="-122"/>
                          <a:ea typeface="宋体" pitchFamily="2" charset="-122"/>
                          <a:cs typeface="宋体" pitchFamily="2" charset="-122"/>
                        </a:rPr>
                        <a:t>期末项目建设状态 □ 1.在建 </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594995">
                <a:tc>
                  <a:txBody>
                    <a:bodyPr/>
                    <a:p>
                      <a:pPr indent="0" algn="ctr">
                        <a:buNone/>
                      </a:pPr>
                      <a:r>
                        <a:rPr lang="en-US" sz="1400" b="0">
                          <a:latin typeface="宋体" pitchFamily="2" charset="-122"/>
                          <a:ea typeface="宋体" pitchFamily="2" charset="-122"/>
                          <a:cs typeface="宋体" pitchFamily="2" charset="-122"/>
                        </a:rPr>
                        <a:t>10</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itchFamily="2" charset="-122"/>
                          <a:ea typeface="宋体" pitchFamily="2" charset="-122"/>
                          <a:cs typeface="宋体" pitchFamily="2" charset="-122"/>
                        </a:rPr>
                        <a:t>保障性住房情况 □ 1.保障性租赁住房 3.共有产权房 4.配售型保障房</a:t>
                      </a:r>
                      <a:r>
                        <a:rPr lang="en-US" sz="1400" b="0">
                          <a:solidFill>
                            <a:srgbClr val="000000"/>
                          </a:solidFill>
                          <a:latin typeface="宋体" pitchFamily="2" charset="-122"/>
                          <a:ea typeface="宋体" pitchFamily="2" charset="-122"/>
                          <a:cs typeface="宋体" pitchFamily="2" charset="-122"/>
                        </a:rPr>
                        <a:t>▲</a:t>
                      </a:r>
                      <a:r>
                        <a:rPr lang="en-US" sz="1400" b="0">
                          <a:latin typeface="宋体" pitchFamily="2" charset="-122"/>
                          <a:ea typeface="宋体" pitchFamily="2" charset="-122"/>
                          <a:cs typeface="宋体" pitchFamily="2" charset="-122"/>
                        </a:rPr>
                        <a:t>9.其他</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itchFamily="2" charset="-122"/>
                          <a:ea typeface="宋体" pitchFamily="2" charset="-122"/>
                          <a:cs typeface="宋体" pitchFamily="2" charset="-122"/>
                        </a:rPr>
                        <a:t>11</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buNone/>
                      </a:pPr>
                      <a:r>
                        <a:rPr lang="en-US" sz="1400" b="0">
                          <a:latin typeface="宋体" pitchFamily="2" charset="-122"/>
                          <a:ea typeface="宋体" pitchFamily="2" charset="-122"/>
                          <a:cs typeface="宋体" pitchFamily="2" charset="-122"/>
                        </a:rPr>
                        <a:t>配建项目中所占比重</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27025">
                <a:tc>
                  <a:txBody>
                    <a:bodyPr/>
                    <a:p>
                      <a:pPr indent="0" algn="ctr">
                        <a:buNone/>
                      </a:pPr>
                      <a:r>
                        <a:rPr lang="en-US" sz="1400" b="0">
                          <a:latin typeface="宋体" pitchFamily="2" charset="-122"/>
                          <a:ea typeface="宋体" pitchFamily="2" charset="-122"/>
                          <a:cs typeface="宋体" pitchFamily="2" charset="-122"/>
                        </a:rPr>
                        <a:t>12</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400" b="0">
                          <a:latin typeface="宋体" pitchFamily="2" charset="-122"/>
                          <a:ea typeface="宋体" pitchFamily="2" charset="-122"/>
                          <a:cs typeface="宋体" pitchFamily="2" charset="-122"/>
                        </a:rPr>
                        <a:t>房地产集团企业目录 </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26390">
                <a:tc>
                  <a:txBody>
                    <a:bodyPr/>
                    <a:p>
                      <a:pPr indent="0" algn="ctr">
                        <a:buNone/>
                      </a:pPr>
                      <a:r>
                        <a:rPr lang="en-US" sz="1400" b="0">
                          <a:latin typeface="宋体" pitchFamily="2" charset="-122"/>
                          <a:ea typeface="宋体" pitchFamily="2" charset="-122"/>
                          <a:cs typeface="宋体" pitchFamily="2" charset="-122"/>
                        </a:rPr>
                        <a:t>BJ16</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400" b="0">
                          <a:latin typeface="宋体" pitchFamily="2" charset="-122"/>
                          <a:ea typeface="宋体" pitchFamily="2" charset="-122"/>
                          <a:cs typeface="宋体" pitchFamily="2" charset="-122"/>
                        </a:rPr>
                        <a:t>项目推广名●</a:t>
                      </a:r>
                      <a:r>
                        <a:rPr lang="en-US" sz="1400" b="0">
                          <a:solidFill>
                            <a:srgbClr val="000000"/>
                          </a:solidFill>
                          <a:latin typeface="宋体" pitchFamily="2" charset="-122"/>
                          <a:ea typeface="宋体" pitchFamily="2" charset="-122"/>
                          <a:cs typeface="宋体" pitchFamily="2" charset="-122"/>
                        </a:rPr>
                        <a:t>▲</a:t>
                      </a:r>
                      <a:endParaRPr lang="en-US" altLang="en-US" sz="1400" b="0">
                        <a:latin typeface="宋体" pitchFamily="2" charset="-122"/>
                        <a:ea typeface="宋体" pitchFamily="2" charset="-122"/>
                        <a:cs typeface="宋体" pitchFamily="2" charset="-122"/>
                      </a:endParaRPr>
                    </a:p>
                  </a:txBody>
                  <a:tcPr marL="68580" marR="68580" marT="0" marB="0" vert="horz" anchor="ctr" anchorCtr="false">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true">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
        <p:nvSpPr>
          <p:cNvPr id="3" name="矩形 2"/>
          <p:cNvSpPr/>
          <p:nvPr/>
        </p:nvSpPr>
        <p:spPr>
          <a:xfrm>
            <a:off x="1571625" y="3736975"/>
            <a:ext cx="1235075" cy="290195"/>
          </a:xfrm>
          <a:prstGeom prst="rect">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defRPr/>
            </a:pPr>
            <a:endParaRPr lang="zh-CN" altLang="en-US" noProof="1"/>
          </a:p>
        </p:txBody>
      </p:sp>
      <p:sp>
        <p:nvSpPr>
          <p:cNvPr id="2" name="文本框 1"/>
          <p:cNvSpPr txBox="true"/>
          <p:nvPr/>
        </p:nvSpPr>
        <p:spPr>
          <a:xfrm>
            <a:off x="2960370" y="4027170"/>
            <a:ext cx="1590675" cy="368300"/>
          </a:xfrm>
          <a:prstGeom prst="rect">
            <a:avLst/>
          </a:prstGeom>
          <a:noFill/>
        </p:spPr>
        <p:txBody>
          <a:bodyPr wrap="none" rtlCol="0" anchor="t">
            <a:spAutoFit/>
          </a:bodyPr>
          <a:p>
            <a:r>
              <a:rPr lang="en-US" altLang="zh-CN" b="1" dirty="0">
                <a:solidFill>
                  <a:schemeClr val="accent1"/>
                </a:solidFill>
                <a:effectLst>
                  <a:outerShdw blurRad="38100" dist="25400" dir="5400000" algn="ctr" rotWithShape="0">
                    <a:srgbClr val="6E747A">
                      <a:alpha val="43000"/>
                    </a:srgbClr>
                  </a:outerShdw>
                </a:effectLst>
                <a:latin typeface="微软雅黑" panose="020B0604030504040204" pitchFamily="34" charset="-122"/>
                <a:ea typeface="微软雅黑" panose="020B0604030504040204" pitchFamily="34" charset="-122"/>
                <a:sym typeface="+mn-ea"/>
              </a:rPr>
              <a:t>（X204-1表）</a:t>
            </a:r>
            <a:endParaRPr lang="zh-CN" altLang="en-US"/>
          </a:p>
        </p:txBody>
      </p:sp>
    </p:spTree>
  </p:cSld>
  <p:clrMapOvr>
    <a:masterClrMapping/>
  </p:clrMapOvr>
  <p:transition/>
</p:sld>
</file>

<file path=ppt/tags/tag1.xml><?xml version="1.0" encoding="utf-8"?>
<p:tagLst xmlns:p="http://schemas.openxmlformats.org/presentationml/2006/main">
  <p:tag name="TABLE_ENDDRAG_ORIGIN_RECT" val="697*340"/>
  <p:tag name="TABLE_ENDDRAG_RECT" val="8*52*697*340"/>
</p:tagLst>
</file>

<file path=ppt/tags/tag10.xml><?xml version="1.0" encoding="utf-8"?>
<p:tagLst xmlns:p="http://schemas.openxmlformats.org/presentationml/2006/main">
  <p:tag name="TABLE_ENDDRAG_ORIGIN_RECT" val="569*265"/>
  <p:tag name="TABLE_ENDDRAG_RECT" val="37*52*569*265"/>
</p:tagLst>
</file>

<file path=ppt/tags/tag2.xml><?xml version="1.0" encoding="utf-8"?>
<p:tagLst xmlns:p="http://schemas.openxmlformats.org/presentationml/2006/main">
  <p:tag name="TABLE_ENDDRAG_ORIGIN_RECT" val="364*338"/>
  <p:tag name="TABLE_ENDDRAG_RECT" val="315*52*364*338"/>
</p:tagLst>
</file>

<file path=ppt/tags/tag3.xml><?xml version="1.0" encoding="utf-8"?>
<p:tagLst xmlns:p="http://schemas.openxmlformats.org/presentationml/2006/main">
  <p:tag name="ISLIDE.DIAGRAM" val="8f227289-8be5-40aa-813c-e8de6a91d837"/>
</p:tagLst>
</file>

<file path=ppt/tags/tag4.xml><?xml version="1.0" encoding="utf-8"?>
<p:tagLst xmlns:p="http://schemas.openxmlformats.org/presentationml/2006/main">
  <p:tag name="TABLE_ENDDRAG_ORIGIN_RECT" val="569*265"/>
  <p:tag name="TABLE_ENDDRAG_RECT" val="37*52*569*265"/>
</p:tagLst>
</file>

<file path=ppt/tags/tag5.xml><?xml version="1.0" encoding="utf-8"?>
<p:tagLst xmlns:p="http://schemas.openxmlformats.org/presentationml/2006/main">
  <p:tag name="TABLE_ENDDRAG_ORIGIN_RECT" val="891*275"/>
  <p:tag name="TABLE_ENDDRAG_RECT" val="14*55*891*275"/>
</p:tagLst>
</file>

<file path=ppt/tags/tag6.xml><?xml version="1.0" encoding="utf-8"?>
<p:tagLst xmlns:p="http://schemas.openxmlformats.org/presentationml/2006/main">
  <p:tag name="TABLE_ENDDRAG_ORIGIN_RECT" val="638*268"/>
  <p:tag name="TABLE_ENDDRAG_RECT" val="45*78*638*268"/>
</p:tagLst>
</file>

<file path=ppt/tags/tag7.xml><?xml version="1.0" encoding="utf-8"?>
<p:tagLst xmlns:p="http://schemas.openxmlformats.org/presentationml/2006/main">
  <p:tag name="TABLE_ENDDRAG_ORIGIN_RECT" val="679*343"/>
  <p:tag name="TABLE_ENDDRAG_RECT" val="23*52*679*343"/>
</p:tagLst>
</file>

<file path=ppt/tags/tag8.xml><?xml version="1.0" encoding="utf-8"?>
<p:tagLst xmlns:p="http://schemas.openxmlformats.org/presentationml/2006/main">
  <p:tag name="TABLE_ENDDRAG_ORIGIN_RECT" val="356*382"/>
  <p:tag name="TABLE_ENDDRAG_RECT" val="14*9*356*382"/>
</p:tagLst>
</file>

<file path=ppt/tags/tag9.xml><?xml version="1.0" encoding="utf-8"?>
<p:tagLst xmlns:p="http://schemas.openxmlformats.org/presentationml/2006/main">
  <p:tag name="TABLE_ENDDRAG_ORIGIN_RECT" val="364*338"/>
  <p:tag name="TABLE_ENDDRAG_RECT" val="315*52*364*338"/>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false" compatLnSpc="true"/>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false" compatLnSpc="true"/>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_2">
  <a:themeElements>
    <a:clrScheme name="自定义设计方案_2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fontScheme name="自定义设计方案_2">
      <a:majorFont>
        <a:latin typeface="Arial"/>
        <a:ea typeface="宋体"/>
        <a:cs typeface=""/>
      </a:majorFont>
      <a:minorFont>
        <a:latin typeface="Arial"/>
        <a:ea typeface="宋体"/>
        <a:cs typeface=""/>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false" compatLnSpc="true"/>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false" compatLnSpc="true"/>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itchFamily="2" charset="-122"/>
          </a:defRPr>
        </a:defPPr>
      </a:lstStyle>
    </a:lnDef>
  </a:objectDefaults>
  <a:extraClrSchemeLst>
    <a:extraClrScheme>
      <a:clrScheme name="自定义设计方案_2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_2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_3">
  <a:themeElements>
    <a:clrScheme name="自定义设计方案_3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fontScheme name="自定义设计方案_3">
      <a:majorFont>
        <a:latin typeface="Arial"/>
        <a:ea typeface="宋体"/>
        <a:cs typeface=""/>
      </a:majorFont>
      <a:minorFont>
        <a:latin typeface="Arial"/>
        <a:ea typeface="宋体"/>
        <a:cs typeface=""/>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false" compatLnSpc="true"/>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false" compatLnSpc="true"/>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itchFamily="2" charset="-122"/>
          </a:defRPr>
        </a:defPPr>
      </a:lstStyle>
    </a:lnDef>
  </a:objectDefaults>
  <a:extraClrSchemeLst>
    <a:extraClrScheme>
      <a:clrScheme name="自定义设计方案_3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_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_3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_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_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_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_3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_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_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_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_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_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自定义设计方案_4">
  <a:themeElements>
    <a:clrScheme name="自定义设计方案_4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fontScheme name="自定义设计方案_4">
      <a:majorFont>
        <a:latin typeface="Arial"/>
        <a:ea typeface="宋体"/>
        <a:cs typeface=""/>
      </a:majorFont>
      <a:minorFont>
        <a:latin typeface="Arial"/>
        <a:ea typeface="宋体"/>
        <a:cs typeface=""/>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false" compatLnSpc="true"/>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false" compatLnSpc="true"/>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itchFamily="2" charset="-122"/>
          </a:defRPr>
        </a:defPPr>
      </a:lstStyle>
    </a:lnDef>
  </a:objectDefaults>
  <a:extraClrSchemeLst>
    <a:extraClrScheme>
      <a:clrScheme name="自定义设计方案_4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_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_4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_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_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_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_4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_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_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_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_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_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国家">
  <a:themeElements>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fontScheme name="国家">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false" compatLnSpc="true"/>
      <a:lstStyle>
        <a:defPPr marL="0" marR="0" indent="0" algn="ctr" defTabSz="914400" rtl="0" eaLnBrk="1" fontAlgn="base" latinLnBrk="0" hangingPunct="1">
          <a:lnSpc>
            <a:spcPct val="100000"/>
          </a:lnSpc>
          <a:spcBef>
            <a:spcPct val="0"/>
          </a:spcBef>
          <a:spcAft>
            <a:spcPct val="0"/>
          </a:spcAft>
          <a:buClrTx/>
          <a:buSzTx/>
          <a:buFontTx/>
          <a:buNone/>
          <a:defRPr kumimoji="0" lang="zh-CN"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false" compatLnSpc="true"/>
      <a:lstStyle>
        <a:defPPr marL="0" marR="0" indent="0" algn="ctr" defTabSz="914400" rtl="0" eaLnBrk="1" fontAlgn="base" latinLnBrk="0" hangingPunct="1">
          <a:lnSpc>
            <a:spcPct val="100000"/>
          </a:lnSpc>
          <a:spcBef>
            <a:spcPct val="0"/>
          </a:spcBef>
          <a:spcAft>
            <a:spcPct val="0"/>
          </a:spcAft>
          <a:buClrTx/>
          <a:buSzTx/>
          <a:buFontTx/>
          <a:buNone/>
          <a:defRPr kumimoji="0" lang="zh-CN"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defRPr>
        </a:defPPr>
      </a:lstStyle>
    </a:lnDef>
  </a:objectDefaults>
  <a:extraClrSchemeLst>
    <a:extraClrScheme>
      <a:clrScheme name="国家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国家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国家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国家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国家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国家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国家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国家">
  <a:themeElements>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fontScheme name="国家">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false" compatLnSpc="true"/>
      <a:lstStyle>
        <a:defPPr marL="0" marR="0" indent="0" algn="ctr" defTabSz="914400" rtl="0" eaLnBrk="1" fontAlgn="base" latinLnBrk="0" hangingPunct="1">
          <a:lnSpc>
            <a:spcPct val="100000"/>
          </a:lnSpc>
          <a:spcBef>
            <a:spcPct val="0"/>
          </a:spcBef>
          <a:spcAft>
            <a:spcPct val="0"/>
          </a:spcAft>
          <a:buClrTx/>
          <a:buSzTx/>
          <a:buFontTx/>
          <a:buNone/>
          <a:defRPr kumimoji="0" lang="zh-CN"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false" compatLnSpc="true"/>
      <a:lstStyle>
        <a:defPPr marL="0" marR="0" indent="0" algn="ctr" defTabSz="914400" rtl="0" eaLnBrk="1" fontAlgn="base" latinLnBrk="0" hangingPunct="1">
          <a:lnSpc>
            <a:spcPct val="100000"/>
          </a:lnSpc>
          <a:spcBef>
            <a:spcPct val="0"/>
          </a:spcBef>
          <a:spcAft>
            <a:spcPct val="0"/>
          </a:spcAft>
          <a:buClrTx/>
          <a:buSzTx/>
          <a:buFontTx/>
          <a:buNone/>
          <a:defRPr kumimoji="0" lang="zh-CN"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defRPr>
        </a:defPPr>
      </a:lstStyle>
    </a:lnDef>
  </a:objectDefaults>
  <a:extraClrSchemeLst>
    <a:extraClrScheme>
      <a:clrScheme name="国家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国家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国家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国家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国家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国家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国家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26438</Words>
  <Application>WPS 演示</Application>
  <PresentationFormat>全屏显示(16:9)</PresentationFormat>
  <Paragraphs>2876</Paragraphs>
  <Slides>131</Slides>
  <Notes>100</Notes>
  <HiddenSlides>0</HiddenSlides>
  <MMClips>0</MMClips>
  <ScaleCrop>false</ScaleCrop>
  <HeadingPairs>
    <vt:vector size="6" baseType="variant">
      <vt:variant>
        <vt:lpstr>已用的字体</vt:lpstr>
      </vt:variant>
      <vt:variant>
        <vt:i4>29</vt:i4>
      </vt:variant>
      <vt:variant>
        <vt:lpstr>主题</vt:lpstr>
      </vt:variant>
      <vt:variant>
        <vt:i4>8</vt:i4>
      </vt:variant>
      <vt:variant>
        <vt:lpstr>幻灯片标题</vt:lpstr>
      </vt:variant>
      <vt:variant>
        <vt:i4>131</vt:i4>
      </vt:variant>
    </vt:vector>
  </HeadingPairs>
  <TitlesOfParts>
    <vt:vector size="168" baseType="lpstr">
      <vt:lpstr>Arial</vt:lpstr>
      <vt:lpstr>宋体</vt:lpstr>
      <vt:lpstr>Wingdings</vt:lpstr>
      <vt:lpstr>方正书宋_GBK</vt:lpstr>
      <vt:lpstr>Times New Roman</vt:lpstr>
      <vt:lpstr>仿宋_GB2312</vt:lpstr>
      <vt:lpstr>微软雅黑</vt:lpstr>
      <vt:lpstr>思源黑体旧字形 Light</vt:lpstr>
      <vt:lpstr>方正黑体_GBK</vt:lpstr>
      <vt:lpstr>Arial</vt:lpstr>
      <vt:lpstr>Calibri</vt:lpstr>
      <vt:lpstr>Wingdings</vt:lpstr>
      <vt:lpstr>黑体</vt:lpstr>
      <vt:lpstr>Calibri</vt:lpstr>
      <vt:lpstr>Times New Roman</vt:lpstr>
      <vt:lpstr>华文琥珀</vt:lpstr>
      <vt:lpstr>华文中宋</vt:lpstr>
      <vt:lpstr>方正楷体_GBK</vt:lpstr>
      <vt:lpstr>宋体</vt:lpstr>
      <vt:lpstr>楷体_GB2312</vt:lpstr>
      <vt:lpstr>News Gothic MT</vt:lpstr>
      <vt:lpstr>Century Gothic</vt:lpstr>
      <vt:lpstr>楷体</vt:lpstr>
      <vt:lpstr>仿宋</vt:lpstr>
      <vt:lpstr>华文楷体</vt:lpstr>
      <vt:lpstr>Source Sans Pro Black</vt:lpstr>
      <vt:lpstr>Open Sans Semibold</vt:lpstr>
      <vt:lpstr>Arial Unicode MS</vt:lpstr>
      <vt:lpstr>方正仿宋_GBK</vt:lpstr>
      <vt:lpstr>自定义设计方案</vt:lpstr>
      <vt:lpstr>自定义设计方案_2</vt:lpstr>
      <vt:lpstr>自定义设计方案_3</vt:lpstr>
      <vt:lpstr>自定义设计方案_4</vt:lpstr>
      <vt:lpstr>国家</vt:lpstr>
      <vt:lpstr>1_国家</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不合规凭证</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wolfe</dc:creator>
  <cp:lastModifiedBy>uos</cp:lastModifiedBy>
  <cp:revision>1558</cp:revision>
  <dcterms:created xsi:type="dcterms:W3CDTF">2024-12-26T03:41:08Z</dcterms:created>
  <dcterms:modified xsi:type="dcterms:W3CDTF">2024-12-26T03:41:08Z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2052-11.8.2.9831</vt:lpwstr>
  </property>
  <property fmtid="{D5CDD505-2E9C-101B-9397-08002B2CF9AE}" pid="3" name="ICV">
    <vt:lpwstr>583DF49EFA4847B28A90763CECD6417C</vt:lpwstr>
  </property>
</Properties>
</file>