
<file path=[Content_Types].xml><?xml version="1.0" encoding="utf-8"?>
<Types xmlns="http://schemas.openxmlformats.org/package/2006/content-types">
  <Default Extension="jpeg" ContentType="image/jpeg"/>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Masters/slideMaster1.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theme/theme2.xml" ContentType="application/vnd.openxmlformats-officedocument.theme+xml"/>
  <Override PartName="/ppt/theme/theme20.xml" ContentType="application/vnd.openxmlformats-officedocument.theme+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 id="2147483675" r:id="rId4"/>
    <p:sldMasterId id="2147483687" r:id="rId5"/>
    <p:sldMasterId id="2147483700" r:id="rId6"/>
    <p:sldMasterId id="2147483712" r:id="rId7"/>
    <p:sldMasterId id="2147483724" r:id="rId8"/>
    <p:sldMasterId id="2147483737" r:id="rId9"/>
    <p:sldMasterId id="2147483750" r:id="rId10"/>
    <p:sldMasterId id="2147483763" r:id="rId11"/>
    <p:sldMasterId id="2147483776" r:id="rId12"/>
    <p:sldMasterId id="2147483788" r:id="rId13"/>
    <p:sldMasterId id="2147483801" r:id="rId14"/>
    <p:sldMasterId id="2147483815" r:id="rId15"/>
    <p:sldMasterId id="2147483829" r:id="rId16"/>
    <p:sldMasterId id="2147483843" r:id="rId17"/>
    <p:sldMasterId id="2147483857" r:id="rId18"/>
    <p:sldMasterId id="2147483871" r:id="rId19"/>
    <p:sldMasterId id="2147483885" r:id="rId20"/>
    <p:sldMasterId id="2147483899" r:id="rId21"/>
    <p:sldMasterId id="2147483913" r:id="rId22"/>
    <p:sldMasterId id="2147483927" r:id="rId23"/>
    <p:sldMasterId id="2147483941" r:id="rId24"/>
  </p:sldMasterIdLst>
  <p:notesMasterIdLst>
    <p:notesMasterId r:id="rId26"/>
  </p:notesMasterIdLst>
  <p:handoutMasterIdLst>
    <p:handoutMasterId r:id="rId62"/>
  </p:handoutMasterIdLst>
  <p:sldIdLst>
    <p:sldId id="256" r:id="rId25"/>
    <p:sldId id="788" r:id="rId27"/>
    <p:sldId id="1382" r:id="rId28"/>
    <p:sldId id="1497" r:id="rId29"/>
    <p:sldId id="1498" r:id="rId30"/>
    <p:sldId id="1499" r:id="rId31"/>
    <p:sldId id="1500" r:id="rId32"/>
    <p:sldId id="1501" r:id="rId33"/>
    <p:sldId id="1379" r:id="rId34"/>
    <p:sldId id="1468" r:id="rId35"/>
    <p:sldId id="1386" r:id="rId36"/>
    <p:sldId id="1472" r:id="rId37"/>
    <p:sldId id="1387" r:id="rId38"/>
    <p:sldId id="1392" r:id="rId39"/>
    <p:sldId id="1394" r:id="rId40"/>
    <p:sldId id="1395" r:id="rId41"/>
    <p:sldId id="1396" r:id="rId42"/>
    <p:sldId id="1397" r:id="rId43"/>
    <p:sldId id="1398" r:id="rId44"/>
    <p:sldId id="1473" r:id="rId45"/>
    <p:sldId id="1474" r:id="rId46"/>
    <p:sldId id="1399" r:id="rId47"/>
    <p:sldId id="1402" r:id="rId48"/>
    <p:sldId id="1403" r:id="rId49"/>
    <p:sldId id="1404" r:id="rId50"/>
    <p:sldId id="1405" r:id="rId51"/>
    <p:sldId id="1406" r:id="rId52"/>
    <p:sldId id="1407" r:id="rId53"/>
    <p:sldId id="1409" r:id="rId54"/>
    <p:sldId id="1411" r:id="rId55"/>
    <p:sldId id="1469" r:id="rId56"/>
    <p:sldId id="1400" r:id="rId57"/>
    <p:sldId id="1401" r:id="rId58"/>
    <p:sldId id="1421" r:id="rId59"/>
    <p:sldId id="1475" r:id="rId60"/>
    <p:sldId id="1531" r:id="rId61"/>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604030504040204" pitchFamily="34"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jj" initials="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4B649F"/>
    <a:srgbClr val="557199"/>
    <a:srgbClr val="C00000"/>
    <a:srgbClr val="004DA5"/>
    <a:srgbClr val="A2DEF9"/>
    <a:srgbClr val="7DB1CD"/>
    <a:srgbClr val="CC3300"/>
    <a:srgbClr val="E7E7E7"/>
    <a:srgbClr val="5E80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275"/>
    <p:restoredTop sz="97968"/>
  </p:normalViewPr>
  <p:slideViewPr>
    <p:cSldViewPr snapToGrid="0" showGuides="1">
      <p:cViewPr varScale="1">
        <p:scale>
          <a:sx n="86" d="100"/>
          <a:sy n="86" d="100"/>
        </p:scale>
        <p:origin x="57" y="348"/>
      </p:cViewPr>
      <p:guideLst>
        <p:guide orient="horz" pos="1852"/>
        <p:guide pos="2868"/>
      </p:guideLst>
    </p:cSldViewPr>
  </p:slideViewPr>
  <p:notesTextViewPr>
    <p:cViewPr>
      <p:scale>
        <a:sx n="1" d="1"/>
        <a:sy n="1" d="1"/>
      </p:scale>
      <p:origin x="0" y="0"/>
    </p:cViewPr>
  </p:notesTextViewPr>
  <p:sorterViewPr>
    <p:cViewPr>
      <p:scale>
        <a:sx n="100" d="100"/>
        <a:sy n="100"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8.xml"/><Relationship Id="rId8" Type="http://schemas.openxmlformats.org/officeDocument/2006/relationships/slideMaster" Target="slideMasters/slideMaster7.xml"/><Relationship Id="rId7" Type="http://schemas.openxmlformats.org/officeDocument/2006/relationships/slideMaster" Target="slideMasters/slideMaster6.xml"/><Relationship Id="rId66" Type="http://schemas.openxmlformats.org/officeDocument/2006/relationships/commentAuthors" Target="commentAuthors.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handoutMaster" Target="handoutMasters/handoutMaster1.xml"/><Relationship Id="rId61" Type="http://schemas.openxmlformats.org/officeDocument/2006/relationships/slide" Target="slides/slide36.xml"/><Relationship Id="rId60" Type="http://schemas.openxmlformats.org/officeDocument/2006/relationships/slide" Target="slides/slide35.xml"/><Relationship Id="rId6" Type="http://schemas.openxmlformats.org/officeDocument/2006/relationships/slideMaster" Target="slideMasters/slideMaster5.xml"/><Relationship Id="rId59" Type="http://schemas.openxmlformats.org/officeDocument/2006/relationships/slide" Target="slides/slide34.xml"/><Relationship Id="rId58" Type="http://schemas.openxmlformats.org/officeDocument/2006/relationships/slide" Target="slides/slide33.xml"/><Relationship Id="rId57" Type="http://schemas.openxmlformats.org/officeDocument/2006/relationships/slide" Target="slides/slide32.xml"/><Relationship Id="rId56" Type="http://schemas.openxmlformats.org/officeDocument/2006/relationships/slide" Target="slides/slide31.xml"/><Relationship Id="rId55" Type="http://schemas.openxmlformats.org/officeDocument/2006/relationships/slide" Target="slides/slide30.xml"/><Relationship Id="rId54" Type="http://schemas.openxmlformats.org/officeDocument/2006/relationships/slide" Target="slides/slide29.xml"/><Relationship Id="rId53" Type="http://schemas.openxmlformats.org/officeDocument/2006/relationships/slide" Target="slides/slide28.xml"/><Relationship Id="rId52" Type="http://schemas.openxmlformats.org/officeDocument/2006/relationships/slide" Target="slides/slide27.xml"/><Relationship Id="rId51" Type="http://schemas.openxmlformats.org/officeDocument/2006/relationships/slide" Target="slides/slide26.xml"/><Relationship Id="rId50" Type="http://schemas.openxmlformats.org/officeDocument/2006/relationships/slide" Target="slides/slide25.xml"/><Relationship Id="rId5" Type="http://schemas.openxmlformats.org/officeDocument/2006/relationships/slideMaster" Target="slideMasters/slideMaster4.xml"/><Relationship Id="rId49" Type="http://schemas.openxmlformats.org/officeDocument/2006/relationships/slide" Target="slides/slide24.xml"/><Relationship Id="rId48" Type="http://schemas.openxmlformats.org/officeDocument/2006/relationships/slide" Target="slides/slide23.xml"/><Relationship Id="rId47" Type="http://schemas.openxmlformats.org/officeDocument/2006/relationships/slide" Target="slides/slide22.xml"/><Relationship Id="rId46" Type="http://schemas.openxmlformats.org/officeDocument/2006/relationships/slide" Target="slides/slide21.xml"/><Relationship Id="rId45" Type="http://schemas.openxmlformats.org/officeDocument/2006/relationships/slide" Target="slides/slide20.xml"/><Relationship Id="rId44" Type="http://schemas.openxmlformats.org/officeDocument/2006/relationships/slide" Target="slides/slide19.xml"/><Relationship Id="rId43" Type="http://schemas.openxmlformats.org/officeDocument/2006/relationships/slide" Target="slides/slide18.xml"/><Relationship Id="rId42" Type="http://schemas.openxmlformats.org/officeDocument/2006/relationships/slide" Target="slides/slide17.xml"/><Relationship Id="rId41" Type="http://schemas.openxmlformats.org/officeDocument/2006/relationships/slide" Target="slides/slide16.xml"/><Relationship Id="rId40" Type="http://schemas.openxmlformats.org/officeDocument/2006/relationships/slide" Target="slides/slide15.xml"/><Relationship Id="rId4" Type="http://schemas.openxmlformats.org/officeDocument/2006/relationships/slideMaster" Target="slideMasters/slideMaster3.xml"/><Relationship Id="rId39" Type="http://schemas.openxmlformats.org/officeDocument/2006/relationships/slide" Target="slides/slide14.xml"/><Relationship Id="rId38" Type="http://schemas.openxmlformats.org/officeDocument/2006/relationships/slide" Target="slides/slide13.xml"/><Relationship Id="rId37" Type="http://schemas.openxmlformats.org/officeDocument/2006/relationships/slide" Target="slides/slide12.xml"/><Relationship Id="rId36" Type="http://schemas.openxmlformats.org/officeDocument/2006/relationships/slide" Target="slides/slide11.xml"/><Relationship Id="rId35" Type="http://schemas.openxmlformats.org/officeDocument/2006/relationships/slide" Target="slides/slide10.xml"/><Relationship Id="rId34" Type="http://schemas.openxmlformats.org/officeDocument/2006/relationships/slide" Target="slides/slide9.xml"/><Relationship Id="rId33" Type="http://schemas.openxmlformats.org/officeDocument/2006/relationships/slide" Target="slides/slide8.xml"/><Relationship Id="rId32" Type="http://schemas.openxmlformats.org/officeDocument/2006/relationships/slide" Target="slides/slide7.xml"/><Relationship Id="rId31" Type="http://schemas.openxmlformats.org/officeDocument/2006/relationships/slide" Target="slides/slide6.xml"/><Relationship Id="rId30" Type="http://schemas.openxmlformats.org/officeDocument/2006/relationships/slide" Target="slides/slide5.xml"/><Relationship Id="rId3" Type="http://schemas.openxmlformats.org/officeDocument/2006/relationships/slideMaster" Target="slideMasters/slideMaster2.xml"/><Relationship Id="rId29" Type="http://schemas.openxmlformats.org/officeDocument/2006/relationships/slide" Target="slides/slide4.xml"/><Relationship Id="rId28" Type="http://schemas.openxmlformats.org/officeDocument/2006/relationships/slide" Target="slides/slide3.xml"/><Relationship Id="rId27" Type="http://schemas.openxmlformats.org/officeDocument/2006/relationships/slide" Target="slides/slide2.xml"/><Relationship Id="rId26" Type="http://schemas.openxmlformats.org/officeDocument/2006/relationships/notesMaster" Target="notesMasters/notesMaster1.xml"/><Relationship Id="rId25" Type="http://schemas.openxmlformats.org/officeDocument/2006/relationships/slide" Target="slides/slide1.xml"/><Relationship Id="rId24" Type="http://schemas.openxmlformats.org/officeDocument/2006/relationships/slideMaster" Target="slideMasters/slideMaster23.xml"/><Relationship Id="rId23" Type="http://schemas.openxmlformats.org/officeDocument/2006/relationships/slideMaster" Target="slideMasters/slideMaster22.xml"/><Relationship Id="rId22" Type="http://schemas.openxmlformats.org/officeDocument/2006/relationships/slideMaster" Target="slideMasters/slideMaster21.xml"/><Relationship Id="rId21" Type="http://schemas.openxmlformats.org/officeDocument/2006/relationships/slideMaster" Target="slideMasters/slideMaster20.xml"/><Relationship Id="rId20" Type="http://schemas.openxmlformats.org/officeDocument/2006/relationships/slideMaster" Target="slideMasters/slideMaster19.xml"/><Relationship Id="rId2" Type="http://schemas.openxmlformats.org/officeDocument/2006/relationships/theme" Target="theme/theme1.xml"/><Relationship Id="rId19" Type="http://schemas.openxmlformats.org/officeDocument/2006/relationships/slideMaster" Target="slideMasters/slideMaster18.xml"/><Relationship Id="rId18" Type="http://schemas.openxmlformats.org/officeDocument/2006/relationships/slideMaster" Target="slideMasters/slideMaster17.xml"/><Relationship Id="rId17" Type="http://schemas.openxmlformats.org/officeDocument/2006/relationships/slideMaster" Target="slideMasters/slideMaster16.xml"/><Relationship Id="rId16" Type="http://schemas.openxmlformats.org/officeDocument/2006/relationships/slideMaster" Target="slideMasters/slideMaster15.xml"/><Relationship Id="rId15" Type="http://schemas.openxmlformats.org/officeDocument/2006/relationships/slideMaster" Target="slideMasters/slideMaster14.xml"/><Relationship Id="rId14" Type="http://schemas.openxmlformats.org/officeDocument/2006/relationships/slideMaster" Target="slideMasters/slideMaster13.xml"/><Relationship Id="rId13" Type="http://schemas.openxmlformats.org/officeDocument/2006/relationships/slideMaster" Target="slideMasters/slideMaster12.xml"/><Relationship Id="rId12" Type="http://schemas.openxmlformats.org/officeDocument/2006/relationships/slideMaster" Target="slideMasters/slideMaster11.xml"/><Relationship Id="rId11" Type="http://schemas.openxmlformats.org/officeDocument/2006/relationships/slideMaster" Target="slideMasters/slideMaster10.xml"/><Relationship Id="rId10" Type="http://schemas.openxmlformats.org/officeDocument/2006/relationships/slideMaster" Target="slideMasters/slideMaster9.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true"/>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true"/>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0F9B84EA-7D68-4D60-9CB1-D50884785D1C}" type="datetimeFigureOut">
              <a:rPr lang="zh-CN" altLang="en-US" strike="noStrike" noProof="1" smtClean="0">
                <a:latin typeface="Arial" panose="020B0604020202020204" pitchFamily="34" charset="0"/>
                <a:ea typeface="微软雅黑" panose="020B0604030504040204" pitchFamily="34" charset="-122"/>
                <a:cs typeface="+mn-cs"/>
              </a:rPr>
            </a:fld>
            <a:endParaRPr lang="zh-CN" altLang="en-US" strike="noStrike" noProof="1"/>
          </a:p>
        </p:txBody>
      </p:sp>
      <p:sp>
        <p:nvSpPr>
          <p:cNvPr id="4" name="页脚占位符 3"/>
          <p:cNvSpPr>
            <a:spLocks noGrp="true"/>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5" name="灯片编号占位符 4"/>
          <p:cNvSpPr>
            <a:spLocks noGrp="true"/>
          </p:cNvSpPr>
          <p:nvPr>
            <p:ph type="sldNum" sz="quarter" idx="3"/>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8D4E0FC9-F1F8-4FAE-9988-3BA365CFD46F}" type="slidenum">
              <a:rPr lang="zh-CN" altLang="en-US" strike="noStrike" noProof="1" smtClean="0">
                <a:latin typeface="Arial" panose="020B0604020202020204" pitchFamily="34" charset="0"/>
                <a:ea typeface="微软雅黑" panose="020B0604030504040204" pitchFamily="34"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true"/>
          </p:cNvSpPr>
          <p:nvPr>
            <p:ph type="hdr" sz="quarter"/>
          </p:nvPr>
        </p:nvSpPr>
        <p:spPr>
          <a:xfrm>
            <a:off x="0" y="0"/>
            <a:ext cx="2971800" cy="458788"/>
          </a:xfrm>
          <a:prstGeom prst="rect">
            <a:avLst/>
          </a:prstGeom>
        </p:spPr>
        <p:txBody>
          <a:bodyPr vert="horz" lIns="91440" tIns="45720" rIns="91440" bIns="45720" rtlCol="0"/>
          <a:lstStyle>
            <a:lvl1pPr algn="l" eaLnBrk="0" hangingPunct="0">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微软雅黑" panose="020B0604030504040204" pitchFamily="34" charset="-122"/>
              <a:cs typeface="+mn-cs"/>
            </a:endParaRPr>
          </a:p>
        </p:txBody>
      </p:sp>
      <p:sp>
        <p:nvSpPr>
          <p:cNvPr id="3" name="日期占位符 2"/>
          <p:cNvSpPr>
            <a:spLocks noGrp="true"/>
          </p:cNvSpPr>
          <p:nvPr>
            <p:ph type="dt" idx="1"/>
          </p:nvPr>
        </p:nvSpPr>
        <p:spPr>
          <a:xfrm>
            <a:off x="3884613" y="0"/>
            <a:ext cx="2971800" cy="458788"/>
          </a:xfrm>
          <a:prstGeom prst="rect">
            <a:avLst/>
          </a:prstGeom>
        </p:spPr>
        <p:txBody>
          <a:bodyPr vert="horz" lIns="91440" tIns="45720" rIns="91440" bIns="45720" rtlCol="0"/>
          <a:lstStyle>
            <a:lvl1pPr algn="r" eaLnBrk="0" hangingPunct="0">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77409E91-043D-4B32-9D50-DA20A6E856B2}"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微软雅黑" panose="020B0604030504040204" pitchFamily="34"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微软雅黑" panose="020B0604030504040204" pitchFamily="34" charset="-122"/>
              <a:cs typeface="+mn-cs"/>
            </a:endParaRPr>
          </a:p>
        </p:txBody>
      </p:sp>
      <p:sp>
        <p:nvSpPr>
          <p:cNvPr id="4" name="幻灯片图像占位符 3"/>
          <p:cNvSpPr>
            <a:spLocks noGrp="true" noRot="true" noChangeAspect="true"/>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true"/>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true"/>
          </p:cNvSpPr>
          <p:nvPr>
            <p:ph type="ftr" sz="quarter" idx="4"/>
          </p:nvPr>
        </p:nvSpPr>
        <p:spPr>
          <a:xfrm>
            <a:off x="0" y="8685213"/>
            <a:ext cx="2971800" cy="458788"/>
          </a:xfrm>
          <a:prstGeom prst="rect">
            <a:avLst/>
          </a:prstGeom>
        </p:spPr>
        <p:txBody>
          <a:bodyPr vert="horz" lIns="91440" tIns="45720" rIns="91440" bIns="45720" rtlCol="0" anchor="b"/>
          <a:lstStyle>
            <a:lvl1pPr algn="l" eaLnBrk="0" hangingPunct="0">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0" hangingPunct="0">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BBB3D8C6-271A-4959-AE63-9C7CE5AEE56E}" type="slidenum">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微软雅黑" panose="020B0604030504040204" pitchFamily="34"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微软雅黑" panose="020B0604030504040204" pitchFamily="34"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true" noRot="true" noChangeAspect="true"/>
          </p:cNvSpPr>
          <p:nvPr>
            <p:ph type="sldImg"/>
          </p:nvPr>
        </p:nvSpPr>
        <p:spPr>
          <a:ln>
            <a:solidFill>
              <a:srgbClr val="000000"/>
            </a:solidFill>
          </a:ln>
        </p:spPr>
      </p:sp>
      <p:sp>
        <p:nvSpPr>
          <p:cNvPr id="5325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true" noRot="true" noChangeAspect="true"/>
          </p:cNvSpPr>
          <p:nvPr>
            <p:ph type="sldImg"/>
          </p:nvPr>
        </p:nvSpPr>
        <p:spPr>
          <a:ln>
            <a:solidFill>
              <a:srgbClr val="000000"/>
            </a:solidFill>
          </a:ln>
        </p:spPr>
      </p:sp>
      <p:sp>
        <p:nvSpPr>
          <p:cNvPr id="5734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true" noRot="true" noChangeAspect="true"/>
          </p:cNvSpPr>
          <p:nvPr>
            <p:ph type="sldImg"/>
          </p:nvPr>
        </p:nvSpPr>
        <p:spPr>
          <a:ln>
            <a:solidFill>
              <a:srgbClr val="000000"/>
            </a:solidFill>
          </a:ln>
        </p:spPr>
      </p:sp>
      <p:sp>
        <p:nvSpPr>
          <p:cNvPr id="5734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幻灯片图像占位符 1"/>
          <p:cNvSpPr>
            <a:spLocks noGrp="true" noRot="true" noChangeAspect="true"/>
          </p:cNvSpPr>
          <p:nvPr>
            <p:ph type="sldImg"/>
          </p:nvPr>
        </p:nvSpPr>
        <p:spPr>
          <a:ln>
            <a:solidFill>
              <a:srgbClr val="000000"/>
            </a:solidFill>
          </a:ln>
        </p:spPr>
      </p:sp>
      <p:sp>
        <p:nvSpPr>
          <p:cNvPr id="6349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true" noRot="true" noChangeAspect="true"/>
          </p:cNvSpPr>
          <p:nvPr>
            <p:ph type="sldImg"/>
          </p:nvPr>
        </p:nvSpPr>
        <p:spPr>
          <a:ln>
            <a:solidFill>
              <a:srgbClr val="000000"/>
            </a:solidFill>
          </a:ln>
        </p:spPr>
      </p:sp>
      <p:sp>
        <p:nvSpPr>
          <p:cNvPr id="65538"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true" noRot="true" noChangeAspect="true"/>
          </p:cNvSpPr>
          <p:nvPr>
            <p:ph type="sldImg"/>
          </p:nvPr>
        </p:nvSpPr>
        <p:spPr>
          <a:ln>
            <a:solidFill>
              <a:srgbClr val="000000"/>
            </a:solidFill>
          </a:ln>
        </p:spPr>
      </p:sp>
      <p:sp>
        <p:nvSpPr>
          <p:cNvPr id="69634"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幻灯片图像占位符 1"/>
          <p:cNvSpPr>
            <a:spLocks noGrp="true" noRot="true" noChangeAspect="true"/>
          </p:cNvSpPr>
          <p:nvPr>
            <p:ph type="sldImg"/>
          </p:nvPr>
        </p:nvSpPr>
        <p:spPr>
          <a:ln>
            <a:solidFill>
              <a:srgbClr val="000000"/>
            </a:solidFill>
          </a:ln>
        </p:spPr>
      </p:sp>
      <p:sp>
        <p:nvSpPr>
          <p:cNvPr id="71682"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幻灯片图像占位符 1"/>
          <p:cNvSpPr>
            <a:spLocks noGrp="true" noRot="true" noChangeAspect="true"/>
          </p:cNvSpPr>
          <p:nvPr>
            <p:ph type="sldImg"/>
          </p:nvPr>
        </p:nvSpPr>
        <p:spPr>
          <a:ln>
            <a:solidFill>
              <a:srgbClr val="000000"/>
            </a:solidFill>
          </a:ln>
        </p:spPr>
      </p:sp>
      <p:sp>
        <p:nvSpPr>
          <p:cNvPr id="7373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幻灯片图像占位符 1"/>
          <p:cNvSpPr>
            <a:spLocks noGrp="true" noRot="true" noChangeAspect="true"/>
          </p:cNvSpPr>
          <p:nvPr>
            <p:ph type="sldImg"/>
          </p:nvPr>
        </p:nvSpPr>
        <p:spPr>
          <a:ln>
            <a:solidFill>
              <a:srgbClr val="000000"/>
            </a:solidFill>
          </a:ln>
        </p:spPr>
      </p:sp>
      <p:sp>
        <p:nvSpPr>
          <p:cNvPr id="75778"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幻灯片图像占位符 1"/>
          <p:cNvSpPr>
            <a:spLocks noGrp="true" noRot="true" noChangeAspect="true"/>
          </p:cNvSpPr>
          <p:nvPr>
            <p:ph type="sldImg"/>
          </p:nvPr>
        </p:nvSpPr>
        <p:spPr>
          <a:ln>
            <a:solidFill>
              <a:srgbClr val="000000"/>
            </a:solidFill>
          </a:ln>
        </p:spPr>
      </p:sp>
      <p:sp>
        <p:nvSpPr>
          <p:cNvPr id="79874"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true" noRot="true" noChangeAspect="true"/>
          </p:cNvSpPr>
          <p:nvPr>
            <p:ph type="sldImg"/>
          </p:nvPr>
        </p:nvSpPr>
        <p:spPr>
          <a:ln>
            <a:solidFill>
              <a:srgbClr val="000000"/>
            </a:solidFill>
          </a:ln>
        </p:spPr>
      </p:sp>
      <p:sp>
        <p:nvSpPr>
          <p:cNvPr id="40962"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幻灯片图像占位符 1"/>
          <p:cNvSpPr>
            <a:spLocks noGrp="true" noRot="true" noChangeAspect="true"/>
          </p:cNvSpPr>
          <p:nvPr>
            <p:ph type="sldImg"/>
          </p:nvPr>
        </p:nvSpPr>
        <p:spPr>
          <a:ln>
            <a:solidFill>
              <a:srgbClr val="000000"/>
            </a:solidFill>
          </a:ln>
        </p:spPr>
      </p:sp>
      <p:sp>
        <p:nvSpPr>
          <p:cNvPr id="79874"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幻灯片图像占位符 1"/>
          <p:cNvSpPr>
            <a:spLocks noGrp="true" noRot="true" noChangeAspect="true"/>
          </p:cNvSpPr>
          <p:nvPr>
            <p:ph type="sldImg"/>
          </p:nvPr>
        </p:nvSpPr>
        <p:spPr>
          <a:ln>
            <a:solidFill>
              <a:srgbClr val="000000"/>
            </a:solidFill>
          </a:ln>
        </p:spPr>
      </p:sp>
      <p:sp>
        <p:nvSpPr>
          <p:cNvPr id="7782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幻灯片图像占位符 1"/>
          <p:cNvSpPr>
            <a:spLocks noGrp="true" noRot="true" noChangeAspect="true"/>
          </p:cNvSpPr>
          <p:nvPr>
            <p:ph type="sldImg"/>
          </p:nvPr>
        </p:nvSpPr>
        <p:spPr>
          <a:ln>
            <a:solidFill>
              <a:srgbClr val="000000"/>
            </a:solidFill>
          </a:ln>
        </p:spPr>
      </p:sp>
      <p:sp>
        <p:nvSpPr>
          <p:cNvPr id="79874"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幻灯片图像占位符 1"/>
          <p:cNvSpPr>
            <a:spLocks noGrp="true" noRot="true" noChangeAspect="true"/>
          </p:cNvSpPr>
          <p:nvPr>
            <p:ph type="sldImg"/>
          </p:nvPr>
        </p:nvSpPr>
        <p:spPr>
          <a:ln>
            <a:solidFill>
              <a:srgbClr val="000000"/>
            </a:solidFill>
          </a:ln>
        </p:spPr>
      </p:sp>
      <p:sp>
        <p:nvSpPr>
          <p:cNvPr id="81922"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幻灯片图像占位符 1"/>
          <p:cNvSpPr>
            <a:spLocks noGrp="true" noRot="true" noChangeAspect="true"/>
          </p:cNvSpPr>
          <p:nvPr>
            <p:ph type="sldImg"/>
          </p:nvPr>
        </p:nvSpPr>
        <p:spPr>
          <a:ln>
            <a:solidFill>
              <a:srgbClr val="000000"/>
            </a:solidFill>
          </a:ln>
        </p:spPr>
      </p:sp>
      <p:sp>
        <p:nvSpPr>
          <p:cNvPr id="8397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幻灯片图像占位符 1"/>
          <p:cNvSpPr>
            <a:spLocks noGrp="true" noRot="true" noChangeAspect="true"/>
          </p:cNvSpPr>
          <p:nvPr>
            <p:ph type="sldImg"/>
          </p:nvPr>
        </p:nvSpPr>
        <p:spPr>
          <a:ln>
            <a:solidFill>
              <a:srgbClr val="000000"/>
            </a:solidFill>
          </a:ln>
        </p:spPr>
      </p:sp>
      <p:sp>
        <p:nvSpPr>
          <p:cNvPr id="86018"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幻灯片图像占位符 1"/>
          <p:cNvSpPr>
            <a:spLocks noGrp="true" noRot="true" noChangeAspect="true"/>
          </p:cNvSpPr>
          <p:nvPr>
            <p:ph type="sldImg"/>
          </p:nvPr>
        </p:nvSpPr>
        <p:spPr>
          <a:ln>
            <a:solidFill>
              <a:srgbClr val="000000"/>
            </a:solidFill>
          </a:ln>
        </p:spPr>
      </p:sp>
      <p:sp>
        <p:nvSpPr>
          <p:cNvPr id="8806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幻灯片图像占位符 1"/>
          <p:cNvSpPr>
            <a:spLocks noGrp="true" noRot="true" noChangeAspect="true"/>
          </p:cNvSpPr>
          <p:nvPr>
            <p:ph type="sldImg"/>
          </p:nvPr>
        </p:nvSpPr>
        <p:spPr>
          <a:ln>
            <a:solidFill>
              <a:srgbClr val="000000"/>
            </a:solidFill>
          </a:ln>
        </p:spPr>
      </p:sp>
      <p:sp>
        <p:nvSpPr>
          <p:cNvPr id="90114"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幻灯片图像占位符 1"/>
          <p:cNvSpPr>
            <a:spLocks noGrp="true" noRot="true" noChangeAspect="true"/>
          </p:cNvSpPr>
          <p:nvPr>
            <p:ph type="sldImg"/>
          </p:nvPr>
        </p:nvSpPr>
        <p:spPr>
          <a:ln>
            <a:solidFill>
              <a:srgbClr val="000000"/>
            </a:solidFill>
          </a:ln>
        </p:spPr>
      </p:sp>
      <p:sp>
        <p:nvSpPr>
          <p:cNvPr id="92162"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幻灯片图像占位符 1"/>
          <p:cNvSpPr>
            <a:spLocks noGrp="true" noRot="true" noChangeAspect="true"/>
          </p:cNvSpPr>
          <p:nvPr>
            <p:ph type="sldImg"/>
          </p:nvPr>
        </p:nvSpPr>
        <p:spPr>
          <a:ln>
            <a:solidFill>
              <a:srgbClr val="000000"/>
            </a:solidFill>
          </a:ln>
        </p:spPr>
      </p:sp>
      <p:sp>
        <p:nvSpPr>
          <p:cNvPr id="9421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true" noRot="true" noChangeAspect="true"/>
          </p:cNvSpPr>
          <p:nvPr>
            <p:ph type="sldImg"/>
          </p:nvPr>
        </p:nvSpPr>
        <p:spPr>
          <a:ln>
            <a:solidFill>
              <a:srgbClr val="000000"/>
            </a:solidFill>
          </a:ln>
        </p:spPr>
      </p:sp>
      <p:sp>
        <p:nvSpPr>
          <p:cNvPr id="4301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5" name="幻灯片图像占位符 1"/>
          <p:cNvSpPr>
            <a:spLocks noGrp="true" noRot="true" noChangeAspect="true"/>
          </p:cNvSpPr>
          <p:nvPr>
            <p:ph type="sldImg"/>
          </p:nvPr>
        </p:nvSpPr>
        <p:spPr>
          <a:ln>
            <a:solidFill>
              <a:srgbClr val="000000"/>
            </a:solidFill>
          </a:ln>
        </p:spPr>
      </p:sp>
      <p:sp>
        <p:nvSpPr>
          <p:cNvPr id="10342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幻灯片图像占位符 1"/>
          <p:cNvSpPr>
            <a:spLocks noGrp="true" noRot="true" noChangeAspect="true"/>
          </p:cNvSpPr>
          <p:nvPr>
            <p:ph type="sldImg"/>
          </p:nvPr>
        </p:nvSpPr>
        <p:spPr>
          <a:ln>
            <a:solidFill>
              <a:srgbClr val="000000"/>
            </a:solidFill>
          </a:ln>
        </p:spPr>
      </p:sp>
      <p:sp>
        <p:nvSpPr>
          <p:cNvPr id="106498"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幻灯片图像占位符 1"/>
          <p:cNvSpPr>
            <a:spLocks noGrp="true" noRot="true" noChangeAspect="true"/>
          </p:cNvSpPr>
          <p:nvPr>
            <p:ph type="sldImg"/>
          </p:nvPr>
        </p:nvSpPr>
        <p:spPr>
          <a:ln>
            <a:solidFill>
              <a:srgbClr val="000000"/>
            </a:solidFill>
          </a:ln>
        </p:spPr>
      </p:sp>
      <p:sp>
        <p:nvSpPr>
          <p:cNvPr id="10854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幻灯片图像占位符 1"/>
          <p:cNvSpPr>
            <a:spLocks noGrp="true" noRot="true" noChangeAspect="true"/>
          </p:cNvSpPr>
          <p:nvPr>
            <p:ph type="sldImg"/>
          </p:nvPr>
        </p:nvSpPr>
        <p:spPr>
          <a:ln>
            <a:solidFill>
              <a:srgbClr val="000000"/>
            </a:solidFill>
          </a:ln>
        </p:spPr>
      </p:sp>
      <p:sp>
        <p:nvSpPr>
          <p:cNvPr id="112642"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幻灯片图像占位符 1"/>
          <p:cNvSpPr>
            <a:spLocks noGrp="true" noRot="true" noChangeAspect="true"/>
          </p:cNvSpPr>
          <p:nvPr>
            <p:ph type="sldImg"/>
          </p:nvPr>
        </p:nvSpPr>
        <p:spPr>
          <a:ln>
            <a:solidFill>
              <a:srgbClr val="000000"/>
            </a:solidFill>
          </a:ln>
        </p:spPr>
      </p:sp>
      <p:sp>
        <p:nvSpPr>
          <p:cNvPr id="110594"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true" noRot="true" noChangeAspect="true"/>
          </p:cNvSpPr>
          <p:nvPr>
            <p:ph type="sldImg"/>
          </p:nvPr>
        </p:nvSpPr>
        <p:spPr>
          <a:ln>
            <a:solidFill>
              <a:srgbClr val="000000"/>
            </a:solidFill>
          </a:ln>
        </p:spPr>
      </p:sp>
      <p:sp>
        <p:nvSpPr>
          <p:cNvPr id="4301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true" noRot="true" noChangeAspect="true"/>
          </p:cNvSpPr>
          <p:nvPr>
            <p:ph type="sldImg"/>
          </p:nvPr>
        </p:nvSpPr>
        <p:spPr>
          <a:ln>
            <a:solidFill>
              <a:srgbClr val="000000"/>
            </a:solidFill>
          </a:ln>
        </p:spPr>
      </p:sp>
      <p:sp>
        <p:nvSpPr>
          <p:cNvPr id="4301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true" noRot="true" noChangeAspect="true"/>
          </p:cNvSpPr>
          <p:nvPr>
            <p:ph type="sldImg"/>
          </p:nvPr>
        </p:nvSpPr>
        <p:spPr>
          <a:ln>
            <a:solidFill>
              <a:srgbClr val="000000"/>
            </a:solidFill>
          </a:ln>
        </p:spPr>
      </p:sp>
      <p:sp>
        <p:nvSpPr>
          <p:cNvPr id="43010"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幻灯片图像占位符 1"/>
          <p:cNvSpPr>
            <a:spLocks noGrp="true" noRot="true" noChangeAspect="true"/>
          </p:cNvSpPr>
          <p:nvPr>
            <p:ph type="sldImg"/>
          </p:nvPr>
        </p:nvSpPr>
        <p:spPr>
          <a:ln>
            <a:solidFill>
              <a:srgbClr val="000000"/>
            </a:solidFill>
          </a:ln>
        </p:spPr>
      </p:sp>
      <p:sp>
        <p:nvSpPr>
          <p:cNvPr id="97282"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true" noRot="true" noChangeAspect="true"/>
          </p:cNvSpPr>
          <p:nvPr>
            <p:ph type="sldImg"/>
          </p:nvPr>
        </p:nvSpPr>
        <p:spPr>
          <a:ln>
            <a:solidFill>
              <a:srgbClr val="000000"/>
            </a:solidFill>
          </a:ln>
        </p:spPr>
      </p:sp>
      <p:sp>
        <p:nvSpPr>
          <p:cNvPr id="47106" name="文本占位符 2"/>
          <p:cNvSpPr>
            <a:spLocks noGrp="true"/>
          </p:cNvSpPr>
          <p:nvPr>
            <p:ph type="body"/>
          </p:nvPr>
        </p:nvSpPr>
        <p:spPr>
          <a:noFill/>
          <a:ln>
            <a:noFill/>
          </a:ln>
        </p:spPr>
        <p:txBody>
          <a:bodyPr lIns="91440" tIns="45720" rIns="91440" bIns="45720" anchor="t" anchorCtr="false"/>
          <a:p>
            <a:pPr lvl="0"/>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true" noRot="true" noChangeAspect="true"/>
          </p:cNvSpPr>
          <p:nvPr>
            <p:ph type="sldImg"/>
          </p:nvPr>
        </p:nvSpPr>
        <p:spPr>
          <a:ln>
            <a:solidFill>
              <a:srgbClr val="000000"/>
            </a:solidFill>
          </a:ln>
        </p:spPr>
      </p:sp>
      <p:sp>
        <p:nvSpPr>
          <p:cNvPr id="49154" name="文本占位符 2"/>
          <p:cNvSpPr>
            <a:spLocks noGrp="true"/>
          </p:cNvSpPr>
          <p:nvPr>
            <p:ph type="body"/>
          </p:nvPr>
        </p:nvSpPr>
        <p:spPr>
          <a:noFill/>
          <a:ln>
            <a:noFill/>
          </a:ln>
        </p:spPr>
        <p:txBody>
          <a:bodyPr lIns="91440" tIns="45720" rIns="91440" bIns="45720" anchor="t" anchorCtr="false"/>
          <a:p>
            <a:pPr lvl="0"/>
            <a:r>
              <a:rPr lang="zh-CN" altLang="en-US"/>
              <a:t>绿圈为北京指标变成全国指标。</a:t>
            </a:r>
            <a:endParaRPr lang="zh-CN" altLang="en-US"/>
          </a:p>
          <a:p>
            <a:pPr lvl="0"/>
            <a:r>
              <a:rPr lang="zh-CN" altLang="en-US"/>
              <a:t>标红为新增</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4.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5.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6.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7.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8.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9.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1.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8.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3557"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1.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3.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4.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4581"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6.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5605"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79.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6629"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7653"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5.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8677"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0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8.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9701"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1.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2.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0725"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4.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5.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1749"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7.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58.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2773"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0.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1.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3797"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3.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284.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sp>
        <p:nvSpPr>
          <p:cNvPr id="7" name="矩形 6"/>
          <p:cNvSpPr/>
          <p:nvPr/>
        </p:nvSpPr>
        <p:spPr>
          <a:xfrm>
            <a:off x="0" y="6718300"/>
            <a:ext cx="12192000" cy="139700"/>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0" y="795338"/>
            <a:ext cx="2432050" cy="71438"/>
          </a:xfrm>
          <a:prstGeom prst="rect">
            <a:avLst/>
          </a:prstGeom>
          <a:solidFill>
            <a:srgbClr val="2E5A9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2441575" y="795338"/>
            <a:ext cx="9758364" cy="71438"/>
          </a:xfrm>
          <a:prstGeom prst="rect">
            <a:avLst/>
          </a:prstGeom>
          <a:solidFill>
            <a:srgbClr val="D80D1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3557" name="Picture 2" descr="https://gimg2.baidu.com/image_search/src=http%3A%2F%2Fwww.lyhhtl.cn%2Frepository%2Fimage%2FQCRLv1JZQoOkAkG7Gd9kwA.jpg&amp;refer=http%3A%2F%2Fwww.lyhhtl.cn&amp;app=2002&amp;size=f9999,10000&amp;q=a80&amp;n=0&amp;g=0n&amp;fmt=jpeg?sec=1612921430&amp;t=49160fb923fe891e56a3cd246365626b"/>
          <p:cNvPicPr>
            <a:picLocks noChangeAspect="true"/>
          </p:cNvPicPr>
          <p:nvPr userDrawn="true"/>
        </p:nvPicPr>
        <p:blipFill>
          <a:blip r:embed="rId2"/>
          <a:srcRect l="19530" t="3091" r="19231" b="4442"/>
          <a:stretch>
            <a:fillRect/>
          </a:stretch>
        </p:blipFill>
        <p:spPr>
          <a:xfrm>
            <a:off x="128588" y="0"/>
            <a:ext cx="936625" cy="795338"/>
          </a:xfrm>
          <a:prstGeom prst="rect">
            <a:avLst/>
          </a:prstGeom>
          <a:noFill/>
          <a:ln w="9525">
            <a:noFill/>
          </a:ln>
        </p:spPr>
      </p:pic>
      <p:sp>
        <p:nvSpPr>
          <p:cNvPr id="10" name="标题 1"/>
          <p:cNvSpPr>
            <a:spLocks noGrp="true"/>
          </p:cNvSpPr>
          <p:nvPr>
            <p:ph type="title"/>
          </p:nvPr>
        </p:nvSpPr>
        <p:spPr>
          <a:xfrm>
            <a:off x="1065420" y="222420"/>
            <a:ext cx="11126580" cy="515442"/>
          </a:xfrm>
        </p:spPr>
        <p:txBody>
          <a:bodyPr>
            <a:normAutofit/>
          </a:bodyPr>
          <a:lstStyle>
            <a:lvl1pPr>
              <a:defRPr sz="2800">
                <a:latin typeface="微软雅黑" panose="020B0604030504040204" pitchFamily="34" charset="-122"/>
                <a:ea typeface="微软雅黑" panose="020B0604030504040204" pitchFamily="34" charset="-122"/>
              </a:defRPr>
            </a:lvl1pPr>
          </a:lstStyle>
          <a:p>
            <a:pPr fontAlgn="base"/>
            <a:r>
              <a:rPr lang="zh-CN" altLang="en-US" strike="noStrike" noProof="1"/>
              <a:t>单击此处编辑母版标题样式</a:t>
            </a:r>
            <a:endParaRPr lang="zh-CN" altLang="en-US" strike="noStrike" noProof="1"/>
          </a:p>
        </p:txBody>
      </p:sp>
      <p:sp>
        <p:nvSpPr>
          <p:cNvPr id="2" name="日期占位符 1"/>
          <p:cNvSpPr>
            <a:spLocks noGrp="true"/>
          </p:cNvSpPr>
          <p:nvPr>
            <p:ph type="dt" sz="half" idx="10"/>
          </p:nvPr>
        </p:nvSpPr>
        <p:spPr>
          <a:xfrm>
            <a:off x="838200" y="6356350"/>
            <a:ext cx="2743200" cy="365125"/>
          </a:xfrm>
          <a:prstGeom prst="rect">
            <a:avLst/>
          </a:prstGeom>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14AF4F1E-F19B-4DEF-BF8E-78FC551F101B}"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a:xfrm>
            <a:off x="4038600" y="6356350"/>
            <a:ext cx="4114800" cy="365125"/>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true"/>
          </p:cNvSpPr>
          <p:nvPr>
            <p:ph type="sldNum" sz="quarter" idx="12"/>
          </p:nvPr>
        </p:nvSpPr>
        <p:spPr>
          <a:xfrm>
            <a:off x="8610600" y="6356350"/>
            <a:ext cx="27432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defRPr/>
            </a:pPr>
            <a:fld id="{217829C0-8B6B-4074-8791-B7D49995E2C5}"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垂直排列标题与&#10;文本">
    <p:spTree>
      <p:nvGrpSpPr>
        <p:cNvPr id="1" name=""/>
        <p:cNvGrpSpPr/>
        <p:nvPr/>
      </p:nvGrpSpPr>
      <p:grpSpPr>
        <a:xfrm>
          <a:off x="0" y="0"/>
          <a:ext cx="0" cy="0"/>
          <a:chOff x="0" y="0"/>
          <a:chExt cx="0" cy="0"/>
        </a:xfrm>
      </p:grpSpPr>
      <p:sp>
        <p:nvSpPr>
          <p:cNvPr id="2" name="日期占位符 1"/>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4" name="灯片编号占位符 3"/>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true"/>
          </p:cNvSpPr>
          <p:nvPr>
            <p:ph/>
          </p:nvPr>
        </p:nvSpPr>
        <p:spPr>
          <a:xfrm>
            <a:off x="609600" y="274639"/>
            <a:ext cx="10972800" cy="5851525"/>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5" name="灯片编号占位符 4"/>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true"/>
          </p:cNvSpPr>
          <p:nvPr>
            <p:ph type="ctrTitle"/>
          </p:nvPr>
        </p:nvSpPr>
        <p:spPr>
          <a:xfrm>
            <a:off x="1524000" y="1122363"/>
            <a:ext cx="9144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true"/>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true"/>
          </p:cNvSpPr>
          <p:nvPr>
            <p:ph type="title"/>
          </p:nvPr>
        </p:nvSpPr>
        <p:spPr>
          <a:xfrm>
            <a:off x="831850" y="1709738"/>
            <a:ext cx="105156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true"/>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true"/>
          </p:cNvSpPr>
          <p:nvPr>
            <p:ph sz="half" idx="1"/>
          </p:nvPr>
        </p:nvSpPr>
        <p:spPr>
          <a:xfrm>
            <a:off x="838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true"/>
          </p:cNvSpPr>
          <p:nvPr>
            <p:ph sz="half" idx="2"/>
          </p:nvPr>
        </p:nvSpPr>
        <p:spPr>
          <a:xfrm>
            <a:off x="6172200" y="1825625"/>
            <a:ext cx="51816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7" name="灯片编号占位符 6"/>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true"/>
          </p:cNvSpPr>
          <p:nvPr>
            <p:ph type="title"/>
          </p:nvPr>
        </p:nvSpPr>
        <p:spPr>
          <a:xfrm>
            <a:off x="839788" y="365125"/>
            <a:ext cx="105156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true"/>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true"/>
          </p:cNvSpPr>
          <p:nvPr>
            <p:ph sz="half" idx="2"/>
          </p:nvPr>
        </p:nvSpPr>
        <p:spPr>
          <a:xfrm>
            <a:off x="839788" y="2505075"/>
            <a:ext cx="5157787"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true"/>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true"/>
          </p:cNvSpPr>
          <p:nvPr>
            <p:ph sz="quarter" idx="4"/>
          </p:nvPr>
        </p:nvSpPr>
        <p:spPr>
          <a:xfrm>
            <a:off x="6172200" y="2505075"/>
            <a:ext cx="5183188" cy="368458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true"/>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true"/>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9" name="灯片编号占位符 8"/>
          <p:cNvSpPr>
            <a:spLocks noGrp="true"/>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15.xml"/><Relationship Id="rId8" Type="http://schemas.openxmlformats.org/officeDocument/2006/relationships/slideLayout" Target="../slideLayouts/slideLayout114.xml"/><Relationship Id="rId7" Type="http://schemas.openxmlformats.org/officeDocument/2006/relationships/slideLayout" Target="../slideLayouts/slideLayout113.xml"/><Relationship Id="rId6" Type="http://schemas.openxmlformats.org/officeDocument/2006/relationships/slideLayout" Target="../slideLayouts/slideLayout112.xml"/><Relationship Id="rId5" Type="http://schemas.openxmlformats.org/officeDocument/2006/relationships/slideLayout" Target="../slideLayouts/slideLayout111.xml"/><Relationship Id="rId4" Type="http://schemas.openxmlformats.org/officeDocument/2006/relationships/slideLayout" Target="../slideLayouts/slideLayout110.xml"/><Relationship Id="rId3" Type="http://schemas.openxmlformats.org/officeDocument/2006/relationships/slideLayout" Target="../slideLayouts/slideLayout109.xml"/><Relationship Id="rId2" Type="http://schemas.openxmlformats.org/officeDocument/2006/relationships/slideLayout" Target="../slideLayouts/slideLayout108.xml"/><Relationship Id="rId13" Type="http://schemas.openxmlformats.org/officeDocument/2006/relationships/theme" Target="../theme/theme10.xml"/><Relationship Id="rId12" Type="http://schemas.openxmlformats.org/officeDocument/2006/relationships/slideLayout" Target="../slideLayouts/slideLayout118.xml"/><Relationship Id="rId11" Type="http://schemas.openxmlformats.org/officeDocument/2006/relationships/slideLayout" Target="../slideLayouts/slideLayout117.xml"/><Relationship Id="rId10" Type="http://schemas.openxmlformats.org/officeDocument/2006/relationships/slideLayout" Target="../slideLayouts/slideLayout116.xml"/><Relationship Id="rId1" Type="http://schemas.openxmlformats.org/officeDocument/2006/relationships/slideLayout" Target="../slideLayouts/slideLayout107.xml"/></Relationships>
</file>

<file path=ppt/slideMasters/_rels/slideMaster11.xml.rels><?xml version="1.0" encoding="UTF-8" standalone="yes"?>
<Relationships xmlns="http://schemas.openxmlformats.org/package/2006/relationships"><Relationship Id="rId9" Type="http://schemas.openxmlformats.org/officeDocument/2006/relationships/slideLayout" Target="../slideLayouts/slideLayout127.xml"/><Relationship Id="rId8" Type="http://schemas.openxmlformats.org/officeDocument/2006/relationships/slideLayout" Target="../slideLayouts/slideLayout126.xml"/><Relationship Id="rId7" Type="http://schemas.openxmlformats.org/officeDocument/2006/relationships/slideLayout" Target="../slideLayouts/slideLayout125.xml"/><Relationship Id="rId6" Type="http://schemas.openxmlformats.org/officeDocument/2006/relationships/slideLayout" Target="../slideLayouts/slideLayout124.xml"/><Relationship Id="rId5" Type="http://schemas.openxmlformats.org/officeDocument/2006/relationships/slideLayout" Target="../slideLayouts/slideLayout123.xml"/><Relationship Id="rId4" Type="http://schemas.openxmlformats.org/officeDocument/2006/relationships/slideLayout" Target="../slideLayouts/slideLayout122.xml"/><Relationship Id="rId3" Type="http://schemas.openxmlformats.org/officeDocument/2006/relationships/slideLayout" Target="../slideLayouts/slideLayout121.xml"/><Relationship Id="rId2" Type="http://schemas.openxmlformats.org/officeDocument/2006/relationships/slideLayout" Target="../slideLayouts/slideLayout120.xml"/><Relationship Id="rId12" Type="http://schemas.openxmlformats.org/officeDocument/2006/relationships/theme" Target="../theme/theme11.xml"/><Relationship Id="rId11" Type="http://schemas.openxmlformats.org/officeDocument/2006/relationships/slideLayout" Target="../slideLayouts/slideLayout129.xml"/><Relationship Id="rId10" Type="http://schemas.openxmlformats.org/officeDocument/2006/relationships/slideLayout" Target="../slideLayouts/slideLayout128.xml"/><Relationship Id="rId1"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9" Type="http://schemas.openxmlformats.org/officeDocument/2006/relationships/slideLayout" Target="../slideLayouts/slideLayout138.xml"/><Relationship Id="rId8" Type="http://schemas.openxmlformats.org/officeDocument/2006/relationships/slideLayout" Target="../slideLayouts/slideLayout137.xml"/><Relationship Id="rId7" Type="http://schemas.openxmlformats.org/officeDocument/2006/relationships/slideLayout" Target="../slideLayouts/slideLayout136.xml"/><Relationship Id="rId6" Type="http://schemas.openxmlformats.org/officeDocument/2006/relationships/slideLayout" Target="../slideLayouts/slideLayout135.xml"/><Relationship Id="rId5" Type="http://schemas.openxmlformats.org/officeDocument/2006/relationships/slideLayout" Target="../slideLayouts/slideLayout134.xml"/><Relationship Id="rId4" Type="http://schemas.openxmlformats.org/officeDocument/2006/relationships/slideLayout" Target="../slideLayouts/slideLayout133.xml"/><Relationship Id="rId3" Type="http://schemas.openxmlformats.org/officeDocument/2006/relationships/slideLayout" Target="../slideLayouts/slideLayout132.xml"/><Relationship Id="rId2" Type="http://schemas.openxmlformats.org/officeDocument/2006/relationships/slideLayout" Target="../slideLayouts/slideLayout131.xml"/><Relationship Id="rId13" Type="http://schemas.openxmlformats.org/officeDocument/2006/relationships/theme" Target="../theme/theme12.xml"/><Relationship Id="rId12" Type="http://schemas.openxmlformats.org/officeDocument/2006/relationships/slideLayout" Target="../slideLayouts/slideLayout141.xml"/><Relationship Id="rId11" Type="http://schemas.openxmlformats.org/officeDocument/2006/relationships/slideLayout" Target="../slideLayouts/slideLayout140.xml"/><Relationship Id="rId10" Type="http://schemas.openxmlformats.org/officeDocument/2006/relationships/slideLayout" Target="../slideLayouts/slideLayout139.xml"/><Relationship Id="rId1"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9" Type="http://schemas.openxmlformats.org/officeDocument/2006/relationships/slideLayout" Target="../slideLayouts/slideLayout150.xml"/><Relationship Id="rId8" Type="http://schemas.openxmlformats.org/officeDocument/2006/relationships/slideLayout" Target="../slideLayouts/slideLayout149.xml"/><Relationship Id="rId7" Type="http://schemas.openxmlformats.org/officeDocument/2006/relationships/slideLayout" Target="../slideLayouts/slideLayout148.xml"/><Relationship Id="rId6" Type="http://schemas.openxmlformats.org/officeDocument/2006/relationships/slideLayout" Target="../slideLayouts/slideLayout147.xml"/><Relationship Id="rId5" Type="http://schemas.openxmlformats.org/officeDocument/2006/relationships/slideLayout" Target="../slideLayouts/slideLayout146.xml"/><Relationship Id="rId4" Type="http://schemas.openxmlformats.org/officeDocument/2006/relationships/slideLayout" Target="../slideLayouts/slideLayout145.xml"/><Relationship Id="rId3" Type="http://schemas.openxmlformats.org/officeDocument/2006/relationships/slideLayout" Target="../slideLayouts/slideLayout144.xml"/><Relationship Id="rId2" Type="http://schemas.openxmlformats.org/officeDocument/2006/relationships/slideLayout" Target="../slideLayouts/slideLayout143.xml"/><Relationship Id="rId14" Type="http://schemas.openxmlformats.org/officeDocument/2006/relationships/theme" Target="../theme/theme13.xml"/><Relationship Id="rId13" Type="http://schemas.openxmlformats.org/officeDocument/2006/relationships/slideLayout" Target="../slideLayouts/slideLayout154.xml"/><Relationship Id="rId12" Type="http://schemas.openxmlformats.org/officeDocument/2006/relationships/slideLayout" Target="../slideLayouts/slideLayout153.xml"/><Relationship Id="rId11" Type="http://schemas.openxmlformats.org/officeDocument/2006/relationships/slideLayout" Target="../slideLayouts/slideLayout152.xml"/><Relationship Id="rId10" Type="http://schemas.openxmlformats.org/officeDocument/2006/relationships/slideLayout" Target="../slideLayouts/slideLayout151.xml"/><Relationship Id="rId1"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9" Type="http://schemas.openxmlformats.org/officeDocument/2006/relationships/slideLayout" Target="../slideLayouts/slideLayout163.xml"/><Relationship Id="rId8" Type="http://schemas.openxmlformats.org/officeDocument/2006/relationships/slideLayout" Target="../slideLayouts/slideLayout162.xml"/><Relationship Id="rId7" Type="http://schemas.openxmlformats.org/officeDocument/2006/relationships/slideLayout" Target="../slideLayouts/slideLayout161.xml"/><Relationship Id="rId6" Type="http://schemas.openxmlformats.org/officeDocument/2006/relationships/slideLayout" Target="../slideLayouts/slideLayout160.xml"/><Relationship Id="rId5" Type="http://schemas.openxmlformats.org/officeDocument/2006/relationships/slideLayout" Target="../slideLayouts/slideLayout159.xml"/><Relationship Id="rId4" Type="http://schemas.openxmlformats.org/officeDocument/2006/relationships/slideLayout" Target="../slideLayouts/slideLayout158.xml"/><Relationship Id="rId3" Type="http://schemas.openxmlformats.org/officeDocument/2006/relationships/slideLayout" Target="../slideLayouts/slideLayout157.xml"/><Relationship Id="rId2" Type="http://schemas.openxmlformats.org/officeDocument/2006/relationships/slideLayout" Target="../slideLayouts/slideLayout156.xml"/><Relationship Id="rId14" Type="http://schemas.openxmlformats.org/officeDocument/2006/relationships/theme" Target="../theme/theme14.xml"/><Relationship Id="rId13" Type="http://schemas.openxmlformats.org/officeDocument/2006/relationships/slideLayout" Target="../slideLayouts/slideLayout167.xml"/><Relationship Id="rId12" Type="http://schemas.openxmlformats.org/officeDocument/2006/relationships/slideLayout" Target="../slideLayouts/slideLayout166.xml"/><Relationship Id="rId11" Type="http://schemas.openxmlformats.org/officeDocument/2006/relationships/slideLayout" Target="../slideLayouts/slideLayout165.xml"/><Relationship Id="rId10" Type="http://schemas.openxmlformats.org/officeDocument/2006/relationships/slideLayout" Target="../slideLayouts/slideLayout164.xml"/><Relationship Id="rId1" Type="http://schemas.openxmlformats.org/officeDocument/2006/relationships/slideLayout" Target="../slideLayouts/slideLayout155.xml"/></Relationships>
</file>

<file path=ppt/slideMasters/_rels/slideMaster15.xml.rels><?xml version="1.0" encoding="UTF-8" standalone="yes"?>
<Relationships xmlns="http://schemas.openxmlformats.org/package/2006/relationships"><Relationship Id="rId9" Type="http://schemas.openxmlformats.org/officeDocument/2006/relationships/slideLayout" Target="../slideLayouts/slideLayout176.xml"/><Relationship Id="rId8" Type="http://schemas.openxmlformats.org/officeDocument/2006/relationships/slideLayout" Target="../slideLayouts/slideLayout175.xml"/><Relationship Id="rId7" Type="http://schemas.openxmlformats.org/officeDocument/2006/relationships/slideLayout" Target="../slideLayouts/slideLayout174.xml"/><Relationship Id="rId6" Type="http://schemas.openxmlformats.org/officeDocument/2006/relationships/slideLayout" Target="../slideLayouts/slideLayout173.xml"/><Relationship Id="rId5" Type="http://schemas.openxmlformats.org/officeDocument/2006/relationships/slideLayout" Target="../slideLayouts/slideLayout172.xml"/><Relationship Id="rId4" Type="http://schemas.openxmlformats.org/officeDocument/2006/relationships/slideLayout" Target="../slideLayouts/slideLayout171.xml"/><Relationship Id="rId3" Type="http://schemas.openxmlformats.org/officeDocument/2006/relationships/slideLayout" Target="../slideLayouts/slideLayout170.xml"/><Relationship Id="rId2" Type="http://schemas.openxmlformats.org/officeDocument/2006/relationships/slideLayout" Target="../slideLayouts/slideLayout169.xml"/><Relationship Id="rId14" Type="http://schemas.openxmlformats.org/officeDocument/2006/relationships/theme" Target="../theme/theme15.xml"/><Relationship Id="rId13" Type="http://schemas.openxmlformats.org/officeDocument/2006/relationships/slideLayout" Target="../slideLayouts/slideLayout180.xml"/><Relationship Id="rId12" Type="http://schemas.openxmlformats.org/officeDocument/2006/relationships/slideLayout" Target="../slideLayouts/slideLayout179.xml"/><Relationship Id="rId11" Type="http://schemas.openxmlformats.org/officeDocument/2006/relationships/slideLayout" Target="../slideLayouts/slideLayout178.xml"/><Relationship Id="rId10" Type="http://schemas.openxmlformats.org/officeDocument/2006/relationships/slideLayout" Target="../slideLayouts/slideLayout177.xml"/><Relationship Id="rId1" Type="http://schemas.openxmlformats.org/officeDocument/2006/relationships/slideLayout" Target="../slideLayouts/slideLayout168.xml"/></Relationships>
</file>

<file path=ppt/slideMasters/_rels/slideMaster16.xml.rels><?xml version="1.0" encoding="UTF-8" standalone="yes"?>
<Relationships xmlns="http://schemas.openxmlformats.org/package/2006/relationships"><Relationship Id="rId9" Type="http://schemas.openxmlformats.org/officeDocument/2006/relationships/slideLayout" Target="../slideLayouts/slideLayout189.xml"/><Relationship Id="rId8" Type="http://schemas.openxmlformats.org/officeDocument/2006/relationships/slideLayout" Target="../slideLayouts/slideLayout188.xml"/><Relationship Id="rId7" Type="http://schemas.openxmlformats.org/officeDocument/2006/relationships/slideLayout" Target="../slideLayouts/slideLayout187.xml"/><Relationship Id="rId6" Type="http://schemas.openxmlformats.org/officeDocument/2006/relationships/slideLayout" Target="../slideLayouts/slideLayout186.xml"/><Relationship Id="rId5" Type="http://schemas.openxmlformats.org/officeDocument/2006/relationships/slideLayout" Target="../slideLayouts/slideLayout185.xml"/><Relationship Id="rId4" Type="http://schemas.openxmlformats.org/officeDocument/2006/relationships/slideLayout" Target="../slideLayouts/slideLayout184.xml"/><Relationship Id="rId3" Type="http://schemas.openxmlformats.org/officeDocument/2006/relationships/slideLayout" Target="../slideLayouts/slideLayout183.xml"/><Relationship Id="rId2" Type="http://schemas.openxmlformats.org/officeDocument/2006/relationships/slideLayout" Target="../slideLayouts/slideLayout182.xml"/><Relationship Id="rId14" Type="http://schemas.openxmlformats.org/officeDocument/2006/relationships/theme" Target="../theme/theme16.xml"/><Relationship Id="rId13" Type="http://schemas.openxmlformats.org/officeDocument/2006/relationships/slideLayout" Target="../slideLayouts/slideLayout193.xml"/><Relationship Id="rId12" Type="http://schemas.openxmlformats.org/officeDocument/2006/relationships/slideLayout" Target="../slideLayouts/slideLayout192.xml"/><Relationship Id="rId11" Type="http://schemas.openxmlformats.org/officeDocument/2006/relationships/slideLayout" Target="../slideLayouts/slideLayout191.xml"/><Relationship Id="rId10" Type="http://schemas.openxmlformats.org/officeDocument/2006/relationships/slideLayout" Target="../slideLayouts/slideLayout190.xml"/><Relationship Id="rId1" Type="http://schemas.openxmlformats.org/officeDocument/2006/relationships/slideLayout" Target="../slideLayouts/slideLayout181.xml"/></Relationships>
</file>

<file path=ppt/slideMasters/_rels/slideMaster17.xml.rels><?xml version="1.0" encoding="UTF-8" standalone="yes"?>
<Relationships xmlns="http://schemas.openxmlformats.org/package/2006/relationships"><Relationship Id="rId9" Type="http://schemas.openxmlformats.org/officeDocument/2006/relationships/slideLayout" Target="../slideLayouts/slideLayout202.xml"/><Relationship Id="rId8" Type="http://schemas.openxmlformats.org/officeDocument/2006/relationships/slideLayout" Target="../slideLayouts/slideLayout201.xml"/><Relationship Id="rId7" Type="http://schemas.openxmlformats.org/officeDocument/2006/relationships/slideLayout" Target="../slideLayouts/slideLayout200.xml"/><Relationship Id="rId6" Type="http://schemas.openxmlformats.org/officeDocument/2006/relationships/slideLayout" Target="../slideLayouts/slideLayout199.xml"/><Relationship Id="rId5" Type="http://schemas.openxmlformats.org/officeDocument/2006/relationships/slideLayout" Target="../slideLayouts/slideLayout198.xml"/><Relationship Id="rId4" Type="http://schemas.openxmlformats.org/officeDocument/2006/relationships/slideLayout" Target="../slideLayouts/slideLayout197.xml"/><Relationship Id="rId3" Type="http://schemas.openxmlformats.org/officeDocument/2006/relationships/slideLayout" Target="../slideLayouts/slideLayout196.xml"/><Relationship Id="rId2" Type="http://schemas.openxmlformats.org/officeDocument/2006/relationships/slideLayout" Target="../slideLayouts/slideLayout195.xml"/><Relationship Id="rId14" Type="http://schemas.openxmlformats.org/officeDocument/2006/relationships/theme" Target="../theme/theme17.xml"/><Relationship Id="rId13" Type="http://schemas.openxmlformats.org/officeDocument/2006/relationships/slideLayout" Target="../slideLayouts/slideLayout206.xml"/><Relationship Id="rId12" Type="http://schemas.openxmlformats.org/officeDocument/2006/relationships/slideLayout" Target="../slideLayouts/slideLayout205.xml"/><Relationship Id="rId11" Type="http://schemas.openxmlformats.org/officeDocument/2006/relationships/slideLayout" Target="../slideLayouts/slideLayout204.xml"/><Relationship Id="rId10" Type="http://schemas.openxmlformats.org/officeDocument/2006/relationships/slideLayout" Target="../slideLayouts/slideLayout203.xml"/><Relationship Id="rId1" Type="http://schemas.openxmlformats.org/officeDocument/2006/relationships/slideLayout" Target="../slideLayouts/slideLayout194.xml"/></Relationships>
</file>

<file path=ppt/slideMasters/_rels/slideMaster18.xml.rels><?xml version="1.0" encoding="UTF-8" standalone="yes"?>
<Relationships xmlns="http://schemas.openxmlformats.org/package/2006/relationships"><Relationship Id="rId9" Type="http://schemas.openxmlformats.org/officeDocument/2006/relationships/slideLayout" Target="../slideLayouts/slideLayout215.xml"/><Relationship Id="rId8" Type="http://schemas.openxmlformats.org/officeDocument/2006/relationships/slideLayout" Target="../slideLayouts/slideLayout214.xml"/><Relationship Id="rId7" Type="http://schemas.openxmlformats.org/officeDocument/2006/relationships/slideLayout" Target="../slideLayouts/slideLayout213.xml"/><Relationship Id="rId6" Type="http://schemas.openxmlformats.org/officeDocument/2006/relationships/slideLayout" Target="../slideLayouts/slideLayout212.xml"/><Relationship Id="rId5" Type="http://schemas.openxmlformats.org/officeDocument/2006/relationships/slideLayout" Target="../slideLayouts/slideLayout211.xml"/><Relationship Id="rId4" Type="http://schemas.openxmlformats.org/officeDocument/2006/relationships/slideLayout" Target="../slideLayouts/slideLayout210.xml"/><Relationship Id="rId3" Type="http://schemas.openxmlformats.org/officeDocument/2006/relationships/slideLayout" Target="../slideLayouts/slideLayout209.xml"/><Relationship Id="rId2" Type="http://schemas.openxmlformats.org/officeDocument/2006/relationships/slideLayout" Target="../slideLayouts/slideLayout208.xml"/><Relationship Id="rId14" Type="http://schemas.openxmlformats.org/officeDocument/2006/relationships/theme" Target="../theme/theme18.xml"/><Relationship Id="rId13" Type="http://schemas.openxmlformats.org/officeDocument/2006/relationships/slideLayout" Target="../slideLayouts/slideLayout219.xml"/><Relationship Id="rId12" Type="http://schemas.openxmlformats.org/officeDocument/2006/relationships/slideLayout" Target="../slideLayouts/slideLayout218.xml"/><Relationship Id="rId11" Type="http://schemas.openxmlformats.org/officeDocument/2006/relationships/slideLayout" Target="../slideLayouts/slideLayout217.xml"/><Relationship Id="rId10" Type="http://schemas.openxmlformats.org/officeDocument/2006/relationships/slideLayout" Target="../slideLayouts/slideLayout216.xml"/><Relationship Id="rId1" Type="http://schemas.openxmlformats.org/officeDocument/2006/relationships/slideLayout" Target="../slideLayouts/slideLayout207.xml"/></Relationships>
</file>

<file path=ppt/slideMasters/_rels/slideMaster19.xml.rels><?xml version="1.0" encoding="UTF-8" standalone="yes"?>
<Relationships xmlns="http://schemas.openxmlformats.org/package/2006/relationships"><Relationship Id="rId9" Type="http://schemas.openxmlformats.org/officeDocument/2006/relationships/slideLayout" Target="../slideLayouts/slideLayout228.xml"/><Relationship Id="rId8" Type="http://schemas.openxmlformats.org/officeDocument/2006/relationships/slideLayout" Target="../slideLayouts/slideLayout227.xml"/><Relationship Id="rId7" Type="http://schemas.openxmlformats.org/officeDocument/2006/relationships/slideLayout" Target="../slideLayouts/slideLayout226.xml"/><Relationship Id="rId6" Type="http://schemas.openxmlformats.org/officeDocument/2006/relationships/slideLayout" Target="../slideLayouts/slideLayout225.xml"/><Relationship Id="rId5" Type="http://schemas.openxmlformats.org/officeDocument/2006/relationships/slideLayout" Target="../slideLayouts/slideLayout224.xml"/><Relationship Id="rId4" Type="http://schemas.openxmlformats.org/officeDocument/2006/relationships/slideLayout" Target="../slideLayouts/slideLayout223.xml"/><Relationship Id="rId3" Type="http://schemas.openxmlformats.org/officeDocument/2006/relationships/slideLayout" Target="../slideLayouts/slideLayout222.xml"/><Relationship Id="rId2" Type="http://schemas.openxmlformats.org/officeDocument/2006/relationships/slideLayout" Target="../slideLayouts/slideLayout221.xml"/><Relationship Id="rId14" Type="http://schemas.openxmlformats.org/officeDocument/2006/relationships/theme" Target="../theme/theme19.xml"/><Relationship Id="rId13" Type="http://schemas.openxmlformats.org/officeDocument/2006/relationships/slideLayout" Target="../slideLayouts/slideLayout232.xml"/><Relationship Id="rId12" Type="http://schemas.openxmlformats.org/officeDocument/2006/relationships/slideLayout" Target="../slideLayouts/slideLayout231.xml"/><Relationship Id="rId11" Type="http://schemas.openxmlformats.org/officeDocument/2006/relationships/slideLayout" Target="../slideLayouts/slideLayout230.xml"/><Relationship Id="rId10" Type="http://schemas.openxmlformats.org/officeDocument/2006/relationships/slideLayout" Target="../slideLayouts/slideLayout229.xml"/><Relationship Id="rId1" Type="http://schemas.openxmlformats.org/officeDocument/2006/relationships/slideLayout" Target="../slideLayouts/slideLayout22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3" Type="http://schemas.openxmlformats.org/officeDocument/2006/relationships/theme" Target="../theme/theme2.xml"/><Relationship Id="rId12" Type="http://schemas.openxmlformats.org/officeDocument/2006/relationships/slideLayout" Target="../slideLayouts/slideLayout25.xml"/><Relationship Id="rId11" Type="http://schemas.openxmlformats.org/officeDocument/2006/relationships/slideLayout" Target="../slideLayouts/slideLayout24.xml"/><Relationship Id="rId10" Type="http://schemas.openxmlformats.org/officeDocument/2006/relationships/slideLayout" Target="../slideLayouts/slideLayout23.xml"/><Relationship Id="rId1" Type="http://schemas.openxmlformats.org/officeDocument/2006/relationships/slideLayout" Target="../slideLayouts/slideLayout14.xml"/></Relationships>
</file>

<file path=ppt/slideMasters/_rels/slideMaster20.xml.rels><?xml version="1.0" encoding="UTF-8" standalone="yes"?>
<Relationships xmlns="http://schemas.openxmlformats.org/package/2006/relationships"><Relationship Id="rId9" Type="http://schemas.openxmlformats.org/officeDocument/2006/relationships/slideLayout" Target="../slideLayouts/slideLayout241.xml"/><Relationship Id="rId8" Type="http://schemas.openxmlformats.org/officeDocument/2006/relationships/slideLayout" Target="../slideLayouts/slideLayout240.xml"/><Relationship Id="rId7" Type="http://schemas.openxmlformats.org/officeDocument/2006/relationships/slideLayout" Target="../slideLayouts/slideLayout239.xml"/><Relationship Id="rId6" Type="http://schemas.openxmlformats.org/officeDocument/2006/relationships/slideLayout" Target="../slideLayouts/slideLayout238.xml"/><Relationship Id="rId5" Type="http://schemas.openxmlformats.org/officeDocument/2006/relationships/slideLayout" Target="../slideLayouts/slideLayout237.xml"/><Relationship Id="rId4" Type="http://schemas.openxmlformats.org/officeDocument/2006/relationships/slideLayout" Target="../slideLayouts/slideLayout236.xml"/><Relationship Id="rId3" Type="http://schemas.openxmlformats.org/officeDocument/2006/relationships/slideLayout" Target="../slideLayouts/slideLayout235.xml"/><Relationship Id="rId2" Type="http://schemas.openxmlformats.org/officeDocument/2006/relationships/slideLayout" Target="../slideLayouts/slideLayout234.xml"/><Relationship Id="rId14" Type="http://schemas.openxmlformats.org/officeDocument/2006/relationships/theme" Target="../theme/theme20.xml"/><Relationship Id="rId13" Type="http://schemas.openxmlformats.org/officeDocument/2006/relationships/slideLayout" Target="../slideLayouts/slideLayout245.xml"/><Relationship Id="rId12" Type="http://schemas.openxmlformats.org/officeDocument/2006/relationships/slideLayout" Target="../slideLayouts/slideLayout244.xml"/><Relationship Id="rId11" Type="http://schemas.openxmlformats.org/officeDocument/2006/relationships/slideLayout" Target="../slideLayouts/slideLayout243.xml"/><Relationship Id="rId10" Type="http://schemas.openxmlformats.org/officeDocument/2006/relationships/slideLayout" Target="../slideLayouts/slideLayout242.xml"/><Relationship Id="rId1" Type="http://schemas.openxmlformats.org/officeDocument/2006/relationships/slideLayout" Target="../slideLayouts/slideLayout233.xml"/></Relationships>
</file>

<file path=ppt/slideMasters/_rels/slideMaster21.xml.rels><?xml version="1.0" encoding="UTF-8" standalone="yes"?>
<Relationships xmlns="http://schemas.openxmlformats.org/package/2006/relationships"><Relationship Id="rId9" Type="http://schemas.openxmlformats.org/officeDocument/2006/relationships/slideLayout" Target="../slideLayouts/slideLayout254.xml"/><Relationship Id="rId8" Type="http://schemas.openxmlformats.org/officeDocument/2006/relationships/slideLayout" Target="../slideLayouts/slideLayout253.xml"/><Relationship Id="rId7" Type="http://schemas.openxmlformats.org/officeDocument/2006/relationships/slideLayout" Target="../slideLayouts/slideLayout252.xml"/><Relationship Id="rId6" Type="http://schemas.openxmlformats.org/officeDocument/2006/relationships/slideLayout" Target="../slideLayouts/slideLayout251.xml"/><Relationship Id="rId5" Type="http://schemas.openxmlformats.org/officeDocument/2006/relationships/slideLayout" Target="../slideLayouts/slideLayout250.xml"/><Relationship Id="rId4" Type="http://schemas.openxmlformats.org/officeDocument/2006/relationships/slideLayout" Target="../slideLayouts/slideLayout249.xml"/><Relationship Id="rId3" Type="http://schemas.openxmlformats.org/officeDocument/2006/relationships/slideLayout" Target="../slideLayouts/slideLayout248.xml"/><Relationship Id="rId2" Type="http://schemas.openxmlformats.org/officeDocument/2006/relationships/slideLayout" Target="../slideLayouts/slideLayout247.xml"/><Relationship Id="rId14" Type="http://schemas.openxmlformats.org/officeDocument/2006/relationships/theme" Target="../theme/theme21.xml"/><Relationship Id="rId13" Type="http://schemas.openxmlformats.org/officeDocument/2006/relationships/slideLayout" Target="../slideLayouts/slideLayout258.xml"/><Relationship Id="rId12" Type="http://schemas.openxmlformats.org/officeDocument/2006/relationships/slideLayout" Target="../slideLayouts/slideLayout257.xml"/><Relationship Id="rId11" Type="http://schemas.openxmlformats.org/officeDocument/2006/relationships/slideLayout" Target="../slideLayouts/slideLayout256.xml"/><Relationship Id="rId10" Type="http://schemas.openxmlformats.org/officeDocument/2006/relationships/slideLayout" Target="../slideLayouts/slideLayout255.xml"/><Relationship Id="rId1" Type="http://schemas.openxmlformats.org/officeDocument/2006/relationships/slideLayout" Target="../slideLayouts/slideLayout246.xml"/></Relationships>
</file>

<file path=ppt/slideMasters/_rels/slideMaster22.xml.rels><?xml version="1.0" encoding="UTF-8" standalone="yes"?>
<Relationships xmlns="http://schemas.openxmlformats.org/package/2006/relationships"><Relationship Id="rId9" Type="http://schemas.openxmlformats.org/officeDocument/2006/relationships/slideLayout" Target="../slideLayouts/slideLayout267.xml"/><Relationship Id="rId8" Type="http://schemas.openxmlformats.org/officeDocument/2006/relationships/slideLayout" Target="../slideLayouts/slideLayout266.xml"/><Relationship Id="rId7" Type="http://schemas.openxmlformats.org/officeDocument/2006/relationships/slideLayout" Target="../slideLayouts/slideLayout265.xml"/><Relationship Id="rId6" Type="http://schemas.openxmlformats.org/officeDocument/2006/relationships/slideLayout" Target="../slideLayouts/slideLayout264.xml"/><Relationship Id="rId5" Type="http://schemas.openxmlformats.org/officeDocument/2006/relationships/slideLayout" Target="../slideLayouts/slideLayout263.xml"/><Relationship Id="rId4" Type="http://schemas.openxmlformats.org/officeDocument/2006/relationships/slideLayout" Target="../slideLayouts/slideLayout262.xml"/><Relationship Id="rId3" Type="http://schemas.openxmlformats.org/officeDocument/2006/relationships/slideLayout" Target="../slideLayouts/slideLayout261.xml"/><Relationship Id="rId2" Type="http://schemas.openxmlformats.org/officeDocument/2006/relationships/slideLayout" Target="../slideLayouts/slideLayout260.xml"/><Relationship Id="rId14" Type="http://schemas.openxmlformats.org/officeDocument/2006/relationships/theme" Target="../theme/theme22.xml"/><Relationship Id="rId13" Type="http://schemas.openxmlformats.org/officeDocument/2006/relationships/slideLayout" Target="../slideLayouts/slideLayout271.xml"/><Relationship Id="rId12" Type="http://schemas.openxmlformats.org/officeDocument/2006/relationships/slideLayout" Target="../slideLayouts/slideLayout270.xml"/><Relationship Id="rId11" Type="http://schemas.openxmlformats.org/officeDocument/2006/relationships/slideLayout" Target="../slideLayouts/slideLayout269.xml"/><Relationship Id="rId10" Type="http://schemas.openxmlformats.org/officeDocument/2006/relationships/slideLayout" Target="../slideLayouts/slideLayout268.xml"/><Relationship Id="rId1" Type="http://schemas.openxmlformats.org/officeDocument/2006/relationships/slideLayout" Target="../slideLayouts/slideLayout259.xml"/></Relationships>
</file>

<file path=ppt/slideMasters/_rels/slideMaster23.xml.rels><?xml version="1.0" encoding="UTF-8" standalone="yes"?>
<Relationships xmlns="http://schemas.openxmlformats.org/package/2006/relationships"><Relationship Id="rId9" Type="http://schemas.openxmlformats.org/officeDocument/2006/relationships/slideLayout" Target="../slideLayouts/slideLayout280.xml"/><Relationship Id="rId8" Type="http://schemas.openxmlformats.org/officeDocument/2006/relationships/slideLayout" Target="../slideLayouts/slideLayout279.xml"/><Relationship Id="rId7" Type="http://schemas.openxmlformats.org/officeDocument/2006/relationships/slideLayout" Target="../slideLayouts/slideLayout278.xml"/><Relationship Id="rId6" Type="http://schemas.openxmlformats.org/officeDocument/2006/relationships/slideLayout" Target="../slideLayouts/slideLayout277.xml"/><Relationship Id="rId5" Type="http://schemas.openxmlformats.org/officeDocument/2006/relationships/slideLayout" Target="../slideLayouts/slideLayout276.xml"/><Relationship Id="rId4" Type="http://schemas.openxmlformats.org/officeDocument/2006/relationships/slideLayout" Target="../slideLayouts/slideLayout275.xml"/><Relationship Id="rId3" Type="http://schemas.openxmlformats.org/officeDocument/2006/relationships/slideLayout" Target="../slideLayouts/slideLayout274.xml"/><Relationship Id="rId2" Type="http://schemas.openxmlformats.org/officeDocument/2006/relationships/slideLayout" Target="../slideLayouts/slideLayout273.xml"/><Relationship Id="rId14" Type="http://schemas.openxmlformats.org/officeDocument/2006/relationships/theme" Target="../theme/theme23.xml"/><Relationship Id="rId13" Type="http://schemas.openxmlformats.org/officeDocument/2006/relationships/slideLayout" Target="../slideLayouts/slideLayout284.xml"/><Relationship Id="rId12" Type="http://schemas.openxmlformats.org/officeDocument/2006/relationships/slideLayout" Target="../slideLayouts/slideLayout283.xml"/><Relationship Id="rId11" Type="http://schemas.openxmlformats.org/officeDocument/2006/relationships/slideLayout" Target="../slideLayouts/slideLayout282.xml"/><Relationship Id="rId10" Type="http://schemas.openxmlformats.org/officeDocument/2006/relationships/slideLayout" Target="../slideLayouts/slideLayout281.xml"/><Relationship Id="rId1" Type="http://schemas.openxmlformats.org/officeDocument/2006/relationships/slideLayout" Target="../slideLayouts/slideLayout27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4.xml"/><Relationship Id="rId8" Type="http://schemas.openxmlformats.org/officeDocument/2006/relationships/slideLayout" Target="../slideLayouts/slideLayout33.xml"/><Relationship Id="rId7" Type="http://schemas.openxmlformats.org/officeDocument/2006/relationships/slideLayout" Target="../slideLayouts/slideLayout32.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 Id="rId3" Type="http://schemas.openxmlformats.org/officeDocument/2006/relationships/slideLayout" Target="../slideLayouts/slideLayout28.xml"/><Relationship Id="rId2" Type="http://schemas.openxmlformats.org/officeDocument/2006/relationships/slideLayout" Target="../slideLayouts/slideLayout27.xml"/><Relationship Id="rId12" Type="http://schemas.openxmlformats.org/officeDocument/2006/relationships/theme" Target="../theme/theme3.xml"/><Relationship Id="rId11" Type="http://schemas.openxmlformats.org/officeDocument/2006/relationships/slideLayout" Target="../slideLayouts/slideLayout36.xml"/><Relationship Id="rId10" Type="http://schemas.openxmlformats.org/officeDocument/2006/relationships/slideLayout" Target="../slideLayouts/slideLayout35.xml"/><Relationship Id="rId1"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5.xml"/><Relationship Id="rId8" Type="http://schemas.openxmlformats.org/officeDocument/2006/relationships/slideLayout" Target="../slideLayouts/slideLayout44.xml"/><Relationship Id="rId7" Type="http://schemas.openxmlformats.org/officeDocument/2006/relationships/slideLayout" Target="../slideLayouts/slideLayout43.xml"/><Relationship Id="rId6" Type="http://schemas.openxmlformats.org/officeDocument/2006/relationships/slideLayout" Target="../slideLayouts/slideLayout42.xml"/><Relationship Id="rId5" Type="http://schemas.openxmlformats.org/officeDocument/2006/relationships/slideLayout" Target="../slideLayouts/slideLayout41.xml"/><Relationship Id="rId4" Type="http://schemas.openxmlformats.org/officeDocument/2006/relationships/slideLayout" Target="../slideLayouts/slideLayout40.xml"/><Relationship Id="rId3" Type="http://schemas.openxmlformats.org/officeDocument/2006/relationships/slideLayout" Target="../slideLayouts/slideLayout39.xml"/><Relationship Id="rId2" Type="http://schemas.openxmlformats.org/officeDocument/2006/relationships/slideLayout" Target="../slideLayouts/slideLayout38.xml"/><Relationship Id="rId13" Type="http://schemas.openxmlformats.org/officeDocument/2006/relationships/theme" Target="../theme/theme4.xml"/><Relationship Id="rId12" Type="http://schemas.openxmlformats.org/officeDocument/2006/relationships/slideLayout" Target="../slideLayouts/slideLayout48.xml"/><Relationship Id="rId11" Type="http://schemas.openxmlformats.org/officeDocument/2006/relationships/slideLayout" Target="../slideLayouts/slideLayout47.xml"/><Relationship Id="rId10" Type="http://schemas.openxmlformats.org/officeDocument/2006/relationships/slideLayout" Target="../slideLayouts/slideLayout46.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9" Type="http://schemas.openxmlformats.org/officeDocument/2006/relationships/slideLayout" Target="../slideLayouts/slideLayout57.xml"/><Relationship Id="rId8" Type="http://schemas.openxmlformats.org/officeDocument/2006/relationships/slideLayout" Target="../slideLayouts/slideLayout56.xml"/><Relationship Id="rId7" Type="http://schemas.openxmlformats.org/officeDocument/2006/relationships/slideLayout" Target="../slideLayouts/slideLayout55.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 Id="rId3" Type="http://schemas.openxmlformats.org/officeDocument/2006/relationships/slideLayout" Target="../slideLayouts/slideLayout51.xml"/><Relationship Id="rId2" Type="http://schemas.openxmlformats.org/officeDocument/2006/relationships/slideLayout" Target="../slideLayouts/slideLayout50.xml"/><Relationship Id="rId12" Type="http://schemas.openxmlformats.org/officeDocument/2006/relationships/theme" Target="../theme/theme5.xml"/><Relationship Id="rId11" Type="http://schemas.openxmlformats.org/officeDocument/2006/relationships/slideLayout" Target="../slideLayouts/slideLayout59.xml"/><Relationship Id="rId10" Type="http://schemas.openxmlformats.org/officeDocument/2006/relationships/slideLayout" Target="../slideLayouts/slideLayout58.xml"/><Relationship Id="rId1"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8.xml"/><Relationship Id="rId8" Type="http://schemas.openxmlformats.org/officeDocument/2006/relationships/slideLayout" Target="../slideLayouts/slideLayout67.xml"/><Relationship Id="rId7" Type="http://schemas.openxmlformats.org/officeDocument/2006/relationships/slideLayout" Target="../slideLayouts/slideLayout66.xml"/><Relationship Id="rId6" Type="http://schemas.openxmlformats.org/officeDocument/2006/relationships/slideLayout" Target="../slideLayouts/slideLayout65.xml"/><Relationship Id="rId5" Type="http://schemas.openxmlformats.org/officeDocument/2006/relationships/slideLayout" Target="../slideLayouts/slideLayout64.xml"/><Relationship Id="rId4" Type="http://schemas.openxmlformats.org/officeDocument/2006/relationships/slideLayout" Target="../slideLayouts/slideLayout63.xml"/><Relationship Id="rId3" Type="http://schemas.openxmlformats.org/officeDocument/2006/relationships/slideLayout" Target="../slideLayouts/slideLayout62.xml"/><Relationship Id="rId2" Type="http://schemas.openxmlformats.org/officeDocument/2006/relationships/slideLayout" Target="../slideLayouts/slideLayout61.xml"/><Relationship Id="rId12" Type="http://schemas.openxmlformats.org/officeDocument/2006/relationships/theme" Target="../theme/theme6.xml"/><Relationship Id="rId11" Type="http://schemas.openxmlformats.org/officeDocument/2006/relationships/slideLayout" Target="../slideLayouts/slideLayout70.xml"/><Relationship Id="rId10" Type="http://schemas.openxmlformats.org/officeDocument/2006/relationships/slideLayout" Target="../slideLayouts/slideLayout69.xml"/><Relationship Id="rId1" Type="http://schemas.openxmlformats.org/officeDocument/2006/relationships/slideLayout" Target="../slideLayouts/slideLayout60.xml"/></Relationships>
</file>

<file path=ppt/slideMasters/_rels/slideMaster7.xml.rels><?xml version="1.0" encoding="UTF-8" standalone="yes"?>
<Relationships xmlns="http://schemas.openxmlformats.org/package/2006/relationships"><Relationship Id="rId9" Type="http://schemas.openxmlformats.org/officeDocument/2006/relationships/slideLayout" Target="../slideLayouts/slideLayout79.xml"/><Relationship Id="rId8" Type="http://schemas.openxmlformats.org/officeDocument/2006/relationships/slideLayout" Target="../slideLayouts/slideLayout78.xml"/><Relationship Id="rId7" Type="http://schemas.openxmlformats.org/officeDocument/2006/relationships/slideLayout" Target="../slideLayouts/slideLayout77.xml"/><Relationship Id="rId6" Type="http://schemas.openxmlformats.org/officeDocument/2006/relationships/slideLayout" Target="../slideLayouts/slideLayout76.xml"/><Relationship Id="rId5" Type="http://schemas.openxmlformats.org/officeDocument/2006/relationships/slideLayout" Target="../slideLayouts/slideLayout75.xml"/><Relationship Id="rId4" Type="http://schemas.openxmlformats.org/officeDocument/2006/relationships/slideLayout" Target="../slideLayouts/slideLayout74.xml"/><Relationship Id="rId3" Type="http://schemas.openxmlformats.org/officeDocument/2006/relationships/slideLayout" Target="../slideLayouts/slideLayout73.xml"/><Relationship Id="rId2" Type="http://schemas.openxmlformats.org/officeDocument/2006/relationships/slideLayout" Target="../slideLayouts/slideLayout72.xml"/><Relationship Id="rId13" Type="http://schemas.openxmlformats.org/officeDocument/2006/relationships/theme" Target="../theme/theme7.xml"/><Relationship Id="rId12" Type="http://schemas.openxmlformats.org/officeDocument/2006/relationships/slideLayout" Target="../slideLayouts/slideLayout82.xml"/><Relationship Id="rId11" Type="http://schemas.openxmlformats.org/officeDocument/2006/relationships/slideLayout" Target="../slideLayouts/slideLayout81.xml"/><Relationship Id="rId10" Type="http://schemas.openxmlformats.org/officeDocument/2006/relationships/slideLayout" Target="../slideLayouts/slideLayout80.xml"/><Relationship Id="rId1" Type="http://schemas.openxmlformats.org/officeDocument/2006/relationships/slideLayout" Target="../slideLayouts/slideLayout71.xml"/></Relationships>
</file>

<file path=ppt/slideMasters/_rels/slideMaster8.xml.rels><?xml version="1.0" encoding="UTF-8" standalone="yes"?>
<Relationships xmlns="http://schemas.openxmlformats.org/package/2006/relationships"><Relationship Id="rId9" Type="http://schemas.openxmlformats.org/officeDocument/2006/relationships/slideLayout" Target="../slideLayouts/slideLayout91.xml"/><Relationship Id="rId8" Type="http://schemas.openxmlformats.org/officeDocument/2006/relationships/slideLayout" Target="../slideLayouts/slideLayout90.xml"/><Relationship Id="rId7" Type="http://schemas.openxmlformats.org/officeDocument/2006/relationships/slideLayout" Target="../slideLayouts/slideLayout89.xml"/><Relationship Id="rId6" Type="http://schemas.openxmlformats.org/officeDocument/2006/relationships/slideLayout" Target="../slideLayouts/slideLayout88.xml"/><Relationship Id="rId5" Type="http://schemas.openxmlformats.org/officeDocument/2006/relationships/slideLayout" Target="../slideLayouts/slideLayout87.xml"/><Relationship Id="rId4" Type="http://schemas.openxmlformats.org/officeDocument/2006/relationships/slideLayout" Target="../slideLayouts/slideLayout86.xml"/><Relationship Id="rId3" Type="http://schemas.openxmlformats.org/officeDocument/2006/relationships/slideLayout" Target="../slideLayouts/slideLayout85.xml"/><Relationship Id="rId2" Type="http://schemas.openxmlformats.org/officeDocument/2006/relationships/slideLayout" Target="../slideLayouts/slideLayout84.xml"/><Relationship Id="rId13" Type="http://schemas.openxmlformats.org/officeDocument/2006/relationships/theme" Target="../theme/theme8.xml"/><Relationship Id="rId12" Type="http://schemas.openxmlformats.org/officeDocument/2006/relationships/slideLayout" Target="../slideLayouts/slideLayout94.xml"/><Relationship Id="rId11" Type="http://schemas.openxmlformats.org/officeDocument/2006/relationships/slideLayout" Target="../slideLayouts/slideLayout93.xml"/><Relationship Id="rId10" Type="http://schemas.openxmlformats.org/officeDocument/2006/relationships/slideLayout" Target="../slideLayouts/slideLayout92.xml"/><Relationship Id="rId1" Type="http://schemas.openxmlformats.org/officeDocument/2006/relationships/slideLayout" Target="../slideLayouts/slideLayout83.xml"/></Relationships>
</file>

<file path=ppt/slideMasters/_rels/slideMaster9.xml.rels><?xml version="1.0" encoding="UTF-8" standalone="yes"?>
<Relationships xmlns="http://schemas.openxmlformats.org/package/2006/relationships"><Relationship Id="rId9" Type="http://schemas.openxmlformats.org/officeDocument/2006/relationships/slideLayout" Target="../slideLayouts/slideLayout103.xml"/><Relationship Id="rId8" Type="http://schemas.openxmlformats.org/officeDocument/2006/relationships/slideLayout" Target="../slideLayouts/slideLayout102.xml"/><Relationship Id="rId7" Type="http://schemas.openxmlformats.org/officeDocument/2006/relationships/slideLayout" Target="../slideLayouts/slideLayout101.xml"/><Relationship Id="rId6" Type="http://schemas.openxmlformats.org/officeDocument/2006/relationships/slideLayout" Target="../slideLayouts/slideLayout100.xml"/><Relationship Id="rId5" Type="http://schemas.openxmlformats.org/officeDocument/2006/relationships/slideLayout" Target="../slideLayouts/slideLayout99.xml"/><Relationship Id="rId4" Type="http://schemas.openxmlformats.org/officeDocument/2006/relationships/slideLayout" Target="../slideLayouts/slideLayout98.xml"/><Relationship Id="rId3" Type="http://schemas.openxmlformats.org/officeDocument/2006/relationships/slideLayout" Target="../slideLayouts/slideLayout97.xml"/><Relationship Id="rId2" Type="http://schemas.openxmlformats.org/officeDocument/2006/relationships/slideLayout" Target="../slideLayouts/slideLayout96.xml"/><Relationship Id="rId13" Type="http://schemas.openxmlformats.org/officeDocument/2006/relationships/theme" Target="../theme/theme9.xml"/><Relationship Id="rId12" Type="http://schemas.openxmlformats.org/officeDocument/2006/relationships/slideLayout" Target="../slideLayouts/slideLayout106.xml"/><Relationship Id="rId11" Type="http://schemas.openxmlformats.org/officeDocument/2006/relationships/slideLayout" Target="../slideLayouts/slideLayout105.xml"/><Relationship Id="rId10" Type="http://schemas.openxmlformats.org/officeDocument/2006/relationships/slideLayout" Target="../slideLayouts/slideLayout104.xml"/><Relationship Id="rId1" Type="http://schemas.openxmlformats.org/officeDocument/2006/relationships/slideLayout" Target="../slideLayouts/slideLayout9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02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42"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0243"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75"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126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126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229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229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800"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3314"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3315"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433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433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 id="2147483827" r:id="rId12"/>
    <p:sldLayoutId id="2147483828"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5362"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5363"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638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638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741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741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8434"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8435"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 id="2147483884"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945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945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5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205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8B859808-8329-4992-8990-47112BDE0A6F}"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2D472FCF-4607-41F4-A6AE-0385852C0CD2}"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0482"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20483"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150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2150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914" r:id="rId1"/>
    <p:sldLayoutId id="2147483915" r:id="rId2"/>
    <p:sldLayoutId id="2147483916" r:id="rId3"/>
    <p:sldLayoutId id="2147483917" r:id="rId4"/>
    <p:sldLayoutId id="2147483918" r:id="rId5"/>
    <p:sldLayoutId id="2147483919" r:id="rId6"/>
    <p:sldLayoutId id="2147483920" r:id="rId7"/>
    <p:sldLayoutId id="2147483921" r:id="rId8"/>
    <p:sldLayoutId id="2147483922" r:id="rId9"/>
    <p:sldLayoutId id="2147483923" r:id="rId10"/>
    <p:sldLayoutId id="2147483924" r:id="rId11"/>
    <p:sldLayoutId id="2147483925" r:id="rId12"/>
    <p:sldLayoutId id="2147483926"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2253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2253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 id="2147483940"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102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102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 id="2147483953" r:id="rId12"/>
    <p:sldLayoutId id="2147483954" r:id="rId13"/>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3074"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3075"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20618CD4-1356-49B3-8A51-52B60DF1099B}"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76236C7F-7BCE-46E9-9BBD-783014E20115}"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409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409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A19212EF-FB56-4687-94DA-4BC57FB52A1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1AF92FBE-D71E-4E26-804C-9ABBE197FD1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5122"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5123"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3F28CB90-981D-4270-99E4-2A799B2C9AF3}"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A136BE4F-89EA-40C4-86B9-1BED138B5146}"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6146"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6147"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7170"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7171"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8194"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8195"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p:sp>
        <p:nvSpPr>
          <p:cNvPr id="9218" name="标题占位符 1"/>
          <p:cNvSpPr>
            <a:spLocks noGrp="true"/>
          </p:cNvSpPr>
          <p:nvPr>
            <p:ph type="title"/>
          </p:nvPr>
        </p:nvSpPr>
        <p:spPr>
          <a:xfrm>
            <a:off x="838200" y="365125"/>
            <a:ext cx="10515600" cy="1325563"/>
          </a:xfrm>
          <a:prstGeom prst="rect">
            <a:avLst/>
          </a:prstGeom>
          <a:noFill/>
          <a:ln w="9525">
            <a:noFill/>
          </a:ln>
        </p:spPr>
        <p:txBody>
          <a:bodyPr anchor="ctr" anchorCtr="false"/>
          <a:p>
            <a:pPr lvl="0"/>
            <a:r>
              <a:rPr lang="zh-CN" altLang="en-US" dirty="0"/>
              <a:t>单击此处编辑母版标题样式</a:t>
            </a:r>
            <a:endParaRPr lang="zh-CN" altLang="en-US" dirty="0"/>
          </a:p>
        </p:txBody>
      </p:sp>
      <p:sp>
        <p:nvSpPr>
          <p:cNvPr id="9219" name="文本占位符 2"/>
          <p:cNvSpPr>
            <a:spLocks noGrp="true"/>
          </p:cNvSpPr>
          <p:nvPr>
            <p:ph type="body"/>
          </p:nvPr>
        </p:nvSpPr>
        <p:spPr>
          <a:xfrm>
            <a:off x="838200" y="1825625"/>
            <a:ext cx="10515600" cy="4351338"/>
          </a:xfrm>
          <a:prstGeom prst="rect">
            <a:avLst/>
          </a:prstGeom>
          <a:noFill/>
          <a:ln w="9525">
            <a:noFill/>
          </a:ln>
        </p:spPr>
        <p:txBody>
          <a:bodyPr anchor="t" anchorCtr="fals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true"/>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Tx/>
              <a:buNone/>
              <a:defRPr/>
            </a:pPr>
            <a:fld id="{C78DF18F-D434-46FD-B2F4-7417319F7586}" type="datetimeFigureOut">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true"/>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defRPr sz="1200" noProof="1">
                <a:solidFill>
                  <a:schemeClr val="tx1">
                    <a:tint val="75000"/>
                  </a:schemeClr>
                </a:solidFill>
                <a:latin typeface="Arial" panose="020B0604020202020204" pitchFamily="34" charset="0"/>
              </a:defRPr>
            </a:lvl1p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604030504040204" pitchFamily="34" charset="-122"/>
              <a:cs typeface="+mn-cs"/>
            </a:endParaRPr>
          </a:p>
        </p:txBody>
      </p:sp>
      <p:sp>
        <p:nvSpPr>
          <p:cNvPr id="6" name="灯片编号占位符 5"/>
          <p:cNvSpPr>
            <a:spLocks noGrp="true"/>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微软雅黑" panose="020B060403050404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78.xml"/><Relationship Id="rId2" Type="http://schemas.openxmlformats.org/officeDocument/2006/relationships/image" Target="../media/image6.pn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78.xml"/><Relationship Id="rId2" Type="http://schemas.openxmlformats.org/officeDocument/2006/relationships/image" Target="../media/image6.png"/><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7.xml"/><Relationship Id="rId3" Type="http://schemas.openxmlformats.org/officeDocument/2006/relationships/tags" Target="../tags/tag1.xml"/><Relationship Id="rId2" Type="http://schemas.openxmlformats.org/officeDocument/2006/relationships/image" Target="../media/image6.png"/><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87.xml"/><Relationship Id="rId2" Type="http://schemas.openxmlformats.org/officeDocument/2006/relationships/image" Target="../media/image2.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78.xml"/><Relationship Id="rId2" Type="http://schemas.openxmlformats.org/officeDocument/2006/relationships/image" Target="../media/image6.png"/><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78.xml"/><Relationship Id="rId2" Type="http://schemas.openxmlformats.org/officeDocument/2006/relationships/image" Target="../media/image6.png"/><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7.xml"/><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278.xml"/><Relationship Id="rId2" Type="http://schemas.openxmlformats.org/officeDocument/2006/relationships/image" Target="../media/image6.png"/><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278.xml"/><Relationship Id="rId2" Type="http://schemas.openxmlformats.org/officeDocument/2006/relationships/image" Target="../media/image6.png"/><Relationship Id="rId1"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72.xml"/><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7.xml"/><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10.wmf"/></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5" name="图片 6"/>
          <p:cNvPicPr>
            <a:picLocks noChangeAspect="true"/>
          </p:cNvPicPr>
          <p:nvPr/>
        </p:nvPicPr>
        <p:blipFill>
          <a:blip r:embed="rId1"/>
          <a:stretch>
            <a:fillRect/>
          </a:stretch>
        </p:blipFill>
        <p:spPr>
          <a:xfrm>
            <a:off x="6326188" y="5200650"/>
            <a:ext cx="5865812" cy="1657350"/>
          </a:xfrm>
          <a:prstGeom prst="rect">
            <a:avLst/>
          </a:prstGeom>
          <a:noFill/>
          <a:ln w="9525">
            <a:noFill/>
          </a:ln>
        </p:spPr>
      </p:pic>
      <p:sp>
        <p:nvSpPr>
          <p:cNvPr id="48" name="任意多边形 47"/>
          <p:cNvSpPr/>
          <p:nvPr/>
        </p:nvSpPr>
        <p:spPr>
          <a:xfrm rot="5400000">
            <a:off x="5406232" y="-4683919"/>
            <a:ext cx="914400" cy="11736388"/>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0" name="椭圆 9"/>
          <p:cNvSpPr/>
          <p:nvPr/>
        </p:nvSpPr>
        <p:spPr>
          <a:xfrm>
            <a:off x="509588" y="517525"/>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069" name="矩形 1068"/>
          <p:cNvSpPr/>
          <p:nvPr/>
        </p:nvSpPr>
        <p:spPr>
          <a:xfrm>
            <a:off x="10153650" y="4284663"/>
            <a:ext cx="496888" cy="58102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9961563" y="4046538"/>
            <a:ext cx="496888" cy="579438"/>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1368425" y="2351088"/>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087438" y="2039938"/>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36872" name="文本框 62"/>
          <p:cNvSpPr txBox="true"/>
          <p:nvPr/>
        </p:nvSpPr>
        <p:spPr>
          <a:xfrm>
            <a:off x="1841500" y="836613"/>
            <a:ext cx="9526588" cy="592137"/>
          </a:xfrm>
          <a:prstGeom prst="rect">
            <a:avLst/>
          </a:prstGeom>
          <a:noFill/>
          <a:ln w="9525">
            <a:noFill/>
          </a:ln>
        </p:spPr>
        <p:txBody>
          <a:bodyPr wrap="none" anchor="t" anchorCtr="false"/>
          <a:p>
            <a:r>
              <a:rPr lang="zh-CN" altLang="en-US" sz="2400" dirty="0">
                <a:solidFill>
                  <a:schemeClr val="bg1"/>
                </a:solidFill>
                <a:latin typeface="微软雅黑" panose="020B0604030504040204" pitchFamily="34" charset="-122"/>
                <a:ea typeface="微软雅黑" panose="020B0604030504040204" pitchFamily="34" charset="-122"/>
                <a:sym typeface="微软雅黑" panose="020B0604030504040204" pitchFamily="34" charset="-122"/>
              </a:rPr>
              <a:t>北京市202</a:t>
            </a:r>
            <a:r>
              <a:rPr lang="en-US" altLang="zh-CN" sz="2400" dirty="0">
                <a:solidFill>
                  <a:schemeClr val="bg1"/>
                </a:solidFill>
                <a:latin typeface="微软雅黑" panose="020B0604030504040204" pitchFamily="34" charset="-122"/>
                <a:ea typeface="微软雅黑" panose="020B0604030504040204" pitchFamily="34" charset="-122"/>
                <a:sym typeface="微软雅黑" panose="020B0604030504040204" pitchFamily="34" charset="-122"/>
              </a:rPr>
              <a:t>4</a:t>
            </a:r>
            <a:r>
              <a:rPr lang="zh-CN" altLang="en-US" sz="2400" dirty="0">
                <a:solidFill>
                  <a:schemeClr val="bg1"/>
                </a:solidFill>
                <a:latin typeface="微软雅黑" panose="020B0604030504040204" pitchFamily="34" charset="-122"/>
                <a:ea typeface="微软雅黑" panose="020B0604030504040204" pitchFamily="34" charset="-122"/>
                <a:sym typeface="微软雅黑" panose="020B0604030504040204" pitchFamily="34" charset="-122"/>
              </a:rPr>
              <a:t>年统计年报和202</a:t>
            </a:r>
            <a:r>
              <a:rPr lang="en-US" altLang="zh-CN" sz="2400" dirty="0">
                <a:solidFill>
                  <a:schemeClr val="bg1"/>
                </a:solidFill>
                <a:latin typeface="微软雅黑" panose="020B0604030504040204" pitchFamily="34" charset="-122"/>
                <a:ea typeface="微软雅黑" panose="020B0604030504040204" pitchFamily="34" charset="-122"/>
                <a:sym typeface="微软雅黑" panose="020B0604030504040204" pitchFamily="34" charset="-122"/>
              </a:rPr>
              <a:t>5</a:t>
            </a:r>
            <a:r>
              <a:rPr lang="zh-CN" altLang="en-US" sz="2400" dirty="0">
                <a:solidFill>
                  <a:schemeClr val="bg1"/>
                </a:solidFill>
                <a:latin typeface="微软雅黑" panose="020B0604030504040204" pitchFamily="34" charset="-122"/>
                <a:ea typeface="微软雅黑" panose="020B0604030504040204" pitchFamily="34" charset="-122"/>
                <a:sym typeface="微软雅黑" panose="020B0604030504040204" pitchFamily="34" charset="-122"/>
              </a:rPr>
              <a:t>年定期统计报表制度培训</a:t>
            </a:r>
            <a:endParaRPr lang="zh-CN" altLang="en-US" sz="2400" dirty="0">
              <a:solidFill>
                <a:schemeClr val="bg1"/>
              </a:solidFill>
              <a:latin typeface="微软雅黑" panose="020B0604030504040204" pitchFamily="34" charset="-122"/>
              <a:ea typeface="微软雅黑" panose="020B0604030504040204" pitchFamily="34" charset="-122"/>
              <a:sym typeface="微软雅黑" panose="020B0604030504040204" pitchFamily="34" charset="-122"/>
            </a:endParaRPr>
          </a:p>
        </p:txBody>
      </p:sp>
      <p:pic>
        <p:nvPicPr>
          <p:cNvPr id="36873" name="图片 4"/>
          <p:cNvPicPr>
            <a:picLocks noChangeAspect="true"/>
          </p:cNvPicPr>
          <p:nvPr/>
        </p:nvPicPr>
        <p:blipFill>
          <a:blip r:embed="rId2"/>
          <a:stretch>
            <a:fillRect/>
          </a:stretch>
        </p:blipFill>
        <p:spPr>
          <a:xfrm>
            <a:off x="725488" y="738188"/>
            <a:ext cx="901700" cy="903287"/>
          </a:xfrm>
          <a:prstGeom prst="rect">
            <a:avLst/>
          </a:prstGeom>
          <a:noFill/>
          <a:ln w="9525">
            <a:noFill/>
          </a:ln>
        </p:spPr>
      </p:pic>
      <p:sp>
        <p:nvSpPr>
          <p:cNvPr id="36874" name="文本框 1"/>
          <p:cNvSpPr txBox="true"/>
          <p:nvPr/>
        </p:nvSpPr>
        <p:spPr>
          <a:xfrm>
            <a:off x="4464050" y="4249738"/>
            <a:ext cx="3146425" cy="1754187"/>
          </a:xfrm>
          <a:prstGeom prst="rect">
            <a:avLst/>
          </a:prstGeom>
          <a:noFill/>
          <a:ln w="9525">
            <a:noFill/>
          </a:ln>
        </p:spPr>
        <p:txBody>
          <a:bodyPr wrap="square" anchor="t" anchorCtr="false">
            <a:spAutoFit/>
          </a:bodyPr>
          <a:p>
            <a:endParaRPr lang="zh-CN">
              <a:latin typeface="Arial" panose="020B0604020202020204" pitchFamily="34" charset="0"/>
              <a:ea typeface="微软雅黑" panose="020B0604030504040204" pitchFamily="34" charset="-122"/>
            </a:endParaRPr>
          </a:p>
        </p:txBody>
      </p:sp>
      <p:sp>
        <p:nvSpPr>
          <p:cNvPr id="36875" name="TextBox 6"/>
          <p:cNvSpPr txBox="true"/>
          <p:nvPr/>
        </p:nvSpPr>
        <p:spPr>
          <a:xfrm>
            <a:off x="3406775" y="4894263"/>
            <a:ext cx="4911725" cy="1218565"/>
          </a:xfrm>
          <a:prstGeom prst="rect">
            <a:avLst/>
          </a:prstGeom>
          <a:noFill/>
          <a:ln w="9525">
            <a:noFill/>
          </a:ln>
        </p:spPr>
        <p:txBody>
          <a:bodyPr wrap="square" lIns="91416" tIns="45708" rIns="91416" bIns="45708" anchor="t" anchorCtr="false">
            <a:spAutoFit/>
          </a:bodyPr>
          <a:p>
            <a:pPr algn="ctr">
              <a:lnSpc>
                <a:spcPts val="4400"/>
              </a:lnSpc>
            </a:pPr>
            <a:r>
              <a:rPr lang="zh-CN" altLang="en-US" sz="2800" dirty="0">
                <a:solidFill>
                  <a:srgbClr val="9FACC3"/>
                </a:solidFill>
                <a:latin typeface="方正小标宋简体" panose="02000000000000000000" charset="-122"/>
                <a:ea typeface="方正小标宋简体" panose="02000000000000000000" charset="-122"/>
              </a:rPr>
              <a:t>北京市丰台区统计局城建科</a:t>
            </a:r>
            <a:endParaRPr lang="en-US" altLang="zh-CN" sz="2800" dirty="0">
              <a:solidFill>
                <a:srgbClr val="9FACC3"/>
              </a:solidFill>
              <a:latin typeface="方正小标宋简体" panose="02000000000000000000" charset="-122"/>
              <a:ea typeface="方正小标宋简体" panose="02000000000000000000" charset="-122"/>
            </a:endParaRPr>
          </a:p>
          <a:p>
            <a:pPr algn="ctr">
              <a:lnSpc>
                <a:spcPts val="4400"/>
              </a:lnSpc>
            </a:pPr>
            <a:r>
              <a:rPr lang="en-US" altLang="zh-CN" sz="2800" dirty="0">
                <a:solidFill>
                  <a:srgbClr val="9FACC3"/>
                </a:solidFill>
                <a:latin typeface="方正小标宋简体" panose="02000000000000000000" charset="-122"/>
                <a:ea typeface="方正小标宋简体" panose="02000000000000000000" charset="-122"/>
              </a:rPr>
              <a:t>2024</a:t>
            </a:r>
            <a:r>
              <a:rPr lang="zh-CN" altLang="en-US" sz="2800" dirty="0">
                <a:solidFill>
                  <a:srgbClr val="9FACC3"/>
                </a:solidFill>
                <a:latin typeface="方正小标宋简体" panose="02000000000000000000" charset="-122"/>
                <a:ea typeface="方正小标宋简体" panose="02000000000000000000" charset="-122"/>
              </a:rPr>
              <a:t>年</a:t>
            </a:r>
            <a:r>
              <a:rPr lang="en-US" altLang="zh-CN" sz="2800" dirty="0">
                <a:solidFill>
                  <a:srgbClr val="9FACC3"/>
                </a:solidFill>
                <a:latin typeface="方正小标宋简体" panose="02000000000000000000" charset="-122"/>
                <a:ea typeface="方正小标宋简体" panose="02000000000000000000" charset="-122"/>
              </a:rPr>
              <a:t>12</a:t>
            </a:r>
            <a:r>
              <a:rPr lang="zh-CN" altLang="en-US" sz="2800" dirty="0">
                <a:solidFill>
                  <a:srgbClr val="9FACC3"/>
                </a:solidFill>
                <a:latin typeface="方正小标宋简体" panose="02000000000000000000" charset="-122"/>
                <a:ea typeface="方正小标宋简体" panose="02000000000000000000" charset="-122"/>
              </a:rPr>
              <a:t>月</a:t>
            </a:r>
            <a:endParaRPr lang="zh-CN" altLang="en-US" sz="2800" dirty="0">
              <a:solidFill>
                <a:srgbClr val="9FACC3"/>
              </a:solidFill>
              <a:latin typeface="方正小标宋简体" panose="02000000000000000000" charset="-122"/>
              <a:ea typeface="方正小标宋简体" panose="02000000000000000000" charset="-122"/>
            </a:endParaRPr>
          </a:p>
        </p:txBody>
      </p:sp>
      <p:sp>
        <p:nvSpPr>
          <p:cNvPr id="17409" name="文本框 62"/>
          <p:cNvSpPr txBox="true"/>
          <p:nvPr/>
        </p:nvSpPr>
        <p:spPr>
          <a:xfrm>
            <a:off x="933450" y="2114550"/>
            <a:ext cx="10325100" cy="2306955"/>
          </a:xfrm>
          <a:prstGeom prst="rect">
            <a:avLst/>
          </a:prstGeom>
          <a:noFill/>
          <a:ln w="9525">
            <a:noFill/>
          </a:ln>
        </p:spPr>
        <p:txBody>
          <a:bodyPr wrap="square" anchor="t" anchorCtr="false">
            <a:spAutoFit/>
          </a:bodyPr>
          <a:lstStyle/>
          <a:p>
            <a:pPr algn="ctr"/>
            <a:r>
              <a:rPr lang="zh-CN" altLang="en-US" sz="4800" noProof="1">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房地产开发经营业</a:t>
            </a:r>
            <a:endParaRPr lang="zh-CN" altLang="en-US" sz="4800" noProof="1" dirty="0">
              <a:effectLst>
                <a:outerShdw blurRad="38100" dist="19050" dir="2700000" algn="tl" rotWithShape="0">
                  <a:schemeClr val="dk1">
                    <a:alpha val="40000"/>
                  </a:schemeClr>
                </a:outerShdw>
              </a:effectLst>
              <a:latin typeface="微软雅黑" panose="020B0604030504040204" pitchFamily="34" charset="-122"/>
              <a:cs typeface="微软雅黑" panose="020B0604030504040204" pitchFamily="34" charset="-122"/>
              <a:sym typeface="+mn-ea"/>
            </a:endParaRPr>
          </a:p>
          <a:p>
            <a:pPr algn="ctr"/>
            <a:r>
              <a:rPr lang="zh-CN" altLang="en-US" sz="4800" noProof="1" dirty="0">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202</a:t>
            </a:r>
            <a:r>
              <a:rPr lang="en-US" altLang="zh-CN" sz="4800" noProof="1" dirty="0">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4</a:t>
            </a:r>
            <a:r>
              <a:rPr lang="zh-CN" altLang="en-US" sz="4800" noProof="1" dirty="0">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年统计年报和202</a:t>
            </a:r>
            <a:r>
              <a:rPr lang="en-US" altLang="zh-CN" sz="4800" noProof="1" dirty="0">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5</a:t>
            </a:r>
            <a:r>
              <a:rPr lang="zh-CN" altLang="en-US" sz="4800" noProof="1" dirty="0">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年定期</a:t>
            </a:r>
            <a:endParaRPr lang="zh-CN" altLang="en-US" sz="4800" noProof="1" dirty="0">
              <a:effectLst>
                <a:outerShdw blurRad="38100" dist="19050" dir="2700000" algn="tl" rotWithShape="0">
                  <a:schemeClr val="dk1">
                    <a:alpha val="40000"/>
                  </a:schemeClr>
                </a:outerShdw>
              </a:effectLst>
              <a:latin typeface="微软雅黑" panose="020B0604030504040204" pitchFamily="34" charset="-122"/>
              <a:cs typeface="微软雅黑" panose="020B0604030504040204" pitchFamily="34" charset="-122"/>
              <a:sym typeface="+mn-ea"/>
            </a:endParaRPr>
          </a:p>
          <a:p>
            <a:pPr algn="ctr"/>
            <a:r>
              <a:rPr lang="zh-CN" altLang="en-US" sz="4800" noProof="1" dirty="0">
                <a:effectLst>
                  <a:outerShdw blurRad="38100" dist="19050" dir="2700000" algn="tl" rotWithShape="0">
                    <a:schemeClr val="dk1">
                      <a:alpha val="40000"/>
                    </a:schemeClr>
                  </a:outerShdw>
                </a:effectLst>
                <a:latin typeface="微软雅黑" panose="020B0604030504040204" pitchFamily="34" charset="-122"/>
                <a:ea typeface="微软雅黑" panose="020B0604030504040204" pitchFamily="34" charset="-122"/>
                <a:cs typeface="微软雅黑" panose="020B0604030504040204" pitchFamily="34" charset="-122"/>
                <a:sym typeface="+mn-ea"/>
              </a:rPr>
              <a:t>统计报表制度培训</a:t>
            </a:r>
            <a:endParaRPr lang="zh-CN" altLang="en-US" sz="4800" noProof="1">
              <a:effectLst>
                <a:outerShdw blurRad="38100" dist="19050" dir="2700000" algn="tl" rotWithShape="0">
                  <a:schemeClr val="dk1">
                    <a:alpha val="40000"/>
                  </a:schemeClr>
                </a:outerShdw>
              </a:effectLst>
              <a:latin typeface="微软雅黑" panose="020B0604030504040204" pitchFamily="34" charset="-122"/>
              <a:cs typeface="微软雅黑" panose="020B0604030504040204" pitchFamily="34"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812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8131"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2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修订内容</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2" name="矩形 8"/>
          <p:cNvSpPr/>
          <p:nvPr/>
        </p:nvSpPr>
        <p:spPr>
          <a:xfrm>
            <a:off x="528955" y="628650"/>
            <a:ext cx="11417300" cy="6631305"/>
          </a:xfrm>
          <a:prstGeom prst="rect">
            <a:avLst/>
          </a:prstGeom>
          <a:noFill/>
          <a:ln w="9525">
            <a:noFill/>
          </a:ln>
        </p:spPr>
        <p:txBody>
          <a:bodyPr wrap="square" anchor="t" anchorCtr="false">
            <a:spAutoFit/>
          </a:bodyPr>
          <a:p>
            <a:pPr marL="342900" indent="-342900" algn="l">
              <a:lnSpc>
                <a:spcPts val="3000"/>
              </a:lnSpc>
              <a:spcBef>
                <a:spcPts val="0"/>
              </a:spcBef>
              <a:buFont typeface="Wingdings" panose="05000000000000000000" charset="0"/>
              <a:buChar char="l"/>
            </a:pPr>
            <a:r>
              <a:rPr lang="zh-CN" altLang="zh-CN" sz="2200" b="1" dirty="0">
                <a:solidFill>
                  <a:srgbClr val="404040"/>
                </a:solidFill>
                <a:latin typeface="微软雅黑" panose="020B0604030504040204" pitchFamily="34" charset="-122"/>
                <a:ea typeface="微软雅黑" panose="020B0604030504040204" pitchFamily="34" charset="-122"/>
              </a:rPr>
              <a:t>总说明：</a:t>
            </a:r>
            <a:r>
              <a:rPr lang="zh-CN" altLang="zh-CN" sz="2200" dirty="0">
                <a:solidFill>
                  <a:srgbClr val="404040"/>
                </a:solidFill>
                <a:latin typeface="微软雅黑" panose="020B0604030504040204" pitchFamily="34" charset="-122"/>
                <a:ea typeface="微软雅黑" panose="020B0604030504040204" pitchFamily="34" charset="-122"/>
              </a:rPr>
              <a:t>新增</a:t>
            </a:r>
            <a:r>
              <a:rPr lang="en-US" altLang="zh-CN" sz="2200" dirty="0">
                <a:solidFill>
                  <a:srgbClr val="404040"/>
                </a:solidFill>
                <a:latin typeface="微软雅黑" panose="020B0604030504040204" pitchFamily="34" charset="-122"/>
                <a:ea typeface="微软雅黑" panose="020B0604030504040204" pitchFamily="34" charset="-122"/>
              </a:rPr>
              <a:t>“</a:t>
            </a:r>
            <a:r>
              <a:rPr lang="zh-CN" altLang="zh-CN" sz="2200" dirty="0">
                <a:solidFill>
                  <a:srgbClr val="404040"/>
                </a:solidFill>
                <a:latin typeface="微软雅黑" panose="020B0604030504040204" pitchFamily="34" charset="-122"/>
                <a:ea typeface="微软雅黑" panose="020B0604030504040204" pitchFamily="34" charset="-122"/>
              </a:rPr>
              <a:t>统计调查对象的财务指标，应当依据真实、合法的会计核算资料和纳税申报材料填报。相关资料数据不一致时，应依据实际经营情况填报。</a:t>
            </a:r>
            <a:r>
              <a:rPr lang="en-US" altLang="zh-CN" sz="2200" dirty="0">
                <a:solidFill>
                  <a:srgbClr val="404040"/>
                </a:solidFill>
                <a:latin typeface="微软雅黑" panose="020B0604030504040204" pitchFamily="34" charset="-122"/>
                <a:ea typeface="微软雅黑" panose="020B0604030504040204" pitchFamily="34" charset="-122"/>
              </a:rPr>
              <a:t>”</a:t>
            </a:r>
            <a:endParaRPr lang="en-US" altLang="zh-CN" sz="2200" dirty="0">
              <a:solidFill>
                <a:srgbClr val="404040"/>
              </a:solidFill>
              <a:latin typeface="微软雅黑" panose="020B0604030504040204" pitchFamily="34" charset="-122"/>
              <a:ea typeface="微软雅黑" panose="020B0604030504040204" pitchFamily="34" charset="-122"/>
            </a:endParaRPr>
          </a:p>
          <a:p>
            <a:pPr marL="342900" indent="-342900" algn="l">
              <a:lnSpc>
                <a:spcPts val="3000"/>
              </a:lnSpc>
              <a:spcBef>
                <a:spcPts val="0"/>
              </a:spcBef>
              <a:buFont typeface="Wingdings" panose="05000000000000000000" charset="0"/>
              <a:buChar char="l"/>
            </a:pPr>
            <a:r>
              <a:rPr lang="en-US" altLang="zh-CN" sz="2400" b="1" dirty="0" smtClean="0">
                <a:latin typeface="黑体" panose="02010609060101010101" charset="-122"/>
                <a:ea typeface="黑体" panose="02010609060101010101" charset="-122"/>
                <a:cs typeface="黑体" panose="02010609060101010101" charset="-122"/>
                <a:sym typeface="+mn-ea"/>
              </a:rPr>
              <a:t>X103</a:t>
            </a:r>
            <a:r>
              <a:rPr lang="zh-CN" altLang="en-US" sz="2400" b="1" dirty="0" smtClean="0">
                <a:latin typeface="黑体" panose="02010609060101010101" charset="-122"/>
                <a:ea typeface="黑体" panose="02010609060101010101" charset="-122"/>
                <a:cs typeface="黑体" panose="02010609060101010101" charset="-122"/>
                <a:sym typeface="+mn-ea"/>
              </a:rPr>
              <a:t>：</a:t>
            </a:r>
            <a:endParaRPr lang="zh-CN" altLang="en-US" sz="2200" dirty="0" smtClean="0">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en-US" altLang="zh-CN" sz="2200" dirty="0" smtClean="0">
                <a:latin typeface="黑体" panose="02010609060101010101" charset="-122"/>
                <a:ea typeface="黑体" panose="02010609060101010101" charset="-122"/>
                <a:cs typeface="黑体" panose="02010609060101010101" charset="-122"/>
                <a:sym typeface="+mn-ea"/>
              </a:rPr>
              <a:t>  1.</a:t>
            </a:r>
            <a:r>
              <a:rPr lang="zh-CN" altLang="en-US" sz="2200" dirty="0" smtClean="0">
                <a:solidFill>
                  <a:srgbClr val="FF0000"/>
                </a:solidFill>
                <a:latin typeface="黑体" panose="02010609060101010101" charset="-122"/>
                <a:ea typeface="黑体" panose="02010609060101010101" charset="-122"/>
                <a:cs typeface="黑体" panose="02010609060101010101" charset="-122"/>
                <a:sym typeface="+mn-ea"/>
              </a:rPr>
              <a:t>与</a:t>
            </a:r>
            <a:r>
              <a:rPr lang="en-US" altLang="zh-CN" sz="2200" dirty="0" smtClean="0">
                <a:solidFill>
                  <a:srgbClr val="FF0000"/>
                </a:solidFill>
                <a:latin typeface="黑体" panose="02010609060101010101" charset="-122"/>
                <a:ea typeface="黑体" panose="02010609060101010101" charset="-122"/>
                <a:cs typeface="黑体" panose="02010609060101010101" charset="-122"/>
                <a:sym typeface="+mn-ea"/>
              </a:rPr>
              <a:t>2022</a:t>
            </a:r>
            <a:r>
              <a:rPr lang="zh-CN" altLang="en-US" sz="2200" dirty="0" smtClean="0">
                <a:solidFill>
                  <a:srgbClr val="FF0000"/>
                </a:solidFill>
                <a:latin typeface="黑体" panose="02010609060101010101" charset="-122"/>
                <a:ea typeface="黑体" panose="02010609060101010101" charset="-122"/>
                <a:cs typeface="黑体" panose="02010609060101010101" charset="-122"/>
                <a:sym typeface="+mn-ea"/>
              </a:rPr>
              <a:t>年财务状况表相比，</a:t>
            </a:r>
            <a:endParaRPr lang="zh-CN" altLang="en-US" sz="2200" dirty="0" smtClean="0">
              <a:solidFill>
                <a:srgbClr val="FF0000"/>
              </a:solidFill>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en-US" altLang="zh-CN" sz="2200" dirty="0" smtClean="0">
                <a:solidFill>
                  <a:srgbClr val="FF0000"/>
                </a:solidFill>
                <a:latin typeface="黑体" panose="02010609060101010101" charset="-122"/>
                <a:ea typeface="黑体" panose="02010609060101010101" charset="-122"/>
                <a:cs typeface="黑体" panose="02010609060101010101" charset="-122"/>
                <a:sym typeface="+mn-ea"/>
              </a:rPr>
              <a:t>    删除“软件使用权”</a:t>
            </a:r>
            <a:endParaRPr lang="en-US" altLang="zh-CN" sz="2200" dirty="0" smtClean="0">
              <a:solidFill>
                <a:srgbClr val="FF0000"/>
              </a:solidFill>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en-US" altLang="zh-CN" sz="2200" dirty="0" smtClean="0">
                <a:solidFill>
                  <a:srgbClr val="FF0000"/>
                </a:solidFill>
                <a:latin typeface="黑体" panose="02010609060101010101" charset="-122"/>
                <a:ea typeface="黑体" panose="02010609060101010101" charset="-122"/>
                <a:cs typeface="黑体" panose="02010609060101010101" charset="-122"/>
                <a:sym typeface="+mn-ea"/>
              </a:rPr>
              <a:t>    1</a:t>
            </a:r>
            <a:r>
              <a:rPr lang="zh-CN" altLang="en-US" sz="2200" dirty="0" smtClean="0">
                <a:solidFill>
                  <a:srgbClr val="FF0000"/>
                </a:solidFill>
                <a:latin typeface="黑体" panose="02010609060101010101" charset="-122"/>
                <a:ea typeface="黑体" panose="02010609060101010101" charset="-122"/>
                <a:cs typeface="黑体" panose="02010609060101010101" charset="-122"/>
                <a:sym typeface="+mn-ea"/>
              </a:rPr>
              <a:t>个北京指标变为国家指标</a:t>
            </a:r>
            <a:r>
              <a:rPr lang="en-US" altLang="zh-CN" sz="2200" dirty="0" smtClean="0">
                <a:solidFill>
                  <a:srgbClr val="FF0000"/>
                </a:solidFill>
                <a:latin typeface="黑体" panose="02010609060101010101" charset="-122"/>
                <a:ea typeface="黑体" panose="02010609060101010101" charset="-122"/>
                <a:cs typeface="黑体" panose="02010609060101010101" charset="-122"/>
                <a:sym typeface="+mn-ea"/>
              </a:rPr>
              <a:t>“其中：应付账款”</a:t>
            </a:r>
            <a:endParaRPr lang="en-US" altLang="zh-CN" sz="2200" dirty="0" smtClean="0">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en-US" altLang="zh-CN" sz="2200" dirty="0" smtClean="0">
                <a:latin typeface="黑体" panose="02010609060101010101" charset="-122"/>
                <a:ea typeface="黑体" panose="02010609060101010101" charset="-122"/>
                <a:cs typeface="黑体" panose="02010609060101010101" charset="-122"/>
                <a:sym typeface="+mn-ea"/>
              </a:rPr>
              <a:t>  2.</a:t>
            </a:r>
            <a:r>
              <a:rPr lang="zh-CN" altLang="en-US" sz="2200" dirty="0" smtClean="0">
                <a:latin typeface="黑体" panose="02010609060101010101" charset="-122"/>
                <a:ea typeface="黑体" panose="02010609060101010101" charset="-122"/>
                <a:cs typeface="黑体" panose="02010609060101010101" charset="-122"/>
                <a:sym typeface="+mn-ea"/>
              </a:rPr>
              <a:t>与</a:t>
            </a:r>
            <a:r>
              <a:rPr lang="en-US" altLang="zh-CN" sz="2200" dirty="0" smtClean="0">
                <a:latin typeface="黑体" panose="02010609060101010101" charset="-122"/>
                <a:ea typeface="黑体" panose="02010609060101010101" charset="-122"/>
                <a:cs typeface="黑体" panose="02010609060101010101" charset="-122"/>
                <a:sym typeface="+mn-ea"/>
              </a:rPr>
              <a:t>2023</a:t>
            </a:r>
            <a:r>
              <a:rPr lang="zh-CN" altLang="en-US" sz="2200" dirty="0" smtClean="0">
                <a:latin typeface="黑体" panose="02010609060101010101" charset="-122"/>
                <a:ea typeface="黑体" panose="02010609060101010101" charset="-122"/>
                <a:cs typeface="黑体" panose="02010609060101010101" charset="-122"/>
                <a:sym typeface="+mn-ea"/>
              </a:rPr>
              <a:t>年五经普</a:t>
            </a:r>
            <a:r>
              <a:rPr lang="en-US" altLang="zh-CN" sz="2200" dirty="0" smtClean="0">
                <a:latin typeface="黑体" panose="02010609060101010101" charset="-122"/>
                <a:ea typeface="黑体" panose="02010609060101010101" charset="-122"/>
                <a:cs typeface="黑体" panose="02010609060101010101" charset="-122"/>
                <a:sym typeface="+mn-ea"/>
              </a:rPr>
              <a:t>X603</a:t>
            </a:r>
            <a:r>
              <a:rPr lang="zh-CN" altLang="en-US" sz="2200" dirty="0" smtClean="0">
                <a:latin typeface="黑体" panose="02010609060101010101" charset="-122"/>
                <a:ea typeface="黑体" panose="02010609060101010101" charset="-122"/>
                <a:cs typeface="黑体" panose="02010609060101010101" charset="-122"/>
                <a:sym typeface="+mn-ea"/>
              </a:rPr>
              <a:t>相比，</a:t>
            </a:r>
            <a:endParaRPr lang="zh-CN" altLang="en-US" sz="2200" dirty="0" smtClean="0">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zh-CN" altLang="en-US" sz="2200" dirty="0" smtClean="0">
                <a:latin typeface="黑体" panose="02010609060101010101" charset="-122"/>
                <a:ea typeface="黑体" panose="02010609060101010101" charset="-122"/>
                <a:cs typeface="黑体" panose="02010609060101010101" charset="-122"/>
                <a:sym typeface="+mn-ea"/>
              </a:rPr>
              <a:t> </a:t>
            </a:r>
            <a:r>
              <a:rPr lang="en-US" altLang="zh-CN" sz="2200" dirty="0" smtClean="0">
                <a:latin typeface="黑体" panose="02010609060101010101" charset="-122"/>
                <a:ea typeface="黑体" panose="02010609060101010101" charset="-122"/>
                <a:cs typeface="黑体" panose="02010609060101010101" charset="-122"/>
                <a:sym typeface="+mn-ea"/>
              </a:rPr>
              <a:t>   </a:t>
            </a:r>
            <a:r>
              <a:rPr sz="2200" u="sng" dirty="0" smtClean="0">
                <a:latin typeface="黑体" panose="02010609060101010101" charset="-122"/>
                <a:ea typeface="黑体" panose="02010609060101010101" charset="-122"/>
                <a:cs typeface="黑体" panose="02010609060101010101" charset="-122"/>
                <a:sym typeface="+mn-ea"/>
              </a:rPr>
              <a:t>增加4个</a:t>
            </a:r>
            <a:r>
              <a:rPr lang="zh-CN" sz="2200" u="sng" dirty="0" smtClean="0">
                <a:latin typeface="黑体" panose="02010609060101010101" charset="-122"/>
                <a:ea typeface="黑体" panose="02010609060101010101" charset="-122"/>
                <a:cs typeface="黑体" panose="02010609060101010101" charset="-122"/>
                <a:sym typeface="+mn-ea"/>
              </a:rPr>
              <a:t>北京</a:t>
            </a:r>
            <a:r>
              <a:rPr sz="2200" u="sng" dirty="0" smtClean="0">
                <a:latin typeface="黑体" panose="02010609060101010101" charset="-122"/>
                <a:ea typeface="黑体" panose="02010609060101010101" charset="-122"/>
                <a:cs typeface="黑体" panose="02010609060101010101" charset="-122"/>
                <a:sym typeface="+mn-ea"/>
              </a:rPr>
              <a:t>指标</a:t>
            </a:r>
            <a:r>
              <a:rPr lang="zh-CN" sz="2200" u="sng" dirty="0" smtClean="0">
                <a:latin typeface="黑体" panose="02010609060101010101" charset="-122"/>
                <a:ea typeface="黑体" panose="02010609060101010101" charset="-122"/>
                <a:cs typeface="黑体" panose="02010609060101010101" charset="-122"/>
                <a:sym typeface="+mn-ea"/>
              </a:rPr>
              <a:t>：</a:t>
            </a:r>
            <a:r>
              <a:rPr sz="2200" dirty="0" smtClean="0">
                <a:latin typeface="黑体" panose="02010609060101010101" charset="-122"/>
                <a:ea typeface="黑体" panose="02010609060101010101" charset="-122"/>
                <a:cs typeface="黑体" panose="02010609060101010101" charset="-122"/>
                <a:sym typeface="+mn-ea"/>
              </a:rPr>
              <a:t>“持有至到期投资”“国家资本”“社会保险费（单位负担部分）”“从业人员平均人数”；</a:t>
            </a:r>
            <a:endParaRPr sz="2200" dirty="0" smtClean="0">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en-US" altLang="zh-CN" sz="2200" dirty="0" smtClean="0">
                <a:latin typeface="黑体" panose="02010609060101010101" charset="-122"/>
                <a:ea typeface="黑体" panose="02010609060101010101" charset="-122"/>
                <a:cs typeface="黑体" panose="02010609060101010101" charset="-122"/>
                <a:sym typeface="+mn-ea"/>
              </a:rPr>
              <a:t>    </a:t>
            </a:r>
            <a:r>
              <a:rPr lang="zh-CN" sz="2200" u="sng" dirty="0" smtClean="0">
                <a:latin typeface="黑体" panose="02010609060101010101" charset="-122"/>
                <a:ea typeface="黑体" panose="02010609060101010101" charset="-122"/>
                <a:cs typeface="黑体" panose="02010609060101010101" charset="-122"/>
                <a:sym typeface="+mn-ea"/>
              </a:rPr>
              <a:t>保留</a:t>
            </a:r>
            <a:r>
              <a:rPr lang="en-US" altLang="zh-CN" sz="2200" u="sng" dirty="0" smtClean="0">
                <a:latin typeface="黑体" panose="02010609060101010101" charset="-122"/>
                <a:ea typeface="黑体" panose="02010609060101010101" charset="-122"/>
                <a:cs typeface="黑体" panose="02010609060101010101" charset="-122"/>
                <a:sym typeface="+mn-ea"/>
              </a:rPr>
              <a:t>1</a:t>
            </a:r>
            <a:r>
              <a:rPr lang="zh-CN" altLang="en-US" sz="2200" u="sng" dirty="0" smtClean="0">
                <a:latin typeface="黑体" panose="02010609060101010101" charset="-122"/>
                <a:ea typeface="黑体" panose="02010609060101010101" charset="-122"/>
                <a:cs typeface="黑体" panose="02010609060101010101" charset="-122"/>
                <a:sym typeface="+mn-ea"/>
              </a:rPr>
              <a:t>个国家五经普指标为北京指标：</a:t>
            </a:r>
            <a:r>
              <a:rPr lang="en-US" altLang="zh-CN" sz="2200" dirty="0" smtClean="0">
                <a:latin typeface="黑体" panose="02010609060101010101" charset="-122"/>
                <a:ea typeface="黑体" panose="02010609060101010101" charset="-122"/>
                <a:cs typeface="黑体" panose="02010609060101010101" charset="-122"/>
                <a:sym typeface="+mn-ea"/>
              </a:rPr>
              <a:t>“</a:t>
            </a:r>
            <a:r>
              <a:rPr lang="zh-CN" altLang="en-US" sz="2200" dirty="0" smtClean="0">
                <a:latin typeface="黑体" panose="02010609060101010101" charset="-122"/>
                <a:ea typeface="黑体" panose="02010609060101010101" charset="-122"/>
                <a:cs typeface="黑体" panose="02010609060101010101" charset="-122"/>
                <a:sym typeface="+mn-ea"/>
              </a:rPr>
              <a:t>长期股权投资</a:t>
            </a:r>
            <a:r>
              <a:rPr lang="en-US" altLang="zh-CN" sz="2200" dirty="0" smtClean="0">
                <a:latin typeface="黑体" panose="02010609060101010101" charset="-122"/>
                <a:ea typeface="黑体" panose="02010609060101010101" charset="-122"/>
                <a:cs typeface="黑体" panose="02010609060101010101" charset="-122"/>
                <a:sym typeface="+mn-ea"/>
              </a:rPr>
              <a:t>”</a:t>
            </a:r>
            <a:endParaRPr sz="2200" dirty="0" smtClean="0">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sz="2200" dirty="0" smtClean="0">
                <a:latin typeface="黑体" panose="02010609060101010101" charset="-122"/>
                <a:ea typeface="黑体" panose="02010609060101010101" charset="-122"/>
                <a:cs typeface="黑体" panose="02010609060101010101" charset="-122"/>
                <a:sym typeface="+mn-ea"/>
              </a:rPr>
              <a:t> </a:t>
            </a:r>
            <a:r>
              <a:rPr lang="en-US" sz="2200" dirty="0" smtClean="0">
                <a:latin typeface="黑体" panose="02010609060101010101" charset="-122"/>
                <a:ea typeface="黑体" panose="02010609060101010101" charset="-122"/>
                <a:cs typeface="黑体" panose="02010609060101010101" charset="-122"/>
                <a:sym typeface="+mn-ea"/>
              </a:rPr>
              <a:t>   </a:t>
            </a:r>
            <a:r>
              <a:rPr sz="2200" u="sng" dirty="0" smtClean="0">
                <a:latin typeface="黑体" panose="02010609060101010101" charset="-122"/>
                <a:ea typeface="黑体" panose="02010609060101010101" charset="-122"/>
                <a:cs typeface="黑体" panose="02010609060101010101" charset="-122"/>
                <a:sym typeface="+mn-ea"/>
              </a:rPr>
              <a:t>删除17个</a:t>
            </a:r>
            <a:r>
              <a:rPr lang="zh-CN" sz="2200" u="sng" dirty="0" smtClean="0">
                <a:latin typeface="黑体" panose="02010609060101010101" charset="-122"/>
                <a:ea typeface="黑体" panose="02010609060101010101" charset="-122"/>
                <a:cs typeface="黑体" panose="02010609060101010101" charset="-122"/>
                <a:sym typeface="+mn-ea"/>
              </a:rPr>
              <a:t>五经普</a:t>
            </a:r>
            <a:r>
              <a:rPr sz="2200" u="sng" dirty="0" smtClean="0">
                <a:latin typeface="黑体" panose="02010609060101010101" charset="-122"/>
                <a:ea typeface="黑体" panose="02010609060101010101" charset="-122"/>
                <a:cs typeface="黑体" panose="02010609060101010101" charset="-122"/>
                <a:sym typeface="+mn-ea"/>
              </a:rPr>
              <a:t>指标</a:t>
            </a:r>
            <a:r>
              <a:rPr lang="zh-CN" sz="2200" u="sng" dirty="0" smtClean="0">
                <a:latin typeface="黑体" panose="02010609060101010101" charset="-122"/>
                <a:ea typeface="黑体" panose="02010609060101010101" charset="-122"/>
                <a:cs typeface="黑体" panose="02010609060101010101" charset="-122"/>
                <a:sym typeface="+mn-ea"/>
              </a:rPr>
              <a:t>：</a:t>
            </a:r>
            <a:r>
              <a:rPr sz="2200" dirty="0" smtClean="0">
                <a:latin typeface="黑体" panose="02010609060101010101" charset="-122"/>
                <a:ea typeface="黑体" panose="02010609060101010101" charset="-122"/>
                <a:cs typeface="黑体" panose="02010609060101010101" charset="-122"/>
                <a:sym typeface="+mn-ea"/>
              </a:rPr>
              <a:t>“预付账款”“使用权资产原价”“使用权资产原价其中：房屋和构筑物”“使用权资产原价其中：机器和设备”“使用权资产累计折旧”“使用权资产累计折旧其中：本年折旧”“固定资产净值”“投资性房地产”“软件使用权”“商誉”“长期应收款”“预收账款”“租赁负债”“长期应付款”“信用减值损失（损失以‘-’号记）”“净敞口套期收益（损失以‘-’号记）”“资产处置收益（损失以‘-’号记）”。</a:t>
            </a:r>
            <a:endParaRPr sz="2200" dirty="0" smtClean="0">
              <a:latin typeface="黑体" panose="02010609060101010101" charset="-122"/>
              <a:ea typeface="黑体" panose="02010609060101010101" charset="-122"/>
              <a:cs typeface="黑体" panose="02010609060101010101" charset="-122"/>
              <a:sym typeface="+mn-ea"/>
            </a:endParaRPr>
          </a:p>
          <a:p>
            <a:pPr marL="342900" indent="-342900" algn="l">
              <a:lnSpc>
                <a:spcPts val="3000"/>
              </a:lnSpc>
              <a:spcBef>
                <a:spcPts val="0"/>
              </a:spcBef>
              <a:buFont typeface="Wingdings" panose="05000000000000000000" charset="0"/>
              <a:buChar char="l"/>
            </a:pPr>
            <a:r>
              <a:rPr lang="en-US" sz="2200" b="1" dirty="0" smtClean="0">
                <a:latin typeface="黑体" panose="02010609060101010101" charset="-122"/>
                <a:ea typeface="黑体" panose="02010609060101010101" charset="-122"/>
                <a:cs typeface="黑体" panose="02010609060101010101" charset="-122"/>
                <a:sym typeface="+mn-ea"/>
              </a:rPr>
              <a:t>BJX203</a:t>
            </a:r>
            <a:r>
              <a:rPr lang="zh-CN" altLang="en-US" sz="2200" b="1" dirty="0" smtClean="0">
                <a:latin typeface="黑体" panose="02010609060101010101" charset="-122"/>
                <a:ea typeface="黑体" panose="02010609060101010101" charset="-122"/>
                <a:cs typeface="黑体" panose="02010609060101010101" charset="-122"/>
                <a:sym typeface="+mn-ea"/>
              </a:rPr>
              <a:t>：无修订内容。</a:t>
            </a:r>
            <a:r>
              <a:rPr lang="en-US" altLang="zh-CN" sz="2200" b="1" dirty="0" smtClean="0">
                <a:latin typeface="黑体" panose="02010609060101010101" charset="-122"/>
                <a:ea typeface="黑体" panose="02010609060101010101" charset="-122"/>
                <a:cs typeface="黑体" panose="02010609060101010101" charset="-122"/>
                <a:sym typeface="+mn-ea"/>
              </a:rPr>
              <a:t>2025</a:t>
            </a:r>
            <a:r>
              <a:rPr lang="zh-CN" altLang="en-US" sz="2200" b="1" dirty="0" smtClean="0">
                <a:latin typeface="黑体" panose="02010609060101010101" charset="-122"/>
                <a:ea typeface="黑体" panose="02010609060101010101" charset="-122"/>
                <a:cs typeface="黑体" panose="02010609060101010101" charset="-122"/>
                <a:sym typeface="+mn-ea"/>
              </a:rPr>
              <a:t>年国家财务试点工作完成</a:t>
            </a:r>
            <a:r>
              <a:rPr lang="zh-CN" altLang="en-US" sz="2200" dirty="0" smtClean="0">
                <a:latin typeface="黑体" panose="02010609060101010101" charset="-122"/>
                <a:ea typeface="黑体" panose="02010609060101010101" charset="-122"/>
                <a:cs typeface="黑体" panose="02010609060101010101" charset="-122"/>
                <a:sym typeface="+mn-ea"/>
              </a:rPr>
              <a:t>。</a:t>
            </a:r>
            <a:endParaRPr sz="2200" dirty="0" smtClean="0">
              <a:latin typeface="黑体" panose="02010609060101010101" charset="-122"/>
              <a:ea typeface="黑体" panose="02010609060101010101" charset="-122"/>
              <a:cs typeface="黑体" panose="02010609060101010101" charset="-122"/>
              <a:sym typeface="+mn-ea"/>
            </a:endParaRPr>
          </a:p>
          <a:p>
            <a:pPr algn="l">
              <a:lnSpc>
                <a:spcPts val="3000"/>
              </a:lnSpc>
              <a:spcBef>
                <a:spcPts val="0"/>
              </a:spcBef>
              <a:buFont typeface="Wingdings" panose="05000000000000000000" charset="0"/>
            </a:pPr>
            <a:r>
              <a:rPr lang="en-US" altLang="zh-CN" sz="2200" dirty="0" smtClean="0">
                <a:latin typeface="黑体" panose="02010609060101010101" charset="-122"/>
                <a:ea typeface="黑体" panose="02010609060101010101" charset="-122"/>
                <a:cs typeface="黑体" panose="02010609060101010101" charset="-122"/>
                <a:sym typeface="+mn-ea"/>
              </a:rPr>
              <a:t>  </a:t>
            </a:r>
            <a:endParaRPr lang="en-US" altLang="zh-CN" sz="2200" dirty="0" smtClean="0">
              <a:latin typeface="黑体" panose="02010609060101010101" charset="-122"/>
              <a:ea typeface="黑体" panose="02010609060101010101" charset="-122"/>
              <a:cs typeface="黑体" panose="02010609060101010101"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222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5222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003800"/>
        </p:xfrm>
        <a:graphic>
          <a:graphicData uri="http://schemas.openxmlformats.org/drawingml/2006/table">
            <a:tbl>
              <a:tblPr/>
              <a:tblGrid>
                <a:gridCol w="1406525"/>
                <a:gridCol w="7486650"/>
                <a:gridCol w="290385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071245">
                <a:tc>
                  <a:txBody>
                    <a:bodyPr/>
                    <a:lstStyle/>
                    <a:p>
                      <a:pPr algn="ctr">
                        <a:spcAft>
                          <a:spcPts val="0"/>
                        </a:spcAft>
                      </a:pPr>
                      <a:r>
                        <a:rPr lang="zh-CN" altLang="en-US" sz="2200" b="0" kern="1200" dirty="0">
                          <a:solidFill>
                            <a:schemeClr val="tx1"/>
                          </a:solidFill>
                          <a:latin typeface="宋体" pitchFamily="2" charset="-122"/>
                          <a:ea typeface="宋体" pitchFamily="2" charset="-122"/>
                          <a:cs typeface="微软雅黑" panose="020B0604030504040204" pitchFamily="34" charset="-122"/>
                        </a:rPr>
                        <a:t>流动资产合计</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a:t>
                      </a:r>
                      <a:r>
                        <a:rPr altLang="en-US" sz="2200" b="0" kern="1200" dirty="0">
                          <a:solidFill>
                            <a:schemeClr val="tx1"/>
                          </a:solidFill>
                          <a:latin typeface="宋体" pitchFamily="2" charset="-122"/>
                          <a:ea typeface="宋体" pitchFamily="2" charset="-122"/>
                          <a:cs typeface="宋体" pitchFamily="2" charset="-122"/>
                        </a:rPr>
                        <a:t>包括货币资金、应收票据、应收账款、存货等项目。</a:t>
                      </a:r>
                      <a:endParaRPr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a:t>
                      </a:r>
                      <a:r>
                        <a:rPr altLang="en-US" sz="2200" b="0" kern="1200" dirty="0">
                          <a:solidFill>
                            <a:schemeClr val="tx1"/>
                          </a:solidFill>
                          <a:latin typeface="宋体" pitchFamily="2" charset="-122"/>
                          <a:ea typeface="宋体" pitchFamily="2" charset="-122"/>
                          <a:cs typeface="宋体" pitchFamily="2" charset="-122"/>
                        </a:rPr>
                        <a:t>根据“资产负债表”中“流动资产合计”项目的期末余额数填报。</a:t>
                      </a:r>
                      <a:endParaRPr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6334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应收账款</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lt"/>
                        </a:rPr>
                        <a:t>根据“资产负债表”中“应收账款”项目的期末余额数填报。</a:t>
                      </a:r>
                      <a:endParaRPr lang="zh-CN" altLang="en-US" sz="2200" b="0" kern="1200" dirty="0">
                        <a:solidFill>
                          <a:schemeClr val="tx1"/>
                        </a:solidFill>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、未扣坏账准备。</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、多包含其他应收款、预付账款、应收票据、其他流动资产等。</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3</a:t>
                      </a:r>
                      <a:r>
                        <a:rPr lang="zh-CN" altLang="en-US" sz="2200" b="0" kern="1200" dirty="0">
                          <a:solidFill>
                            <a:schemeClr val="tx1"/>
                          </a:solidFill>
                          <a:latin typeface="宋体" pitchFamily="2" charset="-122"/>
                          <a:ea typeface="宋体" pitchFamily="2" charset="-122"/>
                          <a:cs typeface="宋体" pitchFamily="2" charset="-122"/>
                        </a:rPr>
                        <a:t>、误填为其他应收账款期末余额。</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63345">
                <a:tc>
                  <a:txBody>
                    <a:bodyPr/>
                    <a:lstStyle/>
                    <a:p>
                      <a:pPr algn="l" defTabSz="767715">
                        <a:spcAft>
                          <a:spcPts val="0"/>
                        </a:spcAft>
                        <a:buClrTx/>
                        <a:buSzTx/>
                        <a:buFontTx/>
                        <a:buNone/>
                      </a:pPr>
                      <a:r>
                        <a:rPr lang="zh-CN" altLang="en-US" sz="2200" dirty="0">
                          <a:latin typeface="宋体" pitchFamily="2" charset="-122"/>
                          <a:ea typeface="宋体" pitchFamily="2" charset="-122"/>
                          <a:cs typeface="宋体" pitchFamily="2" charset="-122"/>
                          <a:sym typeface="+mn-ea"/>
                        </a:rPr>
                        <a:t>年初存货、存货、</a:t>
                      </a:r>
                      <a:endParaRPr lang="zh-CN" altLang="en-US" sz="2200" dirty="0">
                        <a:latin typeface="宋体" pitchFamily="2" charset="-122"/>
                        <a:ea typeface="宋体" pitchFamily="2" charset="-122"/>
                        <a:cs typeface="宋体" pitchFamily="2" charset="-122"/>
                        <a:sym typeface="+mn-ea"/>
                      </a:endParaRPr>
                    </a:p>
                    <a:p>
                      <a:pPr algn="l" defTabSz="767715">
                        <a:spcAft>
                          <a:spcPts val="0"/>
                        </a:spcAft>
                        <a:buClrTx/>
                        <a:buSzTx/>
                        <a:buFontTx/>
                        <a:buNone/>
                      </a:pPr>
                      <a:r>
                        <a:rPr lang="zh-CN" altLang="en-US" sz="2200" dirty="0">
                          <a:latin typeface="宋体" pitchFamily="2" charset="-122"/>
                          <a:ea typeface="宋体" pitchFamily="2" charset="-122"/>
                          <a:cs typeface="宋体" pitchFamily="2" charset="-122"/>
                          <a:sym typeface="+mn-ea"/>
                        </a:rPr>
                        <a:t>年末存货</a:t>
                      </a:r>
                      <a:endParaRPr lang="zh-CN" altLang="en-US"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FontTx/>
                        <a:buNone/>
                      </a:pPr>
                      <a:r>
                        <a:rPr lang="en-US" altLang="zh-CN" sz="2200" b="0" kern="1200" dirty="0">
                          <a:solidFill>
                            <a:schemeClr val="tx1"/>
                          </a:solidFill>
                          <a:latin typeface="宋体" pitchFamily="2" charset="-122"/>
                          <a:ea typeface="宋体" pitchFamily="2" charset="-122"/>
                          <a:cs typeface="宋体" pitchFamily="2" charset="-122"/>
                          <a:sym typeface="+mn-lt"/>
                        </a:rPr>
                        <a:t>1</a:t>
                      </a:r>
                      <a:r>
                        <a:rPr lang="zh-CN" altLang="en-US" sz="2200" b="0" kern="1200" dirty="0">
                          <a:solidFill>
                            <a:schemeClr val="tx1"/>
                          </a:solidFill>
                          <a:latin typeface="宋体" pitchFamily="2" charset="-122"/>
                          <a:ea typeface="宋体" pitchFamily="2" charset="-122"/>
                          <a:cs typeface="宋体" pitchFamily="2" charset="-122"/>
                          <a:sym typeface="+mn-lt"/>
                        </a:rPr>
                        <a:t>、“年初存货”根据“资产负债表”中“存货”项目的</a:t>
                      </a:r>
                      <a:r>
                        <a:rPr lang="zh-CN" altLang="en-US" sz="2200" b="1" kern="1200" dirty="0">
                          <a:solidFill>
                            <a:schemeClr val="tx1"/>
                          </a:solidFill>
                          <a:latin typeface="宋体" pitchFamily="2" charset="-122"/>
                          <a:ea typeface="宋体" pitchFamily="2" charset="-122"/>
                          <a:cs typeface="宋体" pitchFamily="2" charset="-122"/>
                          <a:sym typeface="+mn-lt"/>
                        </a:rPr>
                        <a:t>年初余额数</a:t>
                      </a:r>
                      <a:r>
                        <a:rPr lang="zh-CN" altLang="en-US" sz="2200" b="0" kern="1200" dirty="0">
                          <a:solidFill>
                            <a:schemeClr val="tx1"/>
                          </a:solidFill>
                          <a:latin typeface="宋体" pitchFamily="2" charset="-122"/>
                          <a:ea typeface="宋体" pitchFamily="2" charset="-122"/>
                          <a:cs typeface="宋体" pitchFamily="2" charset="-122"/>
                          <a:sym typeface="+mn-lt"/>
                        </a:rPr>
                        <a:t>填报。</a:t>
                      </a:r>
                      <a:endParaRPr lang="zh-CN" altLang="en-US" sz="2200" b="0" kern="1200" dirty="0">
                        <a:solidFill>
                          <a:schemeClr val="tx1"/>
                        </a:solidFill>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FontTx/>
                        <a:buNone/>
                      </a:pPr>
                      <a:r>
                        <a:rPr lang="en-US" altLang="zh-CN" sz="2200" b="0" kern="1200" dirty="0">
                          <a:solidFill>
                            <a:schemeClr val="tx1"/>
                          </a:solidFill>
                          <a:latin typeface="宋体" pitchFamily="2" charset="-122"/>
                          <a:ea typeface="宋体" pitchFamily="2" charset="-122"/>
                          <a:cs typeface="宋体" pitchFamily="2" charset="-122"/>
                          <a:sym typeface="+mn-lt"/>
                        </a:rPr>
                        <a:t>2</a:t>
                      </a:r>
                      <a:r>
                        <a:rPr lang="zh-CN" altLang="en-US" sz="2200" b="0" kern="1200" dirty="0">
                          <a:solidFill>
                            <a:schemeClr val="tx1"/>
                          </a:solidFill>
                          <a:latin typeface="宋体" pitchFamily="2" charset="-122"/>
                          <a:ea typeface="宋体" pitchFamily="2" charset="-122"/>
                          <a:cs typeface="宋体" pitchFamily="2" charset="-122"/>
                          <a:sym typeface="+mn-lt"/>
                        </a:rPr>
                        <a:t>、“存货”、</a:t>
                      </a:r>
                      <a:r>
                        <a:rPr lang="en-US" altLang="zh-CN" sz="2200" b="0" kern="1200" dirty="0">
                          <a:solidFill>
                            <a:schemeClr val="tx1"/>
                          </a:solidFill>
                          <a:latin typeface="宋体" pitchFamily="2" charset="-122"/>
                          <a:ea typeface="宋体" pitchFamily="2" charset="-122"/>
                          <a:cs typeface="宋体" pitchFamily="2" charset="-122"/>
                          <a:sym typeface="+mn-lt"/>
                        </a:rPr>
                        <a:t>“</a:t>
                      </a:r>
                      <a:r>
                        <a:rPr lang="zh-CN" altLang="en-US" sz="2200" b="0" kern="1200" dirty="0">
                          <a:solidFill>
                            <a:schemeClr val="tx1"/>
                          </a:solidFill>
                          <a:latin typeface="宋体" pitchFamily="2" charset="-122"/>
                          <a:ea typeface="宋体" pitchFamily="2" charset="-122"/>
                          <a:cs typeface="宋体" pitchFamily="2" charset="-122"/>
                          <a:sym typeface="+mn-lt"/>
                        </a:rPr>
                        <a:t>年末存货</a:t>
                      </a:r>
                      <a:r>
                        <a:rPr lang="en-US" altLang="zh-CN" sz="2200" b="0" kern="1200" dirty="0">
                          <a:solidFill>
                            <a:schemeClr val="tx1"/>
                          </a:solidFill>
                          <a:latin typeface="宋体" pitchFamily="2" charset="-122"/>
                          <a:ea typeface="宋体" pitchFamily="2" charset="-122"/>
                          <a:cs typeface="宋体" pitchFamily="2" charset="-122"/>
                          <a:sym typeface="+mn-lt"/>
                        </a:rPr>
                        <a:t>”</a:t>
                      </a:r>
                      <a:r>
                        <a:rPr lang="zh-CN" altLang="en-US" sz="2200" b="0" kern="1200" dirty="0">
                          <a:solidFill>
                            <a:schemeClr val="tx1"/>
                          </a:solidFill>
                          <a:latin typeface="宋体" pitchFamily="2" charset="-122"/>
                          <a:ea typeface="宋体" pitchFamily="2" charset="-122"/>
                          <a:cs typeface="宋体" pitchFamily="2" charset="-122"/>
                          <a:sym typeface="+mn-lt"/>
                        </a:rPr>
                        <a:t>根据会计“资产负债表”中“存货”项目的</a:t>
                      </a:r>
                      <a:r>
                        <a:rPr lang="zh-CN" altLang="en-US" sz="2200" b="1" kern="1200" dirty="0">
                          <a:solidFill>
                            <a:schemeClr val="tx1"/>
                          </a:solidFill>
                          <a:latin typeface="宋体" pitchFamily="2" charset="-122"/>
                          <a:ea typeface="宋体" pitchFamily="2" charset="-122"/>
                          <a:cs typeface="宋体" pitchFamily="2" charset="-122"/>
                          <a:sym typeface="+mn-lt"/>
                        </a:rPr>
                        <a:t>期末余额数</a:t>
                      </a:r>
                      <a:r>
                        <a:rPr lang="zh-CN" altLang="en-US" sz="2200" b="0" kern="1200" dirty="0">
                          <a:solidFill>
                            <a:schemeClr val="tx1"/>
                          </a:solidFill>
                          <a:latin typeface="宋体" pitchFamily="2" charset="-122"/>
                          <a:ea typeface="宋体" pitchFamily="2" charset="-122"/>
                          <a:cs typeface="宋体" pitchFamily="2" charset="-122"/>
                          <a:sym typeface="+mn-lt"/>
                        </a:rPr>
                        <a:t>填报。</a:t>
                      </a:r>
                      <a:endParaRPr lang="zh-CN" altLang="en-US" sz="2200" b="0" kern="1200" dirty="0">
                        <a:solidFill>
                          <a:schemeClr val="tx1"/>
                        </a:solidFill>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FontTx/>
                        <a:buNone/>
                      </a:pPr>
                      <a:r>
                        <a:rPr lang="zh-CN" altLang="en-US" sz="2200" b="0" kern="1200" dirty="0">
                          <a:solidFill>
                            <a:schemeClr val="tx1"/>
                          </a:solidFill>
                          <a:highlight>
                            <a:srgbClr val="FFFF00"/>
                          </a:highlight>
                          <a:latin typeface="宋体" pitchFamily="2" charset="-122"/>
                          <a:ea typeface="宋体" pitchFamily="2" charset="-122"/>
                          <a:cs typeface="宋体" pitchFamily="2" charset="-122"/>
                          <a:sym typeface="+mn-lt"/>
                        </a:rPr>
                        <a:t>注：由于企业持有存货的最终目的是为了出售，所以房地产开发企业（单位）购置的土地、尚未销售的商品房等均计入“存货”。</a:t>
                      </a:r>
                      <a:endParaRPr lang="zh-CN" altLang="en-US" sz="2200" b="0" kern="1200" dirty="0">
                        <a:solidFill>
                          <a:schemeClr val="tx1"/>
                        </a:solidFill>
                        <a:highlight>
                          <a:srgbClr val="FFFF00"/>
                        </a:highlight>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、“年初存货”容易漏填。</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、报告期有误，误按照上一年年末的存货数据填报。</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3</a:t>
                      </a:r>
                      <a:r>
                        <a:rPr lang="zh-CN" altLang="en-US" sz="2200" b="0" kern="1200" dirty="0">
                          <a:solidFill>
                            <a:schemeClr val="tx1"/>
                          </a:solidFill>
                          <a:latin typeface="宋体" pitchFamily="2" charset="-122"/>
                          <a:ea typeface="宋体" pitchFamily="2" charset="-122"/>
                          <a:cs typeface="宋体" pitchFamily="2" charset="-122"/>
                        </a:rPr>
                        <a:t>、未扣除存货跌价准备。</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2"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56324"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945188"/>
        </p:xfrm>
        <a:graphic>
          <a:graphicData uri="http://schemas.openxmlformats.org/drawingml/2006/table">
            <a:tbl>
              <a:tblPr/>
              <a:tblGrid>
                <a:gridCol w="1406525"/>
                <a:gridCol w="7486650"/>
                <a:gridCol w="290385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071245">
                <a:tc>
                  <a:txBody>
                    <a:bodyPr/>
                    <a:lstStyle/>
                    <a:p>
                      <a:pPr algn="ctr">
                        <a:spcAft>
                          <a:spcPts val="0"/>
                        </a:spcAft>
                      </a:pPr>
                      <a:r>
                        <a:rPr lang="zh-CN" altLang="en-US" sz="2200" b="0" kern="1200" dirty="0">
                          <a:solidFill>
                            <a:schemeClr val="tx1"/>
                          </a:solidFill>
                          <a:latin typeface="宋体" pitchFamily="2" charset="-122"/>
                          <a:ea typeface="宋体" pitchFamily="2" charset="-122"/>
                          <a:cs typeface="微软雅黑" panose="020B0604030504040204" pitchFamily="34" charset="-122"/>
                        </a:rPr>
                        <a:t>持有至到期投资</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主要是债权性投资，如企业从二级市场上购入的固定利率的国债、浮动利率的金融债券等。</a:t>
                      </a:r>
                      <a:endParaRPr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根据会计“资产负债表”中“持有至到期投资”项目期末余额填报。</a:t>
                      </a:r>
                      <a:endParaRPr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altLang="zh-CN" sz="2200" b="0" kern="1200" dirty="0">
                          <a:solidFill>
                            <a:schemeClr val="tx1"/>
                          </a:solidFill>
                          <a:latin typeface="宋体" pitchFamily="2" charset="-122"/>
                          <a:ea typeface="宋体" pitchFamily="2" charset="-122"/>
                          <a:cs typeface="宋体" pitchFamily="2" charset="-122"/>
                        </a:rPr>
                        <a:t>  </a:t>
                      </a:r>
                      <a:r>
                        <a:rPr lang="zh-CN" altLang="en-US" sz="2200" b="0" kern="1200" dirty="0">
                          <a:solidFill>
                            <a:schemeClr val="tx1"/>
                          </a:solidFill>
                          <a:latin typeface="宋体" pitchFamily="2" charset="-122"/>
                          <a:ea typeface="宋体" pitchFamily="2" charset="-122"/>
                          <a:cs typeface="宋体" pitchFamily="2" charset="-122"/>
                        </a:rPr>
                        <a:t>企业购入的股权投资，因没有固定的到期日，不符合持有至到期投资的确认条件，不能划分为持有至到期投资。</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6334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长期股权投资</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sym typeface="+mn-lt"/>
                        </a:rPr>
                        <a:t>1</a:t>
                      </a:r>
                      <a:r>
                        <a:rPr lang="zh-CN" altLang="en-US" sz="2200" b="0" kern="1200" dirty="0">
                          <a:solidFill>
                            <a:schemeClr val="tx1"/>
                          </a:solidFill>
                          <a:latin typeface="宋体" pitchFamily="2" charset="-122"/>
                          <a:ea typeface="宋体" pitchFamily="2" charset="-122"/>
                          <a:cs typeface="宋体" pitchFamily="2" charset="-122"/>
                          <a:sym typeface="+mn-lt"/>
                        </a:rPr>
                        <a:t>、企业长期持有，不准备随时出售，作为被投资企业的股东，按所持股份比例享有被投资企业权益并承担相应责任的投资。</a:t>
                      </a:r>
                      <a:endParaRPr lang="zh-CN" altLang="en-US" sz="2200" b="0" kern="1200" dirty="0">
                        <a:solidFill>
                          <a:schemeClr val="tx1"/>
                        </a:solidFill>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sym typeface="+mn-lt"/>
                        </a:rPr>
                        <a:t>2</a:t>
                      </a:r>
                      <a:r>
                        <a:rPr lang="zh-CN" altLang="en-US" sz="2200" b="0" kern="1200" dirty="0">
                          <a:solidFill>
                            <a:schemeClr val="tx1"/>
                          </a:solidFill>
                          <a:latin typeface="宋体" pitchFamily="2" charset="-122"/>
                          <a:ea typeface="宋体" pitchFamily="2" charset="-122"/>
                          <a:cs typeface="宋体" pitchFamily="2" charset="-122"/>
                          <a:sym typeface="+mn-lt"/>
                        </a:rPr>
                        <a:t>、根据会计“资产负债表”中“长期股权投资”项目期末余额填报。</a:t>
                      </a:r>
                      <a:endParaRPr lang="zh-CN" altLang="en-US" sz="2200" b="0" kern="1200" dirty="0">
                        <a:solidFill>
                          <a:schemeClr val="tx1"/>
                        </a:solidFill>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6322"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56324"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custDataLst>
              <p:tags r:id="rId3"/>
            </p:custDataLst>
          </p:nvPr>
        </p:nvGraphicFramePr>
        <p:xfrm>
          <a:off x="309245" y="628650"/>
          <a:ext cx="11882756" cy="5797550"/>
        </p:xfrm>
        <a:graphic>
          <a:graphicData uri="http://schemas.openxmlformats.org/drawingml/2006/table">
            <a:tbl>
              <a:tblPr/>
              <a:tblGrid>
                <a:gridCol w="1416685"/>
                <a:gridCol w="6550660"/>
                <a:gridCol w="391541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071245">
                <a:tc>
                  <a:txBody>
                    <a:bodyPr/>
                    <a:lstStyle/>
                    <a:p>
                      <a:pPr algn="ctr">
                        <a:spcAft>
                          <a:spcPts val="0"/>
                        </a:spcAft>
                      </a:pPr>
                      <a:r>
                        <a:rPr lang="zh-CN" altLang="en-US" sz="2200" b="0" kern="1200" dirty="0">
                          <a:solidFill>
                            <a:schemeClr val="tx1"/>
                          </a:solidFill>
                          <a:latin typeface="宋体" pitchFamily="2" charset="-122"/>
                          <a:ea typeface="宋体" pitchFamily="2" charset="-122"/>
                          <a:cs typeface="微软雅黑" panose="020B0604030504040204" pitchFamily="34" charset="-122"/>
                        </a:rPr>
                        <a:t>固定资产原价</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指固定资产的成本，包括企业在购置、自行建造、安装、改建、扩建、技术改造某项固定资产时所发生的全部支出总额。</a:t>
                      </a:r>
                      <a:endParaRPr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根据“固定资产”科目的</a:t>
                      </a:r>
                      <a:r>
                        <a:rPr sz="2200" b="1" kern="1200" dirty="0">
                          <a:solidFill>
                            <a:schemeClr val="tx1"/>
                          </a:solidFill>
                          <a:latin typeface="宋体" pitchFamily="2" charset="-122"/>
                          <a:ea typeface="宋体" pitchFamily="2" charset="-122"/>
                          <a:cs typeface="宋体" pitchFamily="2" charset="-122"/>
                        </a:rPr>
                        <a:t>期末借方余额</a:t>
                      </a:r>
                      <a:r>
                        <a:rPr sz="2200" b="0" kern="1200" dirty="0">
                          <a:solidFill>
                            <a:schemeClr val="tx1"/>
                          </a:solidFill>
                          <a:latin typeface="宋体" pitchFamily="2" charset="-122"/>
                          <a:ea typeface="宋体" pitchFamily="2" charset="-122"/>
                          <a:cs typeface="宋体" pitchFamily="2" charset="-122"/>
                        </a:rPr>
                        <a:t>填报。</a:t>
                      </a:r>
                      <a:endParaRPr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altLang="zh-CN"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、易与固定资产账面价值混淆。</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zh-CN" altLang="en-US" sz="2200" b="0" kern="1200" dirty="0">
                          <a:solidFill>
                            <a:schemeClr val="tx1"/>
                          </a:solidFill>
                          <a:latin typeface="宋体" pitchFamily="2" charset="-122"/>
                          <a:ea typeface="宋体" pitchFamily="2" charset="-122"/>
                          <a:cs typeface="宋体" pitchFamily="2" charset="-122"/>
                        </a:rPr>
                        <a:t> （账面价值=原价-计提的减值准备-计提的累计折旧）</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altLang="zh-CN"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、其中项“房屋和构筑物”和“机器设备”容易漏填。</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altLang="zh-CN" sz="2200" b="0" kern="1200" dirty="0">
                          <a:solidFill>
                            <a:schemeClr val="tx1"/>
                          </a:solidFill>
                          <a:latin typeface="宋体" pitchFamily="2" charset="-122"/>
                          <a:ea typeface="宋体" pitchFamily="2" charset="-122"/>
                          <a:cs typeface="宋体" pitchFamily="2" charset="-122"/>
                        </a:rPr>
                        <a:t>3</a:t>
                      </a:r>
                      <a:r>
                        <a:rPr lang="zh-CN" altLang="en-US" sz="2200" b="0" kern="1200" dirty="0">
                          <a:solidFill>
                            <a:schemeClr val="tx1"/>
                          </a:solidFill>
                          <a:latin typeface="宋体" pitchFamily="2" charset="-122"/>
                          <a:ea typeface="宋体" pitchFamily="2" charset="-122"/>
                          <a:cs typeface="宋体" pitchFamily="2" charset="-122"/>
                        </a:rPr>
                        <a:t>、如果企业没设“房屋和构筑物”和“机器设备”二级科目，不用填这两个其中项。</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193165">
                <a:tc>
                  <a:txBody>
                    <a:bodyPr/>
                    <a:lstStyle/>
                    <a:p>
                      <a:pPr algn="ctr">
                        <a:spcAft>
                          <a:spcPts val="0"/>
                        </a:spcAft>
                      </a:pPr>
                      <a:r>
                        <a:rPr lang="zh-CN" altLang="en-US" sz="2200" b="0" kern="1200" dirty="0">
                          <a:solidFill>
                            <a:schemeClr val="tx1"/>
                          </a:solidFill>
                          <a:latin typeface="宋体" pitchFamily="2" charset="-122"/>
                          <a:ea typeface="宋体" pitchFamily="2" charset="-122"/>
                          <a:cs typeface="微软雅黑" panose="020B0604030504040204" pitchFamily="34" charset="-122"/>
                        </a:rPr>
                        <a:t>固定资产累计折旧</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企业在报告期末提取的历年固定资产折旧累计数。</a:t>
                      </a:r>
                      <a:endParaRPr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根据会计“累计折旧”科目的</a:t>
                      </a:r>
                      <a:r>
                        <a:rPr sz="2200" b="1" kern="1200" dirty="0">
                          <a:solidFill>
                            <a:schemeClr val="tx1"/>
                          </a:solidFill>
                          <a:latin typeface="宋体" pitchFamily="2" charset="-122"/>
                          <a:ea typeface="宋体" pitchFamily="2" charset="-122"/>
                          <a:cs typeface="宋体" pitchFamily="2" charset="-122"/>
                        </a:rPr>
                        <a:t>期末贷方余额</a:t>
                      </a:r>
                      <a:r>
                        <a:rPr sz="2200" b="0" kern="1200" dirty="0">
                          <a:solidFill>
                            <a:schemeClr val="tx1"/>
                          </a:solidFill>
                          <a:latin typeface="宋体" pitchFamily="2" charset="-122"/>
                          <a:ea typeface="宋体" pitchFamily="2" charset="-122"/>
                          <a:cs typeface="宋体" pitchFamily="2" charset="-122"/>
                        </a:rPr>
                        <a:t>填报。</a:t>
                      </a:r>
                      <a:endParaRPr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63345">
                <a:tc>
                  <a:txBody>
                    <a:bodyPr/>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其中：本年折旧</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、指企业在报告期内提取的固定资产折旧合计数。</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、可根据会计“累计折旧”科目的</a:t>
                      </a:r>
                      <a:r>
                        <a:rPr lang="zh-CN" altLang="en-US" sz="2200" b="1" dirty="0">
                          <a:latin typeface="宋体" pitchFamily="2" charset="-122"/>
                          <a:ea typeface="宋体" pitchFamily="2" charset="-122"/>
                          <a:cs typeface="宋体" pitchFamily="2" charset="-122"/>
                          <a:sym typeface="+mn-lt"/>
                        </a:rPr>
                        <a:t>本期贷方累计发生额</a:t>
                      </a:r>
                      <a:r>
                        <a:rPr lang="zh-CN" altLang="en-US" sz="2200" dirty="0">
                          <a:latin typeface="宋体" pitchFamily="2" charset="-122"/>
                          <a:ea typeface="宋体" pitchFamily="2" charset="-122"/>
                          <a:cs typeface="宋体" pitchFamily="2" charset="-122"/>
                          <a:sym typeface="+mn-lt"/>
                        </a:rPr>
                        <a:t>填报；或者，可根据会计“财务状况变动表”中“固定资产折旧”项的数值填报。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ea"/>
                        </a:rPr>
                        <a:t>“本年折旧”容易漏填，一般有累计折旧的都有本年折旧。</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246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6246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6138545"/>
        </p:xfrm>
        <a:graphic>
          <a:graphicData uri="http://schemas.openxmlformats.org/drawingml/2006/table">
            <a:tbl>
              <a:tblPr/>
              <a:tblGrid>
                <a:gridCol w="1673225"/>
                <a:gridCol w="7219950"/>
                <a:gridCol w="290385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895475">
                <a:tc>
                  <a:txBody>
                    <a:bodyPr/>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在建工程</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、企业用于新建、改建、扩建，或技术改造、设备更新和大修理工程等尚未完工的工程支出。</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、根据会计“资产负债表”中“在建工程”项目的期末余额填报；或者，根据会计“在建工程”科目的期末借方余额填报。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5262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无形资产</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指企业拥有或者控制的没有实物形态的可辨认非货币性资产，无形资产通常包括专利权、非专利技术、商标权、著作权、特许权、土地使用权等。</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此处无形资产指</a:t>
                      </a:r>
                      <a:r>
                        <a:rPr sz="2200" b="1" dirty="0">
                          <a:latin typeface="宋体" pitchFamily="2" charset="-122"/>
                          <a:ea typeface="宋体" pitchFamily="2" charset="-122"/>
                          <a:cs typeface="宋体" pitchFamily="2" charset="-122"/>
                          <a:sym typeface="+mn-lt"/>
                        </a:rPr>
                        <a:t>无形资产净值</a:t>
                      </a:r>
                      <a:r>
                        <a:rPr sz="2200" dirty="0">
                          <a:latin typeface="宋体" pitchFamily="2" charset="-122"/>
                          <a:ea typeface="宋体" pitchFamily="2" charset="-122"/>
                          <a:cs typeface="宋体" pitchFamily="2" charset="-122"/>
                          <a:sym typeface="+mn-lt"/>
                        </a:rPr>
                        <a:t>，根据会计“资产负债表”中“无形资产”项目的</a:t>
                      </a:r>
                      <a:r>
                        <a:rPr sz="2200" b="1" dirty="0">
                          <a:latin typeface="宋体" pitchFamily="2" charset="-122"/>
                          <a:ea typeface="宋体" pitchFamily="2" charset="-122"/>
                          <a:cs typeface="宋体" pitchFamily="2" charset="-122"/>
                          <a:sym typeface="+mn-lt"/>
                        </a:rPr>
                        <a:t>期末余额</a:t>
                      </a:r>
                      <a:r>
                        <a:rPr sz="2200" dirty="0">
                          <a:latin typeface="宋体" pitchFamily="2" charset="-122"/>
                          <a:ea typeface="宋体" pitchFamily="2" charset="-122"/>
                          <a:cs typeface="宋体" pitchFamily="2" charset="-122"/>
                          <a:sym typeface="+mn-lt"/>
                        </a:rPr>
                        <a:t>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731645">
                <a:tc>
                  <a:txBody>
                    <a:bodyPr/>
                    <a:lstStyle/>
                    <a:p>
                      <a:pPr algn="l">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其中：</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p>
                      <a:pPr algn="l">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土地使用权</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p>
                      <a:pPr algn="l">
                        <a:spcAft>
                          <a:spcPts val="0"/>
                        </a:spcAft>
                        <a:buNone/>
                      </a:pP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、土地使用权指国家准许某企业在一定期间内对国有土地享有开发、利用、经营的权利。</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、根据会计“无形资产”科目计算填报。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、指标容易漏填。</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、与“存货”中的土地使用权混淆。</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4513"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64515"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791835"/>
        </p:xfrm>
        <a:graphic>
          <a:graphicData uri="http://schemas.openxmlformats.org/drawingml/2006/table">
            <a:tbl>
              <a:tblPr/>
              <a:tblGrid>
                <a:gridCol w="932180"/>
                <a:gridCol w="9576435"/>
                <a:gridCol w="128841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32905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资产</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、指企业过去的交易或者事项形成的、由企业拥有或者控制的、预期会给企业带来经济利益的资源。</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、根据会计“资产负债表”中“资产总计”项目的期末余额数填报。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17030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负债</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指企业过去的交易或者事项形成的，预期会导致经济利益流出企业的现时义务。</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、根据会计“资产负债表”中“负债合计”项目的期末余额数填报。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595120">
                <a:tc>
                  <a:txBody>
                    <a:bodyPr/>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流动负债</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负债满足下列条件之一的应归为流动负债：（1）预计在一个正常营业周期中清偿；（2）主要为交易目的而持有；（3）自资产负债表日起一年内到期应予清偿；（4）企业无权自主地将清偿推迟至资产负债表日后一年以上。</a:t>
                      </a: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、根据会计“资产负债表”中“流动负债合计”项目的期末余额数填报。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13855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应付账款</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、指企业因购买材料、商品和接受劳务供应等经营活动应支付的款项。</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、根据“资产负债表”中“应付账款”项目的期末余额数填报。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860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68611"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857240"/>
        </p:xfrm>
        <a:graphic>
          <a:graphicData uri="http://schemas.openxmlformats.org/drawingml/2006/table">
            <a:tbl>
              <a:tblPr/>
              <a:tblGrid>
                <a:gridCol w="1078230"/>
                <a:gridCol w="9284335"/>
                <a:gridCol w="143446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166495">
                <a:tc>
                  <a:txBody>
                    <a:bodyPr/>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所有者权益</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、指企业资产扣除负债后由所有者享有的剩余权益。公司的所有者权益又称股东权益。包括实收资本、资本公积、盈余公积、未分配利润等。</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、根据会计“资产负债表”中“所有者权益合计”项目的期末余额数填报。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4945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实收</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资本</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指企业各投资者实际投入的资本（或股本）总额，包括货币、实物、无形资产等各种形式的投入。实收资本按投资主体可分为国家资本、集体资本、法人资本、个人资本、港澳台资本和外商资本。</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根据“资产负债表”中“所有者权益”项下“实收资本”的期末余额数填报。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218565">
                <a:tc>
                  <a:txBody>
                    <a:bodyPr/>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国家</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资本</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、指有权代表国家投资的政府部门或机构、直属事业单位对企业形成的资本金。</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、根据会计“实收资本”科目计算填报。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96393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个人</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资本</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sz="2200" dirty="0">
                          <a:latin typeface="宋体" pitchFamily="2" charset="-122"/>
                          <a:ea typeface="宋体" pitchFamily="2" charset="-122"/>
                          <a:cs typeface="宋体" pitchFamily="2" charset="-122"/>
                          <a:sym typeface="+mn-lt"/>
                        </a:rPr>
                        <a:t>指自然人实际投入企业的资本金。根据会计“实收资本”科目计算填报。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容易漏填</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0657"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0659"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4984115"/>
        </p:xfrm>
        <a:graphic>
          <a:graphicData uri="http://schemas.openxmlformats.org/drawingml/2006/table">
            <a:tbl>
              <a:tblPr/>
              <a:tblGrid>
                <a:gridCol w="1673225"/>
                <a:gridCol w="7219950"/>
                <a:gridCol w="290385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222567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营业收入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指企业从事销售商品、提供劳务和让渡资产使用权等生产经营活动形成的经济利益流入。包括“主营业务收入”和“其他业务收入”。</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根据会计“利润表”中“营业收入”项目的本年累计数填报。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9964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主营业务收入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指企业经营主要业务所实现的收入。</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如“利润表”列示“主营业务收入”项目，则根据其本年累计数填报；或者，根据“主营业务收入”科目的本年各月贷方余额（结转前）之和填报，</a:t>
                      </a:r>
                      <a:r>
                        <a:rPr sz="2200" b="1" dirty="0">
                          <a:solidFill>
                            <a:srgbClr val="FF0000"/>
                          </a:solidFill>
                          <a:latin typeface="宋体" pitchFamily="2" charset="-122"/>
                          <a:ea typeface="宋体" pitchFamily="2" charset="-122"/>
                          <a:cs typeface="宋体" pitchFamily="2" charset="-122"/>
                          <a:sym typeface="+mn-lt"/>
                        </a:rPr>
                        <a:t>如未设置该科目，以“营业收入”代替填报</a:t>
                      </a:r>
                      <a:r>
                        <a:rPr sz="2200" dirty="0">
                          <a:latin typeface="宋体" pitchFamily="2" charset="-122"/>
                          <a:ea typeface="宋体" pitchFamily="2" charset="-122"/>
                          <a:cs typeface="宋体" pitchFamily="2" charset="-122"/>
                          <a:sym typeface="+mn-lt"/>
                        </a:rPr>
                        <a:t>。</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270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270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969000"/>
        </p:xfrm>
        <a:graphic>
          <a:graphicData uri="http://schemas.openxmlformats.org/drawingml/2006/table">
            <a:tbl>
              <a:tblPr/>
              <a:tblGrid>
                <a:gridCol w="1681480"/>
                <a:gridCol w="6764655"/>
                <a:gridCol w="2002155"/>
                <a:gridCol w="134874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gridSpan="2">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hMerge="true">
                  <a:tcPr marL="66724" marR="66724"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35255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土地转让收入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lt"/>
                        </a:rPr>
                        <a:t>指房地产开发企业按国家规定在报告期转让已经开发的土地和未经开发的土地所得到的收入。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lt"/>
                        </a:rPr>
                        <a:t>根据“利润表”和相关核算资料计算填报。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5255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商品房销售收入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lt"/>
                        </a:rPr>
                        <a:t>指房地产开发企业在报告期售出商品房屋的收入，一次收款的，一次性全部计入销售收入，</a:t>
                      </a:r>
                      <a:r>
                        <a:rPr lang="zh-CN" altLang="en-US" sz="2200" b="1" dirty="0">
                          <a:latin typeface="宋体" pitchFamily="2" charset="-122"/>
                          <a:ea typeface="宋体" pitchFamily="2" charset="-122"/>
                          <a:cs typeface="宋体" pitchFamily="2" charset="-122"/>
                          <a:sym typeface="+mn-lt"/>
                        </a:rPr>
                        <a:t>按合同规定分期收款的，可按合同规定的时间分次计入收入</a:t>
                      </a:r>
                      <a:r>
                        <a:rPr lang="zh-CN" altLang="en-US" sz="2200" dirty="0">
                          <a:latin typeface="宋体" pitchFamily="2" charset="-122"/>
                          <a:ea typeface="宋体" pitchFamily="2" charset="-122"/>
                          <a:cs typeface="宋体" pitchFamily="2" charset="-122"/>
                          <a:sym typeface="+mn-lt"/>
                        </a:rPr>
                        <a:t>。</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true">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5255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自持物业收入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lt"/>
                        </a:rPr>
                        <a:t>指房地产开发企业在报告期内，对自持房屋以出租、作为服务业活动场所等不改变财产所有权方式进行经营所得到的收入。</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true">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5255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其他收入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lt"/>
                        </a:rPr>
                        <a:t>指房地产开发企业在报告期内从事主营业务中除以上收入外的其他业务活动所得到的收入，包括配套设施销售收入、代建工程结算收入等。</a:t>
                      </a:r>
                      <a:endParaRPr lang="zh-CN" altLang="en-US"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true">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4753"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4755"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4984115"/>
        </p:xfrm>
        <a:graphic>
          <a:graphicData uri="http://schemas.openxmlformats.org/drawingml/2006/table">
            <a:tbl>
              <a:tblPr/>
              <a:tblGrid>
                <a:gridCol w="1673225"/>
                <a:gridCol w="7219950"/>
                <a:gridCol w="290385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222567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营业成本</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指企业从事销售商品、提供劳务和让渡资产使用权等生产经营活动发生的实际成本。“营业成本”应当与“营业收入”进行配比。包括“主营业务成本”和“其他业务成本”。</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根据“利润表”中“营业成本”项目的本年累计数填报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9964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主营业务成本</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指企业经营主要业务所发生的成本总额。</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根据“主营业务成本”科目的本年各月借方余额（结转前）之和填报。</a:t>
                      </a:r>
                      <a:r>
                        <a:rPr sz="2200" b="1" dirty="0">
                          <a:latin typeface="宋体" pitchFamily="2" charset="-122"/>
                          <a:ea typeface="宋体" pitchFamily="2" charset="-122"/>
                          <a:cs typeface="宋体" pitchFamily="2" charset="-122"/>
                          <a:sym typeface="+mn-lt"/>
                        </a:rPr>
                        <a:t>如未设置该科目，以“营业成本”代替填报</a:t>
                      </a:r>
                      <a:r>
                        <a:rPr sz="2200" dirty="0">
                          <a:latin typeface="宋体" pitchFamily="2" charset="-122"/>
                          <a:ea typeface="宋体" pitchFamily="2" charset="-122"/>
                          <a:cs typeface="宋体" pitchFamily="2" charset="-122"/>
                          <a:sym typeface="+mn-lt"/>
                        </a:rPr>
                        <a:t>。</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3" name="图片 10"/>
          <p:cNvPicPr>
            <a:picLocks noChangeAspect="true"/>
          </p:cNvPicPr>
          <p:nvPr/>
        </p:nvPicPr>
        <p:blipFill>
          <a:blip r:embed="rId1"/>
          <a:stretch>
            <a:fillRect/>
          </a:stretch>
        </p:blipFill>
        <p:spPr>
          <a:xfrm>
            <a:off x="0" y="0"/>
            <a:ext cx="7878763" cy="2216150"/>
          </a:xfrm>
          <a:prstGeom prst="rect">
            <a:avLst/>
          </a:prstGeom>
          <a:noFill/>
          <a:ln w="9525">
            <a:noFill/>
          </a:ln>
        </p:spPr>
      </p:pic>
      <p:pic>
        <p:nvPicPr>
          <p:cNvPr id="38914" name="图片 9"/>
          <p:cNvPicPr>
            <a:picLocks noChangeAspect="true"/>
          </p:cNvPicPr>
          <p:nvPr/>
        </p:nvPicPr>
        <p:blipFill>
          <a:blip r:embed="rId2"/>
          <a:stretch>
            <a:fillRect/>
          </a:stretch>
        </p:blipFill>
        <p:spPr>
          <a:xfrm>
            <a:off x="6326188" y="5200650"/>
            <a:ext cx="5865812" cy="1657350"/>
          </a:xfrm>
          <a:prstGeom prst="rect">
            <a:avLst/>
          </a:prstGeom>
          <a:noFill/>
          <a:ln w="9525">
            <a:noFill/>
          </a:ln>
        </p:spPr>
      </p:pic>
      <p:sp>
        <p:nvSpPr>
          <p:cNvPr id="3" name="矩形 2"/>
          <p:cNvSpPr/>
          <p:nvPr/>
        </p:nvSpPr>
        <p:spPr>
          <a:xfrm>
            <a:off x="0" y="1212850"/>
            <a:ext cx="2963863" cy="1235075"/>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5" name="灯片编号占位符 4"/>
          <p:cNvSpPr>
            <a:spLocks noGrp="true"/>
          </p:cNvSpPr>
          <p:nvPr>
            <p:ph type="sldNum" sz="quarter" idx="12"/>
          </p:nvPr>
        </p:nvSpPr>
        <p:spPr/>
        <p:txBody>
          <a:bodyPr vert="horz" lIns="91440" tIns="45720" rIns="91440" bIns="45720" rtlCol="0" anchor="ct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17409" name="文本框 62"/>
          <p:cNvSpPr txBox="true"/>
          <p:nvPr/>
        </p:nvSpPr>
        <p:spPr>
          <a:xfrm>
            <a:off x="3139440" y="976948"/>
            <a:ext cx="9304338" cy="1938020"/>
          </a:xfrm>
          <a:prstGeom prst="rect">
            <a:avLst/>
          </a:prstGeom>
          <a:noFill/>
          <a:ln w="9525">
            <a:noFill/>
          </a:ln>
        </p:spPr>
        <p:txBody>
          <a:bodyPr wrap="square" anchor="t" anchorCtr="false">
            <a:spAutoFit/>
          </a:bodyPr>
          <a:lstStyle/>
          <a:p>
            <a:r>
              <a:rPr lang="zh-CN" altLang="en-US" sz="6000" noProof="1" dirty="0">
                <a:solidFill>
                  <a:schemeClr val="dk1"/>
                </a:solidFill>
                <a:latin typeface="黑体" panose="02010609060101010101" charset="-122"/>
                <a:ea typeface="黑体" panose="02010609060101010101" charset="-122"/>
                <a:cs typeface="+mn-cs"/>
                <a:sym typeface="+mn-ea"/>
              </a:rPr>
              <a:t>信息化：</a:t>
            </a:r>
            <a:r>
              <a:rPr lang="en-US" altLang="zh-CN" sz="6000" noProof="1" dirty="0">
                <a:solidFill>
                  <a:schemeClr val="dk1"/>
                </a:solidFill>
                <a:latin typeface="黑体" panose="02010609060101010101" charset="-122"/>
                <a:ea typeface="黑体" panose="02010609060101010101" charset="-122"/>
                <a:cs typeface="+mn-cs"/>
                <a:sym typeface="+mn-ea"/>
              </a:rPr>
              <a:t>109</a:t>
            </a:r>
            <a:endParaRPr lang="en-US" altLang="zh-CN" sz="6000" noProof="1" dirty="0">
              <a:solidFill>
                <a:schemeClr val="dk1"/>
              </a:solidFill>
              <a:latin typeface="黑体" panose="02010609060101010101" charset="-122"/>
              <a:ea typeface="黑体" panose="02010609060101010101" charset="-122"/>
              <a:cs typeface="+mn-cs"/>
              <a:sym typeface="+mn-ea"/>
            </a:endParaRPr>
          </a:p>
          <a:p>
            <a:r>
              <a:rPr lang="zh-CN" altLang="en-US" sz="6000" noProof="1" dirty="0">
                <a:solidFill>
                  <a:schemeClr val="dk1"/>
                </a:solidFill>
                <a:latin typeface="黑体" panose="02010609060101010101" charset="-122"/>
                <a:ea typeface="黑体" panose="02010609060101010101" charset="-122"/>
                <a:cs typeface="+mn-cs"/>
                <a:sym typeface="+mn-ea"/>
              </a:rPr>
              <a:t>财务表：</a:t>
            </a:r>
            <a:r>
              <a:rPr lang="en-US" altLang="zh-CN" sz="6000" noProof="1" dirty="0">
                <a:solidFill>
                  <a:schemeClr val="dk1"/>
                </a:solidFill>
                <a:latin typeface="黑体" panose="02010609060101010101" charset="-122"/>
                <a:ea typeface="黑体" panose="02010609060101010101" charset="-122"/>
                <a:cs typeface="+mn-cs"/>
                <a:sym typeface="+mn-ea"/>
              </a:rPr>
              <a:t>X103</a:t>
            </a:r>
            <a:r>
              <a:rPr lang="zh-CN" altLang="en-US" sz="6000" noProof="1" dirty="0">
                <a:solidFill>
                  <a:schemeClr val="dk1"/>
                </a:solidFill>
                <a:latin typeface="黑体" panose="02010609060101010101" charset="-122"/>
                <a:ea typeface="黑体" panose="02010609060101010101" charset="-122"/>
                <a:cs typeface="+mn-cs"/>
                <a:sym typeface="+mn-ea"/>
              </a:rPr>
              <a:t>、</a:t>
            </a:r>
            <a:r>
              <a:rPr lang="en-US" altLang="zh-CN" sz="6000" noProof="1" dirty="0">
                <a:solidFill>
                  <a:schemeClr val="dk1"/>
                </a:solidFill>
                <a:latin typeface="黑体" panose="02010609060101010101" charset="-122"/>
                <a:ea typeface="黑体" panose="02010609060101010101" charset="-122"/>
                <a:cs typeface="+mn-cs"/>
                <a:sym typeface="+mn-ea"/>
              </a:rPr>
              <a:t>BJX203</a:t>
            </a:r>
            <a:endParaRPr lang="en-US" altLang="zh-CN" sz="6000" noProof="1">
              <a:solidFill>
                <a:schemeClr val="dk1"/>
              </a:solidFill>
              <a:effectLst>
                <a:outerShdw blurRad="38100" dist="19050" dir="2700000" algn="tl" rotWithShape="0">
                  <a:schemeClr val="dk1">
                    <a:alpha val="40000"/>
                  </a:schemeClr>
                </a:outerShdw>
              </a:effectLst>
              <a:latin typeface="黑体" panose="02010609060101010101" charset="-122"/>
              <a:ea typeface="黑体" panose="02010609060101010101" charset="-122"/>
              <a:sym typeface="+mn-ea"/>
            </a:endParaRPr>
          </a:p>
        </p:txBody>
      </p:sp>
      <p:sp>
        <p:nvSpPr>
          <p:cNvPr id="38919" name="文本框 2"/>
          <p:cNvSpPr txBox="true"/>
          <p:nvPr/>
        </p:nvSpPr>
        <p:spPr>
          <a:xfrm>
            <a:off x="3823335" y="3013075"/>
            <a:ext cx="6042660" cy="3343275"/>
          </a:xfrm>
          <a:prstGeom prst="rect">
            <a:avLst/>
          </a:prstGeom>
          <a:noFill/>
          <a:ln w="9525">
            <a:noFill/>
          </a:ln>
        </p:spPr>
        <p:txBody>
          <a:bodyPr wrap="square" anchor="t" anchorCtr="false"/>
          <a:p>
            <a:pPr>
              <a:lnSpc>
                <a:spcPts val="5000"/>
              </a:lnSpc>
              <a:buFont typeface="微软雅黑" panose="020B0604030504040204" pitchFamily="34" charset="-122"/>
            </a:pPr>
            <a:r>
              <a:rPr lang="en-US" altLang="zh-CN" sz="3600">
                <a:solidFill>
                  <a:srgbClr val="4B649F"/>
                </a:solidFill>
                <a:latin typeface="Arial" panose="020B0604020202020204" pitchFamily="34" charset="0"/>
                <a:ea typeface="微软雅黑" panose="020B0604030504040204" pitchFamily="34" charset="-122"/>
              </a:rPr>
              <a:t>1  </a:t>
            </a:r>
            <a:r>
              <a:rPr lang="zh-CN" altLang="en-US" sz="3600">
                <a:solidFill>
                  <a:srgbClr val="4B649F"/>
                </a:solidFill>
                <a:latin typeface="Arial" panose="020B0604020202020204" pitchFamily="34" charset="0"/>
                <a:ea typeface="微软雅黑" panose="020B0604030504040204" pitchFamily="34" charset="-122"/>
                <a:sym typeface="微软雅黑" panose="020B0604030504040204" pitchFamily="34" charset="-122"/>
              </a:rPr>
              <a:t>填报指南</a:t>
            </a:r>
            <a:r>
              <a:rPr lang="en-US" altLang="zh-CN" sz="3600">
                <a:solidFill>
                  <a:srgbClr val="4B649F"/>
                </a:solidFill>
                <a:latin typeface="Arial" panose="020B0604020202020204" pitchFamily="34" charset="0"/>
                <a:ea typeface="微软雅黑" panose="020B0604030504040204" pitchFamily="34" charset="-122"/>
                <a:sym typeface="微软雅黑" panose="020B0604030504040204" pitchFamily="34" charset="-122"/>
              </a:rPr>
              <a:t>-</a:t>
            </a:r>
            <a:r>
              <a:rPr lang="zh-CN" altLang="en-US" sz="3600">
                <a:solidFill>
                  <a:srgbClr val="4B649F"/>
                </a:solidFill>
                <a:latin typeface="Arial" panose="020B0604020202020204" pitchFamily="34" charset="0"/>
                <a:ea typeface="微软雅黑" panose="020B0604030504040204" pitchFamily="34" charset="-122"/>
                <a:sym typeface="微软雅黑" panose="020B0604030504040204" pitchFamily="34" charset="-122"/>
              </a:rPr>
              <a:t>时间、表样</a:t>
            </a:r>
            <a:endParaRPr lang="en-US" altLang="zh-CN" sz="3600">
              <a:solidFill>
                <a:srgbClr val="4B649F"/>
              </a:solidFill>
              <a:latin typeface="Arial" panose="020B0604020202020204" pitchFamily="34" charset="0"/>
              <a:ea typeface="微软雅黑" panose="020B0604030504040204" pitchFamily="34" charset="-122"/>
              <a:sym typeface="微软雅黑" panose="020B0604030504040204" pitchFamily="34" charset="-122"/>
            </a:endParaRPr>
          </a:p>
          <a:p>
            <a:pPr>
              <a:lnSpc>
                <a:spcPts val="5000"/>
              </a:lnSpc>
              <a:buFont typeface="微软雅黑" panose="020B0604030504040204" pitchFamily="34" charset="-122"/>
            </a:pPr>
            <a:r>
              <a:rPr lang="en-US" altLang="zh-CN" sz="3600">
                <a:solidFill>
                  <a:srgbClr val="4B649F"/>
                </a:solidFill>
                <a:latin typeface="Arial" panose="020B0604020202020204" pitchFamily="34" charset="0"/>
                <a:ea typeface="微软雅黑" panose="020B0604030504040204" pitchFamily="34" charset="-122"/>
                <a:sym typeface="微软雅黑" panose="020B0604030504040204" pitchFamily="34" charset="-122"/>
              </a:rPr>
              <a:t>2 </a:t>
            </a:r>
            <a:r>
              <a:rPr lang="en-US" altLang="zh-CN" sz="3600">
                <a:solidFill>
                  <a:srgbClr val="4B649F"/>
                </a:solidFill>
                <a:latin typeface="Arial" panose="020B0604020202020204" pitchFamily="34" charset="0"/>
                <a:ea typeface="微软雅黑" panose="020B0604030504040204" pitchFamily="34" charset="-122"/>
              </a:rPr>
              <a:t> </a:t>
            </a:r>
            <a:r>
              <a:rPr lang="zh-CN" altLang="en-US" sz="3600">
                <a:solidFill>
                  <a:srgbClr val="4B649F"/>
                </a:solidFill>
                <a:latin typeface="Arial" panose="020B0604020202020204" pitchFamily="34" charset="0"/>
                <a:ea typeface="微软雅黑" panose="020B0604030504040204" pitchFamily="34" charset="-122"/>
              </a:rPr>
              <a:t>修订内容</a:t>
            </a:r>
            <a:endParaRPr lang="en-US" altLang="zh-CN" sz="3600">
              <a:solidFill>
                <a:srgbClr val="4B649F"/>
              </a:solidFill>
              <a:latin typeface="Arial" panose="020B0604020202020204" pitchFamily="34" charset="0"/>
              <a:ea typeface="微软雅黑" panose="020B0604030504040204" pitchFamily="34" charset="-122"/>
            </a:endParaRPr>
          </a:p>
          <a:p>
            <a:pPr>
              <a:lnSpc>
                <a:spcPts val="5000"/>
              </a:lnSpc>
              <a:buFont typeface="微软雅黑" panose="020B0604030504040204" pitchFamily="34" charset="-122"/>
            </a:pPr>
            <a:r>
              <a:rPr lang="en-US" altLang="zh-CN" sz="3600">
                <a:solidFill>
                  <a:srgbClr val="4B649F"/>
                </a:solidFill>
                <a:latin typeface="Arial" panose="020B0604020202020204" pitchFamily="34" charset="0"/>
                <a:ea typeface="微软雅黑" panose="020B0604030504040204" pitchFamily="34" charset="-122"/>
              </a:rPr>
              <a:t>3  </a:t>
            </a:r>
            <a:r>
              <a:rPr lang="zh-CN" altLang="en-US" sz="3600">
                <a:solidFill>
                  <a:srgbClr val="4B649F"/>
                </a:solidFill>
                <a:latin typeface="Arial" panose="020B0604020202020204" pitchFamily="34" charset="0"/>
                <a:ea typeface="微软雅黑" panose="020B0604030504040204" pitchFamily="34" charset="-122"/>
              </a:rPr>
              <a:t>指标解释</a:t>
            </a:r>
            <a:endParaRPr lang="zh-CN" altLang="en-US" sz="3600">
              <a:solidFill>
                <a:srgbClr val="4B649F"/>
              </a:solidFill>
              <a:latin typeface="Arial" panose="020B0604020202020204" pitchFamily="34" charset="0"/>
              <a:ea typeface="微软雅黑" panose="020B0604030504040204" pitchFamily="34" charset="-122"/>
            </a:endParaRPr>
          </a:p>
          <a:p>
            <a:pPr>
              <a:lnSpc>
                <a:spcPts val="5000"/>
              </a:lnSpc>
              <a:buFont typeface="微软雅黑" panose="020B0604030504040204" pitchFamily="34" charset="-122"/>
            </a:pPr>
            <a:r>
              <a:rPr lang="en-US" altLang="zh-CN" sz="3600">
                <a:solidFill>
                  <a:srgbClr val="4B649F"/>
                </a:solidFill>
                <a:latin typeface="Arial" panose="020B0604020202020204" pitchFamily="34" charset="0"/>
                <a:ea typeface="微软雅黑" panose="020B0604030504040204" pitchFamily="34" charset="-122"/>
              </a:rPr>
              <a:t>4  </a:t>
            </a:r>
            <a:r>
              <a:rPr lang="zh-CN" altLang="en-US" sz="3600">
                <a:solidFill>
                  <a:srgbClr val="4B649F"/>
                </a:solidFill>
                <a:latin typeface="Arial" panose="020B0604020202020204" pitchFamily="34" charset="0"/>
                <a:ea typeface="微软雅黑" panose="020B0604030504040204" pitchFamily="34" charset="-122"/>
              </a:rPr>
              <a:t>常见问题</a:t>
            </a:r>
            <a:endParaRPr lang="zh-CN" altLang="en-US" sz="3600">
              <a:solidFill>
                <a:srgbClr val="4B649F"/>
              </a:solidFill>
              <a:latin typeface="Arial" panose="020B0604020202020204" pitchFamily="34" charset="0"/>
              <a:ea typeface="微软雅黑" panose="020B0604030504040204" pitchFamily="34" charset="-122"/>
            </a:endParaRPr>
          </a:p>
          <a:p>
            <a:pPr>
              <a:lnSpc>
                <a:spcPts val="5000"/>
              </a:lnSpc>
              <a:buFont typeface="微软雅黑" panose="020B0604030504040204" pitchFamily="34" charset="-122"/>
            </a:pPr>
            <a:r>
              <a:rPr lang="en-US" altLang="zh-CN" sz="3600">
                <a:solidFill>
                  <a:srgbClr val="4B649F"/>
                </a:solidFill>
                <a:latin typeface="Arial" panose="020B0604020202020204" pitchFamily="34" charset="0"/>
                <a:ea typeface="微软雅黑" panose="020B0604030504040204" pitchFamily="34" charset="-122"/>
              </a:rPr>
              <a:t>5  </a:t>
            </a:r>
            <a:r>
              <a:rPr lang="zh-CN" altLang="en-US" sz="3600">
                <a:solidFill>
                  <a:srgbClr val="4B649F"/>
                </a:solidFill>
                <a:latin typeface="Arial" panose="020B0604020202020204" pitchFamily="34" charset="0"/>
                <a:ea typeface="微软雅黑" panose="020B0604030504040204" pitchFamily="34" charset="-122"/>
              </a:rPr>
              <a:t>工作要求</a:t>
            </a:r>
            <a:endParaRPr lang="en-US" altLang="zh-CN" sz="3600">
              <a:solidFill>
                <a:srgbClr val="4B649F"/>
              </a:solidFill>
              <a:latin typeface="Arial" panose="020B0604020202020204" pitchFamily="34" charset="0"/>
              <a:ea typeface="微软雅黑" panose="020B0604030504040204" pitchFamily="34" charset="-122"/>
            </a:endParaRPr>
          </a:p>
          <a:p>
            <a:pPr>
              <a:lnSpc>
                <a:spcPct val="150000"/>
              </a:lnSpc>
              <a:buFont typeface="微软雅黑" panose="020B0604030504040204" pitchFamily="34" charset="-122"/>
            </a:pPr>
            <a:endParaRPr lang="zh-CN" altLang="en-US" sz="3600">
              <a:solidFill>
                <a:srgbClr val="4B649F"/>
              </a:solidFill>
              <a:latin typeface="Arial" panose="020B0604020202020204" pitchFamily="34" charset="0"/>
              <a:ea typeface="微软雅黑" panose="020B060403050404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84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8851"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197485" y="628650"/>
          <a:ext cx="11797030" cy="6247765"/>
        </p:xfrm>
        <a:graphic>
          <a:graphicData uri="http://schemas.openxmlformats.org/drawingml/2006/table">
            <a:tbl>
              <a:tblPr/>
              <a:tblGrid>
                <a:gridCol w="1345565"/>
                <a:gridCol w="9180195"/>
                <a:gridCol w="1271270"/>
              </a:tblGrid>
              <a:tr h="4826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735965">
                <a:tc>
                  <a:txBody>
                    <a:bodyPr/>
                    <a:lstStyle/>
                    <a:p>
                      <a:pPr algn="l" defTabSz="767715">
                        <a:spcAft>
                          <a:spcPts val="0"/>
                        </a:spcAft>
                        <a:buClrTx/>
                        <a:buSzTx/>
                        <a:buNone/>
                      </a:pPr>
                      <a:r>
                        <a:rPr sz="2200" b="0" kern="1200" dirty="0">
                          <a:solidFill>
                            <a:schemeClr val="tx1"/>
                          </a:solidFill>
                          <a:latin typeface="宋体" pitchFamily="2" charset="-122"/>
                          <a:ea typeface="宋体" pitchFamily="2" charset="-122"/>
                          <a:cs typeface="宋体" pitchFamily="2" charset="-122"/>
                        </a:rPr>
                        <a:t>税金及附加</a:t>
                      </a:r>
                      <a:endParaRPr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None/>
                      </a:pPr>
                      <a:r>
                        <a:rPr lang="en-US"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指企业因从事生产经营活动按税法规定应缴纳的相关税费。</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根据会计“利润表”中“税金及附加”项目的本年累计数填报。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967105">
                <a:tc>
                  <a:txBody>
                    <a:bodyPr/>
                    <a:lstStyle/>
                    <a:p>
                      <a:pPr algn="l" defTabSz="767715">
                        <a:spcAft>
                          <a:spcPts val="0"/>
                        </a:spcAft>
                        <a:buClrTx/>
                        <a:buSzTx/>
                        <a:buNone/>
                      </a:pPr>
                      <a:r>
                        <a:rPr sz="2200" b="0" kern="1200" dirty="0">
                          <a:solidFill>
                            <a:schemeClr val="tx1"/>
                          </a:solidFill>
                          <a:latin typeface="宋体" pitchFamily="2" charset="-122"/>
                          <a:ea typeface="宋体" pitchFamily="2" charset="-122"/>
                          <a:cs typeface="宋体" pitchFamily="2" charset="-122"/>
                        </a:rPr>
                        <a:t>其他业务利润</a:t>
                      </a:r>
                      <a:endParaRPr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1、指企业经营除主要业务以外的其他业务实现的利润。</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2、根据“其他业务收入”科目的本年各月贷方余额（结转前）之和减“其他业务成本”科目的本年各月借方余额（结转前）之和填报。如果未设置该科目，则填 0。</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15085">
                <a:tc>
                  <a:txBody>
                    <a:bodyPr/>
                    <a:lstStyle/>
                    <a:p>
                      <a:pPr algn="l" defTabSz="767715">
                        <a:spcAft>
                          <a:spcPts val="0"/>
                        </a:spcAft>
                        <a:buClrTx/>
                        <a:buSzTx/>
                        <a:buNone/>
                      </a:pPr>
                      <a:r>
                        <a:rPr sz="2200" b="0" kern="1200" dirty="0">
                          <a:solidFill>
                            <a:schemeClr val="tx1"/>
                          </a:solidFill>
                          <a:latin typeface="宋体" pitchFamily="2" charset="-122"/>
                          <a:ea typeface="宋体" pitchFamily="2" charset="-122"/>
                          <a:cs typeface="宋体" pitchFamily="2" charset="-122"/>
                        </a:rPr>
                        <a:t>销售费用</a:t>
                      </a:r>
                      <a:endParaRPr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1、指企业在销售商品和材料、提供劳务的过程中发生的各种费用。</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2、执行企业会计准则或《小企业会计准则》的,根据会计“利润表”中“销售费用”项目的本年累计数填报。执行《企业会计制度》的，根据会计“利润表”中“营业费用（或经营费用）”项目的本年累计数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78280">
                <a:tc>
                  <a:txBody>
                    <a:bodyPr/>
                    <a:lstStyle/>
                    <a:p>
                      <a:pPr algn="l" defTabSz="767715">
                        <a:spcAft>
                          <a:spcPts val="0"/>
                        </a:spcAft>
                        <a:buClrTx/>
                        <a:buSzTx/>
                        <a:buNone/>
                      </a:pPr>
                      <a:r>
                        <a:rPr sz="2200" b="0" kern="1200" dirty="0">
                          <a:solidFill>
                            <a:schemeClr val="tx1"/>
                          </a:solidFill>
                          <a:latin typeface="宋体" pitchFamily="2" charset="-122"/>
                          <a:ea typeface="宋体" pitchFamily="2" charset="-122"/>
                          <a:cs typeface="宋体" pitchFamily="2" charset="-122"/>
                        </a:rPr>
                        <a:t>管理费用</a:t>
                      </a:r>
                      <a:endParaRPr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1、指企业为组织和管理企业生产经营所发生的费用。</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2、执行《企业会计准则》的,根据会计“利润表”中“管理费用”项目的本年累计数填报。执行《小企业会计准则》的,应将会计“利润表”中“管理费用”项目本年累计数减“研究费用”项目本年累计数后填报。执行《企业会计制度》的以及未执行财政部《关于修订印发2019年度一般企业财务报表格式的通知》（财会〔2019〕6号）的，在会计“利润表”中“管理费用”项目本年累计数减“研究费用”项目本年累计数后填报</a:t>
                      </a:r>
                      <a:r>
                        <a:rPr lang="zh-CN" sz="2200" dirty="0">
                          <a:latin typeface="宋体" pitchFamily="2" charset="-122"/>
                          <a:ea typeface="宋体" pitchFamily="2" charset="-122"/>
                          <a:cs typeface="宋体" pitchFamily="2" charset="-122"/>
                          <a:sym typeface="+mn-lt"/>
                        </a:rPr>
                        <a:t>。</a:t>
                      </a:r>
                      <a:endParaRPr lang="zh-CN"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84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8851"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197485" y="628650"/>
          <a:ext cx="11797030" cy="6304280"/>
        </p:xfrm>
        <a:graphic>
          <a:graphicData uri="http://schemas.openxmlformats.org/drawingml/2006/table">
            <a:tbl>
              <a:tblPr/>
              <a:tblGrid>
                <a:gridCol w="1345565"/>
                <a:gridCol w="9180195"/>
                <a:gridCol w="1271270"/>
              </a:tblGrid>
              <a:tr h="4826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2537460">
                <a:tc>
                  <a:txBody>
                    <a:bodyPr/>
                    <a:lstStyle/>
                    <a:p>
                      <a:pPr algn="l" defTabSz="767715">
                        <a:spcAft>
                          <a:spcPts val="0"/>
                        </a:spcAft>
                        <a:buClrTx/>
                        <a:buSzTx/>
                        <a:buNone/>
                      </a:pPr>
                      <a:r>
                        <a:rPr sz="2200" b="0" kern="1200" dirty="0">
                          <a:solidFill>
                            <a:schemeClr val="tx1"/>
                          </a:solidFill>
                          <a:latin typeface="宋体" pitchFamily="2" charset="-122"/>
                          <a:ea typeface="宋体" pitchFamily="2" charset="-122"/>
                          <a:cs typeface="宋体" pitchFamily="2" charset="-122"/>
                        </a:rPr>
                        <a:t>管理费用</a:t>
                      </a:r>
                      <a:endParaRPr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1、指企业为组织和管理企业生产经营所发生的费用。</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2、执行《企业会计准则》的,根据会计“利润表”中“管理费用”项目的本年累计数填报。执行《小企业会计准则》的,应将会计“利润表”中“管理费用”项目本年累计数减“研究费用”项目本年累计数后填报。执行《企业会计制度》的以及未执行财政部《关于修订印发2019年度一般企业财务报表格式的通知》（财会〔2019〕6号）的，在会计“利润表”中“管理费用”项目本年累计数减“研究费用”项目本年累计数后填报</a:t>
                      </a:r>
                      <a:r>
                        <a:rPr lang="zh-CN" sz="2200" dirty="0">
                          <a:latin typeface="宋体" pitchFamily="2" charset="-122"/>
                          <a:ea typeface="宋体" pitchFamily="2" charset="-122"/>
                          <a:cs typeface="宋体" pitchFamily="2" charset="-122"/>
                          <a:sym typeface="+mn-lt"/>
                        </a:rPr>
                        <a:t>。</a:t>
                      </a:r>
                      <a:endParaRPr lang="zh-CN"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284220">
                <a:tc>
                  <a:txBody>
                    <a:bodyPr/>
                    <a:lstStyle/>
                    <a:p>
                      <a:pPr algn="l" defTabSz="767715">
                        <a:spcAft>
                          <a:spcPts val="0"/>
                        </a:spcAft>
                        <a:buClrTx/>
                        <a:buSzTx/>
                        <a:buNone/>
                      </a:pPr>
                      <a:r>
                        <a:rPr lang="zh-CN" sz="2200" b="0" kern="1200" dirty="0">
                          <a:solidFill>
                            <a:schemeClr val="tx1"/>
                          </a:solidFill>
                          <a:latin typeface="宋体" pitchFamily="2" charset="-122"/>
                          <a:ea typeface="宋体" pitchFamily="2" charset="-122"/>
                          <a:cs typeface="宋体" pitchFamily="2" charset="-122"/>
                        </a:rPr>
                        <a:t>研发</a:t>
                      </a:r>
                      <a:r>
                        <a:rPr sz="2200" b="0" kern="1200" dirty="0">
                          <a:solidFill>
                            <a:schemeClr val="tx1"/>
                          </a:solidFill>
                          <a:latin typeface="宋体" pitchFamily="2" charset="-122"/>
                          <a:ea typeface="宋体" pitchFamily="2" charset="-122"/>
                          <a:cs typeface="宋体" pitchFamily="2" charset="-122"/>
                        </a:rPr>
                        <a:t>费用</a:t>
                      </a:r>
                      <a:endParaRPr sz="2200" b="0" kern="1200" dirty="0">
                        <a:solidFill>
                          <a:schemeClr val="tx1"/>
                        </a:solidFill>
                        <a:latin typeface="宋体" pitchFamily="2" charset="-122"/>
                        <a:ea typeface="宋体" pitchFamily="2" charset="-122"/>
                        <a:cs typeface="宋体" pitchFamily="2"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None/>
                      </a:pPr>
                      <a:r>
                        <a:rPr sz="2200" dirty="0">
                          <a:latin typeface="宋体" pitchFamily="2" charset="-122"/>
                          <a:ea typeface="宋体" pitchFamily="2" charset="-122"/>
                          <a:cs typeface="宋体" pitchFamily="2" charset="-122"/>
                          <a:sym typeface="+mn-lt"/>
                        </a:rPr>
                        <a:t>1、指企业在新知识、新技术、新产品、新工艺等的研究与开发过程中发生的费用化支出，以及计入“管理费用”会计科目的企业自行开发无形资产的摊销。</a:t>
                      </a:r>
                      <a:endParaRPr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ClrTx/>
                        <a:buSzTx/>
                        <a:buNone/>
                      </a:pPr>
                      <a:r>
                        <a:rPr lang="en-US" sz="2200" dirty="0">
                          <a:latin typeface="宋体" pitchFamily="2" charset="-122"/>
                          <a:ea typeface="宋体" pitchFamily="2" charset="-122"/>
                          <a:cs typeface="宋体" pitchFamily="2" charset="-122"/>
                          <a:sym typeface="+mn-lt"/>
                        </a:rPr>
                        <a:t>2</a:t>
                      </a:r>
                      <a:r>
                        <a:rPr lang="zh-CN" altLang="en-US" sz="2200" dirty="0">
                          <a:latin typeface="宋体" pitchFamily="2" charset="-122"/>
                          <a:ea typeface="宋体" pitchFamily="2" charset="-122"/>
                          <a:cs typeface="宋体" pitchFamily="2" charset="-122"/>
                          <a:sym typeface="+mn-lt"/>
                        </a:rPr>
                        <a:t>、</a:t>
                      </a:r>
                      <a:r>
                        <a:rPr sz="2200" dirty="0">
                          <a:latin typeface="宋体" pitchFamily="2" charset="-122"/>
                          <a:ea typeface="宋体" pitchFamily="2" charset="-122"/>
                          <a:cs typeface="宋体" pitchFamily="2" charset="-122"/>
                          <a:sym typeface="+mn-lt"/>
                        </a:rPr>
                        <a:t>执行《企业会计准则》的企业,根据会计“利润表”中“研发费用”项目的本年累计数填报。执行《小企业会计准则》的企业,根据会计“利润表”中“研究费用”项目的本年累计数填报。执行《企业会计制度》的企业以及会计“利润表”未列示“研发费用”或“研究费用”的企业，根据会计“管理费用”科目下“研究费用”明细科目的本期发生额，以及“管理费用”科目下“无形资产摊销”明细科目的本期发生额分析填报。</a:t>
                      </a:r>
                      <a:endParaRPr sz="22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6801"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6803"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6032500"/>
        </p:xfrm>
        <a:graphic>
          <a:graphicData uri="http://schemas.openxmlformats.org/drawingml/2006/table">
            <a:tbl>
              <a:tblPr/>
              <a:tblGrid>
                <a:gridCol w="1454785"/>
                <a:gridCol w="8864600"/>
                <a:gridCol w="147764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20459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财务费用</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1800" dirty="0">
                          <a:latin typeface="宋体" pitchFamily="2" charset="-122"/>
                          <a:ea typeface="宋体" pitchFamily="2" charset="-122"/>
                          <a:cs typeface="宋体" pitchFamily="2" charset="-122"/>
                          <a:sym typeface="+mn-lt"/>
                        </a:rPr>
                        <a:t>1</a:t>
                      </a:r>
                      <a:r>
                        <a:rPr lang="zh-CN" altLang="en-US" sz="1800" dirty="0">
                          <a:latin typeface="宋体" pitchFamily="2" charset="-122"/>
                          <a:ea typeface="宋体" pitchFamily="2" charset="-122"/>
                          <a:cs typeface="宋体" pitchFamily="2" charset="-122"/>
                          <a:sym typeface="+mn-lt"/>
                        </a:rPr>
                        <a:t>、</a:t>
                      </a:r>
                      <a:r>
                        <a:rPr sz="1800" dirty="0">
                          <a:latin typeface="宋体" pitchFamily="2" charset="-122"/>
                          <a:ea typeface="宋体" pitchFamily="2" charset="-122"/>
                          <a:cs typeface="宋体" pitchFamily="2" charset="-122"/>
                          <a:sym typeface="+mn-lt"/>
                        </a:rPr>
                        <a:t>指企业为筹集生产经营所需资金等而发生的筹资费用，包括企业生产经营期间发生的利息支出（减利息收入）、汇兑损失（减汇兑收益）以及相关的手续费等。</a:t>
                      </a:r>
                      <a:endParaRPr sz="18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1800" dirty="0">
                          <a:latin typeface="宋体" pitchFamily="2" charset="-122"/>
                          <a:ea typeface="宋体" pitchFamily="2" charset="-122"/>
                          <a:cs typeface="宋体" pitchFamily="2" charset="-122"/>
                          <a:sym typeface="+mn-lt"/>
                        </a:rPr>
                        <a:t>2</a:t>
                      </a:r>
                      <a:r>
                        <a:rPr lang="zh-CN" altLang="en-US" sz="1800" dirty="0">
                          <a:latin typeface="宋体" pitchFamily="2" charset="-122"/>
                          <a:ea typeface="宋体" pitchFamily="2" charset="-122"/>
                          <a:cs typeface="宋体" pitchFamily="2" charset="-122"/>
                          <a:sym typeface="+mn-lt"/>
                        </a:rPr>
                        <a:t>、</a:t>
                      </a:r>
                      <a:r>
                        <a:rPr sz="1800" dirty="0">
                          <a:latin typeface="宋体" pitchFamily="2" charset="-122"/>
                          <a:ea typeface="宋体" pitchFamily="2" charset="-122"/>
                          <a:cs typeface="宋体" pitchFamily="2" charset="-122"/>
                          <a:sym typeface="+mn-lt"/>
                        </a:rPr>
                        <a:t>根据会计“利润表”中“财务费用”项目的本年累计数填报。</a:t>
                      </a:r>
                      <a:endParaRPr sz="18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06946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利息收入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1800" dirty="0">
                          <a:latin typeface="宋体" pitchFamily="2" charset="-122"/>
                          <a:ea typeface="宋体" pitchFamily="2" charset="-122"/>
                          <a:cs typeface="宋体" pitchFamily="2" charset="-122"/>
                          <a:sym typeface="+mn-lt"/>
                        </a:rPr>
                        <a:t>1</a:t>
                      </a:r>
                      <a:r>
                        <a:rPr lang="zh-CN" altLang="en-US" sz="1800" dirty="0">
                          <a:latin typeface="宋体" pitchFamily="2" charset="-122"/>
                          <a:ea typeface="宋体" pitchFamily="2" charset="-122"/>
                          <a:cs typeface="宋体" pitchFamily="2" charset="-122"/>
                          <a:sym typeface="+mn-lt"/>
                        </a:rPr>
                        <a:t>、</a:t>
                      </a:r>
                      <a:r>
                        <a:rPr sz="1800" dirty="0">
                          <a:latin typeface="宋体" pitchFamily="2" charset="-122"/>
                          <a:ea typeface="宋体" pitchFamily="2" charset="-122"/>
                          <a:cs typeface="宋体" pitchFamily="2" charset="-122"/>
                          <a:sym typeface="+mn-lt"/>
                        </a:rPr>
                        <a:t>指企业按照相关会计准则确认的应冲减财务费用的利息金额。包括非金融企业存款业务所确认的利息等。</a:t>
                      </a:r>
                      <a:endParaRPr sz="18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sz="1800" dirty="0">
                          <a:latin typeface="宋体" pitchFamily="2" charset="-122"/>
                          <a:ea typeface="宋体" pitchFamily="2" charset="-122"/>
                          <a:cs typeface="宋体" pitchFamily="2" charset="-122"/>
                          <a:sym typeface="+mn-lt"/>
                        </a:rPr>
                        <a:t>2</a:t>
                      </a:r>
                      <a:r>
                        <a:rPr lang="zh-CN" altLang="en-US" sz="1800" dirty="0">
                          <a:latin typeface="宋体" pitchFamily="2" charset="-122"/>
                          <a:ea typeface="宋体" pitchFamily="2" charset="-122"/>
                          <a:cs typeface="宋体" pitchFamily="2" charset="-122"/>
                          <a:sym typeface="+mn-lt"/>
                        </a:rPr>
                        <a:t>、</a:t>
                      </a:r>
                      <a:r>
                        <a:rPr sz="1800" dirty="0">
                          <a:latin typeface="宋体" pitchFamily="2" charset="-122"/>
                          <a:ea typeface="宋体" pitchFamily="2" charset="-122"/>
                          <a:cs typeface="宋体" pitchFamily="2" charset="-122"/>
                          <a:sym typeface="+mn-lt"/>
                        </a:rPr>
                        <a:t>执行</a:t>
                      </a:r>
                      <a:r>
                        <a:rPr sz="1800" b="1" dirty="0">
                          <a:latin typeface="宋体" pitchFamily="2" charset="-122"/>
                          <a:ea typeface="宋体" pitchFamily="2" charset="-122"/>
                          <a:cs typeface="宋体" pitchFamily="2" charset="-122"/>
                          <a:sym typeface="+mn-lt"/>
                        </a:rPr>
                        <a:t>《企业会计准则》</a:t>
                      </a:r>
                      <a:r>
                        <a:rPr sz="1800" dirty="0">
                          <a:latin typeface="宋体" pitchFamily="2" charset="-122"/>
                          <a:ea typeface="宋体" pitchFamily="2" charset="-122"/>
                          <a:cs typeface="宋体" pitchFamily="2" charset="-122"/>
                          <a:sym typeface="+mn-lt"/>
                        </a:rPr>
                        <a:t>的企业，根据“利润表”中“利息收入”项目的本年累计数填报。</a:t>
                      </a:r>
                      <a:endParaRPr sz="18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sz="1800" dirty="0">
                          <a:latin typeface="宋体" pitchFamily="2" charset="-122"/>
                          <a:ea typeface="宋体" pitchFamily="2" charset="-122"/>
                          <a:cs typeface="宋体" pitchFamily="2" charset="-122"/>
                          <a:sym typeface="+mn-lt"/>
                        </a:rPr>
                        <a:t> </a:t>
                      </a:r>
                      <a:r>
                        <a:rPr lang="en-US" sz="1800" dirty="0">
                          <a:latin typeface="宋体" pitchFamily="2" charset="-122"/>
                          <a:ea typeface="宋体" pitchFamily="2" charset="-122"/>
                          <a:cs typeface="宋体" pitchFamily="2" charset="-122"/>
                          <a:sym typeface="+mn-lt"/>
                        </a:rPr>
                        <a:t>  </a:t>
                      </a:r>
                      <a:r>
                        <a:rPr sz="1800" dirty="0">
                          <a:latin typeface="宋体" pitchFamily="2" charset="-122"/>
                          <a:ea typeface="宋体" pitchFamily="2" charset="-122"/>
                          <a:cs typeface="宋体" pitchFamily="2" charset="-122"/>
                          <a:sym typeface="+mn-lt"/>
                        </a:rPr>
                        <a:t>执行</a:t>
                      </a:r>
                      <a:r>
                        <a:rPr sz="1800" b="1" dirty="0">
                          <a:latin typeface="宋体" pitchFamily="2" charset="-122"/>
                          <a:ea typeface="宋体" pitchFamily="2" charset="-122"/>
                          <a:cs typeface="宋体" pitchFamily="2" charset="-122"/>
                          <a:sym typeface="+mn-lt"/>
                        </a:rPr>
                        <a:t>《小企业会计准则》</a:t>
                      </a:r>
                      <a:r>
                        <a:rPr sz="1800" dirty="0">
                          <a:latin typeface="宋体" pitchFamily="2" charset="-122"/>
                          <a:ea typeface="宋体" pitchFamily="2" charset="-122"/>
                          <a:cs typeface="宋体" pitchFamily="2" charset="-122"/>
                          <a:sym typeface="+mn-lt"/>
                        </a:rPr>
                        <a:t>的企业，填 0。</a:t>
                      </a:r>
                      <a:endParaRPr sz="18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sz="1800" dirty="0">
                          <a:latin typeface="宋体" pitchFamily="2" charset="-122"/>
                          <a:ea typeface="宋体" pitchFamily="2" charset="-122"/>
                          <a:cs typeface="宋体" pitchFamily="2" charset="-122"/>
                          <a:sym typeface="+mn-lt"/>
                        </a:rPr>
                        <a:t> </a:t>
                      </a:r>
                      <a:r>
                        <a:rPr lang="en-US" sz="1800" dirty="0">
                          <a:latin typeface="宋体" pitchFamily="2" charset="-122"/>
                          <a:ea typeface="宋体" pitchFamily="2" charset="-122"/>
                          <a:cs typeface="宋体" pitchFamily="2" charset="-122"/>
                          <a:sym typeface="+mn-lt"/>
                        </a:rPr>
                        <a:t>  </a:t>
                      </a:r>
                      <a:r>
                        <a:rPr sz="1800" dirty="0">
                          <a:latin typeface="宋体" pitchFamily="2" charset="-122"/>
                          <a:ea typeface="宋体" pitchFamily="2" charset="-122"/>
                          <a:cs typeface="宋体" pitchFamily="2" charset="-122"/>
                          <a:sym typeface="+mn-lt"/>
                        </a:rPr>
                        <a:t>执行</a:t>
                      </a:r>
                      <a:r>
                        <a:rPr sz="1800" b="1" dirty="0">
                          <a:latin typeface="宋体" pitchFamily="2" charset="-122"/>
                          <a:ea typeface="宋体" pitchFamily="2" charset="-122"/>
                          <a:cs typeface="宋体" pitchFamily="2" charset="-122"/>
                          <a:sym typeface="+mn-lt"/>
                        </a:rPr>
                        <a:t>《企业会计制度》</a:t>
                      </a:r>
                      <a:r>
                        <a:rPr sz="1800" dirty="0">
                          <a:latin typeface="宋体" pitchFamily="2" charset="-122"/>
                          <a:ea typeface="宋体" pitchFamily="2" charset="-122"/>
                          <a:cs typeface="宋体" pitchFamily="2" charset="-122"/>
                          <a:sym typeface="+mn-lt"/>
                        </a:rPr>
                        <a:t>的企业，根据“财务费用”科目下“利息收入”明细科目的本期发生额以正数填报，如果未设置该科目，填 0。</a:t>
                      </a:r>
                      <a:endParaRPr sz="18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sz="1800" b="0" kern="1200" dirty="0">
                          <a:solidFill>
                            <a:schemeClr val="tx1"/>
                          </a:solidFill>
                          <a:latin typeface="宋体" pitchFamily="2" charset="-122"/>
                          <a:ea typeface="宋体" pitchFamily="2" charset="-122"/>
                          <a:cs typeface="宋体" pitchFamily="2" charset="-122"/>
                        </a:rPr>
                        <a:t>企业</a:t>
                      </a:r>
                      <a:r>
                        <a:rPr lang="en-US" sz="1800" b="0" kern="1200" dirty="0">
                          <a:solidFill>
                            <a:schemeClr val="tx1"/>
                          </a:solidFill>
                          <a:latin typeface="宋体" pitchFamily="2" charset="-122"/>
                          <a:ea typeface="宋体" pitchFamily="2" charset="-122"/>
                          <a:cs typeface="宋体" pitchFamily="2" charset="-122"/>
                        </a:rPr>
                        <a:t>“</a:t>
                      </a:r>
                      <a:r>
                        <a:rPr lang="zh-CN" sz="1800" b="0" kern="1200" dirty="0">
                          <a:solidFill>
                            <a:schemeClr val="tx1"/>
                          </a:solidFill>
                          <a:latin typeface="宋体" pitchFamily="2" charset="-122"/>
                          <a:ea typeface="宋体" pitchFamily="2" charset="-122"/>
                          <a:cs typeface="宋体" pitchFamily="2" charset="-122"/>
                        </a:rPr>
                        <a:t>利息收入</a:t>
                      </a:r>
                      <a:r>
                        <a:rPr lang="en-US" altLang="zh-CN" sz="1800" b="0" kern="1200" dirty="0">
                          <a:solidFill>
                            <a:schemeClr val="tx1"/>
                          </a:solidFill>
                          <a:latin typeface="宋体" pitchFamily="2" charset="-122"/>
                          <a:ea typeface="宋体" pitchFamily="2" charset="-122"/>
                          <a:cs typeface="宋体" pitchFamily="2" charset="-122"/>
                        </a:rPr>
                        <a:t>”</a:t>
                      </a:r>
                      <a:r>
                        <a:rPr lang="zh-CN" altLang="en-US" sz="1800" b="0" kern="1200" dirty="0">
                          <a:solidFill>
                            <a:schemeClr val="tx1"/>
                          </a:solidFill>
                          <a:latin typeface="宋体" pitchFamily="2" charset="-122"/>
                          <a:ea typeface="宋体" pitchFamily="2" charset="-122"/>
                          <a:cs typeface="宋体" pitchFamily="2" charset="-122"/>
                        </a:rPr>
                        <a:t>科目借方负数表示本年累计数（发生额）实际为正数。</a:t>
                      </a:r>
                      <a:endParaRPr lang="zh-CN" altLang="en-US" sz="18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19964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利息费用</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1800" dirty="0">
                          <a:latin typeface="宋体" pitchFamily="2" charset="-122"/>
                          <a:ea typeface="宋体" pitchFamily="2" charset="-122"/>
                          <a:cs typeface="宋体" pitchFamily="2" charset="-122"/>
                          <a:sym typeface="+mn-lt"/>
                        </a:rPr>
                        <a:t>1</a:t>
                      </a:r>
                      <a:r>
                        <a:rPr lang="zh-CN" altLang="en-US" sz="1800" dirty="0">
                          <a:latin typeface="宋体" pitchFamily="2" charset="-122"/>
                          <a:ea typeface="宋体" pitchFamily="2" charset="-122"/>
                          <a:cs typeface="宋体" pitchFamily="2" charset="-122"/>
                          <a:sym typeface="+mn-lt"/>
                        </a:rPr>
                        <a:t>、指企业为筹集生产经营所需资金等而发生的应予费用化的利息支出。包括短期借款利息、长期借款利息、应付票据利息、票据贴现利息、应付债券利息、长期应付引进国外设备款利息等。</a:t>
                      </a:r>
                      <a:endParaRPr lang="zh-CN" altLang="en-US" sz="18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1800" dirty="0">
                          <a:latin typeface="宋体" pitchFamily="2" charset="-122"/>
                          <a:ea typeface="宋体" pitchFamily="2" charset="-122"/>
                          <a:cs typeface="宋体" pitchFamily="2" charset="-122"/>
                          <a:sym typeface="+mn-lt"/>
                        </a:rPr>
                        <a:t>2</a:t>
                      </a:r>
                      <a:r>
                        <a:rPr lang="zh-CN" altLang="en-US" sz="1800" dirty="0">
                          <a:latin typeface="宋体" pitchFamily="2" charset="-122"/>
                          <a:ea typeface="宋体" pitchFamily="2" charset="-122"/>
                          <a:cs typeface="宋体" pitchFamily="2" charset="-122"/>
                          <a:sym typeface="+mn-lt"/>
                        </a:rPr>
                        <a:t>、执行</a:t>
                      </a:r>
                      <a:r>
                        <a:rPr lang="zh-CN" altLang="en-US" sz="1800" b="1" dirty="0">
                          <a:latin typeface="宋体" pitchFamily="2" charset="-122"/>
                          <a:ea typeface="宋体" pitchFamily="2" charset="-122"/>
                          <a:cs typeface="宋体" pitchFamily="2" charset="-122"/>
                          <a:sym typeface="+mn-lt"/>
                        </a:rPr>
                        <a:t>《企业会计准则》或《小企业会计准则》</a:t>
                      </a:r>
                      <a:r>
                        <a:rPr lang="zh-CN" altLang="en-US" sz="1800" dirty="0">
                          <a:latin typeface="宋体" pitchFamily="2" charset="-122"/>
                          <a:ea typeface="宋体" pitchFamily="2" charset="-122"/>
                          <a:cs typeface="宋体" pitchFamily="2" charset="-122"/>
                          <a:sym typeface="+mn-lt"/>
                        </a:rPr>
                        <a:t>的企业，根据“利润表”中“利息费用”项目的本年累计数填报。</a:t>
                      </a:r>
                      <a:endParaRPr lang="zh-CN" altLang="en-US" sz="18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zh-CN" altLang="en-US" sz="1800" dirty="0">
                          <a:latin typeface="宋体" pitchFamily="2" charset="-122"/>
                          <a:ea typeface="宋体" pitchFamily="2" charset="-122"/>
                          <a:cs typeface="宋体" pitchFamily="2" charset="-122"/>
                          <a:sym typeface="+mn-lt"/>
                        </a:rPr>
                        <a:t> </a:t>
                      </a:r>
                      <a:r>
                        <a:rPr lang="en-US" altLang="zh-CN" sz="1800" dirty="0">
                          <a:latin typeface="宋体" pitchFamily="2" charset="-122"/>
                          <a:ea typeface="宋体" pitchFamily="2" charset="-122"/>
                          <a:cs typeface="宋体" pitchFamily="2" charset="-122"/>
                          <a:sym typeface="+mn-lt"/>
                        </a:rPr>
                        <a:t>  </a:t>
                      </a:r>
                      <a:r>
                        <a:rPr lang="zh-CN" altLang="en-US" sz="1800" dirty="0">
                          <a:latin typeface="宋体" pitchFamily="2" charset="-122"/>
                          <a:ea typeface="宋体" pitchFamily="2" charset="-122"/>
                          <a:cs typeface="宋体" pitchFamily="2" charset="-122"/>
                          <a:sym typeface="+mn-lt"/>
                        </a:rPr>
                        <a:t>执行</a:t>
                      </a:r>
                      <a:r>
                        <a:rPr lang="zh-CN" altLang="en-US" sz="1800" b="1" dirty="0">
                          <a:latin typeface="宋体" pitchFamily="2" charset="-122"/>
                          <a:ea typeface="宋体" pitchFamily="2" charset="-122"/>
                          <a:cs typeface="宋体" pitchFamily="2" charset="-122"/>
                          <a:sym typeface="+mn-lt"/>
                        </a:rPr>
                        <a:t>《企业会计制度》</a:t>
                      </a:r>
                      <a:r>
                        <a:rPr lang="zh-CN" altLang="en-US" sz="1800" dirty="0">
                          <a:latin typeface="宋体" pitchFamily="2" charset="-122"/>
                          <a:ea typeface="宋体" pitchFamily="2" charset="-122"/>
                          <a:cs typeface="宋体" pitchFamily="2" charset="-122"/>
                          <a:sym typeface="+mn-lt"/>
                        </a:rPr>
                        <a:t>的企业，根据“财务费用”科目下“利息支出”明细科目的本期发生额填报，如果企业没有单独设立“利息收入”明细科目，应填报利息支出减利息收入后的净额。</a:t>
                      </a:r>
                      <a:endParaRPr lang="zh-CN" altLang="en-US" sz="1800" dirty="0">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884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78851"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23520" y="753110"/>
          <a:ext cx="11797030" cy="6061075"/>
        </p:xfrm>
        <a:graphic>
          <a:graphicData uri="http://schemas.openxmlformats.org/drawingml/2006/table">
            <a:tbl>
              <a:tblPr/>
              <a:tblGrid>
                <a:gridCol w="1673225"/>
                <a:gridCol w="8852535"/>
                <a:gridCol w="1271270"/>
              </a:tblGrid>
              <a:tr h="57785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08966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资产减值损失</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1</a:t>
                      </a:r>
                      <a:r>
                        <a:rPr lang="zh-CN" altLang="en-US" sz="2000" dirty="0">
                          <a:latin typeface="宋体" pitchFamily="2" charset="-122"/>
                          <a:ea typeface="宋体" pitchFamily="2" charset="-122"/>
                          <a:cs typeface="微软雅黑" panose="020B0604030504040204" pitchFamily="34" charset="-122"/>
                          <a:sym typeface="+mn-lt"/>
                        </a:rPr>
                        <a:t>、指企业计提各项资产减值准备所形成的损失。</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2</a:t>
                      </a:r>
                      <a:r>
                        <a:rPr lang="zh-CN" altLang="en-US" sz="2000" dirty="0">
                          <a:latin typeface="宋体" pitchFamily="2" charset="-122"/>
                          <a:ea typeface="宋体" pitchFamily="2" charset="-122"/>
                          <a:cs typeface="微软雅黑" panose="020B0604030504040204" pitchFamily="34" charset="-122"/>
                          <a:sym typeface="+mn-lt"/>
                        </a:rPr>
                        <a:t>、根据“利润表”中“资产减值损失”项目的本年累计数填报，损失以“-”号记。</a:t>
                      </a:r>
                      <a:r>
                        <a:rPr lang="zh-CN" altLang="en-US" sz="2000" b="1" dirty="0">
                          <a:latin typeface="宋体" pitchFamily="2" charset="-122"/>
                          <a:ea typeface="宋体" pitchFamily="2" charset="-122"/>
                          <a:cs typeface="微软雅黑" panose="020B0604030504040204" pitchFamily="34" charset="-122"/>
                          <a:sym typeface="+mn-lt"/>
                        </a:rPr>
                        <a:t>如果会计“利润表”未设置该项目，填 0</a:t>
                      </a:r>
                      <a:r>
                        <a:rPr lang="zh-CN" altLang="en-US" sz="2000" dirty="0">
                          <a:latin typeface="宋体" pitchFamily="2" charset="-122"/>
                          <a:ea typeface="宋体" pitchFamily="2" charset="-122"/>
                          <a:cs typeface="微软雅黑" panose="020B0604030504040204" pitchFamily="34" charset="-122"/>
                          <a:sym typeface="+mn-lt"/>
                        </a:rPr>
                        <a:t>。</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60020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公允价值变动收益</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1</a:t>
                      </a:r>
                      <a:r>
                        <a:rPr lang="zh-CN" altLang="en-US" sz="2000" dirty="0">
                          <a:latin typeface="宋体" pitchFamily="2" charset="-122"/>
                          <a:ea typeface="宋体" pitchFamily="2" charset="-122"/>
                          <a:cs typeface="微软雅黑" panose="020B0604030504040204" pitchFamily="34" charset="-122"/>
                          <a:sym typeface="+mn-lt"/>
                        </a:rPr>
                        <a:t>、指企业的交易性金融资产、交易性金融负债，以及采用公允价值模式计量的投资性房地产、衍生工具、套期保值业务等公允价值变动形成的应计入当期损益的利得或损失。</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2</a:t>
                      </a:r>
                      <a:r>
                        <a:rPr lang="zh-CN" altLang="en-US" sz="2000" dirty="0">
                          <a:latin typeface="宋体" pitchFamily="2" charset="-122"/>
                          <a:ea typeface="宋体" pitchFamily="2" charset="-122"/>
                          <a:cs typeface="微软雅黑" panose="020B0604030504040204" pitchFamily="34" charset="-122"/>
                          <a:sym typeface="+mn-lt"/>
                        </a:rPr>
                        <a:t>、根据会计“利润表”中“公允价值变动收益”项目的本年累计数填报，</a:t>
                      </a:r>
                      <a:r>
                        <a:rPr lang="zh-CN" altLang="en-US" sz="2000" b="1" dirty="0">
                          <a:latin typeface="宋体" pitchFamily="2" charset="-122"/>
                          <a:ea typeface="宋体" pitchFamily="2" charset="-122"/>
                          <a:cs typeface="微软雅黑" panose="020B0604030504040204" pitchFamily="34" charset="-122"/>
                          <a:sym typeface="+mn-lt"/>
                        </a:rPr>
                        <a:t>如果会计“利润表”未设置该项目，填0</a:t>
                      </a:r>
                      <a:r>
                        <a:rPr lang="zh-CN" altLang="en-US" sz="2000" dirty="0">
                          <a:latin typeface="宋体" pitchFamily="2" charset="-122"/>
                          <a:ea typeface="宋体" pitchFamily="2" charset="-122"/>
                          <a:cs typeface="微软雅黑" panose="020B0604030504040204" pitchFamily="34" charset="-122"/>
                          <a:sym typeface="+mn-lt"/>
                        </a:rPr>
                        <a:t>。</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1508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投资收益</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1</a:t>
                      </a:r>
                      <a:r>
                        <a:rPr lang="zh-CN" altLang="en-US" sz="2000" dirty="0">
                          <a:latin typeface="宋体" pitchFamily="2" charset="-122"/>
                          <a:ea typeface="宋体" pitchFamily="2" charset="-122"/>
                          <a:cs typeface="微软雅黑" panose="020B0604030504040204" pitchFamily="34" charset="-122"/>
                          <a:sym typeface="+mn-lt"/>
                        </a:rPr>
                        <a:t>、指企业确认的投资收益或投资损失，反映企业以各种方式对外投资所取得的收益。</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2</a:t>
                      </a:r>
                      <a:r>
                        <a:rPr lang="zh-CN" altLang="en-US" sz="2000" dirty="0">
                          <a:latin typeface="宋体" pitchFamily="2" charset="-122"/>
                          <a:ea typeface="宋体" pitchFamily="2" charset="-122"/>
                          <a:cs typeface="微软雅黑" panose="020B0604030504040204" pitchFamily="34" charset="-122"/>
                          <a:sym typeface="+mn-lt"/>
                        </a:rPr>
                        <a:t>、根据会计“利润表”中“投资收益”项目的本年累计数填报，损失以“-”号记。</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7828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其他收益</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1</a:t>
                      </a:r>
                      <a:r>
                        <a:rPr lang="zh-CN" altLang="en-US" sz="2000" dirty="0">
                          <a:latin typeface="宋体" pitchFamily="2" charset="-122"/>
                          <a:ea typeface="宋体" pitchFamily="2" charset="-122"/>
                          <a:cs typeface="微软雅黑" panose="020B0604030504040204" pitchFamily="34" charset="-122"/>
                          <a:sym typeface="+mn-lt"/>
                        </a:rPr>
                        <a:t>、指计入其他收益的政府补助，以及其他与日常活动相关且计入其他收益的项目。</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altLang="zh-CN" sz="2000" dirty="0">
                          <a:latin typeface="宋体" pitchFamily="2" charset="-122"/>
                          <a:ea typeface="宋体" pitchFamily="2" charset="-122"/>
                          <a:cs typeface="微软雅黑" panose="020B0604030504040204" pitchFamily="34" charset="-122"/>
                          <a:sym typeface="+mn-lt"/>
                        </a:rPr>
                        <a:t>2</a:t>
                      </a:r>
                      <a:r>
                        <a:rPr lang="zh-CN" altLang="en-US" sz="2000" dirty="0">
                          <a:latin typeface="宋体" pitchFamily="2" charset="-122"/>
                          <a:ea typeface="宋体" pitchFamily="2" charset="-122"/>
                          <a:cs typeface="微软雅黑" panose="020B0604030504040204" pitchFamily="34" charset="-122"/>
                          <a:sym typeface="+mn-lt"/>
                        </a:rPr>
                        <a:t>、根据会计“利润表”中“其他收益”项目的本年累计数填报，损失以“-”号记。</a:t>
                      </a:r>
                      <a:r>
                        <a:rPr lang="zh-CN" altLang="en-US" sz="2000" b="1" dirty="0">
                          <a:latin typeface="宋体" pitchFamily="2" charset="-122"/>
                          <a:ea typeface="宋体" pitchFamily="2" charset="-122"/>
                          <a:cs typeface="微软雅黑" panose="020B0604030504040204" pitchFamily="34" charset="-122"/>
                          <a:sym typeface="+mn-lt"/>
                        </a:rPr>
                        <a:t>如果会计“利润表”未设置该项目，填0</a:t>
                      </a:r>
                      <a:r>
                        <a:rPr lang="zh-CN" altLang="en-US" sz="2000" dirty="0">
                          <a:latin typeface="宋体" pitchFamily="2" charset="-122"/>
                          <a:ea typeface="宋体" pitchFamily="2" charset="-122"/>
                          <a:cs typeface="微软雅黑" panose="020B0604030504040204" pitchFamily="34" charset="-122"/>
                          <a:sym typeface="+mn-lt"/>
                        </a:rPr>
                        <a:t>。</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0897"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80899"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4300220"/>
        </p:xfrm>
        <a:graphic>
          <a:graphicData uri="http://schemas.openxmlformats.org/drawingml/2006/table">
            <a:tbl>
              <a:tblPr/>
              <a:tblGrid>
                <a:gridCol w="1673225"/>
                <a:gridCol w="8852535"/>
                <a:gridCol w="12712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241173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营业外收入</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微软雅黑" panose="020B0604030504040204" pitchFamily="34" charset="-122"/>
                          <a:sym typeface="+mn-lt"/>
                        </a:rPr>
                        <a:t>1、指企业发生的与日常营业活动无关的各项收入，主要包括与企业日常活动无关的政府补助、盘盈利得、捐赠利得等。</a:t>
                      </a:r>
                      <a:endParaRPr lang="en-US" altLang="zh-CN"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微软雅黑" panose="020B0604030504040204" pitchFamily="34" charset="-122"/>
                          <a:sym typeface="+mn-lt"/>
                        </a:rPr>
                        <a:t>2</a:t>
                      </a:r>
                      <a:r>
                        <a:rPr lang="zh-CN" altLang="en-US" sz="2200" dirty="0">
                          <a:latin typeface="宋体" pitchFamily="2" charset="-122"/>
                          <a:ea typeface="宋体" pitchFamily="2" charset="-122"/>
                          <a:cs typeface="微软雅黑" panose="020B0604030504040204" pitchFamily="34" charset="-122"/>
                          <a:sym typeface="+mn-lt"/>
                        </a:rPr>
                        <a:t>、执行《企业会计准则》或《小企业会计准则》的企业，根据“利润表”中“营业外收入”项目的本年累计数填报；执行《企业会计制度》的企业，根据会计“损益表”中“营业外收入”项目、“补贴收入”项目的本年累计数之和填报。</a:t>
                      </a:r>
                      <a:endParaRPr lang="zh-CN" altLang="en-US" sz="22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32969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营业外支出</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dirty="0">
                          <a:latin typeface="宋体" pitchFamily="2" charset="-122"/>
                          <a:ea typeface="宋体" pitchFamily="2" charset="-122"/>
                          <a:cs typeface="微软雅黑" panose="020B0604030504040204" pitchFamily="34" charset="-122"/>
                          <a:sym typeface="+mn-lt"/>
                        </a:rPr>
                        <a:t>1、指企业发生的与日常营业活动无关的各项支出，主要包括公益性捐赠支出、非常损失、盘亏损失、非流动资产毁损报废损失等。</a:t>
                      </a:r>
                      <a:endParaRPr lang="zh-CN" altLang="en-US"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200" dirty="0">
                          <a:latin typeface="宋体" pitchFamily="2" charset="-122"/>
                          <a:ea typeface="宋体" pitchFamily="2" charset="-122"/>
                          <a:cs typeface="微软雅黑" panose="020B0604030504040204" pitchFamily="34" charset="-122"/>
                          <a:sym typeface="+mn-lt"/>
                        </a:rPr>
                        <a:t>2、根据“利润表”中“营业外支出”项目的本年累计数填报。</a:t>
                      </a:r>
                      <a:endParaRPr lang="zh-CN" altLang="en-US" sz="22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294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8294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6056630"/>
        </p:xfrm>
        <a:graphic>
          <a:graphicData uri="http://schemas.openxmlformats.org/drawingml/2006/table">
            <a:tbl>
              <a:tblPr/>
              <a:tblGrid>
                <a:gridCol w="1673225"/>
                <a:gridCol w="8852535"/>
                <a:gridCol w="12712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158115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营业利润</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1、指企业从事生产经营活动所取得的利润。</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2、执行</a:t>
                      </a:r>
                      <a:r>
                        <a:rPr lang="zh-CN" altLang="en-US" sz="2000" b="1" dirty="0">
                          <a:latin typeface="宋体" pitchFamily="2" charset="-122"/>
                          <a:ea typeface="宋体" pitchFamily="2" charset="-122"/>
                          <a:cs typeface="微软雅黑" panose="020B0604030504040204" pitchFamily="34" charset="-122"/>
                          <a:sym typeface="+mn-lt"/>
                        </a:rPr>
                        <a:t>《企业会计准则》或《小企业会计准则》</a:t>
                      </a:r>
                      <a:r>
                        <a:rPr lang="zh-CN" altLang="en-US" sz="2000" dirty="0">
                          <a:latin typeface="宋体" pitchFamily="2" charset="-122"/>
                          <a:ea typeface="宋体" pitchFamily="2" charset="-122"/>
                          <a:cs typeface="微软雅黑" panose="020B0604030504040204" pitchFamily="34" charset="-122"/>
                          <a:sym typeface="+mn-lt"/>
                        </a:rPr>
                        <a:t>的企业，根据“利润表”中“营业利润”项目的本年累计数填报；</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   执行</a:t>
                      </a:r>
                      <a:r>
                        <a:rPr lang="zh-CN" altLang="en-US" sz="2000" b="1" dirty="0">
                          <a:latin typeface="宋体" pitchFamily="2" charset="-122"/>
                          <a:ea typeface="宋体" pitchFamily="2" charset="-122"/>
                          <a:cs typeface="微软雅黑" panose="020B0604030504040204" pitchFamily="34" charset="-122"/>
                          <a:sym typeface="+mn-lt"/>
                        </a:rPr>
                        <a:t>《企业会计制度》</a:t>
                      </a:r>
                      <a:r>
                        <a:rPr lang="zh-CN" altLang="en-US" sz="2000" dirty="0">
                          <a:latin typeface="宋体" pitchFamily="2" charset="-122"/>
                          <a:ea typeface="宋体" pitchFamily="2" charset="-122"/>
                          <a:cs typeface="微软雅黑" panose="020B0604030504040204" pitchFamily="34" charset="-122"/>
                          <a:sym typeface="+mn-lt"/>
                        </a:rPr>
                        <a:t>的企业，根据“损益表”中“营业利润”项目、“投资收益”项目的本年累计数之和填报。</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0208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利润总额</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1、指企业在一定会计期间的经营成果，是生产经营过程中各种收入扣除各种耗费后的盈余，反映企业在报告期内实现的盈亏总额。利润总额为营业利润加上营业外收入，减去营业外支出后的金额，</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2、根据“利润表”中“利润总额”项目的本年累计数填报。</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14600">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所得税费用</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1、所得税费用由两部分组成：当期所得税和递延所得税。当期所得税是指企业按照税法规定计算确定的针对当期发生的交易和事项，应缴纳给税务部门的所得税金额，即应交所得税。递延所得税是指按照所得税准则规定应予确认的递延所得税资产和递延所得税负债应有的金额相对于原已确认金额之间的差异。</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2、执行</a:t>
                      </a:r>
                      <a:r>
                        <a:rPr lang="zh-CN" altLang="en-US" sz="2000" b="1" dirty="0">
                          <a:latin typeface="宋体" pitchFamily="2" charset="-122"/>
                          <a:ea typeface="宋体" pitchFamily="2" charset="-122"/>
                          <a:cs typeface="微软雅黑" panose="020B0604030504040204" pitchFamily="34" charset="-122"/>
                          <a:sym typeface="+mn-lt"/>
                        </a:rPr>
                        <a:t>《企业会计准则》或《小企业会计准则》</a:t>
                      </a:r>
                      <a:r>
                        <a:rPr lang="zh-CN" altLang="en-US" sz="2000" dirty="0">
                          <a:latin typeface="宋体" pitchFamily="2" charset="-122"/>
                          <a:ea typeface="宋体" pitchFamily="2" charset="-122"/>
                          <a:cs typeface="微软雅黑" panose="020B0604030504040204" pitchFamily="34" charset="-122"/>
                          <a:sym typeface="+mn-lt"/>
                        </a:rPr>
                        <a:t>的企业，根据“利润表”中“所得税费用”项目的本年累计数填报；</a:t>
                      </a:r>
                      <a:endParaRPr lang="zh-CN" altLang="en-US" sz="20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000" dirty="0">
                          <a:latin typeface="宋体" pitchFamily="2" charset="-122"/>
                          <a:ea typeface="宋体" pitchFamily="2" charset="-122"/>
                          <a:cs typeface="微软雅黑" panose="020B0604030504040204" pitchFamily="34" charset="-122"/>
                          <a:sym typeface="+mn-lt"/>
                        </a:rPr>
                        <a:t> </a:t>
                      </a:r>
                      <a:r>
                        <a:rPr lang="en-US" altLang="zh-CN" sz="2000" dirty="0">
                          <a:latin typeface="宋体" pitchFamily="2" charset="-122"/>
                          <a:ea typeface="宋体" pitchFamily="2" charset="-122"/>
                          <a:cs typeface="微软雅黑" panose="020B0604030504040204" pitchFamily="34" charset="-122"/>
                          <a:sym typeface="+mn-lt"/>
                        </a:rPr>
                        <a:t>  </a:t>
                      </a:r>
                      <a:r>
                        <a:rPr lang="zh-CN" altLang="en-US" sz="2000" dirty="0">
                          <a:latin typeface="宋体" pitchFamily="2" charset="-122"/>
                          <a:ea typeface="宋体" pitchFamily="2" charset="-122"/>
                          <a:cs typeface="微软雅黑" panose="020B0604030504040204" pitchFamily="34" charset="-122"/>
                          <a:sym typeface="+mn-lt"/>
                        </a:rPr>
                        <a:t>执行</a:t>
                      </a:r>
                      <a:r>
                        <a:rPr lang="zh-CN" altLang="en-US" sz="2000" b="1" dirty="0">
                          <a:latin typeface="宋体" pitchFamily="2" charset="-122"/>
                          <a:ea typeface="宋体" pitchFamily="2" charset="-122"/>
                          <a:cs typeface="微软雅黑" panose="020B0604030504040204" pitchFamily="34" charset="-122"/>
                          <a:sym typeface="+mn-lt"/>
                        </a:rPr>
                        <a:t>《企业会计制度》</a:t>
                      </a:r>
                      <a:r>
                        <a:rPr lang="zh-CN" altLang="en-US" sz="2000" dirty="0">
                          <a:latin typeface="宋体" pitchFamily="2" charset="-122"/>
                          <a:ea typeface="宋体" pitchFamily="2" charset="-122"/>
                          <a:cs typeface="微软雅黑" panose="020B0604030504040204" pitchFamily="34" charset="-122"/>
                          <a:sym typeface="+mn-lt"/>
                        </a:rPr>
                        <a:t>的企业，根据“损益表”中“所得税”项目的本年累计数填报。</a:t>
                      </a:r>
                      <a:endParaRPr lang="zh-CN" altLang="en-US" sz="20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4993"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84995"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702300"/>
        </p:xfrm>
        <a:graphic>
          <a:graphicData uri="http://schemas.openxmlformats.org/drawingml/2006/table">
            <a:tbl>
              <a:tblPr/>
              <a:tblGrid>
                <a:gridCol w="1673225"/>
                <a:gridCol w="8852535"/>
                <a:gridCol w="12712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143500">
                <a:tc>
                  <a:txBody>
                    <a:bodyPr/>
                    <a:lstStyle/>
                    <a:p>
                      <a:pPr algn="ctr">
                        <a:spcAft>
                          <a:spcPts val="0"/>
                        </a:spcAft>
                        <a:buNone/>
                      </a:pPr>
                      <a:r>
                        <a:rPr lang="zh-CN" altLang="en-US" sz="2800" b="1" kern="1200" dirty="0">
                          <a:solidFill>
                            <a:schemeClr val="tx1"/>
                          </a:solidFill>
                          <a:latin typeface="宋体" pitchFamily="2" charset="-122"/>
                          <a:ea typeface="宋体" pitchFamily="2" charset="-122"/>
                          <a:cs typeface="微软雅黑" panose="020B0604030504040204" pitchFamily="34" charset="-122"/>
                        </a:rPr>
                        <a:t>应付职工薪酬（本年贷方累计发生额）</a:t>
                      </a:r>
                      <a:endParaRPr lang="zh-CN" altLang="en-US" sz="2800" b="1"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dirty="0">
                          <a:latin typeface="宋体" pitchFamily="2" charset="-122"/>
                          <a:ea typeface="宋体" pitchFamily="2" charset="-122"/>
                          <a:cs typeface="微软雅黑" panose="020B0604030504040204" pitchFamily="34" charset="-122"/>
                          <a:sym typeface="+mn-lt"/>
                        </a:rPr>
                        <a:t>1</a:t>
                      </a:r>
                      <a:r>
                        <a:rPr lang="zh-CN" altLang="en-US" sz="2200" dirty="0">
                          <a:latin typeface="宋体" pitchFamily="2" charset="-122"/>
                          <a:ea typeface="宋体" pitchFamily="2" charset="-122"/>
                          <a:cs typeface="微软雅黑" panose="020B0604030504040204" pitchFamily="34" charset="-122"/>
                          <a:sym typeface="+mn-lt"/>
                        </a:rPr>
                        <a:t>、指企业为获得职工提供的服务或解除劳动关系而给予的各种形式的报酬或补偿。包括</a:t>
                      </a:r>
                      <a:r>
                        <a:rPr lang="zh-CN" altLang="en-US" sz="2200" b="1" dirty="0">
                          <a:latin typeface="宋体" pitchFamily="2" charset="-122"/>
                          <a:ea typeface="宋体" pitchFamily="2" charset="-122"/>
                          <a:cs typeface="微软雅黑" panose="020B0604030504040204" pitchFamily="34" charset="-122"/>
                          <a:sym typeface="+mn-lt"/>
                        </a:rPr>
                        <a:t>职工工资、奖金、津贴和补贴，职工福利费，</a:t>
                      </a:r>
                      <a:r>
                        <a:rPr lang="zh-CN" altLang="en-US" sz="2200" b="1" u="sng" dirty="0">
                          <a:latin typeface="宋体" pitchFamily="2" charset="-122"/>
                          <a:ea typeface="宋体" pitchFamily="2" charset="-122"/>
                          <a:cs typeface="微软雅黑" panose="020B0604030504040204" pitchFamily="34" charset="-122"/>
                          <a:sym typeface="+mn-lt"/>
                        </a:rPr>
                        <a:t>医疗保险费、养老保险费、失业保险费、工伤保险费和生育保险费等社会保险费，住房公积金</a:t>
                      </a:r>
                      <a:r>
                        <a:rPr lang="zh-CN" altLang="en-US" sz="2200" b="1" dirty="0">
                          <a:latin typeface="宋体" pitchFamily="2" charset="-122"/>
                          <a:ea typeface="宋体" pitchFamily="2" charset="-122"/>
                          <a:cs typeface="微软雅黑" panose="020B0604030504040204" pitchFamily="34" charset="-122"/>
                          <a:sym typeface="+mn-lt"/>
                        </a:rPr>
                        <a:t>，工会经费和职工教育经费，带薪缺勤，利润分享计划，非货币性福利，辞退福利和其他</a:t>
                      </a:r>
                      <a:r>
                        <a:rPr lang="zh-CN" altLang="en-US" sz="2200" dirty="0">
                          <a:latin typeface="宋体" pitchFamily="2" charset="-122"/>
                          <a:ea typeface="宋体" pitchFamily="2" charset="-122"/>
                          <a:cs typeface="微软雅黑" panose="020B0604030504040204" pitchFamily="34" charset="-122"/>
                          <a:sym typeface="+mn-lt"/>
                        </a:rPr>
                        <a:t>为获得职工提供的服务而给予的报酬或补偿。其中，社会保险和住房公积金应包括</a:t>
                      </a:r>
                      <a:r>
                        <a:rPr lang="zh-CN" altLang="en-US" sz="2200" b="1" dirty="0">
                          <a:latin typeface="宋体" pitchFamily="2" charset="-122"/>
                          <a:ea typeface="宋体" pitchFamily="2" charset="-122"/>
                          <a:cs typeface="微软雅黑" panose="020B0604030504040204" pitchFamily="34" charset="-122"/>
                          <a:sym typeface="+mn-lt"/>
                        </a:rPr>
                        <a:t>单位和个人</a:t>
                      </a:r>
                      <a:r>
                        <a:rPr lang="zh-CN" altLang="en-US" sz="2200" dirty="0">
                          <a:latin typeface="宋体" pitchFamily="2" charset="-122"/>
                          <a:ea typeface="宋体" pitchFamily="2" charset="-122"/>
                          <a:cs typeface="微软雅黑" panose="020B0604030504040204" pitchFamily="34" charset="-122"/>
                          <a:sym typeface="+mn-lt"/>
                        </a:rPr>
                        <a:t>负担部分。</a:t>
                      </a:r>
                      <a:endParaRPr lang="zh-CN" altLang="en-US"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altLang="zh-CN" sz="2200" dirty="0">
                          <a:latin typeface="宋体" pitchFamily="2" charset="-122"/>
                          <a:ea typeface="宋体" pitchFamily="2" charset="-122"/>
                          <a:cs typeface="微软雅黑" panose="020B0604030504040204" pitchFamily="34" charset="-122"/>
                          <a:sym typeface="+mn-lt"/>
                        </a:rPr>
                        <a:t>2</a:t>
                      </a:r>
                      <a:r>
                        <a:rPr lang="zh-CN" altLang="en-US" sz="2200" dirty="0">
                          <a:latin typeface="宋体" pitchFamily="2" charset="-122"/>
                          <a:ea typeface="宋体" pitchFamily="2" charset="-122"/>
                          <a:cs typeface="微软雅黑" panose="020B0604030504040204" pitchFamily="34" charset="-122"/>
                          <a:sym typeface="+mn-lt"/>
                        </a:rPr>
                        <a:t>、执行</a:t>
                      </a:r>
                      <a:r>
                        <a:rPr lang="zh-CN" altLang="en-US" sz="2200" b="1" dirty="0">
                          <a:latin typeface="宋体" pitchFamily="2" charset="-122"/>
                          <a:ea typeface="宋体" pitchFamily="2" charset="-122"/>
                          <a:cs typeface="微软雅黑" panose="020B0604030504040204" pitchFamily="34" charset="-122"/>
                          <a:sym typeface="+mn-lt"/>
                        </a:rPr>
                        <a:t>《企业会计准则》或《小企业会计准则》</a:t>
                      </a:r>
                      <a:r>
                        <a:rPr lang="zh-CN" altLang="en-US" sz="2200" dirty="0">
                          <a:latin typeface="宋体" pitchFamily="2" charset="-122"/>
                          <a:ea typeface="宋体" pitchFamily="2" charset="-122"/>
                          <a:cs typeface="微软雅黑" panose="020B0604030504040204" pitchFamily="34" charset="-122"/>
                          <a:sym typeface="+mn-lt"/>
                        </a:rPr>
                        <a:t>的企业，根据财务报告“应付职工薪酬列示”合计项本期增加额，或“应付职工薪酬”科目本期贷方累计发生额填报；</a:t>
                      </a:r>
                      <a:endParaRPr lang="zh-CN" altLang="en-US"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altLang="en-US" sz="2200" dirty="0">
                          <a:latin typeface="宋体" pitchFamily="2" charset="-122"/>
                          <a:ea typeface="宋体" pitchFamily="2" charset="-122"/>
                          <a:cs typeface="微软雅黑" panose="020B0604030504040204" pitchFamily="34" charset="-122"/>
                          <a:sym typeface="+mn-lt"/>
                        </a:rPr>
                        <a:t>执行</a:t>
                      </a:r>
                      <a:r>
                        <a:rPr lang="zh-CN" altLang="en-US" sz="2200" b="1" dirty="0">
                          <a:latin typeface="宋体" pitchFamily="2" charset="-122"/>
                          <a:ea typeface="宋体" pitchFamily="2" charset="-122"/>
                          <a:cs typeface="微软雅黑" panose="020B0604030504040204" pitchFamily="34" charset="-122"/>
                          <a:sym typeface="+mn-lt"/>
                        </a:rPr>
                        <a:t>《企业会计制度》</a:t>
                      </a:r>
                      <a:r>
                        <a:rPr lang="zh-CN" altLang="en-US" sz="2200" dirty="0">
                          <a:latin typeface="宋体" pitchFamily="2" charset="-122"/>
                          <a:ea typeface="宋体" pitchFamily="2" charset="-122"/>
                          <a:cs typeface="微软雅黑" panose="020B0604030504040204" pitchFamily="34" charset="-122"/>
                          <a:sym typeface="+mn-lt"/>
                        </a:rPr>
                        <a:t>的企业或</a:t>
                      </a:r>
                      <a:r>
                        <a:rPr lang="zh-CN" altLang="en-US" sz="2200" b="1" dirty="0">
                          <a:latin typeface="宋体" pitchFamily="2" charset="-122"/>
                          <a:ea typeface="宋体" pitchFamily="2" charset="-122"/>
                          <a:cs typeface="微软雅黑" panose="020B0604030504040204" pitchFamily="34" charset="-122"/>
                          <a:sym typeface="+mn-lt"/>
                        </a:rPr>
                        <a:t>“应付职工薪酬”科目内容与统计口径不一致</a:t>
                      </a:r>
                      <a:r>
                        <a:rPr lang="zh-CN" altLang="en-US" sz="2200" dirty="0">
                          <a:latin typeface="宋体" pitchFamily="2" charset="-122"/>
                          <a:ea typeface="宋体" pitchFamily="2" charset="-122"/>
                          <a:cs typeface="微软雅黑" panose="020B0604030504040204" pitchFamily="34" charset="-122"/>
                          <a:sym typeface="+mn-lt"/>
                        </a:rPr>
                        <a:t>的，需按统计口径归并填报。</a:t>
                      </a:r>
                      <a:endParaRPr lang="zh-CN" altLang="en-US" sz="22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xit" presetSubtype="8" fill="hold" nodeType="clickEffect">
                                  <p:stCondLst>
                                    <p:cond delay="0"/>
                                  </p:stCondLst>
                                  <p:childTnLst>
                                    <p:anim calcmode="lin" valueType="num">
                                      <p:cBhvr>
                                        <p:cTn id="6" dur="500"/>
                                        <p:tgtEl>
                                          <p:spTgt spid="14"/>
                                        </p:tgtEl>
                                        <p:attrNameLst>
                                          <p:attrName>ppt_x</p:attrName>
                                        </p:attrNameLst>
                                      </p:cBhvr>
                                      <p:tavLst>
                                        <p:tav tm="0">
                                          <p:val>
                                            <p:strVal val="ppt_x"/>
                                          </p:val>
                                        </p:tav>
                                        <p:tav tm="100000">
                                          <p:val>
                                            <p:strVal val="0-ppt_w/2"/>
                                          </p:val>
                                        </p:tav>
                                      </p:tavLst>
                                    </p:anim>
                                    <p:anim calcmode="lin" valueType="num">
                                      <p:cBhvr>
                                        <p:cTn id="7" dur="500"/>
                                        <p:tgtEl>
                                          <p:spTgt spid="14"/>
                                        </p:tgtEl>
                                        <p:attrNameLst>
                                          <p:attrName>ppt_y</p:attrName>
                                        </p:attrNameLst>
                                      </p:cBhvr>
                                      <p:tavLst>
                                        <p:tav tm="0">
                                          <p:val>
                                            <p:strVal val="ppt_y"/>
                                          </p:val>
                                        </p:tav>
                                        <p:tav tm="100000">
                                          <p:val>
                                            <p:strVal val="ppt_y"/>
                                          </p:val>
                                        </p:tav>
                                      </p:tavLst>
                                    </p:anim>
                                    <p:set>
                                      <p:cBhvr>
                                        <p:cTn id="8" dur="1" fill="hold">
                                          <p:stCondLst>
                                            <p:cond delay="50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7041"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87043"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702300"/>
        </p:xfrm>
        <a:graphic>
          <a:graphicData uri="http://schemas.openxmlformats.org/drawingml/2006/table">
            <a:tbl>
              <a:tblPr/>
              <a:tblGrid>
                <a:gridCol w="1673225"/>
                <a:gridCol w="1423035"/>
                <a:gridCol w="87007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143500">
                <a:tc>
                  <a:txBody>
                    <a:bodyPr/>
                    <a:lstStyle/>
                    <a:p>
                      <a:pPr algn="ctr">
                        <a:spcAft>
                          <a:spcPts val="0"/>
                        </a:spcAft>
                        <a:buNone/>
                      </a:pPr>
                      <a:r>
                        <a:rPr lang="zh-CN" altLang="en-US" sz="2800" b="1" kern="1200" dirty="0">
                          <a:solidFill>
                            <a:schemeClr val="tx1"/>
                          </a:solidFill>
                          <a:latin typeface="宋体" pitchFamily="2" charset="-122"/>
                          <a:ea typeface="宋体" pitchFamily="2" charset="-122"/>
                          <a:cs typeface="微软雅黑" panose="020B0604030504040204" pitchFamily="34" charset="-122"/>
                        </a:rPr>
                        <a:t>应付职工薪酬（本年贷方累计发生额</a:t>
                      </a:r>
                      <a:r>
                        <a:rPr lang="zh-CN" altLang="en-US" sz="2200" b="0" kern="1200" dirty="0">
                          <a:solidFill>
                            <a:schemeClr val="tx1"/>
                          </a:solidFill>
                          <a:latin typeface="宋体" pitchFamily="2" charset="-122"/>
                          <a:ea typeface="宋体" pitchFamily="2" charset="-122"/>
                          <a:cs typeface="微软雅黑" panose="020B0604030504040204" pitchFamily="34" charset="-122"/>
                        </a:rPr>
                        <a:t>）</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1、</a:t>
                      </a:r>
                      <a:r>
                        <a:rPr lang="zh-CN" altLang="en-US" sz="2200" b="1" kern="1200" dirty="0">
                          <a:solidFill>
                            <a:schemeClr val="tx1"/>
                          </a:solidFill>
                          <a:latin typeface="宋体" pitchFamily="2" charset="-122"/>
                          <a:ea typeface="宋体" pitchFamily="2" charset="-122"/>
                          <a:cs typeface="宋体" pitchFamily="2" charset="-122"/>
                        </a:rPr>
                        <a:t>漏报</a:t>
                      </a:r>
                      <a:r>
                        <a:rPr lang="zh-CN" altLang="en-US" sz="2200" b="0" kern="1200" dirty="0">
                          <a:solidFill>
                            <a:schemeClr val="tx1"/>
                          </a:solidFill>
                          <a:latin typeface="宋体" pitchFamily="2" charset="-122"/>
                          <a:ea typeface="宋体" pitchFamily="2" charset="-122"/>
                          <a:cs typeface="宋体" pitchFamily="2" charset="-122"/>
                        </a:rPr>
                        <a:t>：漏报劳务派遣人员薪酬； </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         漏报外籍、港澳台人员的职工薪酬；</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         漏报费用中的社保、住房公积金、福利费、工会经费等；</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         漏报离职补偿金、报告期内的计提奖金；</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         福利费、教育经费在实际支出时直接列支在费用类科目，导致漏报；</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         漏报本年补发的以前年度工资。</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2、</a:t>
                      </a:r>
                      <a:r>
                        <a:rPr lang="zh-CN" altLang="en-US" sz="2200" b="1" kern="1200" dirty="0">
                          <a:solidFill>
                            <a:schemeClr val="tx1"/>
                          </a:solidFill>
                          <a:latin typeface="宋体" pitchFamily="2" charset="-122"/>
                          <a:ea typeface="宋体" pitchFamily="2" charset="-122"/>
                          <a:cs typeface="宋体" pitchFamily="2" charset="-122"/>
                        </a:rPr>
                        <a:t>重复上报</a:t>
                      </a:r>
                      <a:r>
                        <a:rPr lang="zh-CN" altLang="en-US" sz="2200" b="0" kern="1200" dirty="0">
                          <a:solidFill>
                            <a:schemeClr val="tx1"/>
                          </a:solidFill>
                          <a:latin typeface="宋体" pitchFamily="2" charset="-122"/>
                          <a:ea typeface="宋体" pitchFamily="2" charset="-122"/>
                          <a:cs typeface="宋体" pitchFamily="2" charset="-122"/>
                        </a:rPr>
                        <a:t>：社保记账等记账方式导致应付职工薪酬科目贷方有重复；</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             反向调账导致成本费用中相关科目福利费借方有重复。</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rPr>
                        <a:t>3、</a:t>
                      </a:r>
                      <a:r>
                        <a:rPr lang="zh-CN" altLang="en-US" sz="2200" b="1" kern="1200" dirty="0">
                          <a:solidFill>
                            <a:schemeClr val="tx1"/>
                          </a:solidFill>
                          <a:latin typeface="宋体" pitchFamily="2" charset="-122"/>
                          <a:ea typeface="宋体" pitchFamily="2" charset="-122"/>
                          <a:cs typeface="宋体" pitchFamily="2" charset="-122"/>
                        </a:rPr>
                        <a:t>错填</a:t>
                      </a:r>
                      <a:r>
                        <a:rPr lang="zh-CN" altLang="en-US" sz="2200" b="0" kern="1200" dirty="0">
                          <a:solidFill>
                            <a:schemeClr val="tx1"/>
                          </a:solidFill>
                          <a:latin typeface="宋体" pitchFamily="2" charset="-122"/>
                          <a:ea typeface="宋体" pitchFamily="2" charset="-122"/>
                          <a:cs typeface="宋体" pitchFamily="2" charset="-122"/>
                        </a:rPr>
                        <a:t>：直接按照应付职工薪酬科目借方累计数、科目余额数填报。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矩形标注 1"/>
          <p:cNvSpPr/>
          <p:nvPr/>
        </p:nvSpPr>
        <p:spPr>
          <a:xfrm>
            <a:off x="590550" y="1422400"/>
            <a:ext cx="11353800" cy="5105400"/>
          </a:xfrm>
          <a:prstGeom prst="wedgeRectCallout">
            <a:avLst>
              <a:gd name="adj1" fmla="val -3791"/>
              <a:gd name="adj2" fmla="val -654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base"/>
            <a:r>
              <a:rPr lang="zh-CN" altLang="en-US" sz="2400" b="1" strike="noStrike" noProof="1">
                <a:solidFill>
                  <a:schemeClr val="tx1"/>
                </a:solidFill>
                <a:latin typeface="宋体" pitchFamily="2" charset="-122"/>
                <a:ea typeface="宋体" pitchFamily="2" charset="-122"/>
                <a:cs typeface="宋体" pitchFamily="2" charset="-122"/>
              </a:rPr>
              <a:t>1、如果企业“应付职工薪酬”会计科目的核算范围不包含“劳务派遣人员薪酬”，则应加“劳务派遣人员薪酬”后填报“应付职工薪酬”统计指标。</a:t>
            </a:r>
            <a:endParaRPr lang="zh-CN" altLang="en-US" sz="2400" b="1" strike="noStrike" noProof="1">
              <a:solidFill>
                <a:schemeClr val="tx1"/>
              </a:solidFill>
              <a:latin typeface="宋体" pitchFamily="2" charset="-122"/>
              <a:ea typeface="宋体" pitchFamily="2" charset="-122"/>
              <a:cs typeface="宋体" pitchFamily="2" charset="-122"/>
            </a:endParaRPr>
          </a:p>
          <a:p>
            <a:pPr algn="l" fontAlgn="base"/>
            <a:r>
              <a:rPr lang="en-US" altLang="zh-CN" sz="2400" b="1" strike="noStrike" noProof="1">
                <a:solidFill>
                  <a:schemeClr val="tx1"/>
                </a:solidFill>
                <a:latin typeface="宋体" pitchFamily="2" charset="-122"/>
                <a:ea typeface="宋体" pitchFamily="2" charset="-122"/>
                <a:cs typeface="宋体" pitchFamily="2" charset="-122"/>
              </a:rPr>
              <a:t>2</a:t>
            </a:r>
            <a:r>
              <a:rPr lang="zh-CN" altLang="en-US" sz="2400" b="1" strike="noStrike" noProof="1">
                <a:solidFill>
                  <a:schemeClr val="tx1"/>
                </a:solidFill>
                <a:latin typeface="宋体" pitchFamily="2" charset="-122"/>
                <a:ea typeface="宋体" pitchFamily="2" charset="-122"/>
                <a:cs typeface="宋体" pitchFamily="2" charset="-122"/>
              </a:rPr>
              <a:t>、无论用工单位是否直接支付劳动报酬，“劳务派遣人员薪酬”均由实际用工法人单位（派遣人员使用方）填报，而劳务派遣单位（派遣人员派出方）不填报。</a:t>
            </a:r>
            <a:endParaRPr lang="zh-CN" altLang="en-US" sz="2400" b="1" strike="noStrike" noProof="1">
              <a:solidFill>
                <a:schemeClr val="tx1"/>
              </a:solidFill>
              <a:latin typeface="宋体" pitchFamily="2" charset="-122"/>
              <a:ea typeface="宋体" pitchFamily="2" charset="-122"/>
              <a:cs typeface="宋体" pitchFamily="2" charset="-122"/>
            </a:endParaRPr>
          </a:p>
          <a:p>
            <a:pPr algn="l" fontAlgn="base"/>
            <a:r>
              <a:rPr lang="en-US" altLang="zh-CN" sz="2400" b="1" strike="noStrike" noProof="1">
                <a:solidFill>
                  <a:schemeClr val="tx1"/>
                </a:solidFill>
                <a:latin typeface="宋体" pitchFamily="2" charset="-122"/>
                <a:ea typeface="宋体" pitchFamily="2" charset="-122"/>
                <a:cs typeface="宋体" pitchFamily="2" charset="-122"/>
              </a:rPr>
              <a:t>3</a:t>
            </a:r>
            <a:r>
              <a:rPr lang="zh-CN" altLang="en-US" sz="2400" b="1" strike="noStrike" noProof="1">
                <a:solidFill>
                  <a:schemeClr val="tx1"/>
                </a:solidFill>
                <a:latin typeface="宋体" pitchFamily="2" charset="-122"/>
                <a:ea typeface="宋体" pitchFamily="2" charset="-122"/>
                <a:cs typeface="宋体" pitchFamily="2" charset="-122"/>
              </a:rPr>
              <a:t>、“劳务派遣人员薪酬”不含因使用劳务派遣人员而支付的管理费用和其他用工成本。</a:t>
            </a:r>
            <a:endParaRPr lang="zh-CN" altLang="en-US" sz="2400" b="1" strike="noStrike" noProof="1">
              <a:solidFill>
                <a:schemeClr val="tx1"/>
              </a:solidFill>
              <a:latin typeface="宋体" pitchFamily="2" charset="-122"/>
              <a:ea typeface="宋体" pitchFamily="2" charset="-122"/>
              <a:cs typeface="宋体" pitchFamily="2" charset="-122"/>
            </a:endParaRPr>
          </a:p>
          <a:p>
            <a:pPr algn="l" fontAlgn="base"/>
            <a:r>
              <a:rPr lang="zh-CN" altLang="en-US" sz="2000" strike="noStrike" noProof="1">
                <a:solidFill>
                  <a:schemeClr val="tx1"/>
                </a:solidFill>
                <a:latin typeface="宋体" pitchFamily="2" charset="-122"/>
                <a:ea typeface="宋体" pitchFamily="2" charset="-122"/>
                <a:cs typeface="宋体" pitchFamily="2" charset="-122"/>
              </a:rPr>
              <a:t>案例4：北京XX集团有限公司统计违法案</a:t>
            </a:r>
            <a:endParaRPr lang="zh-CN" altLang="en-US" sz="2400" strike="noStrike" noProof="1">
              <a:solidFill>
                <a:schemeClr val="tx1"/>
              </a:solidFill>
              <a:latin typeface="宋体" pitchFamily="2" charset="-122"/>
              <a:ea typeface="宋体" pitchFamily="2" charset="-122"/>
              <a:cs typeface="宋体" pitchFamily="2" charset="-122"/>
            </a:endParaRPr>
          </a:p>
          <a:p>
            <a:pPr algn="l" fontAlgn="base"/>
            <a:r>
              <a:rPr lang="en-US" altLang="zh-CN" sz="2000" strike="noStrike" noProof="1">
                <a:solidFill>
                  <a:schemeClr val="tx1"/>
                </a:solidFill>
                <a:latin typeface="宋体" pitchFamily="2" charset="-122"/>
                <a:ea typeface="宋体" pitchFamily="2" charset="-122"/>
                <a:cs typeface="宋体" pitchFamily="2" charset="-122"/>
              </a:rPr>
              <a:t>    </a:t>
            </a:r>
            <a:r>
              <a:rPr lang="zh-CN" altLang="en-US" sz="2000" strike="noStrike" noProof="1">
                <a:solidFill>
                  <a:schemeClr val="tx1"/>
                </a:solidFill>
                <a:latin typeface="宋体" pitchFamily="2" charset="-122"/>
                <a:ea typeface="宋体" pitchFamily="2" charset="-122"/>
                <a:cs typeface="宋体" pitchFamily="2" charset="-122"/>
              </a:rPr>
              <a:t>2023年2月，北京市统计局对北京XX集团有限公司开展统计执法检查。该单位是一家从事房地产业为主的企业。通过对该单位人员情况检查发现，该单位从业人员包含在岗职工和劳务派遣人员。我们对该单位从业人员工资总额和应付职工薪酬数据比对后发现，该单位这两个指标上报数接近，因应付职工薪酬包含了单位负担部分的社保、公积金、福利费、工会经费等内容，通常应付职工薪酬明显高于从业人员工资总额。通过对工资单、科目余额表、明细账、记账凭证、转账凭证的检查，</a:t>
            </a:r>
            <a:r>
              <a:rPr lang="zh-CN" altLang="en-US" sz="2000" b="1" strike="noStrike" noProof="1">
                <a:solidFill>
                  <a:schemeClr val="tx1"/>
                </a:solidFill>
                <a:latin typeface="宋体" pitchFamily="2" charset="-122"/>
                <a:ea typeface="宋体" pitchFamily="2" charset="-122"/>
                <a:cs typeface="宋体" pitchFamily="2" charset="-122"/>
              </a:rPr>
              <a:t>该单位应付职工薪酬科目中未包含劳务派遣人员薪酬</a:t>
            </a:r>
            <a:r>
              <a:rPr lang="zh-CN" altLang="en-US" sz="2000" strike="noStrike" noProof="1">
                <a:solidFill>
                  <a:schemeClr val="tx1"/>
                </a:solidFill>
                <a:latin typeface="宋体" pitchFamily="2" charset="-122"/>
                <a:ea typeface="宋体" pitchFamily="2" charset="-122"/>
                <a:cs typeface="宋体" pitchFamily="2" charset="-122"/>
              </a:rPr>
              <a:t>，统计人员在填报报表时，直接按照应付职工薪酬贷方累计发生额填报，造成了上报数和检查数相差23029千元，差错率为21.09%%。</a:t>
            </a:r>
            <a:endParaRPr lang="zh-CN" altLang="en-US" sz="2000" strike="noStrike" noProof="1">
              <a:solidFill>
                <a:schemeClr val="tx1"/>
              </a:solidFill>
              <a:latin typeface="宋体" pitchFamily="2" charset="-122"/>
              <a:ea typeface="宋体" pitchFamily="2" charset="-122"/>
              <a:cs typeface="宋体" pitchFamily="2" charset="-122"/>
            </a:endParaRPr>
          </a:p>
        </p:txBody>
      </p:sp>
      <p:sp>
        <p:nvSpPr>
          <p:cNvPr id="3" name="矩形标注 2"/>
          <p:cNvSpPr/>
          <p:nvPr/>
        </p:nvSpPr>
        <p:spPr>
          <a:xfrm>
            <a:off x="273050" y="2498725"/>
            <a:ext cx="7721600" cy="3473450"/>
          </a:xfrm>
          <a:prstGeom prst="wedgeRectCallout">
            <a:avLst>
              <a:gd name="adj1" fmla="val 61117"/>
              <a:gd name="adj2" fmla="val -31532"/>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base"/>
            <a:r>
              <a:rPr sz="1800" strike="noStrike" noProof="1">
                <a:solidFill>
                  <a:schemeClr val="tx1"/>
                </a:solidFill>
                <a:latin typeface="宋体" pitchFamily="2" charset="-122"/>
                <a:ea typeface="宋体" pitchFamily="2" charset="-122"/>
                <a:cs typeface="宋体" pitchFamily="2" charset="-122"/>
              </a:rPr>
              <a:t>案例：北京XX有限责任公司统计违法案</a:t>
            </a:r>
            <a:endParaRPr sz="1800" strike="noStrike" noProof="1">
              <a:solidFill>
                <a:schemeClr val="tx1"/>
              </a:solidFill>
              <a:latin typeface="宋体" pitchFamily="2" charset="-122"/>
              <a:ea typeface="宋体" pitchFamily="2" charset="-122"/>
              <a:cs typeface="宋体" pitchFamily="2" charset="-122"/>
            </a:endParaRPr>
          </a:p>
          <a:p>
            <a:pPr algn="l" fontAlgn="base"/>
            <a:r>
              <a:rPr lang="en-US" sz="1800" strike="noStrike" noProof="1">
                <a:solidFill>
                  <a:schemeClr val="tx1"/>
                </a:solidFill>
                <a:latin typeface="宋体" pitchFamily="2" charset="-122"/>
                <a:ea typeface="宋体" pitchFamily="2" charset="-122"/>
                <a:cs typeface="宋体" pitchFamily="2" charset="-122"/>
              </a:rPr>
              <a:t>    </a:t>
            </a:r>
            <a:r>
              <a:rPr sz="1800" strike="noStrike" noProof="1">
                <a:solidFill>
                  <a:schemeClr val="tx1"/>
                </a:solidFill>
                <a:latin typeface="宋体" pitchFamily="2" charset="-122"/>
                <a:ea typeface="宋体" pitchFamily="2" charset="-122"/>
                <a:cs typeface="宋体" pitchFamily="2" charset="-122"/>
              </a:rPr>
              <a:t>2023年8月，北京市统计局对北京XX有限责任公司开展统计执法检查。该单位主要业务活动是提供餐饮服务。在对应付职工薪酬指标的检查中发现，统计人员是按照科目余额表中应付职工薪酬本年贷方累计发生额填报。通过检查，</a:t>
            </a:r>
            <a:r>
              <a:rPr sz="1800" b="1" strike="noStrike" noProof="1">
                <a:solidFill>
                  <a:schemeClr val="tx1"/>
                </a:solidFill>
                <a:latin typeface="宋体" pitchFamily="2" charset="-122"/>
                <a:ea typeface="宋体" pitchFamily="2" charset="-122"/>
                <a:cs typeface="宋体" pitchFamily="2" charset="-122"/>
              </a:rPr>
              <a:t>该单位在科目余额表销售费用和管理费用中设置了员工宿舍租赁费和餐费</a:t>
            </a:r>
            <a:r>
              <a:rPr sz="1800" strike="noStrike" noProof="1">
                <a:solidFill>
                  <a:schemeClr val="tx1"/>
                </a:solidFill>
                <a:latin typeface="宋体" pitchFamily="2" charset="-122"/>
                <a:ea typeface="宋体" pitchFamily="2" charset="-122"/>
                <a:cs typeface="宋体" pitchFamily="2" charset="-122"/>
              </a:rPr>
              <a:t>。通过询问，该单位为员工免费提供食宿。因员工宿舍租赁费和餐费未过录至应付职工薪酬科目中，该单位直接使用应付职工薪酬科目贷方累计发生额填报，造成了上报数和检查数相差804千元，差错率13.64%。</a:t>
            </a:r>
            <a:endParaRPr sz="1800" strike="noStrike" noProof="1">
              <a:solidFill>
                <a:schemeClr val="tx1"/>
              </a:solidFill>
              <a:latin typeface="宋体" pitchFamily="2" charset="-122"/>
              <a:ea typeface="宋体" pitchFamily="2" charset="-122"/>
              <a:cs typeface="宋体" pitchFamily="2" charset="-122"/>
            </a:endParaRPr>
          </a:p>
          <a:p>
            <a:pPr algn="l" fontAlgn="base"/>
            <a:r>
              <a:rPr lang="en-US" sz="1800" strike="noStrike" noProof="1">
                <a:solidFill>
                  <a:schemeClr val="tx1"/>
                </a:solidFill>
                <a:latin typeface="宋体" pitchFamily="2" charset="-122"/>
                <a:ea typeface="宋体" pitchFamily="2" charset="-122"/>
                <a:cs typeface="宋体" pitchFamily="2" charset="-122"/>
              </a:rPr>
              <a:t>    </a:t>
            </a:r>
            <a:r>
              <a:rPr sz="1800" strike="noStrike" noProof="1">
                <a:solidFill>
                  <a:schemeClr val="tx1"/>
                </a:solidFill>
                <a:latin typeface="宋体" pitchFamily="2" charset="-122"/>
                <a:ea typeface="宋体" pitchFamily="2" charset="-122"/>
                <a:cs typeface="宋体" pitchFamily="2" charset="-122"/>
              </a:rPr>
              <a:t>统计报表制度规定，</a:t>
            </a:r>
            <a:r>
              <a:rPr sz="1800" b="1" strike="noStrike" noProof="1">
                <a:solidFill>
                  <a:schemeClr val="tx1"/>
                </a:solidFill>
                <a:latin typeface="宋体" pitchFamily="2" charset="-122"/>
                <a:ea typeface="宋体" pitchFamily="2" charset="-122"/>
                <a:cs typeface="宋体" pitchFamily="2" charset="-122"/>
              </a:rPr>
              <a:t>应付职工薪酬包含福利费</a:t>
            </a:r>
            <a:r>
              <a:rPr sz="1800" strike="noStrike" noProof="1">
                <a:solidFill>
                  <a:schemeClr val="tx1"/>
                </a:solidFill>
                <a:latin typeface="宋体" pitchFamily="2" charset="-122"/>
                <a:ea typeface="宋体" pitchFamily="2" charset="-122"/>
                <a:cs typeface="宋体" pitchFamily="2" charset="-122"/>
              </a:rPr>
              <a:t>。通常企业在应付职工薪酬下设福利费二级科目，并在相关成本费用中设置福利费科目。</a:t>
            </a:r>
            <a:r>
              <a:rPr sz="1800" b="1" strike="noStrike" noProof="1">
                <a:solidFill>
                  <a:schemeClr val="tx1"/>
                </a:solidFill>
                <a:latin typeface="宋体" pitchFamily="2" charset="-122"/>
                <a:ea typeface="宋体" pitchFamily="2" charset="-122"/>
                <a:cs typeface="宋体" pitchFamily="2" charset="-122"/>
              </a:rPr>
              <a:t>在统计报表填报时，除福利费科目外，还应关注企业成本费用中有无其他涉及福利性质的科目，如有，应一并填入应付职工薪酬中。</a:t>
            </a:r>
            <a:endParaRPr sz="1800" b="1" strike="noStrike" noProof="1">
              <a:solidFill>
                <a:schemeClr val="tx1"/>
              </a:solidFill>
              <a:latin typeface="宋体" pitchFamily="2" charset="-122"/>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2" fill="hold" nodeType="afterEffect">
                                  <p:stCondLst>
                                    <p:cond delay="0"/>
                                  </p:stCondLst>
                                  <p:childTnLst>
                                    <p:set>
                                      <p:cBhvr>
                                        <p:cTn id="6" dur="500"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1+#ppt_w/2"/>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p:cTn id="16" dur="500"/>
                                        <p:tgtEl>
                                          <p:spTgt spid="2"/>
                                        </p:tgtEl>
                                        <p:attrNameLst>
                                          <p:attrName>ppt_x</p:attrName>
                                        </p:attrNameLst>
                                      </p:cBhvr>
                                      <p:tavLst>
                                        <p:tav tm="0">
                                          <p:val>
                                            <p:strVal val="ppt_x"/>
                                          </p:val>
                                        </p:tav>
                                        <p:tav tm="100000">
                                          <p:val>
                                            <p:strVal val="ppt_x"/>
                                          </p:val>
                                        </p:tav>
                                      </p:tavLst>
                                    </p:anim>
                                    <p:anim calcmode="lin" valueType="num">
                                      <p:cBhvr>
                                        <p:cTn id="17" dur="500"/>
                                        <p:tgtEl>
                                          <p:spTgt spid="2"/>
                                        </p:tgtEl>
                                        <p:attrNameLst>
                                          <p:attrName>ppt_y</p:attrName>
                                        </p:attrNameLst>
                                      </p:cBhvr>
                                      <p:tavLst>
                                        <p:tav tm="0">
                                          <p:val>
                                            <p:strVal val="ppt_y"/>
                                          </p:val>
                                        </p:tav>
                                        <p:tav tm="100000">
                                          <p:val>
                                            <p:strVal val="1+ppt_h/2"/>
                                          </p:val>
                                        </p:tav>
                                      </p:tavLst>
                                    </p:anim>
                                    <p:set>
                                      <p:cBhvr>
                                        <p:cTn id="18" dur="1" fill="hold">
                                          <p:stCondLst>
                                            <p:cond delay="499"/>
                                          </p:stCondLst>
                                        </p:cTn>
                                        <p:tgtEl>
                                          <p:spTgt spid="2"/>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xit" presetSubtype="4" fill="hold" grpId="1" nodeType="clickEffect">
                                  <p:stCondLst>
                                    <p:cond delay="0"/>
                                  </p:stCondLst>
                                  <p:childTnLst>
                                    <p:anim calcmode="lin" valueType="num">
                                      <p:cBhvr>
                                        <p:cTn id="26" dur="500"/>
                                        <p:tgtEl>
                                          <p:spTgt spid="3"/>
                                        </p:tgtEl>
                                        <p:attrNameLst>
                                          <p:attrName>ppt_x</p:attrName>
                                        </p:attrNameLst>
                                      </p:cBhvr>
                                      <p:tavLst>
                                        <p:tav tm="0">
                                          <p:val>
                                            <p:strVal val="ppt_x"/>
                                          </p:val>
                                        </p:tav>
                                        <p:tav tm="100000">
                                          <p:val>
                                            <p:strVal val="ppt_x"/>
                                          </p:val>
                                        </p:tav>
                                      </p:tavLst>
                                    </p:anim>
                                    <p:anim calcmode="lin" valueType="num">
                                      <p:cBhvr>
                                        <p:cTn id="27" dur="500"/>
                                        <p:tgtEl>
                                          <p:spTgt spid="3"/>
                                        </p:tgtEl>
                                        <p:attrNameLst>
                                          <p:attrName>ppt_y</p:attrName>
                                        </p:attrNameLst>
                                      </p:cBhvr>
                                      <p:tavLst>
                                        <p:tav tm="0">
                                          <p:val>
                                            <p:strVal val="ppt_y"/>
                                          </p:val>
                                        </p:tav>
                                        <p:tav tm="100000">
                                          <p:val>
                                            <p:strVal val="1+ppt_h/2"/>
                                          </p:val>
                                        </p:tav>
                                      </p:tavLst>
                                    </p:anim>
                                    <p:set>
                                      <p:cBhvr>
                                        <p:cTn id="28"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true"/>
      <p:bldP spid="2" grpId="1" bldLvl="0" animBg="true"/>
      <p:bldP spid="3" grpId="0" bldLvl="0" animBg="true"/>
      <p:bldP spid="3" grpId="1" bldLvl="0" animBg="tru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9089"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89091"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702300"/>
        </p:xfrm>
        <a:graphic>
          <a:graphicData uri="http://schemas.openxmlformats.org/drawingml/2006/table">
            <a:tbl>
              <a:tblPr/>
              <a:tblGrid>
                <a:gridCol w="1673225"/>
                <a:gridCol w="8852535"/>
                <a:gridCol w="12712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143500">
                <a:tc>
                  <a:txBody>
                    <a:bodyPr/>
                    <a:lstStyle/>
                    <a:p>
                      <a:pPr algn="ctr">
                        <a:spcAft>
                          <a:spcPts val="0"/>
                        </a:spcAft>
                        <a:buNone/>
                      </a:pPr>
                      <a:r>
                        <a:rPr lang="zh-CN" altLang="en-US" sz="2800" b="1" kern="1200" dirty="0">
                          <a:solidFill>
                            <a:schemeClr val="tx1"/>
                          </a:solidFill>
                          <a:latin typeface="宋体" pitchFamily="2" charset="-122"/>
                          <a:ea typeface="宋体" pitchFamily="2" charset="-122"/>
                          <a:cs typeface="微软雅黑" panose="020B0604030504040204" pitchFamily="34" charset="-122"/>
                        </a:rPr>
                        <a:t>应交增值税（本期累计发生额）</a:t>
                      </a:r>
                      <a:endParaRPr lang="zh-CN" altLang="en-US" sz="2800" b="1"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sz="2200" dirty="0">
                          <a:latin typeface="宋体" pitchFamily="2" charset="-122"/>
                          <a:ea typeface="宋体" pitchFamily="2" charset="-122"/>
                          <a:cs typeface="微软雅黑" panose="020B0604030504040204" pitchFamily="34" charset="-122"/>
                          <a:sym typeface="+mn-lt"/>
                        </a:rPr>
                        <a:t>1</a:t>
                      </a:r>
                      <a:r>
                        <a:rPr lang="zh-CN" altLang="en-US" sz="2200" dirty="0">
                          <a:latin typeface="宋体" pitchFamily="2" charset="-122"/>
                          <a:ea typeface="宋体" pitchFamily="2" charset="-122"/>
                          <a:cs typeface="微软雅黑" panose="020B0604030504040204" pitchFamily="34" charset="-122"/>
                          <a:sym typeface="+mn-lt"/>
                        </a:rPr>
                        <a:t>、</a:t>
                      </a:r>
                      <a:r>
                        <a:rPr sz="2200" dirty="0">
                          <a:latin typeface="宋体" pitchFamily="2" charset="-122"/>
                          <a:ea typeface="宋体" pitchFamily="2" charset="-122"/>
                          <a:cs typeface="微软雅黑" panose="020B0604030504040204" pitchFamily="34" charset="-122"/>
                          <a:sym typeface="+mn-lt"/>
                        </a:rPr>
                        <a:t>按照税法规定，以销售货物、服务、无形资产、不动产或提供加工、修理修配劳务的增值额和货物进口金额为计税依据而课征的一种流转税。填报本项时，应按权责发生制核算企业本期应负担的增值税</a:t>
                      </a:r>
                      <a:r>
                        <a:rPr lang="zh-CN" sz="2200" dirty="0">
                          <a:latin typeface="宋体" pitchFamily="2" charset="-122"/>
                          <a:ea typeface="宋体" pitchFamily="2" charset="-122"/>
                          <a:cs typeface="微软雅黑" panose="020B0604030504040204" pitchFamily="34" charset="-122"/>
                          <a:sym typeface="+mn-lt"/>
                        </a:rPr>
                        <a:t>。</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en-US" sz="2200" dirty="0">
                          <a:latin typeface="宋体" pitchFamily="2" charset="-122"/>
                          <a:ea typeface="宋体" pitchFamily="2" charset="-122"/>
                          <a:cs typeface="微软雅黑" panose="020B0604030504040204" pitchFamily="34" charset="-122"/>
                          <a:sym typeface="+mn-lt"/>
                        </a:rPr>
                        <a:t>2</a:t>
                      </a:r>
                      <a:r>
                        <a:rPr lang="zh-CN" altLang="en-US" sz="2200" dirty="0">
                          <a:latin typeface="宋体" pitchFamily="2" charset="-122"/>
                          <a:ea typeface="宋体" pitchFamily="2" charset="-122"/>
                          <a:cs typeface="微软雅黑" panose="020B0604030504040204" pitchFamily="34" charset="-122"/>
                          <a:sym typeface="+mn-lt"/>
                        </a:rPr>
                        <a:t>、</a:t>
                      </a:r>
                      <a:r>
                        <a:rPr sz="2200" dirty="0">
                          <a:latin typeface="宋体" pitchFamily="2" charset="-122"/>
                          <a:ea typeface="宋体" pitchFamily="2" charset="-122"/>
                          <a:cs typeface="微软雅黑" panose="020B0604030504040204" pitchFamily="34" charset="-122"/>
                          <a:sym typeface="+mn-lt"/>
                        </a:rPr>
                        <a:t>计算方法说明及填报要求：</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sz="2200" dirty="0">
                          <a:latin typeface="宋体" pitchFamily="2" charset="-122"/>
                          <a:ea typeface="宋体" pitchFamily="2" charset="-122"/>
                          <a:cs typeface="微软雅黑" panose="020B0604030504040204" pitchFamily="34" charset="-122"/>
                          <a:sym typeface="+mn-lt"/>
                        </a:rPr>
                        <a:t>（1）计算公式均体现</a:t>
                      </a:r>
                      <a:r>
                        <a:rPr sz="2200" b="1" dirty="0">
                          <a:latin typeface="宋体" pitchFamily="2" charset="-122"/>
                          <a:ea typeface="宋体" pitchFamily="2" charset="-122"/>
                          <a:cs typeface="微软雅黑" panose="020B0604030504040204" pitchFamily="34" charset="-122"/>
                          <a:sym typeface="+mn-lt"/>
                        </a:rPr>
                        <a:t>权责发生制</a:t>
                      </a:r>
                      <a:r>
                        <a:rPr lang="zh-CN" altLang="en-US" sz="2200" b="1" dirty="0">
                          <a:solidFill>
                            <a:srgbClr val="FF0000"/>
                          </a:solidFill>
                          <a:cs typeface="+mn-ea"/>
                          <a:sym typeface="+mn-lt"/>
                        </a:rPr>
                        <a:t>（与会计、税务口径不一样）</a:t>
                      </a:r>
                      <a:r>
                        <a:rPr lang="zh-CN" sz="2200" dirty="0">
                          <a:latin typeface="宋体" pitchFamily="2" charset="-122"/>
                          <a:ea typeface="宋体" pitchFamily="2" charset="-122"/>
                          <a:cs typeface="微软雅黑" panose="020B0604030504040204" pitchFamily="34" charset="-122"/>
                          <a:sym typeface="+mn-lt"/>
                        </a:rPr>
                        <a:t>。</a:t>
                      </a:r>
                      <a:r>
                        <a:rPr sz="2200" dirty="0">
                          <a:latin typeface="宋体" pitchFamily="2" charset="-122"/>
                          <a:ea typeface="宋体" pitchFamily="2" charset="-122"/>
                          <a:cs typeface="微软雅黑" panose="020B0604030504040204" pitchFamily="34" charset="-122"/>
                          <a:sym typeface="+mn-lt"/>
                        </a:rPr>
                        <a:t>本期发生的进项税额全部参与计算，相当于不设置留抵，同时也不抵扣会计账簿或增值税纳税申报表中上年年末留抵的进项税额</a:t>
                      </a:r>
                      <a:r>
                        <a:rPr lang="zh-CN" sz="2200" dirty="0">
                          <a:latin typeface="宋体" pitchFamily="2" charset="-122"/>
                          <a:ea typeface="宋体" pitchFamily="2" charset="-122"/>
                          <a:cs typeface="微软雅黑" panose="020B0604030504040204" pitchFamily="34" charset="-122"/>
                          <a:sym typeface="+mn-lt"/>
                        </a:rPr>
                        <a:t>。</a:t>
                      </a:r>
                      <a:r>
                        <a:rPr sz="2200" dirty="0">
                          <a:latin typeface="宋体" pitchFamily="2" charset="-122"/>
                          <a:ea typeface="宋体" pitchFamily="2" charset="-122"/>
                          <a:cs typeface="微软雅黑" panose="020B0604030504040204" pitchFamily="34" charset="-122"/>
                          <a:sym typeface="+mn-lt"/>
                        </a:rPr>
                        <a:t>公式计算结果可以为</a:t>
                      </a:r>
                      <a:r>
                        <a:rPr sz="2200" b="1" dirty="0">
                          <a:latin typeface="宋体" pitchFamily="2" charset="-122"/>
                          <a:ea typeface="宋体" pitchFamily="2" charset="-122"/>
                          <a:cs typeface="微软雅黑" panose="020B0604030504040204" pitchFamily="34" charset="-122"/>
                          <a:sym typeface="+mn-lt"/>
                        </a:rPr>
                        <a:t>负数</a:t>
                      </a:r>
                      <a:r>
                        <a:rPr lang="zh-CN" sz="2200" b="1" dirty="0">
                          <a:latin typeface="宋体" pitchFamily="2" charset="-122"/>
                          <a:ea typeface="宋体" pitchFamily="2" charset="-122"/>
                          <a:cs typeface="微软雅黑" panose="020B0604030504040204" pitchFamily="34" charset="-122"/>
                          <a:sym typeface="+mn-lt"/>
                        </a:rPr>
                        <a:t>，一般免税单位才为空</a:t>
                      </a:r>
                      <a:r>
                        <a:rPr sz="2200" dirty="0">
                          <a:latin typeface="宋体" pitchFamily="2" charset="-122"/>
                          <a:ea typeface="宋体" pitchFamily="2" charset="-122"/>
                          <a:cs typeface="微软雅黑" panose="020B0604030504040204" pitchFamily="34" charset="-122"/>
                          <a:sym typeface="+mn-lt"/>
                        </a:rPr>
                        <a:t>。</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sz="2200" dirty="0">
                          <a:latin typeface="宋体" pitchFamily="2" charset="-122"/>
                          <a:ea typeface="宋体" pitchFamily="2" charset="-122"/>
                          <a:cs typeface="微软雅黑" panose="020B0604030504040204" pitchFamily="34" charset="-122"/>
                          <a:sym typeface="+mn-lt"/>
                        </a:rPr>
                        <a:t>（2）按照公式计算本项后，不应再加增值税减免税额，因为这部分价值不再形成企业缴纳义务。</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lang="zh-CN" sz="2200" dirty="0">
                          <a:latin typeface="宋体" pitchFamily="2" charset="-122"/>
                          <a:ea typeface="宋体" pitchFamily="2" charset="-122"/>
                          <a:cs typeface="微软雅黑" panose="020B0604030504040204" pitchFamily="34" charset="-122"/>
                          <a:sym typeface="+mn-lt"/>
                        </a:rPr>
                        <a:t>（</a:t>
                      </a:r>
                      <a:r>
                        <a:rPr lang="en-US" altLang="zh-CN" sz="2200" dirty="0">
                          <a:latin typeface="宋体" pitchFamily="2" charset="-122"/>
                          <a:ea typeface="宋体" pitchFamily="2" charset="-122"/>
                          <a:cs typeface="微软雅黑" panose="020B0604030504040204" pitchFamily="34" charset="-122"/>
                          <a:sym typeface="+mn-lt"/>
                        </a:rPr>
                        <a:t>3</a:t>
                      </a:r>
                      <a:r>
                        <a:rPr lang="zh-CN" altLang="en-US" sz="2200" dirty="0">
                          <a:latin typeface="宋体" pitchFamily="2" charset="-122"/>
                          <a:ea typeface="宋体" pitchFamily="2" charset="-122"/>
                          <a:cs typeface="微软雅黑" panose="020B0604030504040204" pitchFamily="34" charset="-122"/>
                          <a:sym typeface="+mn-lt"/>
                        </a:rPr>
                        <a:t>）按照统计</a:t>
                      </a:r>
                      <a:r>
                        <a:rPr lang="zh-CN" altLang="en-US" sz="2200" b="1" dirty="0">
                          <a:latin typeface="宋体" pitchFamily="2" charset="-122"/>
                          <a:ea typeface="宋体" pitchFamily="2" charset="-122"/>
                          <a:cs typeface="微软雅黑" panose="020B0604030504040204" pitchFamily="34" charset="-122"/>
                          <a:sym typeface="+mn-lt"/>
                        </a:rPr>
                        <a:t>“法人经营地”</a:t>
                      </a:r>
                      <a:r>
                        <a:rPr lang="zh-CN" altLang="en-US" sz="2200" dirty="0">
                          <a:latin typeface="宋体" pitchFamily="2" charset="-122"/>
                          <a:ea typeface="宋体" pitchFamily="2" charset="-122"/>
                          <a:cs typeface="微软雅黑" panose="020B0604030504040204" pitchFamily="34" charset="-122"/>
                          <a:sym typeface="+mn-lt"/>
                        </a:rPr>
                        <a:t>原则，填报时应包含本单位及下属分公司</a:t>
                      </a:r>
                      <a:endParaRPr sz="22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1137"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1139"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702300"/>
        </p:xfrm>
        <a:graphic>
          <a:graphicData uri="http://schemas.openxmlformats.org/drawingml/2006/table">
            <a:tbl>
              <a:tblPr/>
              <a:tblGrid>
                <a:gridCol w="1673225"/>
                <a:gridCol w="8852535"/>
                <a:gridCol w="12712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143500">
                <a:tc>
                  <a:txBody>
                    <a:bodyPr/>
                    <a:lstStyle/>
                    <a:p>
                      <a:pPr algn="ctr">
                        <a:spcAft>
                          <a:spcPts val="0"/>
                        </a:spcAft>
                        <a:buNone/>
                      </a:pPr>
                      <a:r>
                        <a:rPr lang="zh-CN" altLang="en-US" sz="2800" b="1" kern="1200" dirty="0">
                          <a:solidFill>
                            <a:schemeClr val="tx1"/>
                          </a:solidFill>
                          <a:latin typeface="宋体" pitchFamily="2" charset="-122"/>
                          <a:ea typeface="宋体" pitchFamily="2" charset="-122"/>
                          <a:cs typeface="微软雅黑" panose="020B0604030504040204" pitchFamily="34" charset="-122"/>
                        </a:rPr>
                        <a:t>应交增值税（本期累计发生额）</a:t>
                      </a:r>
                      <a:endParaRPr lang="zh-CN" altLang="en-US" sz="2800" b="1"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sz="2200" dirty="0">
                          <a:latin typeface="宋体" pitchFamily="2" charset="-122"/>
                          <a:ea typeface="宋体" pitchFamily="2" charset="-122"/>
                          <a:cs typeface="微软雅黑" panose="020B0604030504040204" pitchFamily="34" charset="-122"/>
                          <a:sym typeface="+mn-lt"/>
                        </a:rPr>
                        <a:t>有两种计算方法，可选其一，</a:t>
                      </a:r>
                      <a:r>
                        <a:rPr sz="2200" b="1" dirty="0">
                          <a:solidFill>
                            <a:srgbClr val="FF0000"/>
                          </a:solidFill>
                          <a:latin typeface="宋体" pitchFamily="2" charset="-122"/>
                          <a:ea typeface="宋体" pitchFamily="2" charset="-122"/>
                          <a:cs typeface="微软雅黑" panose="020B0604030504040204" pitchFamily="34" charset="-122"/>
                          <a:sym typeface="+mn-lt"/>
                        </a:rPr>
                        <a:t>一旦确定，原则上不得更改</a:t>
                      </a:r>
                      <a:r>
                        <a:rPr sz="2200" dirty="0">
                          <a:latin typeface="宋体" pitchFamily="2" charset="-122"/>
                          <a:ea typeface="宋体" pitchFamily="2" charset="-122"/>
                          <a:cs typeface="微软雅黑" panose="020B0604030504040204" pitchFamily="34" charset="-122"/>
                          <a:sym typeface="+mn-lt"/>
                        </a:rPr>
                        <a:t>。</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sz="2400" b="1" dirty="0">
                          <a:latin typeface="宋体" pitchFamily="2" charset="-122"/>
                          <a:ea typeface="宋体" pitchFamily="2" charset="-122"/>
                          <a:cs typeface="微软雅黑" panose="020B0604030504040204" pitchFamily="34" charset="-122"/>
                          <a:sym typeface="+mn-lt"/>
                        </a:rPr>
                        <a:t>方法一</a:t>
                      </a:r>
                      <a:r>
                        <a:rPr sz="2200" dirty="0">
                          <a:latin typeface="宋体" pitchFamily="2" charset="-122"/>
                          <a:ea typeface="宋体" pitchFamily="2" charset="-122"/>
                          <a:cs typeface="微软雅黑" panose="020B0604030504040204" pitchFamily="34" charset="-122"/>
                          <a:sym typeface="+mn-lt"/>
                        </a:rPr>
                        <a:t>：根据本期会计科目“销项税额”“进项税额转出”“出口退税”“简易计税”年初至期末贷方累计发生额，“进项税额”“出口抵减内销产品应纳税额”“减免税款”年初至期末借方累计发生额，取值后按照下述公式计算填报：</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sz="2200" b="1" dirty="0">
                          <a:latin typeface="宋体" pitchFamily="2" charset="-122"/>
                          <a:ea typeface="宋体" pitchFamily="2" charset="-122"/>
                          <a:cs typeface="微软雅黑" panose="020B0604030504040204" pitchFamily="34" charset="-122"/>
                          <a:sym typeface="+mn-lt"/>
                        </a:rPr>
                        <a:t>应交增值税（本年累计发生额）＝销项税额－（进项税额－进项税额转出）－出口抵减内销产品应纳税额－减免税款＋出口退税＋简易计税</a:t>
                      </a:r>
                      <a:endParaRPr sz="2200" b="1"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sz="2400" b="1" dirty="0">
                          <a:latin typeface="宋体" pitchFamily="2" charset="-122"/>
                          <a:ea typeface="宋体" pitchFamily="2" charset="-122"/>
                          <a:cs typeface="微软雅黑" panose="020B0604030504040204" pitchFamily="34" charset="-122"/>
                          <a:sym typeface="+mn-lt"/>
                        </a:rPr>
                        <a:t>方法二</a:t>
                      </a:r>
                      <a:r>
                        <a:rPr sz="2200" dirty="0">
                          <a:latin typeface="宋体" pitchFamily="2" charset="-122"/>
                          <a:ea typeface="宋体" pitchFamily="2" charset="-122"/>
                          <a:cs typeface="微软雅黑" panose="020B0604030504040204" pitchFamily="34" charset="-122"/>
                          <a:sym typeface="+mn-lt"/>
                        </a:rPr>
                        <a:t>：根据本期《增值税及附加税费申报表（一般纳税人适用）》（以“国家税务总局公告 2021年第 20 号”版式为例），按照下述公式计算填报：</a:t>
                      </a:r>
                      <a:endParaRPr sz="2200"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r>
                        <a:rPr sz="2200" b="1" dirty="0">
                          <a:latin typeface="宋体" pitchFamily="2" charset="-122"/>
                          <a:ea typeface="宋体" pitchFamily="2" charset="-122"/>
                          <a:cs typeface="微软雅黑" panose="020B0604030504040204" pitchFamily="34" charset="-122"/>
                          <a:sym typeface="+mn-lt"/>
                        </a:rPr>
                        <a:t>应交增值税（本年累计发生额）＝销项税额－（进项税额－进项税额转出－免、抵、退应退税额）＋简易计税办法计算的应纳税额＋按简易计税办法计算的纳税检查应补缴税额－应纳税额减征额－加计抵减额</a:t>
                      </a:r>
                      <a:endParaRPr sz="2200" b="1" dirty="0">
                        <a:latin typeface="宋体" pitchFamily="2" charset="-122"/>
                        <a:ea typeface="宋体" pitchFamily="2" charset="-122"/>
                        <a:cs typeface="微软雅黑" panose="020B0604030504040204" pitchFamily="34" charset="-122"/>
                        <a:sym typeface="+mn-lt"/>
                      </a:endParaRPr>
                    </a:p>
                    <a:p>
                      <a:pPr marL="0" algn="l" defTabSz="767715" rtl="0" eaLnBrk="1" latinLnBrk="0" hangingPunct="1">
                        <a:spcAft>
                          <a:spcPts val="0"/>
                        </a:spcAft>
                        <a:buNone/>
                      </a:pPr>
                      <a:endParaRPr sz="2200" b="1"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9" name="图片 8" descr="图片1"/>
          <p:cNvPicPr>
            <a:picLocks noChangeAspect="true"/>
          </p:cNvPicPr>
          <p:nvPr/>
        </p:nvPicPr>
        <p:blipFill>
          <a:blip r:embed="rId3"/>
          <a:stretch>
            <a:fillRect/>
          </a:stretch>
        </p:blipFill>
        <p:spPr>
          <a:xfrm>
            <a:off x="273050" y="247650"/>
            <a:ext cx="11777664" cy="67119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9937"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39939"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1029970" y="1584960"/>
          <a:ext cx="9477375" cy="4683125"/>
        </p:xfrm>
        <a:graphic>
          <a:graphicData uri="http://schemas.openxmlformats.org/drawingml/2006/table">
            <a:tbl>
              <a:tblPr/>
              <a:tblGrid>
                <a:gridCol w="1261745"/>
                <a:gridCol w="1351915"/>
                <a:gridCol w="2475865"/>
                <a:gridCol w="2256790"/>
                <a:gridCol w="2131060"/>
              </a:tblGrid>
              <a:tr h="644525">
                <a:tc>
                  <a:txBody>
                    <a:bodyPr/>
                    <a:lstStyle/>
                    <a:p>
                      <a:pPr algn="ctr">
                        <a:spcAft>
                          <a:spcPts val="0"/>
                        </a:spcAft>
                      </a:pPr>
                      <a:r>
                        <a:rPr lang="zh-CN" altLang="en-US" sz="2200" b="0" kern="1200" dirty="0">
                          <a:solidFill>
                            <a:schemeClr val="tx1"/>
                          </a:solidFill>
                          <a:latin typeface="微软雅黑" panose="020B0604030504040204" pitchFamily="34" charset="-122"/>
                          <a:ea typeface="微软雅黑" panose="020B0604030504040204" pitchFamily="34" charset="-122"/>
                          <a:cs typeface="+mn-cs"/>
                        </a:rPr>
                        <a:t>表号</a:t>
                      </a:r>
                      <a:endParaRPr lang="zh-CN" altLang="en-US" sz="2200" b="0" kern="1200" dirty="0">
                        <a:solidFill>
                          <a:schemeClr val="tx1"/>
                        </a:solidFill>
                        <a:latin typeface="微软雅黑" panose="020B0604030504040204" pitchFamily="34" charset="-122"/>
                        <a:ea typeface="微软雅黑" panose="020B0604030504040204" pitchFamily="34" charset="-122"/>
                        <a:cs typeface="+mn-cs"/>
                      </a:endParaRPr>
                    </a:p>
                  </a:txBody>
                  <a:tcPr marL="66724" marR="66724" marT="0" marB="0" anchor="ctr">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c>
                  <a:txBody>
                    <a:bodyPr/>
                    <a:p>
                      <a:pPr algn="ctr">
                        <a:spcAft>
                          <a:spcPts val="0"/>
                        </a:spcAft>
                        <a:buNone/>
                      </a:pPr>
                      <a:r>
                        <a:rPr lang="zh-CN" altLang="en-US" sz="2200" b="0" kern="1200" dirty="0">
                          <a:solidFill>
                            <a:schemeClr val="tx1"/>
                          </a:solidFill>
                          <a:latin typeface="微软雅黑" panose="020B0604030504040204" pitchFamily="34" charset="-122"/>
                          <a:ea typeface="微软雅黑" panose="020B0604030504040204" pitchFamily="34" charset="-122"/>
                          <a:cs typeface="+mn-cs"/>
                        </a:rPr>
                        <a:t>频率</a:t>
                      </a:r>
                      <a:endParaRPr lang="zh-CN" altLang="en-US" sz="2200" b="0" kern="1200" dirty="0">
                        <a:solidFill>
                          <a:schemeClr val="tx1"/>
                        </a:solidFill>
                        <a:latin typeface="微软雅黑" panose="020B0604030504040204" pitchFamily="34" charset="-122"/>
                        <a:ea typeface="微软雅黑" panose="020B0604030504040204" pitchFamily="34" charset="-122"/>
                        <a:cs typeface="+mn-cs"/>
                      </a:endParaRPr>
                    </a:p>
                  </a:txBody>
                  <a:tcPr marL="66724" marR="6672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spcAft>
                          <a:spcPts val="0"/>
                        </a:spcAft>
                        <a:buNone/>
                      </a:pPr>
                      <a:r>
                        <a:rPr lang="zh-CN" altLang="en-US" sz="2200" b="0" kern="1200" dirty="0">
                          <a:solidFill>
                            <a:schemeClr val="tx1"/>
                          </a:solidFill>
                          <a:latin typeface="微软雅黑" panose="020B0604030504040204" pitchFamily="34" charset="-122"/>
                          <a:ea typeface="微软雅黑" panose="020B0604030504040204" pitchFamily="34" charset="-122"/>
                          <a:cs typeface="+mn-cs"/>
                        </a:rPr>
                        <a:t>填表单位</a:t>
                      </a:r>
                      <a:endParaRPr lang="zh-CN" altLang="en-US" sz="2200" b="0" kern="1200" dirty="0">
                        <a:solidFill>
                          <a:schemeClr val="tx1"/>
                        </a:solidFill>
                        <a:latin typeface="微软雅黑" panose="020B0604030504040204" pitchFamily="34" charset="-122"/>
                        <a:ea typeface="微软雅黑" panose="020B0604030504040204" pitchFamily="34" charset="-122"/>
                        <a:cs typeface="+mn-cs"/>
                      </a:endParaRPr>
                    </a:p>
                  </a:txBody>
                  <a:tcPr marL="66724" marR="6672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spcAft>
                          <a:spcPts val="0"/>
                        </a:spcAft>
                        <a:buNone/>
                      </a:pPr>
                      <a:r>
                        <a:rPr lang="zh-CN" altLang="en-US" sz="2200" b="0" kern="1200" dirty="0">
                          <a:solidFill>
                            <a:schemeClr val="tx1"/>
                          </a:solidFill>
                          <a:latin typeface="微软雅黑" panose="020B0604030504040204" pitchFamily="34" charset="-122"/>
                          <a:ea typeface="微软雅黑" panose="020B0604030504040204" pitchFamily="34" charset="-122"/>
                          <a:cs typeface="+mn-cs"/>
                        </a:rPr>
                        <a:t>报送方式</a:t>
                      </a:r>
                      <a:endParaRPr lang="zh-CN" altLang="en-US" sz="2200" b="0" kern="1200" dirty="0">
                        <a:solidFill>
                          <a:schemeClr val="tx1"/>
                        </a:solidFill>
                        <a:latin typeface="微软雅黑" panose="020B0604030504040204" pitchFamily="34" charset="-122"/>
                        <a:ea typeface="微软雅黑" panose="020B0604030504040204" pitchFamily="34" charset="-122"/>
                        <a:cs typeface="+mn-cs"/>
                      </a:endParaRPr>
                    </a:p>
                  </a:txBody>
                  <a:tcPr marL="66724" marR="66724"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algn="ctr">
                        <a:spcAft>
                          <a:spcPts val="0"/>
                        </a:spcAft>
                      </a:pPr>
                      <a:r>
                        <a:rPr lang="zh-CN" altLang="en-US" sz="2200" b="0" kern="1200" dirty="0">
                          <a:solidFill>
                            <a:schemeClr val="tx1"/>
                          </a:solidFill>
                          <a:latin typeface="微软雅黑" panose="020B0604030504040204" pitchFamily="34" charset="-122"/>
                          <a:ea typeface="微软雅黑" panose="020B0604030504040204" pitchFamily="34" charset="-122"/>
                          <a:cs typeface="+mn-cs"/>
                        </a:rPr>
                        <a:t>报送日期</a:t>
                      </a:r>
                      <a:endParaRPr lang="zh-CN" altLang="en-US" sz="2200" b="0" kern="1200" dirty="0">
                        <a:solidFill>
                          <a:schemeClr val="tx1"/>
                        </a:solidFill>
                        <a:latin typeface="微软雅黑" panose="020B0604030504040204" pitchFamily="34" charset="-122"/>
                        <a:ea typeface="微软雅黑" panose="020B0604030504040204" pitchFamily="34" charset="-122"/>
                        <a:cs typeface="+mn-cs"/>
                      </a:endParaRPr>
                    </a:p>
                  </a:txBody>
                  <a:tcPr marL="66724" marR="66724"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r>
              <a:tr h="1463040">
                <a:tc>
                  <a:txBody>
                    <a:bodyPr/>
                    <a:lstStyle/>
                    <a:p>
                      <a:pPr algn="ctr">
                        <a:spcAft>
                          <a:spcPts val="0"/>
                        </a:spcAft>
                      </a:pPr>
                      <a:r>
                        <a:rPr lang="en-US" altLang="en-US" sz="2200" b="0" kern="1200" dirty="0">
                          <a:solidFill>
                            <a:schemeClr val="tx1"/>
                          </a:solidFill>
                          <a:latin typeface="宋体" pitchFamily="2" charset="-122"/>
                          <a:ea typeface="宋体" pitchFamily="2" charset="-122"/>
                          <a:cs typeface="微软雅黑" panose="020B0604030504040204" pitchFamily="34" charset="-122"/>
                        </a:rPr>
                        <a:t>109</a:t>
                      </a:r>
                      <a:endParaRPr lang="en-US"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ctr" defTabSz="767715" rtl="0" eaLnBrk="1" latinLnBrk="0" hangingPunct="1">
                        <a:spcAft>
                          <a:spcPts val="0"/>
                        </a:spcAft>
                        <a:buClrTx/>
                        <a:buSzTx/>
                        <a:buFontTx/>
                        <a:buNone/>
                      </a:pPr>
                      <a:r>
                        <a:rPr lang="zh-CN" altLang="en-US" sz="2200" b="0" kern="1200" dirty="0">
                          <a:solidFill>
                            <a:schemeClr val="tx1"/>
                          </a:solidFill>
                          <a:latin typeface="宋体" pitchFamily="2" charset="-122"/>
                          <a:ea typeface="宋体" pitchFamily="2" charset="-122"/>
                          <a:cs typeface="宋体" pitchFamily="2" charset="-122"/>
                        </a:rPr>
                        <a:t>年报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FontTx/>
                        <a:buNone/>
                      </a:pPr>
                      <a:r>
                        <a:rPr lang="zh-CN" altLang="en-US" sz="2200" dirty="0">
                          <a:latin typeface="宋体" pitchFamily="2" charset="-122"/>
                          <a:ea typeface="宋体" pitchFamily="2" charset="-122"/>
                          <a:cs typeface="宋体" pitchFamily="2" charset="-122"/>
                          <a:sym typeface="+mn-ea"/>
                        </a:rPr>
                        <a:t>辖区内有开发经营活动的房地产开发经营业法人单位</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marL="0" algn="ctr"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统计云</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p>
                      <a:pPr marL="0" algn="ctr"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联网直报平台</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altLang="en-US" sz="2200" b="0" kern="1200" dirty="0">
                          <a:solidFill>
                            <a:schemeClr val="tx1"/>
                          </a:solidFill>
                          <a:latin typeface="宋体" pitchFamily="2" charset="-122"/>
                          <a:ea typeface="宋体" pitchFamily="2" charset="-122"/>
                          <a:cs typeface="宋体" pitchFamily="2" charset="-122"/>
                        </a:rPr>
                        <a:t>2025</a:t>
                      </a:r>
                      <a:r>
                        <a:rPr lang="zh-CN" altLang="en-US" sz="2200" b="0" kern="1200" dirty="0">
                          <a:solidFill>
                            <a:schemeClr val="tx1"/>
                          </a:solidFill>
                          <a:latin typeface="宋体" pitchFamily="2" charset="-122"/>
                          <a:ea typeface="宋体" pitchFamily="2" charset="-122"/>
                          <a:cs typeface="宋体" pitchFamily="2" charset="-122"/>
                        </a:rPr>
                        <a:t>年</a:t>
                      </a:r>
                      <a:r>
                        <a:rPr lang="en-US" altLang="en-US" sz="2200" b="1" kern="1200" dirty="0">
                          <a:solidFill>
                            <a:schemeClr val="tx1"/>
                          </a:solidFill>
                          <a:latin typeface="宋体" pitchFamily="2" charset="-122"/>
                          <a:ea typeface="宋体" pitchFamily="2" charset="-122"/>
                          <a:cs typeface="宋体" pitchFamily="2" charset="-122"/>
                        </a:rPr>
                        <a:t>3</a:t>
                      </a:r>
                      <a:r>
                        <a:rPr lang="zh-CN" altLang="en-US" sz="2200" b="1" kern="1200" dirty="0">
                          <a:solidFill>
                            <a:schemeClr val="tx1"/>
                          </a:solidFill>
                          <a:latin typeface="宋体" pitchFamily="2" charset="-122"/>
                          <a:ea typeface="宋体" pitchFamily="2" charset="-122"/>
                          <a:cs typeface="宋体" pitchFamily="2" charset="-122"/>
                        </a:rPr>
                        <a:t>月</a:t>
                      </a:r>
                      <a:r>
                        <a:rPr lang="en-US" altLang="en-US" sz="2200" b="1" kern="1200" dirty="0">
                          <a:solidFill>
                            <a:schemeClr val="tx1"/>
                          </a:solidFill>
                          <a:latin typeface="宋体" pitchFamily="2" charset="-122"/>
                          <a:ea typeface="宋体" pitchFamily="2" charset="-122"/>
                          <a:cs typeface="宋体" pitchFamily="2" charset="-122"/>
                        </a:rPr>
                        <a:t>10</a:t>
                      </a:r>
                      <a:r>
                        <a:rPr lang="zh-CN" altLang="en-US" sz="2200" b="1" kern="1200" dirty="0">
                          <a:solidFill>
                            <a:schemeClr val="tx1"/>
                          </a:solidFill>
                          <a:latin typeface="宋体" pitchFamily="2" charset="-122"/>
                          <a:ea typeface="宋体" pitchFamily="2" charset="-122"/>
                          <a:cs typeface="宋体" pitchFamily="2" charset="-122"/>
                        </a:rPr>
                        <a:t>日</a:t>
                      </a:r>
                      <a:r>
                        <a:rPr lang="en-US" altLang="en-US" sz="2200" b="1" kern="1200" dirty="0">
                          <a:solidFill>
                            <a:schemeClr val="tx1"/>
                          </a:solidFill>
                          <a:latin typeface="宋体" pitchFamily="2" charset="-122"/>
                          <a:ea typeface="宋体" pitchFamily="2" charset="-122"/>
                          <a:cs typeface="宋体" pitchFamily="2" charset="-122"/>
                        </a:rPr>
                        <a:t>24</a:t>
                      </a:r>
                      <a:r>
                        <a:rPr lang="zh-CN" altLang="en-US" sz="2200" b="1" kern="1200" dirty="0">
                          <a:solidFill>
                            <a:schemeClr val="tx1"/>
                          </a:solidFill>
                          <a:latin typeface="宋体" pitchFamily="2" charset="-122"/>
                          <a:ea typeface="宋体" pitchFamily="2" charset="-122"/>
                          <a:cs typeface="宋体" pitchFamily="2" charset="-122"/>
                        </a:rPr>
                        <a:t>时</a:t>
                      </a:r>
                      <a:r>
                        <a:rPr lang="zh-CN" altLang="en-US" sz="2200" b="0" kern="1200" dirty="0">
                          <a:solidFill>
                            <a:schemeClr val="tx1"/>
                          </a:solidFill>
                          <a:latin typeface="宋体" pitchFamily="2" charset="-122"/>
                          <a:ea typeface="宋体" pitchFamily="2" charset="-122"/>
                          <a:cs typeface="宋体" pitchFamily="2" charset="-122"/>
                        </a:rPr>
                        <a:t>前完成网上填报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48740">
                <a:tc>
                  <a:txBody>
                    <a:bodyPr/>
                    <a:lstStyle/>
                    <a:p>
                      <a:pPr algn="ctr">
                        <a:spcAft>
                          <a:spcPts val="0"/>
                        </a:spcAft>
                      </a:pPr>
                      <a:r>
                        <a:rPr lang="en-US" altLang="en-US" sz="2200" b="0" kern="1200" dirty="0">
                          <a:solidFill>
                            <a:schemeClr val="tx1"/>
                          </a:solidFill>
                          <a:latin typeface="宋体" pitchFamily="2" charset="-122"/>
                          <a:ea typeface="宋体" pitchFamily="2" charset="-122"/>
                          <a:cs typeface="微软雅黑" panose="020B0604030504040204" pitchFamily="34" charset="-122"/>
                        </a:rPr>
                        <a:t>X103</a:t>
                      </a:r>
                      <a:endParaRPr lang="en-US"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ctr" defTabSz="767715" rtl="0" eaLnBrk="1" latinLnBrk="0" hangingPunct="1">
                        <a:spcAft>
                          <a:spcPts val="0"/>
                        </a:spcAft>
                        <a:buClrTx/>
                        <a:buSzTx/>
                        <a:buFontTx/>
                        <a:buNone/>
                      </a:pPr>
                      <a:r>
                        <a:rPr lang="zh-CN" altLang="en-US" sz="2200" b="0" kern="1200" dirty="0">
                          <a:solidFill>
                            <a:schemeClr val="tx1"/>
                          </a:solidFill>
                          <a:latin typeface="宋体" pitchFamily="2" charset="-122"/>
                          <a:ea typeface="宋体" pitchFamily="2" charset="-122"/>
                          <a:cs typeface="宋体" pitchFamily="2" charset="-122"/>
                        </a:rPr>
                        <a:t>年报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ClrTx/>
                        <a:buSzTx/>
                        <a:buFontTx/>
                        <a:buNone/>
                      </a:pPr>
                      <a:r>
                        <a:rPr lang="zh-CN" altLang="en-US" sz="2200" dirty="0">
                          <a:latin typeface="宋体" pitchFamily="2" charset="-122"/>
                          <a:ea typeface="宋体" pitchFamily="2" charset="-122"/>
                          <a:cs typeface="宋体" pitchFamily="2" charset="-122"/>
                          <a:sym typeface="+mn-ea"/>
                        </a:rPr>
                        <a:t>辖区内有开发经营活动的房地产开发经营业法人单位</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true">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altLang="en-US" sz="2200" b="0" kern="1200" dirty="0">
                          <a:solidFill>
                            <a:schemeClr val="tx1"/>
                          </a:solidFill>
                          <a:latin typeface="宋体" pitchFamily="2" charset="-122"/>
                          <a:ea typeface="宋体" pitchFamily="2" charset="-122"/>
                          <a:cs typeface="宋体" pitchFamily="2" charset="-122"/>
                        </a:rPr>
                        <a:t>2025</a:t>
                      </a:r>
                      <a:r>
                        <a:rPr lang="zh-CN" altLang="en-US" sz="2200" b="0" kern="1200" dirty="0">
                          <a:solidFill>
                            <a:schemeClr val="tx1"/>
                          </a:solidFill>
                          <a:latin typeface="宋体" pitchFamily="2" charset="-122"/>
                          <a:ea typeface="宋体" pitchFamily="2" charset="-122"/>
                          <a:cs typeface="宋体" pitchFamily="2" charset="-122"/>
                        </a:rPr>
                        <a:t>年</a:t>
                      </a:r>
                      <a:r>
                        <a:rPr lang="en-US" altLang="en-US" sz="2200" b="1" kern="1200" dirty="0">
                          <a:solidFill>
                            <a:schemeClr val="tx1"/>
                          </a:solidFill>
                          <a:latin typeface="宋体" pitchFamily="2" charset="-122"/>
                          <a:ea typeface="宋体" pitchFamily="2" charset="-122"/>
                          <a:cs typeface="宋体" pitchFamily="2" charset="-122"/>
                        </a:rPr>
                        <a:t>3</a:t>
                      </a:r>
                      <a:r>
                        <a:rPr lang="zh-CN" altLang="en-US" sz="2200" b="1" kern="1200" dirty="0">
                          <a:solidFill>
                            <a:schemeClr val="tx1"/>
                          </a:solidFill>
                          <a:latin typeface="宋体" pitchFamily="2" charset="-122"/>
                          <a:ea typeface="宋体" pitchFamily="2" charset="-122"/>
                          <a:cs typeface="宋体" pitchFamily="2" charset="-122"/>
                        </a:rPr>
                        <a:t>月</a:t>
                      </a:r>
                      <a:r>
                        <a:rPr lang="en-US" altLang="en-US" sz="2200" b="1" kern="1200" dirty="0">
                          <a:solidFill>
                            <a:schemeClr val="tx1"/>
                          </a:solidFill>
                          <a:latin typeface="宋体" pitchFamily="2" charset="-122"/>
                          <a:ea typeface="宋体" pitchFamily="2" charset="-122"/>
                          <a:cs typeface="宋体" pitchFamily="2" charset="-122"/>
                        </a:rPr>
                        <a:t>10</a:t>
                      </a:r>
                      <a:r>
                        <a:rPr lang="zh-CN" altLang="en-US" sz="2200" b="1" kern="1200" dirty="0">
                          <a:solidFill>
                            <a:schemeClr val="tx1"/>
                          </a:solidFill>
                          <a:latin typeface="宋体" pitchFamily="2" charset="-122"/>
                          <a:ea typeface="宋体" pitchFamily="2" charset="-122"/>
                          <a:cs typeface="宋体" pitchFamily="2" charset="-122"/>
                        </a:rPr>
                        <a:t>日</a:t>
                      </a:r>
                      <a:r>
                        <a:rPr lang="en-US" altLang="en-US" sz="2200" b="1" kern="1200" dirty="0">
                          <a:solidFill>
                            <a:schemeClr val="tx1"/>
                          </a:solidFill>
                          <a:latin typeface="宋体" pitchFamily="2" charset="-122"/>
                          <a:ea typeface="宋体" pitchFamily="2" charset="-122"/>
                          <a:cs typeface="宋体" pitchFamily="2" charset="-122"/>
                        </a:rPr>
                        <a:t>24</a:t>
                      </a:r>
                      <a:r>
                        <a:rPr lang="zh-CN" altLang="en-US" sz="2200" b="1" kern="1200" dirty="0">
                          <a:solidFill>
                            <a:schemeClr val="tx1"/>
                          </a:solidFill>
                          <a:latin typeface="宋体" pitchFamily="2" charset="-122"/>
                          <a:ea typeface="宋体" pitchFamily="2" charset="-122"/>
                          <a:cs typeface="宋体" pitchFamily="2" charset="-122"/>
                        </a:rPr>
                        <a:t>时</a:t>
                      </a:r>
                      <a:r>
                        <a:rPr lang="zh-CN" altLang="en-US" sz="2200" b="0" kern="1200" dirty="0">
                          <a:solidFill>
                            <a:schemeClr val="tx1"/>
                          </a:solidFill>
                          <a:latin typeface="宋体" pitchFamily="2" charset="-122"/>
                          <a:ea typeface="宋体" pitchFamily="2" charset="-122"/>
                          <a:cs typeface="宋体" pitchFamily="2" charset="-122"/>
                        </a:rPr>
                        <a:t>前完成网上填报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26820">
                <a:tc>
                  <a:txBody>
                    <a:bodyPr/>
                    <a:p>
                      <a:pPr algn="ctr">
                        <a:spcAft>
                          <a:spcPts val="0"/>
                        </a:spcAft>
                        <a:buNone/>
                      </a:pPr>
                      <a:r>
                        <a:rPr lang="en-US" altLang="zh-CN" sz="2200" b="0" kern="1200" dirty="0">
                          <a:solidFill>
                            <a:schemeClr val="tx1"/>
                          </a:solidFill>
                          <a:latin typeface="宋体" pitchFamily="2" charset="-122"/>
                          <a:ea typeface="宋体" pitchFamily="2" charset="-122"/>
                          <a:cs typeface="微软雅黑" panose="020B0604030504040204" pitchFamily="34" charset="-122"/>
                        </a:rPr>
                        <a:t>BJX203</a:t>
                      </a:r>
                      <a:endParaRPr lang="en-US" altLang="zh-CN"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ctr" defTabSz="767715" rtl="0" eaLnBrk="1" latinLnBrk="0" hangingPunct="1">
                        <a:spcAft>
                          <a:spcPts val="0"/>
                        </a:spcAft>
                        <a:buClrTx/>
                        <a:buSzTx/>
                        <a:buFontTx/>
                        <a:buNone/>
                      </a:pPr>
                      <a:r>
                        <a:rPr lang="zh-CN" altLang="en-US" sz="2200" b="0" kern="1200" dirty="0">
                          <a:solidFill>
                            <a:schemeClr val="tx1"/>
                          </a:solidFill>
                          <a:latin typeface="宋体" pitchFamily="2" charset="-122"/>
                          <a:ea typeface="宋体" pitchFamily="2" charset="-122"/>
                          <a:cs typeface="宋体" pitchFamily="2" charset="-122"/>
                        </a:rPr>
                        <a:t>月报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ClrTx/>
                        <a:buSzTx/>
                        <a:buFontTx/>
                        <a:buNone/>
                      </a:pPr>
                      <a:r>
                        <a:rPr lang="zh-CN" altLang="en-US" sz="2200" b="0" kern="1200" dirty="0">
                          <a:solidFill>
                            <a:schemeClr val="tx1"/>
                          </a:solidFill>
                          <a:latin typeface="宋体" pitchFamily="2" charset="-122"/>
                          <a:ea typeface="宋体" pitchFamily="2" charset="-122"/>
                          <a:cs typeface="宋体" pitchFamily="2" charset="-122"/>
                        </a:rPr>
                        <a:t>重点</a:t>
                      </a:r>
                      <a:r>
                        <a:rPr lang="zh-CN" altLang="en-US" sz="2200" dirty="0">
                          <a:latin typeface="宋体" pitchFamily="2" charset="-122"/>
                          <a:ea typeface="宋体" pitchFamily="2" charset="-122"/>
                          <a:cs typeface="宋体" pitchFamily="2" charset="-122"/>
                          <a:sym typeface="+mn-ea"/>
                        </a:rPr>
                        <a:t>房地产开发经营业法人单位</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true">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p>
                      <a:pPr marL="0" algn="l" defTabSz="767715" rtl="0" eaLnBrk="1" latinLnBrk="0" hangingPunct="1">
                        <a:spcAft>
                          <a:spcPts val="0"/>
                        </a:spcAft>
                        <a:buNone/>
                      </a:pPr>
                      <a:r>
                        <a:rPr lang="zh-CN" altLang="en-US" sz="2200" dirty="0">
                          <a:latin typeface="宋体" pitchFamily="2" charset="-122"/>
                          <a:ea typeface="宋体" pitchFamily="2" charset="-122"/>
                          <a:cs typeface="宋体" pitchFamily="2" charset="-122"/>
                          <a:sym typeface="+mn-ea"/>
                        </a:rPr>
                        <a:t>月后</a:t>
                      </a:r>
                      <a:r>
                        <a:rPr lang="en-US" altLang="zh-CN" sz="2200" b="1" dirty="0">
                          <a:latin typeface="宋体" pitchFamily="2" charset="-122"/>
                          <a:ea typeface="宋体" pitchFamily="2" charset="-122"/>
                          <a:cs typeface="宋体" pitchFamily="2" charset="-122"/>
                          <a:sym typeface="+mn-ea"/>
                        </a:rPr>
                        <a:t>15</a:t>
                      </a:r>
                      <a:r>
                        <a:rPr lang="zh-CN" altLang="en-US" sz="2200" b="1" dirty="0">
                          <a:latin typeface="宋体" pitchFamily="2" charset="-122"/>
                          <a:ea typeface="宋体" pitchFamily="2" charset="-122"/>
                          <a:cs typeface="宋体" pitchFamily="2" charset="-122"/>
                          <a:sym typeface="+mn-ea"/>
                        </a:rPr>
                        <a:t>日</a:t>
                      </a:r>
                      <a:r>
                        <a:rPr lang="en-US" altLang="zh-CN" sz="2200" b="1" dirty="0">
                          <a:latin typeface="宋体" pitchFamily="2" charset="-122"/>
                          <a:ea typeface="宋体" pitchFamily="2" charset="-122"/>
                          <a:cs typeface="宋体" pitchFamily="2" charset="-122"/>
                          <a:sym typeface="+mn-ea"/>
                        </a:rPr>
                        <a:t>12</a:t>
                      </a:r>
                      <a:r>
                        <a:rPr lang="zh-CN" altLang="en-US" sz="2200" b="1" dirty="0">
                          <a:latin typeface="宋体" pitchFamily="2" charset="-122"/>
                          <a:ea typeface="宋体" pitchFamily="2" charset="-122"/>
                          <a:cs typeface="宋体" pitchFamily="2" charset="-122"/>
                          <a:sym typeface="+mn-ea"/>
                        </a:rPr>
                        <a:t>时</a:t>
                      </a:r>
                      <a:r>
                        <a:rPr lang="zh-CN" altLang="en-US" sz="2200" dirty="0">
                          <a:latin typeface="宋体" pitchFamily="2" charset="-122"/>
                          <a:ea typeface="宋体" pitchFamily="2" charset="-122"/>
                          <a:cs typeface="宋体" pitchFamily="2" charset="-122"/>
                          <a:sym typeface="+mn-ea"/>
                        </a:rPr>
                        <a:t>前完成网上填报</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9973" name="文本占位符 34"/>
          <p:cNvSpPr>
            <a:spLocks noGrp="true"/>
          </p:cNvSpPr>
          <p:nvPr/>
        </p:nvSpPr>
        <p:spPr>
          <a:xfrm>
            <a:off x="1565275" y="966788"/>
            <a:ext cx="1604963" cy="477837"/>
          </a:xfrm>
          <a:prstGeom prst="rect">
            <a:avLst/>
          </a:prstGeom>
          <a:noFill/>
          <a:ln w="9525">
            <a:noFill/>
          </a:ln>
        </p:spPr>
        <p:txBody>
          <a:bodyPr wrap="none" anchor="t" anchorCtr="false">
            <a:spAutoFit/>
          </a:bodyPr>
          <a:p>
            <a:pPr>
              <a:lnSpc>
                <a:spcPct val="90000"/>
              </a:lnSpc>
              <a:spcBef>
                <a:spcPts val="1000"/>
              </a:spcBef>
            </a:pPr>
            <a:r>
              <a:rPr lang="zh-CN" altLang="zh-CN" sz="2800" b="1" dirty="0">
                <a:solidFill>
                  <a:schemeClr val="accent1"/>
                </a:solidFill>
                <a:latin typeface="Arial" panose="020B0604020202020204" pitchFamily="34" charset="0"/>
                <a:ea typeface="微软雅黑" panose="020B0604030504040204" pitchFamily="34" charset="-122"/>
              </a:rPr>
              <a:t>填报时间</a:t>
            </a:r>
            <a:endParaRPr lang="zh-CN" altLang="zh-CN" sz="2800" b="1" dirty="0">
              <a:solidFill>
                <a:schemeClr val="accent1"/>
              </a:solidFill>
              <a:latin typeface="Arial" panose="020B0604020202020204" pitchFamily="34" charset="0"/>
              <a:ea typeface="微软雅黑" panose="020B0604030504040204" pitchFamily="34" charset="-12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318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318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702300"/>
        </p:xfrm>
        <a:graphic>
          <a:graphicData uri="http://schemas.openxmlformats.org/drawingml/2006/table">
            <a:tbl>
              <a:tblPr/>
              <a:tblGrid>
                <a:gridCol w="1673225"/>
                <a:gridCol w="1423035"/>
                <a:gridCol w="8700770"/>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5143500">
                <a:tc>
                  <a:txBody>
                    <a:bodyPr/>
                    <a:lstStyle/>
                    <a:p>
                      <a:pPr algn="ctr">
                        <a:spcAft>
                          <a:spcPts val="0"/>
                        </a:spcAft>
                        <a:buNone/>
                      </a:pPr>
                      <a:r>
                        <a:rPr lang="zh-CN" altLang="en-US" sz="2800" b="1" dirty="0">
                          <a:latin typeface="宋体" pitchFamily="2" charset="-122"/>
                          <a:ea typeface="宋体" pitchFamily="2" charset="-122"/>
                          <a:cs typeface="微软雅黑" panose="020B0604030504040204" pitchFamily="34" charset="-122"/>
                          <a:sym typeface="+mn-ea"/>
                        </a:rPr>
                        <a:t>应交增值税（本期累计发生额）</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dirty="0">
                        <a:latin typeface="宋体" pitchFamily="2" charset="-122"/>
                        <a:ea typeface="宋体" pitchFamily="2" charset="-122"/>
                        <a:cs typeface="微软雅黑" panose="020B0604030504040204" pitchFamily="34"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、计算为负数，填报为“0”</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、直接按会计发生额或期末余额数填报</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3</a:t>
                      </a:r>
                      <a:r>
                        <a:rPr lang="zh-CN" altLang="en-US" sz="2200" b="0" kern="1200" dirty="0">
                          <a:solidFill>
                            <a:schemeClr val="tx1"/>
                          </a:solidFill>
                          <a:latin typeface="宋体" pitchFamily="2" charset="-122"/>
                          <a:ea typeface="宋体" pitchFamily="2" charset="-122"/>
                          <a:cs typeface="宋体" pitchFamily="2" charset="-122"/>
                        </a:rPr>
                        <a:t>、按照计提增值税填报</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4</a:t>
                      </a:r>
                      <a:r>
                        <a:rPr lang="zh-CN" altLang="en-US" sz="2200" b="0" kern="1200" dirty="0">
                          <a:solidFill>
                            <a:schemeClr val="tx1"/>
                          </a:solidFill>
                          <a:latin typeface="宋体" pitchFamily="2" charset="-122"/>
                          <a:ea typeface="宋体" pitchFamily="2" charset="-122"/>
                          <a:cs typeface="宋体" pitchFamily="2" charset="-122"/>
                        </a:rPr>
                        <a:t>、填报的是本期已缴纳税额</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5</a:t>
                      </a:r>
                      <a:r>
                        <a:rPr lang="zh-CN" altLang="en-US" sz="2200" b="0" kern="1200" dirty="0">
                          <a:solidFill>
                            <a:schemeClr val="tx1"/>
                          </a:solidFill>
                          <a:latin typeface="宋体" pitchFamily="2" charset="-122"/>
                          <a:ea typeface="宋体" pitchFamily="2" charset="-122"/>
                          <a:cs typeface="宋体" pitchFamily="2" charset="-122"/>
                        </a:rPr>
                        <a:t>、按税务口径应纳税额填报</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6</a:t>
                      </a:r>
                      <a:r>
                        <a:rPr lang="zh-CN" altLang="en-US" sz="2200" b="0" kern="1200" dirty="0">
                          <a:solidFill>
                            <a:schemeClr val="tx1"/>
                          </a:solidFill>
                          <a:latin typeface="宋体" pitchFamily="2" charset="-122"/>
                          <a:ea typeface="宋体" pitchFamily="2" charset="-122"/>
                          <a:cs typeface="宋体" pitchFamily="2" charset="-122"/>
                        </a:rPr>
                        <a:t>、按实缴税额填报</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7</a:t>
                      </a:r>
                      <a:r>
                        <a:rPr lang="zh-CN" altLang="en-US" sz="2200" b="0" kern="1200" dirty="0">
                          <a:solidFill>
                            <a:schemeClr val="tx1"/>
                          </a:solidFill>
                          <a:latin typeface="宋体" pitchFamily="2" charset="-122"/>
                          <a:ea typeface="宋体" pitchFamily="2" charset="-122"/>
                          <a:cs typeface="宋体" pitchFamily="2" charset="-122"/>
                        </a:rPr>
                        <a:t>、多包含以前年度的数据</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8</a:t>
                      </a:r>
                      <a:r>
                        <a:rPr lang="zh-CN" altLang="en-US" sz="2200" b="0" kern="1200" dirty="0">
                          <a:solidFill>
                            <a:schemeClr val="tx1"/>
                          </a:solidFill>
                          <a:latin typeface="宋体" pitchFamily="2" charset="-122"/>
                          <a:ea typeface="宋体" pitchFamily="2" charset="-122"/>
                          <a:cs typeface="宋体" pitchFamily="2" charset="-122"/>
                        </a:rPr>
                        <a:t>、按销项税额填报，漏报进项税</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9</a:t>
                      </a:r>
                      <a:r>
                        <a:rPr lang="zh-CN" altLang="en-US" sz="2200" b="0" kern="1200" dirty="0">
                          <a:solidFill>
                            <a:schemeClr val="tx1"/>
                          </a:solidFill>
                          <a:latin typeface="宋体" pitchFamily="2" charset="-122"/>
                          <a:ea typeface="宋体" pitchFamily="2" charset="-122"/>
                          <a:cs typeface="宋体" pitchFamily="2" charset="-122"/>
                        </a:rPr>
                        <a:t>、漏报进项税转出</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10</a:t>
                      </a:r>
                      <a:r>
                        <a:rPr lang="zh-CN" altLang="en-US" sz="2200" b="0" kern="1200" dirty="0">
                          <a:solidFill>
                            <a:schemeClr val="tx1"/>
                          </a:solidFill>
                          <a:latin typeface="宋体" pitchFamily="2" charset="-122"/>
                          <a:ea typeface="宋体" pitchFamily="2" charset="-122"/>
                          <a:cs typeface="宋体" pitchFamily="2" charset="-122"/>
                        </a:rPr>
                        <a:t>、多包含城建税、所得税等非增值税数据</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11</a:t>
                      </a:r>
                      <a:r>
                        <a:rPr lang="zh-CN" altLang="en-US" sz="2200" b="0" kern="1200" dirty="0">
                          <a:solidFill>
                            <a:schemeClr val="tx1"/>
                          </a:solidFill>
                          <a:latin typeface="宋体" pitchFamily="2" charset="-122"/>
                          <a:ea typeface="宋体" pitchFamily="2" charset="-122"/>
                          <a:cs typeface="宋体" pitchFamily="2" charset="-122"/>
                        </a:rPr>
                        <a:t>、公式使用不当，计算错误</a:t>
                      </a:r>
                      <a:endParaRPr lang="zh-CN" altLang="en-US"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rPr>
                        <a:t>12</a:t>
                      </a:r>
                      <a:r>
                        <a:rPr lang="zh-CN" altLang="en-US" sz="2200" b="0" kern="1200" dirty="0">
                          <a:solidFill>
                            <a:schemeClr val="tx1"/>
                          </a:solidFill>
                          <a:latin typeface="宋体" pitchFamily="2" charset="-122"/>
                          <a:ea typeface="宋体" pitchFamily="2" charset="-122"/>
                          <a:cs typeface="宋体" pitchFamily="2" charset="-122"/>
                        </a:rPr>
                        <a:t>、计量单位错误</a:t>
                      </a: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3" name="矩形标注 2"/>
          <p:cNvSpPr/>
          <p:nvPr/>
        </p:nvSpPr>
        <p:spPr>
          <a:xfrm>
            <a:off x="7251700" y="1447800"/>
            <a:ext cx="4818063" cy="2613025"/>
          </a:xfrm>
          <a:prstGeom prst="wedgeRectCallout">
            <a:avLst>
              <a:gd name="adj1" fmla="val -68228"/>
              <a:gd name="adj2" fmla="val 27953"/>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base"/>
            <a:r>
              <a:rPr lang="en-US" altLang="zh-CN" sz="2000" strike="noStrike" noProof="1">
                <a:solidFill>
                  <a:schemeClr val="tx1"/>
                </a:solidFill>
                <a:latin typeface="宋体" pitchFamily="2" charset="-122"/>
                <a:ea typeface="宋体" pitchFamily="2" charset="-122"/>
                <a:cs typeface="宋体" pitchFamily="2" charset="-122"/>
              </a:rPr>
              <a:t>    </a:t>
            </a:r>
            <a:r>
              <a:rPr lang="zh-CN" altLang="en-US" sz="2000" strike="noStrike" noProof="1">
                <a:solidFill>
                  <a:schemeClr val="tx1"/>
                </a:solidFill>
                <a:latin typeface="宋体" pitchFamily="2" charset="-122"/>
                <a:ea typeface="宋体" pitchFamily="2" charset="-122"/>
                <a:cs typeface="宋体" pitchFamily="2" charset="-122"/>
              </a:rPr>
              <a:t>2023年6月，北京市统计对XX服务有限公司开展统计执法检查。该单位是一家以从事计算机、通讯设备制造业为主的企业。经查，该单位2022年《财务状况》表应交增值税指标上报数和检查数相差11024千元，差错率462.42%。通过询问和检查发现，该单位统计人员按照应纳税额填报该指标造成数据质量差错。</a:t>
            </a:r>
            <a:endParaRPr lang="zh-CN" altLang="en-US" sz="2000" strike="noStrike" noProof="1">
              <a:solidFill>
                <a:schemeClr val="tx1"/>
              </a:solidFill>
              <a:latin typeface="宋体" pitchFamily="2" charset="-122"/>
              <a:ea typeface="宋体" pitchFamily="2" charset="-122"/>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2" fill="hold" nodeType="afterEffect">
                                  <p:stCondLst>
                                    <p:cond delay="0"/>
                                  </p:stCondLst>
                                  <p:childTnLst>
                                    <p:set>
                                      <p:cBhvr>
                                        <p:cTn id="6" dur="500"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1+#ppt_w/2"/>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p:cTn id="16" dur="500"/>
                                        <p:tgtEl>
                                          <p:spTgt spid="3"/>
                                        </p:tgtEl>
                                        <p:attrNameLst>
                                          <p:attrName>ppt_x</p:attrName>
                                        </p:attrNameLst>
                                      </p:cBhvr>
                                      <p:tavLst>
                                        <p:tav tm="0">
                                          <p:val>
                                            <p:strVal val="ppt_x"/>
                                          </p:val>
                                        </p:tav>
                                        <p:tav tm="100000">
                                          <p:val>
                                            <p:strVal val="ppt_x"/>
                                          </p:val>
                                        </p:tav>
                                      </p:tavLst>
                                    </p:anim>
                                    <p:anim calcmode="lin" valueType="num">
                                      <p:cBhvr>
                                        <p:cTn id="17" dur="500"/>
                                        <p:tgtEl>
                                          <p:spTgt spid="3"/>
                                        </p:tgtEl>
                                        <p:attrNameLst>
                                          <p:attrName>ppt_y</p:attrName>
                                        </p:attrNameLst>
                                      </p:cBhvr>
                                      <p:tavLst>
                                        <p:tav tm="0">
                                          <p:val>
                                            <p:strVal val="ppt_y"/>
                                          </p:val>
                                        </p:tav>
                                        <p:tav tm="100000">
                                          <p:val>
                                            <p:strVal val="1+ppt_h/2"/>
                                          </p:val>
                                        </p:tav>
                                      </p:tavLst>
                                    </p:anim>
                                    <p:set>
                                      <p:cBhvr>
                                        <p:cTn id="18"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true"/>
      <p:bldP spid="3" grpId="1" bldLvl="0" animBg="true"/>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01"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102403"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3  </a:t>
            </a:r>
            <a:r>
              <a:rPr lang="zh-CN" altLang="en-US" sz="2800">
                <a:solidFill>
                  <a:srgbClr val="4B649F"/>
                </a:solidFill>
                <a:sym typeface="+mn-ea"/>
              </a:rPr>
              <a:t>指标解释</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graphicFrame>
        <p:nvGraphicFramePr>
          <p:cNvPr id="14" name="表格 13"/>
          <p:cNvGraphicFramePr>
            <a:graphicFrameLocks noGrp="true"/>
          </p:cNvGraphicFramePr>
          <p:nvPr/>
        </p:nvGraphicFramePr>
        <p:xfrm>
          <a:off x="273050" y="752475"/>
          <a:ext cx="11797030" cy="5816600"/>
        </p:xfrm>
        <a:graphic>
          <a:graphicData uri="http://schemas.openxmlformats.org/drawingml/2006/table">
            <a:tbl>
              <a:tblPr/>
              <a:tblGrid>
                <a:gridCol w="1406525"/>
                <a:gridCol w="7486650"/>
                <a:gridCol w="2903855"/>
              </a:tblGrid>
              <a:tr h="558800">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指标</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a:noFill/>
                    </a:lnL>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填报依据</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40000"/>
                        <a:lumOff val="60000"/>
                      </a:schemeClr>
                    </a:solidFill>
                  </a:tcPr>
                </a:tc>
                <a:tc>
                  <a:txBody>
                    <a:bodyPr/>
                    <a:lstStyle/>
                    <a:p>
                      <a:pPr algn="ctr">
                        <a:spcAft>
                          <a:spcPts val="0"/>
                        </a:spcAft>
                      </a:pPr>
                      <a:r>
                        <a:rPr lang="zh-CN" altLang="en-US" sz="2200" b="0" kern="1200" dirty="0">
                          <a:solidFill>
                            <a:schemeClr val="tx1"/>
                          </a:solidFill>
                          <a:latin typeface="宋体" pitchFamily="2" charset="-122"/>
                          <a:ea typeface="宋体" pitchFamily="2" charset="-122"/>
                          <a:cs typeface="+mn-cs"/>
                        </a:rPr>
                        <a:t>常见问题</a:t>
                      </a:r>
                      <a:endParaRPr lang="zh-CN" altLang="en-US" sz="2200" b="0" kern="1200" dirty="0">
                        <a:solidFill>
                          <a:schemeClr val="tx1"/>
                        </a:solidFill>
                        <a:latin typeface="宋体" pitchFamily="2" charset="-122"/>
                        <a:ea typeface="宋体" pitchFamily="2" charset="-122"/>
                        <a:cs typeface="+mn-cs"/>
                      </a:endParaRPr>
                    </a:p>
                  </a:txBody>
                  <a:tcPr marL="66724" marR="66724"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2548255">
                <a:tc>
                  <a:txBody>
                    <a:bodyPr/>
                    <a:lstStyle/>
                    <a:p>
                      <a:pPr algn="ctr">
                        <a:spcAft>
                          <a:spcPts val="0"/>
                        </a:spcAft>
                      </a:pPr>
                      <a:r>
                        <a:rPr lang="zh-CN" altLang="en-US" sz="2200" b="0" kern="1200" dirty="0">
                          <a:solidFill>
                            <a:schemeClr val="tx1"/>
                          </a:solidFill>
                          <a:latin typeface="宋体" pitchFamily="2" charset="-122"/>
                          <a:ea typeface="宋体" pitchFamily="2" charset="-122"/>
                          <a:cs typeface="微软雅黑" panose="020B0604030504040204" pitchFamily="34" charset="-122"/>
                        </a:rPr>
                        <a:t>从业人员平均人数</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1</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指</a:t>
                      </a:r>
                      <a:r>
                        <a:rPr sz="2200" b="1" kern="1200" dirty="0">
                          <a:solidFill>
                            <a:schemeClr val="tx1"/>
                          </a:solidFill>
                          <a:latin typeface="宋体" pitchFamily="2" charset="-122"/>
                          <a:ea typeface="宋体" pitchFamily="2" charset="-122"/>
                          <a:cs typeface="宋体" pitchFamily="2" charset="-122"/>
                        </a:rPr>
                        <a:t>月度或年度平均拥有的从业人员数</a:t>
                      </a:r>
                      <a:r>
                        <a:rPr sz="2200" b="0" kern="1200" dirty="0">
                          <a:solidFill>
                            <a:schemeClr val="tx1"/>
                          </a:solidFill>
                          <a:latin typeface="宋体" pitchFamily="2" charset="-122"/>
                          <a:ea typeface="宋体" pitchFamily="2" charset="-122"/>
                          <a:cs typeface="宋体" pitchFamily="2" charset="-122"/>
                        </a:rPr>
                        <a:t>。年度平均人数按单位实际月平均人数计算得到，不得用期末人数替代。</a:t>
                      </a:r>
                      <a:endParaRPr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2</a:t>
                      </a:r>
                      <a:r>
                        <a:rPr lang="zh-CN" altLang="en-US" sz="2200" b="0" kern="1200" dirty="0">
                          <a:solidFill>
                            <a:schemeClr val="tx1"/>
                          </a:solidFill>
                          <a:latin typeface="宋体" pitchFamily="2" charset="-122"/>
                          <a:ea typeface="宋体" pitchFamily="2" charset="-122"/>
                          <a:cs typeface="宋体" pitchFamily="2" charset="-122"/>
                        </a:rPr>
                        <a:t>、</a:t>
                      </a:r>
                      <a:r>
                        <a:rPr sz="2200" b="0" kern="1200" dirty="0">
                          <a:solidFill>
                            <a:schemeClr val="tx1"/>
                          </a:solidFill>
                          <a:latin typeface="宋体" pitchFamily="2" charset="-122"/>
                          <a:ea typeface="宋体" pitchFamily="2" charset="-122"/>
                          <a:cs typeface="宋体" pitchFamily="2" charset="-122"/>
                        </a:rPr>
                        <a:t>月平均人数=报告月内每天实有的全部人数之和/报告月的日历日数</a:t>
                      </a:r>
                      <a:endParaRPr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lang="en-US" sz="2200" b="0" kern="1200" dirty="0">
                          <a:solidFill>
                            <a:schemeClr val="tx1"/>
                          </a:solidFill>
                          <a:latin typeface="宋体" pitchFamily="2" charset="-122"/>
                          <a:ea typeface="宋体" pitchFamily="2" charset="-122"/>
                          <a:cs typeface="宋体" pitchFamily="2" charset="-122"/>
                        </a:rPr>
                        <a:t>   </a:t>
                      </a:r>
                      <a:r>
                        <a:rPr sz="2200" b="0" kern="1200" dirty="0">
                          <a:solidFill>
                            <a:schemeClr val="tx1"/>
                          </a:solidFill>
                          <a:latin typeface="宋体" pitchFamily="2" charset="-122"/>
                          <a:ea typeface="宋体" pitchFamily="2" charset="-122"/>
                          <a:cs typeface="宋体" pitchFamily="2" charset="-122"/>
                        </a:rPr>
                        <a:t>人员变动很小的单位，计算公式为：月平均人数= (月初人数+月末人数) / 2</a:t>
                      </a:r>
                      <a:endParaRPr sz="2200" b="0" kern="1200" dirty="0">
                        <a:solidFill>
                          <a:schemeClr val="tx1"/>
                        </a:solidFill>
                        <a:latin typeface="宋体" pitchFamily="2" charset="-122"/>
                        <a:ea typeface="宋体" pitchFamily="2" charset="-122"/>
                        <a:cs typeface="宋体" pitchFamily="2" charset="-122"/>
                      </a:endParaRPr>
                    </a:p>
                    <a:p>
                      <a:pPr marL="0" algn="l" defTabSz="767715" rtl="0" eaLnBrk="1" latinLnBrk="0" hangingPunct="1">
                        <a:spcAft>
                          <a:spcPts val="0"/>
                        </a:spcAft>
                      </a:pPr>
                      <a:r>
                        <a:rPr sz="2200" b="0" kern="1200" dirty="0">
                          <a:solidFill>
                            <a:schemeClr val="tx1"/>
                          </a:solidFill>
                          <a:latin typeface="宋体" pitchFamily="2" charset="-122"/>
                          <a:ea typeface="宋体" pitchFamily="2" charset="-122"/>
                          <a:cs typeface="宋体" pitchFamily="2" charset="-122"/>
                        </a:rPr>
                        <a:t>   </a:t>
                      </a:r>
                      <a:r>
                        <a:rPr lang="zh-CN" altLang="en-US" sz="2200" b="0" kern="1200" dirty="0">
                          <a:solidFill>
                            <a:schemeClr val="tx1"/>
                          </a:solidFill>
                          <a:latin typeface="宋体" pitchFamily="2" charset="-122"/>
                          <a:ea typeface="宋体" pitchFamily="2" charset="-122"/>
                          <a:cs typeface="宋体" pitchFamily="2" charset="-122"/>
                        </a:rPr>
                        <a:t>年平均人数</a:t>
                      </a:r>
                      <a:r>
                        <a:rPr sz="2200" b="0" kern="1200" dirty="0">
                          <a:solidFill>
                            <a:schemeClr val="tx1"/>
                          </a:solidFill>
                          <a:latin typeface="宋体" pitchFamily="2" charset="-122"/>
                          <a:ea typeface="宋体" pitchFamily="2" charset="-122"/>
                          <a:cs typeface="宋体" pitchFamily="2" charset="-122"/>
                        </a:rPr>
                        <a:t>=(</a:t>
                      </a:r>
                      <a:r>
                        <a:rPr sz="2200" b="1" kern="1200" dirty="0" err="1">
                          <a:solidFill>
                            <a:schemeClr val="tx1"/>
                          </a:solidFill>
                          <a:latin typeface="宋体" pitchFamily="2" charset="-122"/>
                          <a:ea typeface="宋体" pitchFamily="2" charset="-122"/>
                          <a:cs typeface="宋体" pitchFamily="2" charset="-122"/>
                        </a:rPr>
                        <a:t>开工之月</a:t>
                      </a:r>
                      <a:r>
                        <a:rPr sz="2200" b="0" kern="1200" dirty="0" err="1">
                          <a:solidFill>
                            <a:schemeClr val="tx1"/>
                          </a:solidFill>
                          <a:latin typeface="宋体" pitchFamily="2" charset="-122"/>
                          <a:ea typeface="宋体" pitchFamily="2" charset="-122"/>
                          <a:cs typeface="宋体" pitchFamily="2" charset="-122"/>
                        </a:rPr>
                        <a:t>平均人数</a:t>
                      </a:r>
                      <a:r>
                        <a:rPr sz="2200" b="0" kern="1200" dirty="0">
                          <a:solidFill>
                            <a:schemeClr val="tx1"/>
                          </a:solidFill>
                          <a:latin typeface="宋体" pitchFamily="2" charset="-122"/>
                          <a:ea typeface="宋体" pitchFamily="2" charset="-122"/>
                          <a:cs typeface="宋体" pitchFamily="2" charset="-122"/>
                        </a:rPr>
                        <a:t>+…+</a:t>
                      </a:r>
                      <a:r>
                        <a:rPr lang="en-US" sz="2200" b="0" kern="1200" dirty="0">
                          <a:solidFill>
                            <a:schemeClr val="tx1"/>
                          </a:solidFill>
                          <a:latin typeface="宋体" pitchFamily="2" charset="-122"/>
                          <a:ea typeface="宋体" pitchFamily="2" charset="-122"/>
                          <a:cs typeface="宋体" pitchFamily="2" charset="-122"/>
                        </a:rPr>
                        <a:t>12</a:t>
                      </a:r>
                      <a:r>
                        <a:rPr sz="2200" b="0" kern="1200" dirty="0">
                          <a:solidFill>
                            <a:schemeClr val="tx1"/>
                          </a:solidFill>
                          <a:latin typeface="宋体" pitchFamily="2" charset="-122"/>
                          <a:ea typeface="宋体" pitchFamily="2" charset="-122"/>
                          <a:cs typeface="宋体" pitchFamily="2" charset="-122"/>
                        </a:rPr>
                        <a:t>月平均人数)/</a:t>
                      </a:r>
                      <a:r>
                        <a:rPr lang="en-US" sz="2200" b="0" kern="1200" dirty="0">
                          <a:solidFill>
                            <a:schemeClr val="tx1"/>
                          </a:solidFill>
                          <a:latin typeface="宋体" pitchFamily="2" charset="-122"/>
                          <a:ea typeface="宋体" pitchFamily="2" charset="-122"/>
                          <a:cs typeface="宋体" pitchFamily="2" charset="-122"/>
                        </a:rPr>
                        <a:t>12</a:t>
                      </a:r>
                      <a:endParaRPr lang="zh-CN"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09545">
                <a:tc>
                  <a:txBody>
                    <a:bodyPr/>
                    <a:lstStyle/>
                    <a:p>
                      <a:pPr algn="ctr">
                        <a:spcAft>
                          <a:spcPts val="0"/>
                        </a:spcAft>
                        <a:buNone/>
                      </a:pPr>
                      <a:r>
                        <a:rPr lang="zh-CN" altLang="en-US" sz="2200" b="0" kern="1200" dirty="0">
                          <a:solidFill>
                            <a:schemeClr val="tx1"/>
                          </a:solidFill>
                          <a:latin typeface="宋体" pitchFamily="2" charset="-122"/>
                          <a:ea typeface="宋体" pitchFamily="2" charset="-122"/>
                          <a:cs typeface="微软雅黑" panose="020B0604030504040204" pitchFamily="34" charset="-122"/>
                        </a:rPr>
                        <a:t>从业人员期末人数</a:t>
                      </a:r>
                      <a:endParaRPr lang="zh-CN" altLang="en-US" sz="2200" b="0" kern="1200" dirty="0">
                        <a:solidFill>
                          <a:schemeClr val="tx1"/>
                        </a:solidFill>
                        <a:latin typeface="宋体" pitchFamily="2" charset="-122"/>
                        <a:ea typeface="宋体" pitchFamily="2" charset="-122"/>
                        <a:cs typeface="微软雅黑" panose="020B0604030504040204" pitchFamily="34" charset="-122"/>
                      </a:endParaRPr>
                    </a:p>
                  </a:txBody>
                  <a:tcPr marL="66724" marR="66724" marT="0" marB="0" anchor="ctr">
                    <a:lnL>
                      <a:noFill/>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r>
                        <a:rPr lang="en-US" altLang="zh-CN" sz="2200" dirty="0">
                          <a:latin typeface="宋体" pitchFamily="2" charset="-122"/>
                          <a:ea typeface="宋体" pitchFamily="2" charset="-122"/>
                          <a:cs typeface="宋体" pitchFamily="2" charset="-122"/>
                          <a:sym typeface="+mn-lt"/>
                        </a:rPr>
                        <a:t>1</a:t>
                      </a:r>
                      <a:r>
                        <a:rPr lang="zh-CN" altLang="en-US" sz="2200" dirty="0">
                          <a:latin typeface="宋体" pitchFamily="2" charset="-122"/>
                          <a:ea typeface="宋体" pitchFamily="2" charset="-122"/>
                          <a:cs typeface="宋体" pitchFamily="2" charset="-122"/>
                          <a:sym typeface="+mn-lt"/>
                        </a:rPr>
                        <a:t>、指报告期最后一日在本单位工作，并取得工资或其他形式劳动报酬的人员数。该指标为时点指标，不包括最后一日当天及以前已经与单位解除劳动合同关系的人员，是在岗职工、劳务派遣人员及其他从业人员之和。</a:t>
                      </a:r>
                      <a:endParaRPr lang="zh-CN" altLang="en-US" sz="2200" dirty="0">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en-US" altLang="zh-CN" sz="2200" b="0" kern="1200" dirty="0">
                          <a:solidFill>
                            <a:schemeClr val="tx1"/>
                          </a:solidFill>
                          <a:latin typeface="宋体" pitchFamily="2" charset="-122"/>
                          <a:ea typeface="宋体" pitchFamily="2" charset="-122"/>
                          <a:cs typeface="宋体" pitchFamily="2" charset="-122"/>
                          <a:sym typeface="+mn-lt"/>
                        </a:rPr>
                        <a:t>2</a:t>
                      </a:r>
                      <a:r>
                        <a:rPr lang="zh-CN" altLang="en-US" sz="2200" b="0" kern="1200" dirty="0">
                          <a:solidFill>
                            <a:schemeClr val="tx1"/>
                          </a:solidFill>
                          <a:latin typeface="宋体" pitchFamily="2" charset="-122"/>
                          <a:ea typeface="宋体" pitchFamily="2" charset="-122"/>
                          <a:cs typeface="宋体" pitchFamily="2" charset="-122"/>
                          <a:sym typeface="+mn-lt"/>
                        </a:rPr>
                        <a:t>、从业人员不包括：</a:t>
                      </a:r>
                      <a:endParaRPr lang="zh-CN" altLang="en-US" sz="2200" b="0" kern="1200" dirty="0">
                        <a:solidFill>
                          <a:schemeClr val="tx1"/>
                        </a:solidFill>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sym typeface="+mn-lt"/>
                        </a:rPr>
                        <a:t>（</a:t>
                      </a:r>
                      <a:r>
                        <a:rPr lang="en-US" altLang="zh-CN" sz="2200" b="0" kern="1200" dirty="0">
                          <a:solidFill>
                            <a:schemeClr val="tx1"/>
                          </a:solidFill>
                          <a:latin typeface="宋体" pitchFamily="2" charset="-122"/>
                          <a:ea typeface="宋体" pitchFamily="2" charset="-122"/>
                          <a:cs typeface="宋体" pitchFamily="2" charset="-122"/>
                          <a:sym typeface="+mn-lt"/>
                        </a:rPr>
                        <a:t>1</a:t>
                      </a:r>
                      <a:r>
                        <a:rPr lang="zh-CN" altLang="en-US" sz="2200" b="0" kern="1200" dirty="0">
                          <a:solidFill>
                            <a:schemeClr val="tx1"/>
                          </a:solidFill>
                          <a:latin typeface="宋体" pitchFamily="2" charset="-122"/>
                          <a:ea typeface="宋体" pitchFamily="2" charset="-122"/>
                          <a:cs typeface="宋体" pitchFamily="2" charset="-122"/>
                          <a:sym typeface="+mn-lt"/>
                        </a:rPr>
                        <a:t>）离开本单位仍保留劳动关系，并定期领取生活费的人员</a:t>
                      </a:r>
                      <a:endParaRPr lang="zh-CN" altLang="en-US" sz="2200" b="0" kern="1200" dirty="0">
                        <a:solidFill>
                          <a:schemeClr val="tx1"/>
                        </a:solidFill>
                        <a:latin typeface="宋体" pitchFamily="2" charset="-122"/>
                        <a:ea typeface="宋体" pitchFamily="2" charset="-122"/>
                        <a:cs typeface="宋体" pitchFamily="2" charset="-122"/>
                        <a:sym typeface="+mn-lt"/>
                      </a:endParaRPr>
                    </a:p>
                    <a:p>
                      <a:pPr marL="0" algn="l" defTabSz="767715" rtl="0" eaLnBrk="1" latinLnBrk="0" hangingPunct="1">
                        <a:spcAft>
                          <a:spcPts val="0"/>
                        </a:spcAft>
                        <a:buNone/>
                      </a:pPr>
                      <a:r>
                        <a:rPr lang="zh-CN" altLang="en-US" sz="2200" b="0" kern="1200" dirty="0">
                          <a:solidFill>
                            <a:schemeClr val="tx1"/>
                          </a:solidFill>
                          <a:latin typeface="宋体" pitchFamily="2" charset="-122"/>
                          <a:ea typeface="宋体" pitchFamily="2" charset="-122"/>
                          <a:cs typeface="宋体" pitchFamily="2" charset="-122"/>
                          <a:sym typeface="+mn-lt"/>
                        </a:rPr>
                        <a:t>（</a:t>
                      </a:r>
                      <a:r>
                        <a:rPr lang="en-US" altLang="zh-CN" sz="2200" b="0" kern="1200" dirty="0">
                          <a:solidFill>
                            <a:schemeClr val="tx1"/>
                          </a:solidFill>
                          <a:latin typeface="宋体" pitchFamily="2" charset="-122"/>
                          <a:ea typeface="宋体" pitchFamily="2" charset="-122"/>
                          <a:cs typeface="宋体" pitchFamily="2" charset="-122"/>
                          <a:sym typeface="+mn-lt"/>
                        </a:rPr>
                        <a:t>2</a:t>
                      </a:r>
                      <a:r>
                        <a:rPr lang="zh-CN" altLang="en-US" sz="2200" b="0" kern="1200" dirty="0">
                          <a:solidFill>
                            <a:schemeClr val="tx1"/>
                          </a:solidFill>
                          <a:latin typeface="宋体" pitchFamily="2" charset="-122"/>
                          <a:ea typeface="宋体" pitchFamily="2" charset="-122"/>
                          <a:cs typeface="宋体" pitchFamily="2" charset="-122"/>
                          <a:sym typeface="+mn-lt"/>
                        </a:rPr>
                        <a:t>）在本单位实习的各类在校学生</a:t>
                      </a:r>
                      <a:endParaRPr lang="zh-CN" altLang="en-US" sz="2200" b="0" kern="1200" dirty="0">
                        <a:solidFill>
                          <a:schemeClr val="tx1"/>
                        </a:solidFill>
                        <a:latin typeface="宋体" pitchFamily="2" charset="-122"/>
                        <a:ea typeface="宋体" pitchFamily="2" charset="-122"/>
                        <a:cs typeface="宋体" pitchFamily="2" charset="-122"/>
                        <a:sym typeface="+mn-lt"/>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l" defTabSz="767715" rtl="0" eaLnBrk="1" latinLnBrk="0" hangingPunct="1">
                        <a:spcAft>
                          <a:spcPts val="0"/>
                        </a:spcAft>
                        <a:buNone/>
                      </a:pPr>
                      <a:endParaRPr lang="zh-CN" altLang="en-US" sz="2200" b="0" kern="1200" dirty="0">
                        <a:solidFill>
                          <a:schemeClr val="tx1"/>
                        </a:solidFill>
                        <a:latin typeface="宋体" pitchFamily="2" charset="-122"/>
                        <a:ea typeface="宋体" pitchFamily="2" charset="-122"/>
                        <a:cs typeface="宋体"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true"/>
          </p:cNvSpPr>
          <p:nvPr>
            <p:ph type="sldNum" sz="quarter" idx="12"/>
          </p:nvPr>
        </p:nvSpPr>
        <p:spPr/>
        <p:txBody>
          <a:bodyPr vert="horz" lIns="91440" tIns="45720" rIns="91440" bIns="45720" rtlCol="0" anchor="ct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105474"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105476"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05477" name="文本框 62"/>
          <p:cNvSpPr txBox="true"/>
          <p:nvPr/>
        </p:nvSpPr>
        <p:spPr>
          <a:xfrm>
            <a:off x="749300" y="-107950"/>
            <a:ext cx="5548313" cy="737235"/>
          </a:xfrm>
          <a:prstGeom prst="rect">
            <a:avLst/>
          </a:prstGeom>
          <a:noFill/>
          <a:ln w="9525">
            <a:noFill/>
          </a:ln>
        </p:spPr>
        <p:txBody>
          <a:bodyPr wrap="square" anchor="t" anchorCtr="false">
            <a:spAutoFit/>
          </a:bodyPr>
          <a:p>
            <a:pPr>
              <a:lnSpc>
                <a:spcPct val="150000"/>
              </a:lnSpc>
              <a:buFont typeface="微软雅黑" panose="020B0604030504040204" pitchFamily="34" charset="-122"/>
            </a:pPr>
            <a:r>
              <a:rPr lang="en-US" altLang="zh-CN"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4  </a:t>
            </a:r>
            <a:r>
              <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常见问题</a:t>
            </a:r>
            <a:endPar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endParaRPr>
          </a:p>
        </p:txBody>
      </p:sp>
      <p:sp>
        <p:nvSpPr>
          <p:cNvPr id="158" name="学论网-矩形 1"/>
          <p:cNvSpPr/>
          <p:nvPr/>
        </p:nvSpPr>
        <p:spPr>
          <a:xfrm>
            <a:off x="749300" y="1006475"/>
            <a:ext cx="10825480" cy="5715000"/>
          </a:xfrm>
          <a:prstGeom prst="rect">
            <a:avLst/>
          </a:prstGeom>
          <a:noFill/>
          <a:ln w="12700" cap="flat" cmpd="sng" algn="ctr">
            <a:solidFill>
              <a:srgbClr val="557199"/>
            </a:solidFill>
            <a:prstDash val="sysDot"/>
          </a:ln>
          <a:effectLst/>
        </p:spPr>
        <p:txBody>
          <a:bodyPr rtlCol="0" anchor="ctr"/>
          <a:lstStyle/>
          <a:p>
            <a:pPr lvl="0" algn="ctr" fontAlgn="base"/>
            <a:endParaRPr lang="zh-CN" altLang="en-US" sz="2800" b="1" strike="noStrike" kern="0" noProof="1" dirty="0">
              <a:gradFill>
                <a:gsLst>
                  <a:gs pos="100000">
                    <a:schemeClr val="bg1"/>
                  </a:gs>
                  <a:gs pos="0">
                    <a:schemeClr val="bg1">
                      <a:lumMod val="95000"/>
                    </a:schemeClr>
                  </a:gs>
                </a:gsLst>
                <a:path path="circle">
                  <a:fillToRect l="100000" b="100000"/>
                </a:path>
              </a:gradFill>
              <a:ea typeface="微软雅黑" panose="020B0604030504040204" pitchFamily="34" charset="-122"/>
            </a:endParaRPr>
          </a:p>
        </p:txBody>
      </p:sp>
      <p:sp>
        <p:nvSpPr>
          <p:cNvPr id="105479" name="学论网-www.xuelun.me"/>
          <p:cNvSpPr txBox="true"/>
          <p:nvPr/>
        </p:nvSpPr>
        <p:spPr>
          <a:xfrm>
            <a:off x="1057275" y="946150"/>
            <a:ext cx="10396856" cy="5707380"/>
          </a:xfrm>
          <a:prstGeom prst="rect">
            <a:avLst/>
          </a:prstGeom>
          <a:noFill/>
          <a:ln w="9525">
            <a:noFill/>
          </a:ln>
        </p:spPr>
        <p:txBody>
          <a:bodyPr wrap="square" lIns="0" tIns="0" rIns="0" bIns="0" anchor="t" anchorCtr="false">
            <a:noAutofit/>
          </a:bodyPr>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1、</a:t>
            </a:r>
            <a:r>
              <a:rPr lang="en-US" altLang="zh-CN" sz="2800" b="1" dirty="0">
                <a:latin typeface="宋体" pitchFamily="2" charset="-122"/>
                <a:ea typeface="宋体" pitchFamily="2" charset="-122"/>
              </a:rPr>
              <a:t>单位填错</a:t>
            </a:r>
            <a:r>
              <a:rPr lang="en-US" altLang="zh-CN" sz="2800" dirty="0">
                <a:latin typeface="宋体" pitchFamily="2" charset="-122"/>
                <a:ea typeface="宋体" pitchFamily="2" charset="-122"/>
              </a:rPr>
              <a:t>：单位为“千元”，不能误填为“万元”或“元”。</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2、</a:t>
            </a:r>
            <a:r>
              <a:rPr lang="en-US" altLang="zh-CN" sz="2400" b="1" dirty="0">
                <a:latin typeface="宋体" pitchFamily="2" charset="-122"/>
                <a:ea typeface="宋体" pitchFamily="2" charset="-122"/>
              </a:rPr>
              <a:t>易漏填</a:t>
            </a:r>
            <a:r>
              <a:rPr lang="en-US" altLang="zh-CN" sz="2400" dirty="0">
                <a:latin typeface="宋体" pitchFamily="2" charset="-122"/>
                <a:ea typeface="宋体" pitchFamily="2" charset="-122"/>
              </a:rPr>
              <a:t>：年初存货、应收账款、土地使用权、本年折旧、</a:t>
            </a:r>
            <a:r>
              <a:rPr lang="zh-CN" altLang="en-US" sz="2400" dirty="0">
                <a:latin typeface="宋体" pitchFamily="2" charset="-122"/>
                <a:ea typeface="宋体" pitchFamily="2" charset="-122"/>
              </a:rPr>
              <a:t>国家资本、</a:t>
            </a:r>
            <a:r>
              <a:rPr lang="en-US" altLang="zh-CN" sz="2400" dirty="0">
                <a:latin typeface="宋体" pitchFamily="2" charset="-122"/>
                <a:ea typeface="宋体" pitchFamily="2" charset="-122"/>
              </a:rPr>
              <a:t>个人资本等指标。</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3、</a:t>
            </a:r>
            <a:r>
              <a:rPr lang="en-US" altLang="zh-CN" sz="2400" b="1" dirty="0">
                <a:latin typeface="宋体" pitchFamily="2" charset="-122"/>
                <a:ea typeface="宋体" pitchFamily="2" charset="-122"/>
              </a:rPr>
              <a:t>易错填</a:t>
            </a:r>
            <a:r>
              <a:rPr lang="en-US" altLang="zh-CN" sz="2400" dirty="0">
                <a:latin typeface="宋体" pitchFamily="2" charset="-122"/>
                <a:ea typeface="宋体" pitchFamily="2" charset="-122"/>
              </a:rPr>
              <a:t>：应付职工薪酬、应交增值税等指标错误按照会计口径或者实际税额填报，没有按照统计口径进行计算。</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4、</a:t>
            </a:r>
            <a:r>
              <a:rPr lang="en-US" altLang="zh-CN" sz="2400" b="1" dirty="0">
                <a:latin typeface="宋体" pitchFamily="2" charset="-122"/>
                <a:ea typeface="宋体" pitchFamily="2" charset="-122"/>
              </a:rPr>
              <a:t>未按照净额填报</a:t>
            </a:r>
            <a:r>
              <a:rPr lang="en-US" altLang="zh-CN" sz="2400" dirty="0">
                <a:latin typeface="宋体" pitchFamily="2" charset="-122"/>
                <a:ea typeface="宋体" pitchFamily="2" charset="-122"/>
              </a:rPr>
              <a:t>：应按照净额填报的指标，没有扣除减值准备/跌价准备/坏账准备等。</a:t>
            </a:r>
            <a:endParaRPr lang="en-US" altLang="zh-CN" sz="2400" dirty="0">
              <a:latin typeface="宋体" pitchFamily="2" charset="-122"/>
              <a:ea typeface="宋体"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true"/>
          </p:cNvSpPr>
          <p:nvPr>
            <p:ph type="sldNum" sz="quarter" idx="12"/>
          </p:nvPr>
        </p:nvSpPr>
        <p:spPr/>
        <p:txBody>
          <a:bodyPr vert="horz" lIns="91440" tIns="45720" rIns="91440" bIns="45720" rtlCol="0" anchor="ct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107522"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107524"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07525" name="文本框 62"/>
          <p:cNvSpPr txBox="true"/>
          <p:nvPr/>
        </p:nvSpPr>
        <p:spPr>
          <a:xfrm>
            <a:off x="749300" y="-107950"/>
            <a:ext cx="5548313" cy="737235"/>
          </a:xfrm>
          <a:prstGeom prst="rect">
            <a:avLst/>
          </a:prstGeom>
          <a:noFill/>
          <a:ln w="9525">
            <a:noFill/>
          </a:ln>
        </p:spPr>
        <p:txBody>
          <a:bodyPr wrap="square" anchor="t" anchorCtr="false">
            <a:spAutoFit/>
          </a:bodyPr>
          <a:p>
            <a:pPr>
              <a:lnSpc>
                <a:spcPct val="150000"/>
              </a:lnSpc>
              <a:buFont typeface="微软雅黑" panose="020B0604030504040204" pitchFamily="34" charset="-122"/>
            </a:pPr>
            <a:r>
              <a:rPr lang="en-US" altLang="zh-CN"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4  </a:t>
            </a:r>
            <a:r>
              <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常见问题</a:t>
            </a:r>
            <a:endPar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endParaRPr>
          </a:p>
        </p:txBody>
      </p:sp>
      <p:sp>
        <p:nvSpPr>
          <p:cNvPr id="158" name="学论网-矩形 1"/>
          <p:cNvSpPr/>
          <p:nvPr/>
        </p:nvSpPr>
        <p:spPr>
          <a:xfrm>
            <a:off x="749300" y="1006475"/>
            <a:ext cx="10825480" cy="4107815"/>
          </a:xfrm>
          <a:prstGeom prst="rect">
            <a:avLst/>
          </a:prstGeom>
          <a:noFill/>
          <a:ln w="12700" cap="flat" cmpd="sng" algn="ctr">
            <a:solidFill>
              <a:srgbClr val="557199"/>
            </a:solidFill>
            <a:prstDash val="sysDot"/>
          </a:ln>
          <a:effectLst/>
        </p:spPr>
        <p:txBody>
          <a:bodyPr rtlCol="0" anchor="ctr"/>
          <a:lstStyle/>
          <a:p>
            <a:pPr lvl="0" algn="ctr" fontAlgn="base"/>
            <a:endParaRPr lang="zh-CN" altLang="en-US" sz="2800" b="1" strike="noStrike" kern="0" noProof="1" dirty="0">
              <a:gradFill>
                <a:gsLst>
                  <a:gs pos="100000">
                    <a:schemeClr val="bg1"/>
                  </a:gs>
                  <a:gs pos="0">
                    <a:schemeClr val="bg1">
                      <a:lumMod val="95000"/>
                    </a:schemeClr>
                  </a:gs>
                </a:gsLst>
                <a:path path="circle">
                  <a:fillToRect l="100000" b="100000"/>
                </a:path>
              </a:gradFill>
              <a:ea typeface="微软雅黑" panose="020B0604030504040204" pitchFamily="34" charset="-122"/>
            </a:endParaRPr>
          </a:p>
        </p:txBody>
      </p:sp>
      <p:sp>
        <p:nvSpPr>
          <p:cNvPr id="107527" name="学论网-www.xuelun.me"/>
          <p:cNvSpPr txBox="true"/>
          <p:nvPr/>
        </p:nvSpPr>
        <p:spPr>
          <a:xfrm>
            <a:off x="1057275" y="1150938"/>
            <a:ext cx="10063164" cy="3877945"/>
          </a:xfrm>
          <a:prstGeom prst="rect">
            <a:avLst/>
          </a:prstGeom>
          <a:noFill/>
          <a:ln w="9525">
            <a:noFill/>
          </a:ln>
        </p:spPr>
        <p:txBody>
          <a:bodyPr wrap="square" lIns="0" tIns="0" rIns="0" bIns="0" anchor="t" anchorCtr="false">
            <a:spAutoFit/>
          </a:bodyPr>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5、</a:t>
            </a:r>
            <a:r>
              <a:rPr lang="en-US" altLang="zh-CN" sz="2400" b="1" dirty="0">
                <a:latin typeface="宋体" pitchFamily="2" charset="-122"/>
                <a:ea typeface="宋体" pitchFamily="2" charset="-122"/>
              </a:rPr>
              <a:t>法人口径有误</a:t>
            </a:r>
            <a:r>
              <a:rPr lang="en-US" altLang="zh-CN" sz="2400" dirty="0">
                <a:latin typeface="宋体" pitchFamily="2" charset="-122"/>
                <a:ea typeface="宋体" pitchFamily="2" charset="-122"/>
              </a:rPr>
              <a:t>：如多报其他法人单位数据，漏报分公司数据。</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6、</a:t>
            </a:r>
            <a:r>
              <a:rPr lang="en-US" altLang="zh-CN" sz="2400" b="1" dirty="0">
                <a:latin typeface="宋体" pitchFamily="2" charset="-122"/>
                <a:ea typeface="宋体" pitchFamily="2" charset="-122"/>
              </a:rPr>
              <a:t>正负号填错</a:t>
            </a:r>
            <a:r>
              <a:rPr lang="en-US" altLang="zh-CN" sz="2400" dirty="0">
                <a:latin typeface="宋体" pitchFamily="2" charset="-122"/>
                <a:ea typeface="宋体" pitchFamily="2" charset="-122"/>
              </a:rPr>
              <a:t>：利息收入，应根据本期发生额以正数填报。</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7、</a:t>
            </a:r>
            <a:r>
              <a:rPr lang="en-US" altLang="zh-CN" sz="2400" b="1" dirty="0">
                <a:latin typeface="宋体" pitchFamily="2" charset="-122"/>
                <a:ea typeface="宋体" pitchFamily="2" charset="-122"/>
              </a:rPr>
              <a:t>审计调账</a:t>
            </a:r>
            <a:r>
              <a:rPr lang="en-US" altLang="zh-CN" sz="2400" dirty="0">
                <a:latin typeface="宋体" pitchFamily="2" charset="-122"/>
                <a:ea typeface="宋体" pitchFamily="2" charset="-122"/>
              </a:rPr>
              <a:t>：如果企业年底审计调账，需要保留完整凭证；或者企业可以修改为审计后数据。</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8、</a:t>
            </a:r>
            <a:r>
              <a:rPr lang="en-US" altLang="zh-CN" sz="2400" b="1" dirty="0">
                <a:latin typeface="宋体" pitchFamily="2" charset="-122"/>
                <a:ea typeface="宋体" pitchFamily="2" charset="-122"/>
              </a:rPr>
              <a:t>错误说明</a:t>
            </a:r>
            <a:r>
              <a:rPr lang="en-US" altLang="zh-CN" sz="2400" dirty="0">
                <a:latin typeface="宋体" pitchFamily="2" charset="-122"/>
                <a:ea typeface="宋体" pitchFamily="2" charset="-122"/>
              </a:rPr>
              <a:t>：联网直报系统提示审核错误时，请严格按照指标解释修改填报，并指导企业正确填写审核说明。</a:t>
            </a:r>
            <a:endParaRPr lang="en-US" altLang="zh-CN" sz="2400" dirty="0">
              <a:latin typeface="宋体" pitchFamily="2" charset="-122"/>
              <a:ea typeface="宋体" pitchFamily="2" charset="-122"/>
            </a:endParaRPr>
          </a:p>
          <a:p>
            <a:pPr marL="342900" indent="-342900">
              <a:lnSpc>
                <a:spcPct val="150000"/>
              </a:lnSpc>
              <a:buFont typeface="Wingdings" panose="05000000000000000000" pitchFamily="2" charset="2"/>
              <a:buChar char="Ø"/>
            </a:pPr>
            <a:r>
              <a:rPr lang="en-US" altLang="zh-CN" sz="2400" dirty="0">
                <a:latin typeface="宋体" pitchFamily="2" charset="-122"/>
                <a:ea typeface="宋体" pitchFamily="2" charset="-122"/>
              </a:rPr>
              <a:t>9</a:t>
            </a:r>
            <a:r>
              <a:rPr lang="zh-CN" altLang="en-US" sz="2400" dirty="0">
                <a:latin typeface="宋体" pitchFamily="2" charset="-122"/>
                <a:ea typeface="宋体" pitchFamily="2" charset="-122"/>
              </a:rPr>
              <a:t>、</a:t>
            </a:r>
            <a:r>
              <a:rPr lang="en-US" altLang="zh-CN" sz="2400" b="1" dirty="0">
                <a:latin typeface="宋体" pitchFamily="2" charset="-122"/>
                <a:ea typeface="宋体" pitchFamily="2" charset="-122"/>
              </a:rPr>
              <a:t>B类解锁：</a:t>
            </a:r>
            <a:r>
              <a:rPr lang="zh-CN" altLang="en-US" sz="2400" dirty="0">
                <a:latin typeface="宋体" pitchFamily="2" charset="-122"/>
                <a:ea typeface="宋体" pitchFamily="2" charset="-122"/>
              </a:rPr>
              <a:t>部分企业不清楚</a:t>
            </a:r>
            <a:r>
              <a:rPr lang="en-US" altLang="zh-CN" sz="2400" dirty="0">
                <a:latin typeface="宋体" pitchFamily="2" charset="-122"/>
                <a:ea typeface="宋体" pitchFamily="2" charset="-122"/>
              </a:rPr>
              <a:t>B</a:t>
            </a:r>
            <a:r>
              <a:rPr lang="zh-CN" altLang="en-US" sz="2400" dirty="0">
                <a:latin typeface="宋体" pitchFamily="2" charset="-122"/>
                <a:ea typeface="宋体" pitchFamily="2" charset="-122"/>
              </a:rPr>
              <a:t>类审核可以解锁，出现审核后改数上报。</a:t>
            </a:r>
            <a:endParaRPr lang="zh-CN" altLang="en-US" sz="2400" dirty="0">
              <a:latin typeface="宋体" pitchFamily="2" charset="-122"/>
              <a:ea typeface="宋体" pitchFamily="2" charset="-122"/>
            </a:endParaRPr>
          </a:p>
        </p:txBody>
      </p:sp>
      <p:sp>
        <p:nvSpPr>
          <p:cNvPr id="5" name="文本框 4"/>
          <p:cNvSpPr txBox="true"/>
          <p:nvPr/>
        </p:nvSpPr>
        <p:spPr>
          <a:xfrm>
            <a:off x="1056958" y="5491163"/>
            <a:ext cx="10375900" cy="1384300"/>
          </a:xfrm>
          <a:prstGeom prst="rect">
            <a:avLst/>
          </a:prstGeom>
          <a:noFill/>
          <a:ln w="9525">
            <a:noFill/>
          </a:ln>
        </p:spPr>
        <p:txBody>
          <a:bodyPr wrap="square" anchor="t" anchorCtr="false">
            <a:spAutoFit/>
          </a:bodyPr>
          <a:p>
            <a:r>
              <a:rPr lang="zh-CN" altLang="en-US" sz="2800" b="1">
                <a:latin typeface="微软雅黑" panose="020B0604030504040204" pitchFamily="34" charset="-122"/>
                <a:ea typeface="微软雅黑" panose="020B0604030504040204" pitchFamily="34" charset="-122"/>
                <a:sym typeface="微软雅黑" panose="020B0604030504040204" pitchFamily="34" charset="-122"/>
              </a:rPr>
              <a:t>强调：</a:t>
            </a:r>
            <a:r>
              <a:rPr lang="en-US" altLang="zh-CN" sz="2800" b="1">
                <a:latin typeface="微软雅黑" panose="020B0604030504040204" pitchFamily="34" charset="-122"/>
                <a:ea typeface="微软雅黑" panose="020B0604030504040204" pitchFamily="34" charset="-122"/>
                <a:sym typeface="微软雅黑" panose="020B0604030504040204" pitchFamily="34" charset="-122"/>
              </a:rPr>
              <a:t>“</a:t>
            </a:r>
            <a:r>
              <a:rPr lang="zh-CN" altLang="en-US" sz="2800" b="1">
                <a:solidFill>
                  <a:srgbClr val="FF0000"/>
                </a:solidFill>
                <a:latin typeface="微软雅黑" panose="020B0604030504040204" pitchFamily="34" charset="-122"/>
                <a:ea typeface="微软雅黑" panose="020B0604030504040204" pitchFamily="34" charset="-122"/>
                <a:sym typeface="微软雅黑" panose="020B0604030504040204" pitchFamily="34" charset="-122"/>
              </a:rPr>
              <a:t>单位填错</a:t>
            </a:r>
            <a:r>
              <a:rPr lang="en-US" altLang="zh-CN" sz="2800" b="1">
                <a:latin typeface="微软雅黑" panose="020B0604030504040204" pitchFamily="34" charset="-122"/>
                <a:ea typeface="微软雅黑" panose="020B0604030504040204" pitchFamily="34" charset="-122"/>
                <a:sym typeface="微软雅黑" panose="020B0604030504040204" pitchFamily="34" charset="-122"/>
              </a:rPr>
              <a:t>”</a:t>
            </a:r>
            <a:r>
              <a:rPr lang="zh-CN" altLang="en-US" sz="2800" b="1">
                <a:latin typeface="微软雅黑" panose="020B0604030504040204" pitchFamily="34" charset="-122"/>
                <a:ea typeface="微软雅黑" panose="020B0604030504040204" pitchFamily="34" charset="-122"/>
                <a:sym typeface="微软雅黑" panose="020B0604030504040204" pitchFamily="34" charset="-122"/>
              </a:rPr>
              <a:t>、</a:t>
            </a:r>
            <a:r>
              <a:rPr lang="en-US" altLang="zh-CN" sz="2800" b="1">
                <a:latin typeface="微软雅黑" panose="020B0604030504040204" pitchFamily="34" charset="-122"/>
                <a:ea typeface="微软雅黑" panose="020B0604030504040204" pitchFamily="34" charset="-122"/>
                <a:sym typeface="微软雅黑" panose="020B0604030504040204" pitchFamily="34" charset="-122"/>
              </a:rPr>
              <a:t>“</a:t>
            </a:r>
            <a:r>
              <a:rPr lang="zh-CN" altLang="en-US" sz="2800" b="1">
                <a:solidFill>
                  <a:srgbClr val="FF0000"/>
                </a:solidFill>
                <a:latin typeface="微软雅黑" panose="020B0604030504040204" pitchFamily="34" charset="-122"/>
                <a:ea typeface="微软雅黑" panose="020B0604030504040204" pitchFamily="34" charset="-122"/>
                <a:sym typeface="微软雅黑" panose="020B0604030504040204" pitchFamily="34" charset="-122"/>
              </a:rPr>
              <a:t>漏填</a:t>
            </a:r>
            <a:r>
              <a:rPr lang="en-US" altLang="zh-CN" sz="2800" b="1">
                <a:latin typeface="微软雅黑" panose="020B0604030504040204" pitchFamily="34" charset="-122"/>
                <a:ea typeface="微软雅黑" panose="020B0604030504040204" pitchFamily="34" charset="-122"/>
                <a:sym typeface="微软雅黑" panose="020B0604030504040204" pitchFamily="34" charset="-122"/>
              </a:rPr>
              <a:t>”</a:t>
            </a:r>
            <a:r>
              <a:rPr lang="zh-CN" altLang="en-US" sz="2800" b="1">
                <a:latin typeface="微软雅黑" panose="020B0604030504040204" pitchFamily="34" charset="-122"/>
                <a:ea typeface="微软雅黑" panose="020B0604030504040204" pitchFamily="34" charset="-122"/>
                <a:sym typeface="微软雅黑" panose="020B0604030504040204" pitchFamily="34" charset="-122"/>
              </a:rPr>
              <a:t>和</a:t>
            </a:r>
            <a:r>
              <a:rPr lang="en-US" altLang="zh-CN" sz="2800" b="1">
                <a:latin typeface="微软雅黑" panose="020B0604030504040204" pitchFamily="34" charset="-122"/>
                <a:ea typeface="微软雅黑" panose="020B0604030504040204" pitchFamily="34" charset="-122"/>
                <a:sym typeface="微软雅黑" panose="020B0604030504040204" pitchFamily="34" charset="-122"/>
              </a:rPr>
              <a:t>“</a:t>
            </a:r>
            <a:r>
              <a:rPr lang="zh-CN" altLang="en-US" sz="2800" b="1">
                <a:solidFill>
                  <a:srgbClr val="FF0000"/>
                </a:solidFill>
                <a:latin typeface="微软雅黑" panose="020B0604030504040204" pitchFamily="34" charset="-122"/>
                <a:ea typeface="微软雅黑" panose="020B0604030504040204" pitchFamily="34" charset="-122"/>
                <a:sym typeface="微软雅黑" panose="020B0604030504040204" pitchFamily="34" charset="-122"/>
              </a:rPr>
              <a:t>不按统计口径填报</a:t>
            </a:r>
            <a:r>
              <a:rPr lang="en-US" altLang="zh-CN" sz="2800" b="1">
                <a:latin typeface="微软雅黑" panose="020B0604030504040204" pitchFamily="34" charset="-122"/>
                <a:ea typeface="微软雅黑" panose="020B0604030504040204" pitchFamily="34" charset="-122"/>
                <a:sym typeface="微软雅黑" panose="020B0604030504040204" pitchFamily="34" charset="-122"/>
              </a:rPr>
              <a:t>“</a:t>
            </a:r>
            <a:r>
              <a:rPr lang="zh-CN" altLang="en-US" sz="2800" b="1">
                <a:latin typeface="微软雅黑" panose="020B0604030504040204" pitchFamily="34" charset="-122"/>
                <a:ea typeface="微软雅黑" panose="020B0604030504040204" pitchFamily="34" charset="-122"/>
                <a:sym typeface="微软雅黑" panose="020B0604030504040204" pitchFamily="34" charset="-122"/>
              </a:rPr>
              <a:t>对整体数据影响很大</a:t>
            </a:r>
            <a:endParaRPr lang="zh-CN" altLang="en-US" sz="2800" b="1">
              <a:solidFill>
                <a:srgbClr val="FF0000"/>
              </a:solidFill>
              <a:latin typeface="微软雅黑" panose="020B0604030504040204" pitchFamily="34" charset="-122"/>
              <a:ea typeface="微软雅黑" panose="020B0604030504040204" pitchFamily="34" charset="-122"/>
            </a:endParaRPr>
          </a:p>
          <a:p>
            <a:endParaRPr lang="zh-CN" altLang="en-US" sz="2800" b="1">
              <a:solidFill>
                <a:srgbClr val="FF0000"/>
              </a:solidFill>
              <a:latin typeface="微软雅黑" panose="020B0604030504040204" pitchFamily="34" charset="-122"/>
              <a:ea typeface="微软雅黑" panose="020B060403050404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true"/>
          </p:cNvSpPr>
          <p:nvPr>
            <p:ph type="sldNum" sz="quarter" idx="12"/>
          </p:nvPr>
        </p:nvSpPr>
        <p:spPr/>
        <p:txBody>
          <a:bodyPr vert="horz" lIns="91440" tIns="45720" rIns="91440" bIns="45720" rtlCol="0" anchor="ct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111618"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111620"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11621" name="文本框 62"/>
          <p:cNvSpPr txBox="true"/>
          <p:nvPr/>
        </p:nvSpPr>
        <p:spPr>
          <a:xfrm>
            <a:off x="749300" y="-107950"/>
            <a:ext cx="5548313" cy="737235"/>
          </a:xfrm>
          <a:prstGeom prst="rect">
            <a:avLst/>
          </a:prstGeom>
          <a:noFill/>
          <a:ln w="9525">
            <a:noFill/>
          </a:ln>
        </p:spPr>
        <p:txBody>
          <a:bodyPr wrap="square" anchor="t" anchorCtr="false">
            <a:spAutoFit/>
          </a:bodyPr>
          <a:p>
            <a:pPr>
              <a:lnSpc>
                <a:spcPct val="150000"/>
              </a:lnSpc>
              <a:buFont typeface="微软雅黑" panose="020B0604030504040204" pitchFamily="34" charset="-122"/>
            </a:pPr>
            <a:r>
              <a:rPr lang="en-US" altLang="zh-CN"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5  </a:t>
            </a:r>
            <a:r>
              <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工作要求</a:t>
            </a:r>
            <a:r>
              <a:rPr lang="en-US" altLang="zh-CN" sz="2800">
                <a:solidFill>
                  <a:srgbClr val="4B649F"/>
                </a:solidFill>
                <a:sym typeface="微软雅黑" panose="020B0604030504040204" pitchFamily="34" charset="-122"/>
              </a:rPr>
              <a:t>  -  X103</a:t>
            </a:r>
            <a:endPar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endParaRPr>
          </a:p>
        </p:txBody>
      </p:sp>
      <p:sp>
        <p:nvSpPr>
          <p:cNvPr id="158" name="学论网-矩形 1"/>
          <p:cNvSpPr/>
          <p:nvPr/>
        </p:nvSpPr>
        <p:spPr>
          <a:xfrm>
            <a:off x="749300" y="1006475"/>
            <a:ext cx="10825164" cy="5521325"/>
          </a:xfrm>
          <a:prstGeom prst="rect">
            <a:avLst/>
          </a:prstGeom>
          <a:noFill/>
          <a:ln w="12700" cap="flat" cmpd="sng" algn="ctr">
            <a:solidFill>
              <a:srgbClr val="557199"/>
            </a:solidFill>
            <a:prstDash val="sysDot"/>
          </a:ln>
          <a:effectLst/>
        </p:spPr>
        <p:txBody>
          <a:bodyPr rtlCol="0" anchor="ctr"/>
          <a:lstStyle/>
          <a:p>
            <a:pPr lvl="0" algn="ctr" fontAlgn="base"/>
            <a:endParaRPr lang="zh-CN" altLang="en-US" sz="2800" b="1" strike="noStrike" kern="0" noProof="1" dirty="0">
              <a:gradFill>
                <a:gsLst>
                  <a:gs pos="100000">
                    <a:schemeClr val="bg1"/>
                  </a:gs>
                  <a:gs pos="0">
                    <a:schemeClr val="bg1">
                      <a:lumMod val="95000"/>
                    </a:schemeClr>
                  </a:gs>
                </a:gsLst>
                <a:path path="circle">
                  <a:fillToRect l="100000" b="100000"/>
                </a:path>
              </a:gradFill>
              <a:ea typeface="微软雅黑" panose="020B0604030504040204" pitchFamily="34" charset="-122"/>
            </a:endParaRPr>
          </a:p>
        </p:txBody>
      </p:sp>
      <p:sp>
        <p:nvSpPr>
          <p:cNvPr id="10" name="文本框 9"/>
          <p:cNvSpPr txBox="true"/>
          <p:nvPr/>
        </p:nvSpPr>
        <p:spPr>
          <a:xfrm>
            <a:off x="1074738" y="1160463"/>
            <a:ext cx="9799638" cy="2468563"/>
          </a:xfrm>
          <a:prstGeom prst="rect">
            <a:avLst/>
          </a:prstGeom>
          <a:noFill/>
        </p:spPr>
        <p:txBody>
          <a:bodyPr wrap="square" rtlCol="0" anchor="t">
            <a:noAutofit/>
          </a:bodyPr>
          <a:lstStyle/>
          <a:p>
            <a:pPr>
              <a:buNone/>
            </a:pPr>
            <a:r>
              <a:rPr sz="2400" b="1" noProof="0" dirty="0">
                <a:solidFill>
                  <a:schemeClr val="accent1">
                    <a:lumMod val="50000"/>
                  </a:schemeClr>
                </a:solidFill>
                <a:latin typeface="+mn-ea"/>
                <a:ea typeface="微软雅黑" panose="020B0604030504040204" pitchFamily="34" charset="-122"/>
                <a:cs typeface="+mn-cs"/>
                <a:sym typeface="+mn-ea"/>
              </a:rPr>
              <a:t>注意：</a:t>
            </a:r>
            <a:endParaRPr sz="2400" b="1" noProof="0" dirty="0">
              <a:solidFill>
                <a:schemeClr val="accent1">
                  <a:lumMod val="50000"/>
                </a:schemeClr>
              </a:solidFill>
              <a:latin typeface="+mn-ea"/>
            </a:endParaRPr>
          </a:p>
          <a:p>
            <a:endParaRPr lang="zh-CN" altLang="en-US" sz="2200" noProof="1" dirty="0">
              <a:latin typeface="宋体" pitchFamily="2" charset="-122"/>
              <a:ea typeface="宋体" pitchFamily="2" charset="-122"/>
              <a:cs typeface="宋体" pitchFamily="2" charset="-122"/>
              <a:sym typeface="+mn-ea"/>
            </a:endParaRPr>
          </a:p>
          <a:p>
            <a:pPr marL="342900" indent="-342900">
              <a:buFont typeface="Wingdings" panose="05000000000000000000" charset="0"/>
              <a:buChar char="Ø"/>
            </a:pPr>
            <a:r>
              <a:rPr lang="zh-CN" altLang="en-US" sz="2800" b="1" noProof="1" dirty="0">
                <a:latin typeface="宋体" pitchFamily="2" charset="-122"/>
                <a:ea typeface="宋体" pitchFamily="2" charset="-122"/>
                <a:cs typeface="宋体" pitchFamily="2" charset="-122"/>
                <a:sym typeface="+mn-ea"/>
              </a:rPr>
              <a:t>平衡关系</a:t>
            </a:r>
            <a:r>
              <a:rPr lang="zh-CN" altLang="en-US" sz="2200" noProof="1" dirty="0">
                <a:latin typeface="宋体" pitchFamily="2" charset="-122"/>
                <a:ea typeface="宋体" pitchFamily="2" charset="-122"/>
                <a:cs typeface="宋体" pitchFamily="2" charset="-122"/>
                <a:sym typeface="+mn-ea"/>
              </a:rPr>
              <a:t>：</a:t>
            </a:r>
            <a:endParaRPr lang="zh-CN" altLang="en-US" sz="2200" noProof="1" dirty="0">
              <a:latin typeface="宋体" pitchFamily="2" charset="-122"/>
              <a:ea typeface="宋体" pitchFamily="2" charset="-122"/>
              <a:cs typeface="宋体" pitchFamily="2" charset="-122"/>
              <a:sym typeface="+mn-ea"/>
            </a:endParaRPr>
          </a:p>
          <a:p>
            <a:pPr>
              <a:lnSpc>
                <a:spcPct val="150000"/>
              </a:lnSpc>
            </a:pPr>
            <a:r>
              <a:rPr lang="zh-CN" altLang="en-US" sz="2200" b="1" noProof="1" dirty="0">
                <a:latin typeface="宋体" pitchFamily="2" charset="-122"/>
                <a:ea typeface="宋体" pitchFamily="2" charset="-122"/>
                <a:cs typeface="宋体" pitchFamily="2" charset="-122"/>
                <a:sym typeface="+mn-ea"/>
              </a:rPr>
              <a:t>资产总计</a:t>
            </a:r>
            <a:r>
              <a:rPr lang="zh-CN" altLang="en-US" sz="2200" noProof="1" dirty="0">
                <a:latin typeface="宋体" pitchFamily="2" charset="-122"/>
                <a:ea typeface="宋体" pitchFamily="2" charset="-122"/>
                <a:cs typeface="宋体" pitchFamily="2" charset="-122"/>
                <a:sym typeface="+mn-ea"/>
              </a:rPr>
              <a:t>=负债合计+所有者权益</a:t>
            </a:r>
            <a:endParaRPr lang="zh-CN" altLang="en-US" sz="2200" noProof="1" dirty="0">
              <a:latin typeface="宋体" pitchFamily="2" charset="-122"/>
              <a:ea typeface="宋体" pitchFamily="2" charset="-122"/>
              <a:cs typeface="宋体" pitchFamily="2" charset="-122"/>
            </a:endParaRPr>
          </a:p>
          <a:p>
            <a:pPr>
              <a:lnSpc>
                <a:spcPct val="150000"/>
              </a:lnSpc>
            </a:pPr>
            <a:r>
              <a:rPr lang="zh-CN" altLang="en-US" sz="2200" b="1" noProof="1" dirty="0">
                <a:latin typeface="宋体" pitchFamily="2" charset="-122"/>
                <a:ea typeface="宋体" pitchFamily="2" charset="-122"/>
                <a:cs typeface="宋体" pitchFamily="2" charset="-122"/>
                <a:sym typeface="+mn-ea"/>
              </a:rPr>
              <a:t>年初存货</a:t>
            </a:r>
            <a:r>
              <a:rPr lang="zh-CN" altLang="en-US" sz="2200" noProof="1" dirty="0">
                <a:latin typeface="宋体" pitchFamily="2" charset="-122"/>
                <a:ea typeface="宋体" pitchFamily="2" charset="-122"/>
                <a:cs typeface="宋体" pitchFamily="2" charset="-122"/>
                <a:sym typeface="+mn-ea"/>
              </a:rPr>
              <a:t>不应与上年报表中期末存货差距过大</a:t>
            </a:r>
            <a:endParaRPr lang="zh-CN" altLang="en-US" sz="2200" noProof="1" dirty="0">
              <a:latin typeface="宋体" pitchFamily="2" charset="-122"/>
              <a:ea typeface="宋体" pitchFamily="2" charset="-122"/>
              <a:cs typeface="宋体" pitchFamily="2" charset="-122"/>
            </a:endParaRPr>
          </a:p>
          <a:p>
            <a:pPr>
              <a:lnSpc>
                <a:spcPct val="150000"/>
              </a:lnSpc>
            </a:pPr>
            <a:r>
              <a:rPr lang="zh-CN" altLang="en-US" sz="2200" b="1" noProof="1" dirty="0">
                <a:latin typeface="宋体" pitchFamily="2" charset="-122"/>
                <a:ea typeface="宋体" pitchFamily="2" charset="-122"/>
                <a:cs typeface="宋体" pitchFamily="2" charset="-122"/>
                <a:sym typeface="+mn-ea"/>
              </a:rPr>
              <a:t>营业收入</a:t>
            </a:r>
            <a:r>
              <a:rPr lang="zh-CN" altLang="en-US" sz="2200" noProof="1" dirty="0">
                <a:latin typeface="宋体" pitchFamily="2" charset="-122"/>
                <a:ea typeface="宋体" pitchFamily="2" charset="-122"/>
                <a:cs typeface="宋体" pitchFamily="2" charset="-122"/>
                <a:sym typeface="+mn-ea"/>
              </a:rPr>
              <a:t>-营业成本-税金及附加-销售费用-管理费用-研发费用-财务费用+资产减值损失+投资收益+公允价值变动收益+其他收益=营业利润</a:t>
            </a:r>
            <a:endParaRPr lang="zh-CN" altLang="en-US" sz="2200" noProof="1" dirty="0">
              <a:latin typeface="宋体" pitchFamily="2" charset="-122"/>
              <a:ea typeface="宋体" pitchFamily="2" charset="-122"/>
              <a:cs typeface="宋体" pitchFamily="2" charset="-122"/>
            </a:endParaRPr>
          </a:p>
          <a:p>
            <a:pPr>
              <a:lnSpc>
                <a:spcPct val="150000"/>
              </a:lnSpc>
            </a:pPr>
            <a:r>
              <a:rPr lang="zh-CN" altLang="en-US" sz="2200" b="1" noProof="1" dirty="0">
                <a:latin typeface="宋体" pitchFamily="2" charset="-122"/>
                <a:ea typeface="宋体" pitchFamily="2" charset="-122"/>
                <a:cs typeface="宋体" pitchFamily="2" charset="-122"/>
                <a:sym typeface="+mn-ea"/>
              </a:rPr>
              <a:t>利润总额</a:t>
            </a:r>
            <a:r>
              <a:rPr lang="en-US" altLang="zh-CN" sz="2200" noProof="1" dirty="0">
                <a:latin typeface="宋体" pitchFamily="2" charset="-122"/>
                <a:ea typeface="宋体" pitchFamily="2" charset="-122"/>
                <a:cs typeface="宋体" pitchFamily="2" charset="-122"/>
                <a:sym typeface="+mn-ea"/>
              </a:rPr>
              <a:t>=</a:t>
            </a:r>
            <a:r>
              <a:rPr lang="zh-CN" altLang="en-US" sz="2200" noProof="1" dirty="0">
                <a:latin typeface="宋体" pitchFamily="2" charset="-122"/>
                <a:ea typeface="宋体" pitchFamily="2" charset="-122"/>
                <a:cs typeface="宋体" pitchFamily="2" charset="-122"/>
                <a:sym typeface="+mn-ea"/>
              </a:rPr>
              <a:t>营业利润+营业外收入-营业外支出</a:t>
            </a:r>
            <a:endParaRPr lang="zh-CN" altLang="en-US" sz="2200" noProof="1" dirty="0">
              <a:latin typeface="宋体" pitchFamily="2" charset="-122"/>
              <a:ea typeface="宋体" pitchFamily="2" charset="-122"/>
              <a:cs typeface="宋体" pitchFamily="2" charset="-122"/>
              <a:sym typeface="+mn-ea"/>
            </a:endParaRPr>
          </a:p>
          <a:p>
            <a:pPr marL="342900" indent="-342900">
              <a:lnSpc>
                <a:spcPct val="150000"/>
              </a:lnSpc>
              <a:buFont typeface="Wingdings" panose="05000000000000000000" charset="0"/>
              <a:buChar char="Ø"/>
            </a:pPr>
            <a:r>
              <a:rPr lang="zh-CN" altLang="en-US" sz="2800" b="1" noProof="1" dirty="0">
                <a:latin typeface="宋体" pitchFamily="2" charset="-122"/>
                <a:ea typeface="宋体" pitchFamily="2" charset="-122"/>
                <a:cs typeface="宋体" pitchFamily="2" charset="-122"/>
                <a:sym typeface="+mn-ea"/>
              </a:rPr>
              <a:t>本年变化大</a:t>
            </a:r>
            <a:r>
              <a:rPr lang="zh-CN" altLang="en-US" sz="2200" noProof="1" dirty="0">
                <a:latin typeface="宋体" pitchFamily="2" charset="-122"/>
                <a:ea typeface="宋体" pitchFamily="2" charset="-122"/>
                <a:cs typeface="宋体" pitchFamily="2" charset="-122"/>
                <a:sym typeface="+mn-ea"/>
              </a:rPr>
              <a:t>。</a:t>
            </a:r>
            <a:endParaRPr lang="zh-CN" altLang="en-US" sz="2200" noProof="1" dirty="0">
              <a:latin typeface="宋体" pitchFamily="2" charset="-122"/>
              <a:ea typeface="宋体" pitchFamily="2" charset="-122"/>
              <a:cs typeface="宋体" pitchFamily="2" charset="-122"/>
              <a:sym typeface="+mn-e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灯片编号占位符 1"/>
          <p:cNvSpPr>
            <a:spLocks noGrp="true"/>
          </p:cNvSpPr>
          <p:nvPr>
            <p:ph type="sldNum" sz="quarter" idx="12"/>
          </p:nvPr>
        </p:nvSpPr>
        <p:spPr/>
        <p:txBody>
          <a:bodyPr vert="horz" lIns="91440" tIns="45720" rIns="91440" bIns="45720" rtlCol="0" anchor="ct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pic>
        <p:nvPicPr>
          <p:cNvPr id="109570"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109572"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09573" name="文本框 62"/>
          <p:cNvSpPr txBox="true"/>
          <p:nvPr/>
        </p:nvSpPr>
        <p:spPr>
          <a:xfrm>
            <a:off x="749300" y="-107950"/>
            <a:ext cx="5548313" cy="737235"/>
          </a:xfrm>
          <a:prstGeom prst="rect">
            <a:avLst/>
          </a:prstGeom>
          <a:noFill/>
          <a:ln w="9525">
            <a:noFill/>
          </a:ln>
        </p:spPr>
        <p:txBody>
          <a:bodyPr wrap="square" anchor="t" anchorCtr="false">
            <a:spAutoFit/>
          </a:bodyPr>
          <a:p>
            <a:pPr>
              <a:lnSpc>
                <a:spcPct val="150000"/>
              </a:lnSpc>
              <a:buFont typeface="微软雅黑" panose="020B0604030504040204" pitchFamily="34" charset="-122"/>
            </a:pPr>
            <a:r>
              <a:rPr lang="en-US" altLang="zh-CN"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5  </a:t>
            </a:r>
            <a:r>
              <a:rPr lang="zh-CN" altLang="en-US"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工作要求</a:t>
            </a:r>
            <a:r>
              <a:rPr lang="en-US" altLang="zh-CN" sz="2800">
                <a:solidFill>
                  <a:srgbClr val="4B649F"/>
                </a:solidFill>
                <a:latin typeface="Arial" panose="020B0604020202020204" pitchFamily="34" charset="0"/>
                <a:ea typeface="微软雅黑" panose="020B0604030504040204" pitchFamily="34" charset="-122"/>
                <a:sym typeface="微软雅黑" panose="020B0604030504040204" pitchFamily="34" charset="-122"/>
              </a:rPr>
              <a:t>  -  X103</a:t>
            </a:r>
            <a:endParaRPr lang="en-US" altLang="zh-CN" sz="2800">
              <a:solidFill>
                <a:srgbClr val="4B649F"/>
              </a:solidFill>
              <a:latin typeface="Arial" panose="020B0604020202020204" pitchFamily="34" charset="0"/>
              <a:ea typeface="微软雅黑" panose="020B0604030504040204" pitchFamily="34" charset="-122"/>
              <a:sym typeface="微软雅黑" panose="020B0604030504040204" pitchFamily="34" charset="-122"/>
            </a:endParaRPr>
          </a:p>
        </p:txBody>
      </p:sp>
      <p:sp>
        <p:nvSpPr>
          <p:cNvPr id="158" name="学论网-矩形 1"/>
          <p:cNvSpPr/>
          <p:nvPr/>
        </p:nvSpPr>
        <p:spPr>
          <a:xfrm>
            <a:off x="684530" y="884555"/>
            <a:ext cx="10825480" cy="3720465"/>
          </a:xfrm>
          <a:prstGeom prst="rect">
            <a:avLst/>
          </a:prstGeom>
          <a:noFill/>
          <a:ln w="12700" cap="flat" cmpd="sng" algn="ctr">
            <a:solidFill>
              <a:srgbClr val="557199"/>
            </a:solidFill>
            <a:prstDash val="sysDot"/>
          </a:ln>
          <a:effectLst/>
        </p:spPr>
        <p:txBody>
          <a:bodyPr rtlCol="0" anchor="ctr"/>
          <a:lstStyle/>
          <a:p>
            <a:pPr lvl="0" algn="ctr" fontAlgn="base"/>
            <a:endParaRPr lang="zh-CN" altLang="en-US" sz="2800" b="1" strike="noStrike" kern="0" noProof="1" dirty="0">
              <a:gradFill>
                <a:gsLst>
                  <a:gs pos="100000">
                    <a:schemeClr val="bg1"/>
                  </a:gs>
                  <a:gs pos="0">
                    <a:schemeClr val="bg1">
                      <a:lumMod val="95000"/>
                    </a:schemeClr>
                  </a:gs>
                </a:gsLst>
                <a:path path="circle">
                  <a:fillToRect l="100000" b="100000"/>
                </a:path>
              </a:gradFill>
              <a:ea typeface="微软雅黑" panose="020B0604030504040204" pitchFamily="34" charset="-122"/>
            </a:endParaRPr>
          </a:p>
        </p:txBody>
      </p:sp>
      <p:sp>
        <p:nvSpPr>
          <p:cNvPr id="4" name="文本框 3"/>
          <p:cNvSpPr txBox="true"/>
          <p:nvPr/>
        </p:nvSpPr>
        <p:spPr>
          <a:xfrm>
            <a:off x="1368425" y="1028700"/>
            <a:ext cx="1955800" cy="521970"/>
          </a:xfrm>
          <a:prstGeom prst="rect">
            <a:avLst/>
          </a:prstGeom>
          <a:noFill/>
        </p:spPr>
        <p:txBody>
          <a:bodyPr wrap="none" rtlCol="0" anchor="t">
            <a:spAutoFit/>
          </a:bodyPr>
          <a:lstStyle/>
          <a:p>
            <a:pPr marL="342900" marR="0" indent="-342900" algn="l" defTabSz="914400">
              <a:lnSpc>
                <a:spcPct val="100000"/>
              </a:lnSpc>
              <a:spcBef>
                <a:spcPct val="50000"/>
              </a:spcBef>
              <a:buClrTx/>
              <a:buSzTx/>
              <a:buFont typeface="Wingdings" panose="05000000000000000000" charset="0"/>
              <a:buChar char="Ø"/>
            </a:pPr>
            <a:r>
              <a:rPr lang="zh-CN" altLang="en-US" sz="2800" b="1" dirty="0">
                <a:latin typeface="宋体" pitchFamily="2" charset="-122"/>
                <a:ea typeface="宋体" pitchFamily="2" charset="-122"/>
                <a:cs typeface="宋体" pitchFamily="2" charset="-122"/>
                <a:sym typeface="+mn-ea"/>
              </a:rPr>
              <a:t>数据极值</a:t>
            </a:r>
            <a:endParaRPr lang="zh-CN" altLang="en-US" sz="2800" b="1" dirty="0">
              <a:latin typeface="宋体" pitchFamily="2" charset="-122"/>
              <a:ea typeface="宋体" pitchFamily="2" charset="-122"/>
              <a:cs typeface="宋体" pitchFamily="2" charset="-122"/>
              <a:sym typeface="+mn-ea"/>
            </a:endParaRPr>
          </a:p>
        </p:txBody>
      </p:sp>
      <p:sp>
        <p:nvSpPr>
          <p:cNvPr id="109576" name="矩形 4"/>
          <p:cNvSpPr/>
          <p:nvPr/>
        </p:nvSpPr>
        <p:spPr>
          <a:xfrm>
            <a:off x="1370013" y="1343025"/>
            <a:ext cx="9440862" cy="598805"/>
          </a:xfrm>
          <a:prstGeom prst="rect">
            <a:avLst/>
          </a:prstGeom>
          <a:noFill/>
          <a:ln w="9525">
            <a:noFill/>
          </a:ln>
        </p:spPr>
        <p:txBody>
          <a:bodyPr wrap="square" anchor="t" anchorCtr="false">
            <a:spAutoFit/>
          </a:bodyPr>
          <a:p>
            <a:pPr algn="just">
              <a:lnSpc>
                <a:spcPct val="150000"/>
              </a:lnSpc>
              <a:spcBef>
                <a:spcPts val="1200"/>
              </a:spcBef>
              <a:buFont typeface="Wingdings" panose="05000000000000000000" charset="0"/>
            </a:pPr>
            <a:r>
              <a:rPr lang="en-US" altLang="zh-CN" sz="2200" dirty="0">
                <a:latin typeface="宋体" pitchFamily="2" charset="-122"/>
                <a:ea typeface="宋体" pitchFamily="2" charset="-122"/>
                <a:sym typeface="微软雅黑" panose="020B0604030504040204" pitchFamily="34" charset="-122"/>
              </a:rPr>
              <a:t>   </a:t>
            </a:r>
            <a:r>
              <a:rPr lang="zh-CN" altLang="en-US" sz="2200" dirty="0">
                <a:latin typeface="宋体" pitchFamily="2" charset="-122"/>
                <a:ea typeface="宋体" pitchFamily="2" charset="-122"/>
                <a:sym typeface="微软雅黑" panose="020B0604030504040204" pitchFamily="34" charset="-122"/>
              </a:rPr>
              <a:t>对于重点指标，尤其是易错指标，进行极值查询。</a:t>
            </a:r>
            <a:endParaRPr lang="zh-CN" altLang="en-US" sz="2200" dirty="0">
              <a:latin typeface="宋体" pitchFamily="2" charset="-122"/>
              <a:ea typeface="宋体" pitchFamily="2" charset="-122"/>
              <a:sym typeface="微软雅黑" panose="020B0604030504040204" pitchFamily="34" charset="-122"/>
            </a:endParaRPr>
          </a:p>
        </p:txBody>
      </p:sp>
      <p:sp>
        <p:nvSpPr>
          <p:cNvPr id="6" name="文本框 5"/>
          <p:cNvSpPr txBox="true"/>
          <p:nvPr/>
        </p:nvSpPr>
        <p:spPr>
          <a:xfrm>
            <a:off x="1347788" y="2165350"/>
            <a:ext cx="1955800" cy="521970"/>
          </a:xfrm>
          <a:prstGeom prst="rect">
            <a:avLst/>
          </a:prstGeom>
          <a:noFill/>
        </p:spPr>
        <p:txBody>
          <a:bodyPr wrap="none" rtlCol="0" anchor="t">
            <a:spAutoFit/>
          </a:bodyPr>
          <a:lstStyle/>
          <a:p>
            <a:pPr marL="342900" lvl="0" indent="-342900" algn="l">
              <a:spcBef>
                <a:spcPct val="50000"/>
              </a:spcBef>
              <a:buClrTx/>
              <a:buSzTx/>
              <a:buFont typeface="Wingdings" panose="05000000000000000000" charset="0"/>
              <a:buChar char="Ø"/>
            </a:pPr>
            <a:r>
              <a:rPr lang="zh-CN" altLang="en-US" sz="2800" b="1" dirty="0">
                <a:latin typeface="宋体" pitchFamily="2" charset="-122"/>
                <a:ea typeface="宋体" pitchFamily="2" charset="-122"/>
                <a:cs typeface="宋体" pitchFamily="2" charset="-122"/>
                <a:sym typeface="+mn-ea"/>
              </a:rPr>
              <a:t>增速变动</a:t>
            </a:r>
            <a:endParaRPr lang="zh-CN" altLang="en-US" sz="2800" b="1" dirty="0">
              <a:latin typeface="宋体" pitchFamily="2" charset="-122"/>
              <a:ea typeface="宋体" pitchFamily="2" charset="-122"/>
              <a:cs typeface="宋体" pitchFamily="2" charset="-122"/>
              <a:sym typeface="+mn-ea"/>
            </a:endParaRPr>
          </a:p>
        </p:txBody>
      </p:sp>
      <p:sp>
        <p:nvSpPr>
          <p:cNvPr id="109578" name="矩形 6"/>
          <p:cNvSpPr/>
          <p:nvPr/>
        </p:nvSpPr>
        <p:spPr>
          <a:xfrm>
            <a:off x="1347788" y="2506663"/>
            <a:ext cx="9440862" cy="598805"/>
          </a:xfrm>
          <a:prstGeom prst="rect">
            <a:avLst/>
          </a:prstGeom>
          <a:noFill/>
          <a:ln w="9525">
            <a:noFill/>
          </a:ln>
        </p:spPr>
        <p:txBody>
          <a:bodyPr wrap="square" anchor="t" anchorCtr="false">
            <a:spAutoFit/>
          </a:bodyPr>
          <a:p>
            <a:pPr algn="just">
              <a:lnSpc>
                <a:spcPct val="150000"/>
              </a:lnSpc>
              <a:spcBef>
                <a:spcPts val="1200"/>
              </a:spcBef>
              <a:buFont typeface="Wingdings" panose="05000000000000000000" charset="0"/>
            </a:pPr>
            <a:r>
              <a:rPr lang="en-US" altLang="zh-CN" sz="2200" dirty="0">
                <a:latin typeface="宋体" pitchFamily="2" charset="-122"/>
                <a:ea typeface="宋体" pitchFamily="2" charset="-122"/>
                <a:sym typeface="微软雅黑" panose="020B0604030504040204" pitchFamily="34" charset="-122"/>
              </a:rPr>
              <a:t>   </a:t>
            </a:r>
            <a:r>
              <a:rPr lang="zh-CN" altLang="en-US" sz="2200" dirty="0">
                <a:latin typeface="宋体" pitchFamily="2" charset="-122"/>
                <a:ea typeface="宋体" pitchFamily="2" charset="-122"/>
                <a:sym typeface="微软雅黑" panose="020B0604030504040204" pitchFamily="34" charset="-122"/>
              </a:rPr>
              <a:t>对两年增速差值较大的指标进行查询。</a:t>
            </a:r>
            <a:endParaRPr lang="zh-CN" altLang="en-US" sz="2200" dirty="0">
              <a:latin typeface="宋体" pitchFamily="2" charset="-122"/>
              <a:ea typeface="宋体" pitchFamily="2" charset="-122"/>
              <a:sym typeface="微软雅黑" panose="020B0604030504040204" pitchFamily="34" charset="-122"/>
            </a:endParaRPr>
          </a:p>
        </p:txBody>
      </p:sp>
      <p:sp>
        <p:nvSpPr>
          <p:cNvPr id="8" name="矩形 7"/>
          <p:cNvSpPr/>
          <p:nvPr/>
        </p:nvSpPr>
        <p:spPr>
          <a:xfrm>
            <a:off x="1376363" y="3559175"/>
            <a:ext cx="9440864" cy="1260475"/>
          </a:xfrm>
          <a:prstGeom prst="rect">
            <a:avLst/>
          </a:prstGeom>
        </p:spPr>
        <p:txBody>
          <a:bodyPr wrap="square">
            <a:spAutoFit/>
          </a:bodyPr>
          <a:lstStyle/>
          <a:p>
            <a:pPr algn="just" fontAlgn="auto">
              <a:lnSpc>
                <a:spcPct val="150000"/>
              </a:lnSpc>
              <a:spcBef>
                <a:spcPts val="1200"/>
              </a:spcBef>
              <a:buFont typeface="Wingdings" panose="05000000000000000000" charset="0"/>
            </a:pPr>
            <a:r>
              <a:rPr lang="en-US" altLang="zh-CN" sz="2200" strike="noStrike" noProof="1" dirty="0">
                <a:latin typeface="宋体" pitchFamily="2" charset="-122"/>
                <a:ea typeface="宋体" pitchFamily="2" charset="-122"/>
                <a:cs typeface="宋体" pitchFamily="2" charset="-122"/>
                <a:sym typeface="+mn-ea"/>
              </a:rPr>
              <a:t>   B</a:t>
            </a:r>
            <a:r>
              <a:rPr lang="zh-CN" altLang="en-US" sz="2200" strike="noStrike" noProof="1" dirty="0">
                <a:latin typeface="宋体" pitchFamily="2" charset="-122"/>
                <a:ea typeface="宋体" pitchFamily="2" charset="-122"/>
                <a:cs typeface="宋体" pitchFamily="2" charset="-122"/>
                <a:sym typeface="+mn-ea"/>
              </a:rPr>
              <a:t>类错误写清楚说明才可以解锁，填写不清楚或文不对题的进行查询</a:t>
            </a:r>
            <a:endParaRPr lang="zh-CN" altLang="en-US" sz="2200" strike="noStrike" noProof="1" dirty="0">
              <a:latin typeface="宋体" pitchFamily="2" charset="-122"/>
              <a:ea typeface="宋体" pitchFamily="2" charset="-122"/>
              <a:cs typeface="宋体" pitchFamily="2" charset="-122"/>
              <a:sym typeface="+mn-ea"/>
            </a:endParaRPr>
          </a:p>
          <a:p>
            <a:pPr marL="342900" indent="-342900" algn="just" fontAlgn="auto">
              <a:lnSpc>
                <a:spcPct val="150000"/>
              </a:lnSpc>
              <a:spcBef>
                <a:spcPts val="1200"/>
              </a:spcBef>
              <a:buFont typeface="Wingdings" panose="05000000000000000000" charset="0"/>
              <a:buChar char="l"/>
            </a:pPr>
            <a:endParaRPr lang="zh-CN" sz="2200" strike="noStrike" noProof="1" dirty="0">
              <a:solidFill>
                <a:schemeClr val="tx1">
                  <a:lumMod val="75000"/>
                  <a:lumOff val="25000"/>
                </a:schemeClr>
              </a:solidFill>
              <a:uFillTx/>
              <a:latin typeface="宋体" pitchFamily="2" charset="-122"/>
              <a:ea typeface="宋体" pitchFamily="2" charset="-122"/>
              <a:cs typeface="宋体" pitchFamily="2" charset="-122"/>
            </a:endParaRPr>
          </a:p>
        </p:txBody>
      </p:sp>
      <p:sp>
        <p:nvSpPr>
          <p:cNvPr id="9" name="文本框 8"/>
          <p:cNvSpPr txBox="true"/>
          <p:nvPr/>
        </p:nvSpPr>
        <p:spPr>
          <a:xfrm>
            <a:off x="1346200" y="3241675"/>
            <a:ext cx="1955800" cy="521970"/>
          </a:xfrm>
          <a:prstGeom prst="rect">
            <a:avLst/>
          </a:prstGeom>
          <a:noFill/>
        </p:spPr>
        <p:txBody>
          <a:bodyPr wrap="none" rtlCol="0" anchor="t">
            <a:spAutoFit/>
          </a:bodyPr>
          <a:lstStyle/>
          <a:p>
            <a:pPr marL="342900" lvl="0" indent="-342900" algn="l">
              <a:spcBef>
                <a:spcPct val="50000"/>
              </a:spcBef>
              <a:buClrTx/>
              <a:buSzTx/>
              <a:buFont typeface="Wingdings" panose="05000000000000000000" charset="0"/>
              <a:buChar char="Ø"/>
            </a:pPr>
            <a:r>
              <a:rPr lang="zh-CN" altLang="en-US" sz="2800" b="1" dirty="0">
                <a:latin typeface="宋体" pitchFamily="2" charset="-122"/>
                <a:ea typeface="宋体" pitchFamily="2" charset="-122"/>
                <a:cs typeface="宋体" pitchFamily="2" charset="-122"/>
                <a:sym typeface="+mn-ea"/>
              </a:rPr>
              <a:t>错误说明</a:t>
            </a:r>
            <a:endParaRPr lang="zh-CN" altLang="en-US" sz="2800" b="1" dirty="0">
              <a:latin typeface="宋体" pitchFamily="2" charset="-122"/>
              <a:ea typeface="宋体" pitchFamily="2" charset="-122"/>
              <a:cs typeface="宋体" pitchFamily="2" charset="-122"/>
              <a:sym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0465" name="图片 6"/>
          <p:cNvPicPr>
            <a:picLocks noChangeAspect="true"/>
          </p:cNvPicPr>
          <p:nvPr/>
        </p:nvPicPr>
        <p:blipFill>
          <a:blip r:embed="rId1"/>
          <a:stretch>
            <a:fillRect/>
          </a:stretch>
        </p:blipFill>
        <p:spPr>
          <a:xfrm>
            <a:off x="6326188" y="5200651"/>
            <a:ext cx="5865812" cy="1657351"/>
          </a:xfrm>
          <a:prstGeom prst="rect">
            <a:avLst/>
          </a:prstGeom>
          <a:noFill/>
          <a:ln w="9525">
            <a:noFill/>
          </a:ln>
        </p:spPr>
      </p:pic>
      <p:sp>
        <p:nvSpPr>
          <p:cNvPr id="48" name="任意多边形 47"/>
          <p:cNvSpPr/>
          <p:nvPr/>
        </p:nvSpPr>
        <p:spPr>
          <a:xfrm rot="5400000">
            <a:off x="1882775" y="-1425575"/>
            <a:ext cx="914400" cy="4679951"/>
          </a:xfrm>
          <a:custGeom>
            <a:avLst/>
            <a:gdLst>
              <a:gd name="connsiteX0" fmla="*/ 0 w 990604"/>
              <a:gd name="connsiteY0" fmla="*/ 5956738 h 5956738"/>
              <a:gd name="connsiteX1" fmla="*/ 0 w 990604"/>
              <a:gd name="connsiteY1" fmla="*/ 317938 h 5956738"/>
              <a:gd name="connsiteX2" fmla="*/ 6 w 990604"/>
              <a:gd name="connsiteY2" fmla="*/ 317938 h 5956738"/>
              <a:gd name="connsiteX3" fmla="*/ 495305 w 990604"/>
              <a:gd name="connsiteY3" fmla="*/ 0 h 5956738"/>
              <a:gd name="connsiteX4" fmla="*/ 990604 w 990604"/>
              <a:gd name="connsiteY4" fmla="*/ 317938 h 5956738"/>
              <a:gd name="connsiteX5" fmla="*/ 990601 w 990604"/>
              <a:gd name="connsiteY5" fmla="*/ 317938 h 5956738"/>
              <a:gd name="connsiteX6" fmla="*/ 990601 w 990604"/>
              <a:gd name="connsiteY6" fmla="*/ 5956738 h 5956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0604" h="5956738">
                <a:moveTo>
                  <a:pt x="0" y="5956738"/>
                </a:moveTo>
                <a:lnTo>
                  <a:pt x="0" y="317938"/>
                </a:lnTo>
                <a:lnTo>
                  <a:pt x="6" y="317938"/>
                </a:lnTo>
                <a:lnTo>
                  <a:pt x="495305" y="0"/>
                </a:lnTo>
                <a:lnTo>
                  <a:pt x="990604" y="317938"/>
                </a:lnTo>
                <a:lnTo>
                  <a:pt x="990601" y="317938"/>
                </a:lnTo>
                <a:lnTo>
                  <a:pt x="990601" y="5956738"/>
                </a:lnTo>
                <a:close/>
              </a:path>
            </a:pathLst>
          </a:cu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0" name="椭圆 9"/>
          <p:cNvSpPr/>
          <p:nvPr/>
        </p:nvSpPr>
        <p:spPr>
          <a:xfrm>
            <a:off x="323851" y="247651"/>
            <a:ext cx="1333500" cy="1333500"/>
          </a:xfrm>
          <a:prstGeom prst="ellipse">
            <a:avLst/>
          </a:prstGeom>
          <a:solidFill>
            <a:schemeClr val="bg1"/>
          </a:solidFill>
          <a:ln w="38100">
            <a:solidFill>
              <a:srgbClr val="4B649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90468" name="文本框 62"/>
          <p:cNvSpPr txBox="true"/>
          <p:nvPr/>
        </p:nvSpPr>
        <p:spPr>
          <a:xfrm>
            <a:off x="4407112" y="1858857"/>
            <a:ext cx="4420235" cy="1322070"/>
          </a:xfrm>
          <a:prstGeom prst="rect">
            <a:avLst/>
          </a:prstGeom>
          <a:noFill/>
          <a:ln w="9525">
            <a:noFill/>
          </a:ln>
        </p:spPr>
        <p:txBody>
          <a:bodyPr wrap="none" anchor="t" anchorCtr="false">
            <a:spAutoFit/>
          </a:bodyPr>
          <a:p>
            <a:r>
              <a:rPr lang="zh-CN" altLang="en-US" sz="8000" b="1" dirty="0">
                <a:solidFill>
                  <a:srgbClr val="4B649F"/>
                </a:solidFill>
                <a:latin typeface="微软雅黑" panose="020B0604030504040204" pitchFamily="34" charset="-122"/>
                <a:ea typeface="微软雅黑" panose="020B0604030504040204" pitchFamily="34" charset="-122"/>
              </a:rPr>
              <a:t>谢</a:t>
            </a:r>
            <a:r>
              <a:rPr lang="en-US" altLang="zh-CN" sz="8000" b="1">
                <a:solidFill>
                  <a:srgbClr val="4B649F"/>
                </a:solidFill>
                <a:latin typeface="微软雅黑" panose="020B0604030504040204" pitchFamily="34" charset="-122"/>
                <a:ea typeface="微软雅黑" panose="020B0604030504040204" pitchFamily="34" charset="-122"/>
              </a:rPr>
              <a:t>   </a:t>
            </a:r>
            <a:r>
              <a:rPr lang="zh-CN" altLang="en-US" sz="8000" b="1" dirty="0">
                <a:solidFill>
                  <a:srgbClr val="4B649F"/>
                </a:solidFill>
                <a:latin typeface="微软雅黑" panose="020B0604030504040204" pitchFamily="34" charset="-122"/>
                <a:ea typeface="微软雅黑" panose="020B0604030504040204" pitchFamily="34" charset="-122"/>
              </a:rPr>
              <a:t>谢！</a:t>
            </a:r>
            <a:r>
              <a:rPr lang="zh-CN" altLang="en-US" sz="6600" dirty="0">
                <a:solidFill>
                  <a:srgbClr val="4B649F"/>
                </a:solidFill>
                <a:latin typeface="Arial" panose="020B0604020202020204" pitchFamily="34" charset="0"/>
                <a:ea typeface="微软雅黑" panose="020B0604030504040204" pitchFamily="34" charset="-122"/>
              </a:rPr>
              <a:t> </a:t>
            </a:r>
            <a:endParaRPr lang="zh-CN" altLang="en-US" sz="6600" dirty="0">
              <a:solidFill>
                <a:srgbClr val="4B649F"/>
              </a:solidFill>
              <a:latin typeface="Arial" panose="020B0604020202020204" pitchFamily="34" charset="0"/>
              <a:ea typeface="微软雅黑" panose="020B0604030504040204" pitchFamily="34" charset="-122"/>
            </a:endParaRPr>
          </a:p>
        </p:txBody>
      </p:sp>
      <p:sp>
        <p:nvSpPr>
          <p:cNvPr id="1069" name="矩形 1068"/>
          <p:cNvSpPr/>
          <p:nvPr/>
        </p:nvSpPr>
        <p:spPr>
          <a:xfrm>
            <a:off x="10906127" y="4237039"/>
            <a:ext cx="476251" cy="476251"/>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7" name="矩形 116"/>
          <p:cNvSpPr/>
          <p:nvPr/>
        </p:nvSpPr>
        <p:spPr>
          <a:xfrm>
            <a:off x="10637839" y="4008439"/>
            <a:ext cx="474663" cy="474663"/>
          </a:xfrm>
          <a:prstGeom prst="rect">
            <a:avLst/>
          </a:prstGeom>
          <a:solidFill>
            <a:srgbClr val="4B649F">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8" name="矩形 117"/>
          <p:cNvSpPr/>
          <p:nvPr/>
        </p:nvSpPr>
        <p:spPr>
          <a:xfrm>
            <a:off x="1262063" y="2146300"/>
            <a:ext cx="474663" cy="474663"/>
          </a:xfrm>
          <a:prstGeom prst="rect">
            <a:avLst/>
          </a:prstGeom>
          <a:solidFill>
            <a:srgbClr val="4B649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sp>
        <p:nvSpPr>
          <p:cNvPr id="119" name="矩形 118"/>
          <p:cNvSpPr/>
          <p:nvPr/>
        </p:nvSpPr>
        <p:spPr>
          <a:xfrm>
            <a:off x="1460500" y="2386013"/>
            <a:ext cx="474663" cy="474663"/>
          </a:xfrm>
          <a:prstGeom prst="rect">
            <a:avLst/>
          </a:prstGeom>
          <a:solidFill>
            <a:srgbClr val="4B649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endParaRPr>
          </a:p>
        </p:txBody>
      </p:sp>
      <p:pic>
        <p:nvPicPr>
          <p:cNvPr id="190473" name="图片 5"/>
          <p:cNvPicPr>
            <a:picLocks noChangeAspect="true"/>
          </p:cNvPicPr>
          <p:nvPr/>
        </p:nvPicPr>
        <p:blipFill>
          <a:blip r:embed="rId2"/>
          <a:stretch>
            <a:fillRect/>
          </a:stretch>
        </p:blipFill>
        <p:spPr>
          <a:xfrm>
            <a:off x="539751" y="468313"/>
            <a:ext cx="900113" cy="903287"/>
          </a:xfrm>
          <a:prstGeom prst="rect">
            <a:avLst/>
          </a:prstGeom>
          <a:noFill/>
          <a:ln w="9525">
            <a:noFill/>
          </a:ln>
        </p:spPr>
      </p:pic>
      <p:sp>
        <p:nvSpPr>
          <p:cNvPr id="2" name="灯片编号占位符 1"/>
          <p:cNvSpPr>
            <a:spLocks noGrp="true"/>
          </p:cNvSpPr>
          <p:nvPr>
            <p:ph type="sldNum" sz="quarter" idx="12"/>
          </p:nvPr>
        </p:nvSpPr>
        <p:spPr/>
        <p:txBody>
          <a:bodyPr vert="horz" lIns="91440" tIns="45720" rIns="91440" bIns="45720" rtlCol="0" anchor="ctr"/>
          <a:lstStyle/>
          <a:p>
            <a:pPr marL="0" marR="0" lvl="0" indent="0" algn="r" defTabSz="914400" rtl="0" eaLnBrk="1" fontAlgn="auto" latinLnBrk="0" hangingPunct="1">
              <a:lnSpc>
                <a:spcPct val="100000"/>
              </a:lnSpc>
              <a:spcBef>
                <a:spcPct val="0"/>
              </a:spcBef>
              <a:spcAft>
                <a:spcPct val="0"/>
              </a:spcAft>
              <a:buClrTx/>
              <a:buSzTx/>
              <a:buFontTx/>
              <a:buNone/>
              <a:defRPr/>
            </a:pPr>
            <a:fld id="{814B6EB9-16BF-438A-BBF7-DEC66FF72A9B}" type="slidenum">
              <a:rPr kumimoji="0" lang="zh-CN" altLang="en-US"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矩形 5"/>
          <p:cNvSpPr>
            <a:spLocks noChangeArrowheads="true"/>
          </p:cNvSpPr>
          <p:nvPr/>
        </p:nvSpPr>
        <p:spPr bwMode="auto">
          <a:xfrm>
            <a:off x="3092873" y="4008120"/>
            <a:ext cx="4964430" cy="1816735"/>
          </a:xfrm>
          <a:prstGeom prst="rect">
            <a:avLst/>
          </a:prstGeom>
          <a:noFill/>
          <a:ln w="9525">
            <a:noFill/>
            <a:miter lim="800000"/>
          </a:ln>
        </p:spPr>
        <p:txBody>
          <a:bodyPr wrap="none">
            <a:spAutoFit/>
          </a:bodyPr>
          <a:p>
            <a:pPr marL="0" marR="0" lvl="0" algn="l" defTabSz="914400" rtl="0" eaLnBrk="1" fontAlgn="base" latinLnBrk="0" hangingPunct="1">
              <a:lnSpc>
                <a:spcPct val="100000"/>
              </a:lnSpc>
              <a:buClrTx/>
              <a:buSzTx/>
              <a:buFontTx/>
              <a:buNone/>
              <a:defRPr/>
            </a:pPr>
            <a:r>
              <a:rPr kumimoji="1" lang="zh-CN" altLang="en-US" sz="3735" b="1" dirty="0">
                <a:solidFill>
                  <a:schemeClr val="accent1">
                    <a:lumMod val="75000"/>
                  </a:schemeClr>
                </a:solidFill>
                <a:latin typeface="Times New Roman" panose="02020603050405020304" pitchFamily="18" charset="0"/>
                <a:ea typeface="黑体" panose="02010609060101010101" charset="-122"/>
                <a:sym typeface="+mn-ea"/>
              </a:rPr>
              <a:t>时会茹</a:t>
            </a:r>
            <a:endParaRPr kumimoji="1" lang="zh-CN" altLang="en-US" sz="3735" b="1" dirty="0">
              <a:solidFill>
                <a:schemeClr val="accent1">
                  <a:lumMod val="75000"/>
                </a:schemeClr>
              </a:solidFill>
              <a:latin typeface="Times New Roman" panose="02020603050405020304" pitchFamily="18" charset="0"/>
              <a:ea typeface="黑体" panose="02010609060101010101" charset="-122"/>
              <a:sym typeface="+mn-ea"/>
            </a:endParaRPr>
          </a:p>
          <a:p>
            <a:pPr marL="0" marR="0" lvl="0" algn="l" defTabSz="914400" rtl="0" eaLnBrk="1" fontAlgn="base" latinLnBrk="0" hangingPunct="1">
              <a:lnSpc>
                <a:spcPct val="100000"/>
              </a:lnSpc>
              <a:buClrTx/>
              <a:buSzTx/>
              <a:buFontTx/>
              <a:buNone/>
              <a:defRPr/>
            </a:pPr>
            <a:r>
              <a:rPr kumimoji="1" lang="en-US" sz="3735" b="1" i="0" u="none" strike="noStrike" cap="none" spc="0" normalizeH="0" baseline="0" noProof="0" dirty="0">
                <a:ln>
                  <a:noFill/>
                </a:ln>
                <a:solidFill>
                  <a:schemeClr val="accent1">
                    <a:lumMod val="75000"/>
                  </a:schemeClr>
                </a:solidFill>
                <a:effectLst/>
                <a:uLnTx/>
                <a:uFillTx/>
                <a:latin typeface="Times New Roman" panose="02020603050405020304" pitchFamily="18" charset="0"/>
                <a:ea typeface="黑体" panose="02010609060101010101" charset="-122"/>
              </a:rPr>
              <a:t>63629502</a:t>
            </a:r>
            <a:endParaRPr kumimoji="1" lang="en-US" sz="3735" b="1" i="0" u="none" strike="noStrike" cap="none" spc="0" normalizeH="0" baseline="0" noProof="0" dirty="0">
              <a:ln>
                <a:noFill/>
              </a:ln>
              <a:solidFill>
                <a:schemeClr val="accent1">
                  <a:lumMod val="75000"/>
                </a:schemeClr>
              </a:solidFill>
              <a:effectLst/>
              <a:uLnTx/>
              <a:uFillTx/>
              <a:latin typeface="Times New Roman" panose="02020603050405020304" pitchFamily="18" charset="0"/>
              <a:ea typeface="黑体" panose="02010609060101010101" charset="-122"/>
            </a:endParaRPr>
          </a:p>
          <a:p>
            <a:pPr marL="0" marR="0" lvl="0" algn="l" defTabSz="914400" rtl="0" eaLnBrk="1" fontAlgn="base" latinLnBrk="0" hangingPunct="1">
              <a:lnSpc>
                <a:spcPct val="100000"/>
              </a:lnSpc>
              <a:buClrTx/>
              <a:buSzTx/>
              <a:buFontTx/>
              <a:buNone/>
              <a:defRPr/>
            </a:pPr>
            <a:r>
              <a:rPr kumimoji="1" lang="en-US" sz="3735" b="1" i="0" u="none" strike="noStrike" cap="none" spc="0" normalizeH="0" baseline="0" noProof="0" dirty="0">
                <a:ln>
                  <a:noFill/>
                </a:ln>
                <a:solidFill>
                  <a:schemeClr val="accent1">
                    <a:lumMod val="75000"/>
                  </a:schemeClr>
                </a:solidFill>
                <a:effectLst/>
                <a:uLnTx/>
                <a:uFillTx/>
                <a:latin typeface="Times New Roman" panose="02020603050405020304" pitchFamily="18" charset="0"/>
                <a:ea typeface="黑体" panose="02010609060101010101" charset="-122"/>
              </a:rPr>
              <a:t>ftcjk@tjj.beijing.gov.cn</a:t>
            </a:r>
            <a:endParaRPr kumimoji="1" lang="en-US" sz="3735" b="1" i="0" u="none" strike="noStrike" cap="none" spc="0" normalizeH="0" baseline="0" noProof="0" dirty="0">
              <a:ln>
                <a:noFill/>
              </a:ln>
              <a:solidFill>
                <a:schemeClr val="accent1">
                  <a:lumMod val="75000"/>
                </a:schemeClr>
              </a:solidFill>
              <a:effectLst/>
              <a:uLnTx/>
              <a:uFillTx/>
              <a:latin typeface="Times New Roman" panose="02020603050405020304" pitchFamily="18" charset="0"/>
              <a:ea typeface="黑体" panose="02010609060101010101"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198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41996" name="文本占位符 34"/>
          <p:cNvSpPr>
            <a:spLocks noGrp="true"/>
          </p:cNvSpPr>
          <p:nvPr/>
        </p:nvSpPr>
        <p:spPr>
          <a:xfrm>
            <a:off x="992188" y="1236663"/>
            <a:ext cx="1487805" cy="478155"/>
          </a:xfrm>
          <a:prstGeom prst="rect">
            <a:avLst/>
          </a:prstGeom>
          <a:noFill/>
          <a:ln w="9525">
            <a:noFill/>
          </a:ln>
        </p:spPr>
        <p:txBody>
          <a:bodyPr wrap="none" anchor="t" anchorCtr="false">
            <a:spAutoFit/>
          </a:bodyPr>
          <a:p>
            <a:pPr>
              <a:lnSpc>
                <a:spcPct val="90000"/>
              </a:lnSpc>
              <a:spcBef>
                <a:spcPts val="1000"/>
              </a:spcBef>
            </a:pPr>
            <a:r>
              <a:rPr lang="en-US" altLang="zh-CN" sz="2800" b="1" dirty="0">
                <a:solidFill>
                  <a:schemeClr val="accent1"/>
                </a:solidFill>
                <a:latin typeface="Arial" panose="020B0604020202020204" pitchFamily="34" charset="0"/>
                <a:ea typeface="微软雅黑" panose="020B0604030504040204" pitchFamily="34" charset="-122"/>
              </a:rPr>
              <a:t>109</a:t>
            </a:r>
            <a:r>
              <a:rPr lang="zh-CN" altLang="en-US" sz="2800" b="1" dirty="0">
                <a:solidFill>
                  <a:schemeClr val="accent1"/>
                </a:solidFill>
                <a:latin typeface="Arial" panose="020B0604020202020204" pitchFamily="34" charset="0"/>
                <a:ea typeface="微软雅黑" panose="020B0604030504040204" pitchFamily="34" charset="-122"/>
              </a:rPr>
              <a:t>表样</a:t>
            </a:r>
            <a:endParaRPr lang="zh-CN" altLang="en-US" sz="2800" b="1" dirty="0">
              <a:solidFill>
                <a:schemeClr val="accent1"/>
              </a:solidFill>
              <a:latin typeface="Arial" panose="020B0604020202020204" pitchFamily="34" charset="0"/>
              <a:ea typeface="微软雅黑" panose="020B0604030504040204" pitchFamily="34" charset="-122"/>
            </a:endParaRPr>
          </a:p>
        </p:txBody>
      </p:sp>
      <p:pic>
        <p:nvPicPr>
          <p:cNvPr id="6" name="图片 5"/>
          <p:cNvPicPr>
            <a:picLocks noChangeAspect="true"/>
          </p:cNvPicPr>
          <p:nvPr/>
        </p:nvPicPr>
        <p:blipFill>
          <a:blip r:embed="rId3"/>
          <a:stretch>
            <a:fillRect/>
          </a:stretch>
        </p:blipFill>
        <p:spPr>
          <a:xfrm>
            <a:off x="2918460" y="780415"/>
            <a:ext cx="7875270" cy="56248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198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41996" name="文本占位符 34"/>
          <p:cNvSpPr>
            <a:spLocks noGrp="true"/>
          </p:cNvSpPr>
          <p:nvPr/>
        </p:nvSpPr>
        <p:spPr>
          <a:xfrm>
            <a:off x="992188" y="1236663"/>
            <a:ext cx="1487805" cy="478155"/>
          </a:xfrm>
          <a:prstGeom prst="rect">
            <a:avLst/>
          </a:prstGeom>
          <a:noFill/>
          <a:ln w="9525">
            <a:noFill/>
          </a:ln>
        </p:spPr>
        <p:txBody>
          <a:bodyPr wrap="none" anchor="t" anchorCtr="false">
            <a:spAutoFit/>
          </a:bodyPr>
          <a:p>
            <a:pPr>
              <a:lnSpc>
                <a:spcPct val="90000"/>
              </a:lnSpc>
              <a:spcBef>
                <a:spcPts val="1000"/>
              </a:spcBef>
            </a:pPr>
            <a:r>
              <a:rPr lang="en-US" altLang="zh-CN" sz="2800" b="1" dirty="0">
                <a:solidFill>
                  <a:schemeClr val="accent1"/>
                </a:solidFill>
                <a:latin typeface="Arial" panose="020B0604020202020204" pitchFamily="34" charset="0"/>
                <a:ea typeface="微软雅黑" panose="020B0604030504040204" pitchFamily="34" charset="-122"/>
              </a:rPr>
              <a:t>109</a:t>
            </a:r>
            <a:r>
              <a:rPr lang="zh-CN" altLang="en-US" sz="2800" b="1" dirty="0">
                <a:solidFill>
                  <a:schemeClr val="accent1"/>
                </a:solidFill>
                <a:latin typeface="Arial" panose="020B0604020202020204" pitchFamily="34" charset="0"/>
                <a:ea typeface="微软雅黑" panose="020B0604030504040204" pitchFamily="34" charset="-122"/>
              </a:rPr>
              <a:t>表样</a:t>
            </a:r>
            <a:endParaRPr lang="zh-CN" altLang="en-US" sz="2800" b="1" dirty="0">
              <a:solidFill>
                <a:schemeClr val="accent1"/>
              </a:solidFill>
              <a:latin typeface="Arial" panose="020B0604020202020204" pitchFamily="34" charset="0"/>
              <a:ea typeface="微软雅黑" panose="020B0604030504040204" pitchFamily="34" charset="-122"/>
            </a:endParaRPr>
          </a:p>
        </p:txBody>
      </p:sp>
      <p:pic>
        <p:nvPicPr>
          <p:cNvPr id="2" name="图片 1"/>
          <p:cNvPicPr>
            <a:picLocks noChangeAspect="true"/>
          </p:cNvPicPr>
          <p:nvPr/>
        </p:nvPicPr>
        <p:blipFill>
          <a:blip r:embed="rId3"/>
          <a:stretch>
            <a:fillRect/>
          </a:stretch>
        </p:blipFill>
        <p:spPr>
          <a:xfrm>
            <a:off x="2381885" y="1006475"/>
            <a:ext cx="8794115" cy="49980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5"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1987"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41996" name="文本占位符 34"/>
          <p:cNvSpPr>
            <a:spLocks noGrp="true"/>
          </p:cNvSpPr>
          <p:nvPr/>
        </p:nvSpPr>
        <p:spPr>
          <a:xfrm>
            <a:off x="992188" y="1236663"/>
            <a:ext cx="1487805" cy="478155"/>
          </a:xfrm>
          <a:prstGeom prst="rect">
            <a:avLst/>
          </a:prstGeom>
          <a:noFill/>
          <a:ln w="9525">
            <a:noFill/>
          </a:ln>
        </p:spPr>
        <p:txBody>
          <a:bodyPr wrap="none" anchor="t" anchorCtr="false">
            <a:spAutoFit/>
          </a:bodyPr>
          <a:p>
            <a:pPr>
              <a:lnSpc>
                <a:spcPct val="90000"/>
              </a:lnSpc>
              <a:spcBef>
                <a:spcPts val="1000"/>
              </a:spcBef>
            </a:pPr>
            <a:r>
              <a:rPr lang="en-US" altLang="zh-CN" sz="2800" b="1" dirty="0">
                <a:solidFill>
                  <a:schemeClr val="accent1"/>
                </a:solidFill>
                <a:latin typeface="Arial" panose="020B0604020202020204" pitchFamily="34" charset="0"/>
                <a:ea typeface="微软雅黑" panose="020B0604030504040204" pitchFamily="34" charset="-122"/>
              </a:rPr>
              <a:t>109</a:t>
            </a:r>
            <a:r>
              <a:rPr lang="zh-CN" altLang="en-US" sz="2800" b="1" dirty="0">
                <a:solidFill>
                  <a:schemeClr val="accent1"/>
                </a:solidFill>
                <a:latin typeface="Arial" panose="020B0604020202020204" pitchFamily="34" charset="0"/>
                <a:ea typeface="微软雅黑" panose="020B0604030504040204" pitchFamily="34" charset="-122"/>
              </a:rPr>
              <a:t>表样</a:t>
            </a:r>
            <a:endParaRPr lang="zh-CN" altLang="en-US" sz="2800" b="1" dirty="0">
              <a:solidFill>
                <a:schemeClr val="accent1"/>
              </a:solidFill>
              <a:latin typeface="Arial" panose="020B0604020202020204" pitchFamily="34" charset="0"/>
              <a:ea typeface="微软雅黑" panose="020B0604030504040204" pitchFamily="34" charset="-122"/>
            </a:endParaRPr>
          </a:p>
        </p:txBody>
      </p:sp>
      <p:pic>
        <p:nvPicPr>
          <p:cNvPr id="3" name="图片 2"/>
          <p:cNvPicPr>
            <a:picLocks noChangeAspect="true"/>
          </p:cNvPicPr>
          <p:nvPr/>
        </p:nvPicPr>
        <p:blipFill>
          <a:blip r:embed="rId3"/>
          <a:stretch>
            <a:fillRect/>
          </a:stretch>
        </p:blipFill>
        <p:spPr>
          <a:xfrm>
            <a:off x="5558155" y="780415"/>
            <a:ext cx="6522085" cy="5940425"/>
          </a:xfrm>
          <a:prstGeom prst="rect">
            <a:avLst/>
          </a:prstGeom>
        </p:spPr>
      </p:pic>
      <p:sp>
        <p:nvSpPr>
          <p:cNvPr id="21" name="矩形 20"/>
          <p:cNvSpPr/>
          <p:nvPr/>
        </p:nvSpPr>
        <p:spPr>
          <a:xfrm>
            <a:off x="193675" y="1826260"/>
            <a:ext cx="5623560" cy="4260850"/>
          </a:xfrm>
          <a:prstGeom prst="rect">
            <a:avLst/>
          </a:prstGeom>
        </p:spPr>
        <p:txBody>
          <a:bodyPr wrap="square">
            <a:noAutofit/>
          </a:bodyPr>
          <a:p>
            <a:pPr algn="just">
              <a:lnSpc>
                <a:spcPct val="150000"/>
              </a:lnSpc>
            </a:pPr>
            <a:r>
              <a:rPr lang="zh-CN" altLang="en-US" sz="1800" dirty="0">
                <a:solidFill>
                  <a:schemeClr val="tx1">
                    <a:lumMod val="65000"/>
                    <a:lumOff val="35000"/>
                  </a:schemeClr>
                </a:solidFill>
                <a:latin typeface="黑体" panose="02010609060101010101" charset="-122"/>
                <a:ea typeface="黑体" panose="02010609060101010101" charset="-122"/>
                <a:cs typeface="黑体" panose="02010609060101010101" charset="-122"/>
                <a:sym typeface="+mn-ea"/>
              </a:rPr>
              <a:t>注意事项：</a:t>
            </a:r>
            <a:endPar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rPr>
              <a:t>不可报空表！</a:t>
            </a:r>
            <a:endPar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rPr>
              <a:t>所有金额</a:t>
            </a:r>
            <a:r>
              <a:rPr lang="zh-CN" altLang="en-US" sz="1800" kern="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单位为“千元”</a:t>
            </a:r>
            <a:endPar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lang="zh-CN" altLang="en-US" sz="1800" kern="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建议先填财务</a:t>
            </a:r>
            <a:r>
              <a:rPr lang="en-US" altLang="zh-CN" sz="1800" kern="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1</a:t>
            </a:r>
            <a:r>
              <a:rPr lang="zh-CN" altLang="en-US" sz="1800" kern="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03表、劳资</a:t>
            </a:r>
            <a:r>
              <a:rPr lang="en-US" altLang="zh-CN" sz="1800" kern="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1</a:t>
            </a:r>
            <a:r>
              <a:rPr lang="zh-CN" altLang="en-US" sz="1800" kern="0">
                <a:ln>
                  <a:noFill/>
                </a:ln>
                <a:solidFill>
                  <a:srgbClr val="FF0000"/>
                </a:solidFill>
                <a:effectLst/>
                <a:uLnTx/>
                <a:uFillTx/>
                <a:latin typeface="黑体" panose="02010609060101010101" charset="-122"/>
                <a:ea typeface="黑体" panose="02010609060101010101" charset="-122"/>
                <a:cs typeface="黑体" panose="02010609060101010101" charset="-122"/>
                <a:sym typeface="+mn-ea"/>
              </a:rPr>
              <a:t>02表后再填报本表</a:t>
            </a:r>
            <a:endPar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kumimoji="0" lang="zh-CN" altLang="en-US" sz="1800" i="0" u="none" strike="noStrike" kern="0" cap="none" spc="0" normalizeH="0" baseline="0" noProof="1">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rPr>
              <a:t>可多选的选项，实际应用了几个就选几个</a:t>
            </a:r>
            <a:endParaRPr kumimoji="0" lang="zh-CN" altLang="en-US" sz="1800" i="0" u="none" strike="noStrike" kern="0" cap="none" spc="0" normalizeH="0" baseline="0" noProof="1">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rPr>
              <a:t>法人口径，不要漏填分公司（产业活动单位）数据</a:t>
            </a:r>
            <a:endPar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rPr>
              <a:t>不要随意选其他项，选“其他”项需标注具体内容</a:t>
            </a:r>
            <a:endPar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endParaRPr>
          </a:p>
          <a:p>
            <a:pPr marL="342900" marR="0" lvl="0" indent="-342900" algn="just" defTabSz="914400" rtl="0" eaLnBrk="1" hangingPunct="1">
              <a:lnSpc>
                <a:spcPct val="150000"/>
              </a:lnSpc>
              <a:spcBef>
                <a:spcPct val="20000"/>
              </a:spcBef>
              <a:spcAft>
                <a:spcPct val="0"/>
              </a:spcAft>
              <a:buClrTx/>
              <a:buSzTx/>
              <a:buFont typeface="Wingdings" panose="05000000000000000000" charset="0"/>
              <a:buChar char="Ø"/>
              <a:defRPr/>
            </a:pPr>
            <a:r>
              <a:rPr lang="zh-CN" altLang="en-US" sz="1800" kern="0">
                <a:ln>
                  <a:noFill/>
                </a:ln>
                <a:solidFill>
                  <a:schemeClr val="tx1">
                    <a:lumMod val="75000"/>
                    <a:lumOff val="25000"/>
                  </a:schemeClr>
                </a:solidFill>
                <a:effectLst/>
                <a:uLnTx/>
                <a:uFillTx/>
                <a:latin typeface="黑体" panose="02010609060101010101" charset="-122"/>
                <a:ea typeface="黑体" panose="02010609060101010101" charset="-122"/>
                <a:cs typeface="黑体" panose="02010609060101010101" charset="-122"/>
                <a:sym typeface="+mn-ea"/>
              </a:rPr>
              <a:t>不确定是否已进行数字化转型、是否有EDI类型的商品或服务交易可咨询相关技术人员填写！</a:t>
            </a:r>
            <a:endParaRPr lang="en-US" altLang="zh-CN" sz="2000" dirty="0"/>
          </a:p>
          <a:p>
            <a:pPr marL="257175" indent="-257175" algn="just">
              <a:lnSpc>
                <a:spcPct val="150000"/>
              </a:lnSpc>
              <a:spcBef>
                <a:spcPts val="0"/>
              </a:spcBef>
              <a:buClrTx/>
              <a:buSzTx/>
              <a:buFontTx/>
              <a:defRPr/>
            </a:pPr>
            <a:endParaRPr lang="zh-CN" altLang="en-US" sz="2000" b="1" kern="0">
              <a:ln>
                <a:noFill/>
              </a:ln>
              <a:solidFill>
                <a:schemeClr val="tx1">
                  <a:lumMod val="75000"/>
                  <a:lumOff val="25000"/>
                </a:schemeClr>
              </a:solidFill>
              <a:effectLst/>
              <a:uLnTx/>
              <a:uFillTx/>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true"/>
          </p:cNvPicPr>
          <p:nvPr/>
        </p:nvPicPr>
        <p:blipFill>
          <a:blip r:embed="rId1"/>
          <a:stretch>
            <a:fillRect/>
          </a:stretch>
        </p:blipFill>
        <p:spPr>
          <a:xfrm>
            <a:off x="3707130" y="689610"/>
            <a:ext cx="7944485" cy="5736590"/>
          </a:xfrm>
          <a:prstGeom prst="rect">
            <a:avLst/>
          </a:prstGeom>
        </p:spPr>
      </p:pic>
      <p:pic>
        <p:nvPicPr>
          <p:cNvPr id="41985" name="图片 17"/>
          <p:cNvPicPr>
            <a:picLocks noChangeAspect="true"/>
          </p:cNvPicPr>
          <p:nvPr/>
        </p:nvPicPr>
        <p:blipFill>
          <a:blip r:embed="rId2"/>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1987" name="图片 5"/>
          <p:cNvPicPr>
            <a:picLocks noChangeAspect="true"/>
          </p:cNvPicPr>
          <p:nvPr/>
        </p:nvPicPr>
        <p:blipFill>
          <a:blip r:embed="rId3"/>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3" name="矩形 2"/>
          <p:cNvSpPr/>
          <p:nvPr/>
        </p:nvSpPr>
        <p:spPr>
          <a:xfrm>
            <a:off x="3702685" y="1377315"/>
            <a:ext cx="2612390" cy="3576955"/>
          </a:xfrm>
          <a:prstGeom prst="rect">
            <a:avLst/>
          </a:prstGeom>
          <a:noFill/>
          <a:ln w="5715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8" name="矩形 17"/>
          <p:cNvSpPr/>
          <p:nvPr/>
        </p:nvSpPr>
        <p:spPr>
          <a:xfrm>
            <a:off x="6663690" y="1376680"/>
            <a:ext cx="3270250" cy="4074160"/>
          </a:xfrm>
          <a:prstGeom prst="rect">
            <a:avLst/>
          </a:prstGeom>
          <a:noFill/>
          <a:ln w="571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19" name="矩形 18"/>
          <p:cNvSpPr/>
          <p:nvPr/>
        </p:nvSpPr>
        <p:spPr>
          <a:xfrm>
            <a:off x="6670040" y="5451475"/>
            <a:ext cx="3268980" cy="822960"/>
          </a:xfrm>
          <a:prstGeom prst="rect">
            <a:avLst/>
          </a:prstGeom>
          <a:noFill/>
          <a:ln w="57150">
            <a:solidFill>
              <a:srgbClr val="FFC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41993" name="文本框 21"/>
          <p:cNvSpPr txBox="true"/>
          <p:nvPr/>
        </p:nvSpPr>
        <p:spPr>
          <a:xfrm>
            <a:off x="1771650" y="2905125"/>
            <a:ext cx="1935163" cy="482600"/>
          </a:xfrm>
          <a:prstGeom prst="rect">
            <a:avLst/>
          </a:prstGeom>
          <a:noFill/>
          <a:ln w="9525">
            <a:noFill/>
          </a:ln>
        </p:spPr>
        <p:txBody>
          <a:bodyPr wrap="square" anchor="t" anchorCtr="false"/>
          <a:p>
            <a:r>
              <a:rPr lang="zh-CN" altLang="en-US" sz="2400" b="1">
                <a:solidFill>
                  <a:srgbClr val="00B050"/>
                </a:solidFill>
                <a:latin typeface="Arial" panose="020B0604020202020204" pitchFamily="34" charset="0"/>
                <a:ea typeface="微软雅黑" panose="020B0604030504040204" pitchFamily="34" charset="-122"/>
              </a:rPr>
              <a:t>资产负债表</a:t>
            </a:r>
            <a:endParaRPr lang="zh-CN" altLang="en-US" sz="2400" b="1">
              <a:solidFill>
                <a:srgbClr val="00B050"/>
              </a:solidFill>
              <a:latin typeface="Arial" panose="020B0604020202020204" pitchFamily="34" charset="0"/>
              <a:ea typeface="微软雅黑" panose="020B0604030504040204" pitchFamily="34" charset="-122"/>
            </a:endParaRPr>
          </a:p>
        </p:txBody>
      </p:sp>
      <p:sp>
        <p:nvSpPr>
          <p:cNvPr id="41994" name="文本框 22"/>
          <p:cNvSpPr txBox="true"/>
          <p:nvPr/>
        </p:nvSpPr>
        <p:spPr>
          <a:xfrm>
            <a:off x="10282238" y="2805113"/>
            <a:ext cx="1495425" cy="481012"/>
          </a:xfrm>
          <a:prstGeom prst="rect">
            <a:avLst/>
          </a:prstGeom>
          <a:noFill/>
          <a:ln w="9525">
            <a:noFill/>
          </a:ln>
        </p:spPr>
        <p:txBody>
          <a:bodyPr wrap="square" anchor="t" anchorCtr="false"/>
          <a:p>
            <a:pPr algn="ctr"/>
            <a:r>
              <a:rPr lang="zh-CN" altLang="en-US" sz="2400" b="1">
                <a:solidFill>
                  <a:srgbClr val="FF0000"/>
                </a:solidFill>
                <a:latin typeface="Arial" panose="020B0604020202020204" pitchFamily="34" charset="0"/>
                <a:ea typeface="微软雅黑" panose="020B0604030504040204" pitchFamily="34" charset="-122"/>
              </a:rPr>
              <a:t>利润表</a:t>
            </a:r>
            <a:endParaRPr lang="zh-CN" altLang="en-US" sz="2400" b="1">
              <a:solidFill>
                <a:srgbClr val="FF0000"/>
              </a:solidFill>
              <a:latin typeface="Arial" panose="020B0604020202020204" pitchFamily="34" charset="0"/>
              <a:ea typeface="微软雅黑" panose="020B0604030504040204" pitchFamily="34" charset="-122"/>
            </a:endParaRPr>
          </a:p>
        </p:txBody>
      </p:sp>
      <p:sp>
        <p:nvSpPr>
          <p:cNvPr id="41995" name="文本框 23"/>
          <p:cNvSpPr txBox="true"/>
          <p:nvPr/>
        </p:nvSpPr>
        <p:spPr>
          <a:xfrm>
            <a:off x="10355264" y="5559425"/>
            <a:ext cx="1716087" cy="866775"/>
          </a:xfrm>
          <a:prstGeom prst="rect">
            <a:avLst/>
          </a:prstGeom>
          <a:noFill/>
          <a:ln w="9525">
            <a:noFill/>
          </a:ln>
        </p:spPr>
        <p:txBody>
          <a:bodyPr wrap="square" anchor="t" anchorCtr="false"/>
          <a:p>
            <a:pPr algn="ctr"/>
            <a:r>
              <a:rPr lang="zh-CN" altLang="en-US" sz="2400" b="1">
                <a:solidFill>
                  <a:srgbClr val="FFC000"/>
                </a:solidFill>
                <a:latin typeface="Arial" panose="020B0604020202020204" pitchFamily="34" charset="0"/>
                <a:ea typeface="微软雅黑" panose="020B0604030504040204" pitchFamily="34" charset="-122"/>
              </a:rPr>
              <a:t>统计口径指标</a:t>
            </a:r>
            <a:endParaRPr lang="zh-CN" altLang="en-US" sz="2400" b="1">
              <a:solidFill>
                <a:srgbClr val="FFC000"/>
              </a:solidFill>
              <a:latin typeface="Arial" panose="020B0604020202020204" pitchFamily="34" charset="0"/>
              <a:ea typeface="微软雅黑" panose="020B0604030504040204" pitchFamily="34" charset="-122"/>
            </a:endParaRPr>
          </a:p>
        </p:txBody>
      </p:sp>
      <p:sp>
        <p:nvSpPr>
          <p:cNvPr id="41996" name="文本占位符 34"/>
          <p:cNvSpPr>
            <a:spLocks noGrp="true"/>
          </p:cNvSpPr>
          <p:nvPr/>
        </p:nvSpPr>
        <p:spPr>
          <a:xfrm>
            <a:off x="992188" y="1236663"/>
            <a:ext cx="1724025" cy="478155"/>
          </a:xfrm>
          <a:prstGeom prst="rect">
            <a:avLst/>
          </a:prstGeom>
          <a:noFill/>
          <a:ln w="9525">
            <a:noFill/>
          </a:ln>
        </p:spPr>
        <p:txBody>
          <a:bodyPr wrap="none" anchor="t" anchorCtr="false">
            <a:spAutoFit/>
          </a:bodyPr>
          <a:p>
            <a:pPr>
              <a:lnSpc>
                <a:spcPct val="90000"/>
              </a:lnSpc>
              <a:spcBef>
                <a:spcPts val="1000"/>
              </a:spcBef>
            </a:pPr>
            <a:r>
              <a:rPr lang="en-US" altLang="zh-CN" sz="2800" b="1" dirty="0">
                <a:solidFill>
                  <a:schemeClr val="accent1"/>
                </a:solidFill>
                <a:latin typeface="Arial" panose="020B0604020202020204" pitchFamily="34" charset="0"/>
                <a:ea typeface="微软雅黑" panose="020B0604030504040204" pitchFamily="34" charset="-122"/>
              </a:rPr>
              <a:t>X103</a:t>
            </a:r>
            <a:r>
              <a:rPr lang="zh-CN" altLang="en-US" sz="2800" b="1" dirty="0">
                <a:solidFill>
                  <a:schemeClr val="accent1"/>
                </a:solidFill>
                <a:latin typeface="Arial" panose="020B0604020202020204" pitchFamily="34" charset="0"/>
                <a:ea typeface="微软雅黑" panose="020B0604030504040204" pitchFamily="34" charset="-122"/>
              </a:rPr>
              <a:t>表样</a:t>
            </a:r>
            <a:endParaRPr lang="zh-CN" altLang="en-US" sz="2800" b="1" dirty="0">
              <a:solidFill>
                <a:schemeClr val="accent1"/>
              </a:solidFill>
              <a:latin typeface="Arial" panose="020B0604020202020204" pitchFamily="34" charset="0"/>
              <a:ea typeface="微软雅黑" panose="020B060403050404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6257"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96259"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96261" name="文本占位符 34"/>
          <p:cNvSpPr>
            <a:spLocks noGrp="true"/>
          </p:cNvSpPr>
          <p:nvPr/>
        </p:nvSpPr>
        <p:spPr>
          <a:xfrm>
            <a:off x="992188" y="1236663"/>
            <a:ext cx="2179320" cy="478155"/>
          </a:xfrm>
          <a:prstGeom prst="rect">
            <a:avLst/>
          </a:prstGeom>
          <a:noFill/>
          <a:ln w="9525">
            <a:noFill/>
          </a:ln>
        </p:spPr>
        <p:txBody>
          <a:bodyPr wrap="none" anchor="t" anchorCtr="false">
            <a:spAutoFit/>
          </a:bodyPr>
          <a:p>
            <a:pPr>
              <a:lnSpc>
                <a:spcPct val="90000"/>
              </a:lnSpc>
              <a:spcBef>
                <a:spcPts val="1000"/>
              </a:spcBef>
            </a:pPr>
            <a:r>
              <a:rPr lang="en-US" altLang="zh-CN" sz="2800" b="1" dirty="0">
                <a:solidFill>
                  <a:schemeClr val="accent1"/>
                </a:solidFill>
                <a:latin typeface="Arial" panose="020B0604020202020204" pitchFamily="34" charset="0"/>
                <a:ea typeface="微软雅黑" panose="020B0604030504040204" pitchFamily="34" charset="-122"/>
              </a:rPr>
              <a:t>BJX203</a:t>
            </a:r>
            <a:r>
              <a:rPr lang="zh-CN" altLang="en-US" sz="2800" b="1" dirty="0">
                <a:solidFill>
                  <a:schemeClr val="accent1"/>
                </a:solidFill>
                <a:latin typeface="Arial" panose="020B0604020202020204" pitchFamily="34" charset="0"/>
                <a:ea typeface="微软雅黑" panose="020B0604030504040204" pitchFamily="34" charset="-122"/>
              </a:rPr>
              <a:t>表样</a:t>
            </a:r>
            <a:endParaRPr lang="zh-CN" altLang="en-US" sz="2800" dirty="0">
              <a:solidFill>
                <a:schemeClr val="accent1"/>
              </a:solidFill>
              <a:latin typeface="Arial" panose="020B0604020202020204" pitchFamily="34" charset="0"/>
              <a:ea typeface="微软雅黑" panose="020B0604030504040204" pitchFamily="34" charset="-122"/>
            </a:endParaRPr>
          </a:p>
        </p:txBody>
      </p:sp>
      <p:pic>
        <p:nvPicPr>
          <p:cNvPr id="96262" name="图片 1"/>
          <p:cNvPicPr>
            <a:picLocks noChangeAspect="true"/>
          </p:cNvPicPr>
          <p:nvPr/>
        </p:nvPicPr>
        <p:blipFill>
          <a:blip r:embed="rId3"/>
          <a:srcRect r="33028"/>
          <a:stretch>
            <a:fillRect/>
          </a:stretch>
        </p:blipFill>
        <p:spPr>
          <a:xfrm>
            <a:off x="4657725" y="1033463"/>
            <a:ext cx="5016500" cy="5157787"/>
          </a:xfrm>
          <a:prstGeom prst="rect">
            <a:avLst/>
          </a:prstGeom>
          <a:noFill/>
          <a:ln w="9525">
            <a:noFill/>
          </a:ln>
        </p:spPr>
      </p:pic>
      <p:sp>
        <p:nvSpPr>
          <p:cNvPr id="5" name="矩形 4"/>
          <p:cNvSpPr/>
          <p:nvPr/>
        </p:nvSpPr>
        <p:spPr>
          <a:xfrm>
            <a:off x="4692650" y="1736725"/>
            <a:ext cx="3292475" cy="708025"/>
          </a:xfrm>
          <a:prstGeom prst="rect">
            <a:avLst/>
          </a:prstGeom>
          <a:noFill/>
          <a:ln w="57150">
            <a:solidFill>
              <a:srgbClr val="00B05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7" name="矩形 6"/>
          <p:cNvSpPr/>
          <p:nvPr/>
        </p:nvSpPr>
        <p:spPr>
          <a:xfrm>
            <a:off x="4700588" y="2489200"/>
            <a:ext cx="3273425" cy="2333625"/>
          </a:xfrm>
          <a:prstGeom prst="rect">
            <a:avLst/>
          </a:prstGeom>
          <a:noFill/>
          <a:ln w="5715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9" name="矩形 8"/>
          <p:cNvSpPr/>
          <p:nvPr/>
        </p:nvSpPr>
        <p:spPr>
          <a:xfrm>
            <a:off x="4700588" y="4865688"/>
            <a:ext cx="3273425" cy="1319213"/>
          </a:xfrm>
          <a:prstGeom prst="rect">
            <a:avLst/>
          </a:prstGeom>
          <a:noFill/>
          <a:ln w="57150">
            <a:solidFill>
              <a:srgbClr val="FFC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p>
        </p:txBody>
      </p:sp>
      <p:sp>
        <p:nvSpPr>
          <p:cNvPr id="96266" name="文本框 9"/>
          <p:cNvSpPr txBox="true"/>
          <p:nvPr/>
        </p:nvSpPr>
        <p:spPr>
          <a:xfrm>
            <a:off x="2817813" y="1871663"/>
            <a:ext cx="1884362" cy="460375"/>
          </a:xfrm>
          <a:prstGeom prst="rect">
            <a:avLst/>
          </a:prstGeom>
          <a:noFill/>
          <a:ln w="9525">
            <a:noFill/>
          </a:ln>
        </p:spPr>
        <p:txBody>
          <a:bodyPr wrap="square" anchor="t" anchorCtr="false">
            <a:spAutoFit/>
          </a:bodyPr>
          <a:p>
            <a:pPr algn="ctr"/>
            <a:r>
              <a:rPr lang="zh-CN" altLang="en-US" sz="2400" b="1">
                <a:solidFill>
                  <a:srgbClr val="00B050"/>
                </a:solidFill>
                <a:latin typeface="Arial" panose="020B0604020202020204" pitchFamily="34" charset="0"/>
                <a:ea typeface="微软雅黑" panose="020B0604030504040204" pitchFamily="34" charset="-122"/>
              </a:rPr>
              <a:t>资产负债表</a:t>
            </a:r>
            <a:endParaRPr lang="zh-CN" altLang="en-US" sz="2400" b="1">
              <a:solidFill>
                <a:srgbClr val="00B050"/>
              </a:solidFill>
              <a:latin typeface="Arial" panose="020B0604020202020204" pitchFamily="34" charset="0"/>
              <a:ea typeface="微软雅黑" panose="020B0604030504040204" pitchFamily="34" charset="-122"/>
            </a:endParaRPr>
          </a:p>
        </p:txBody>
      </p:sp>
      <p:sp>
        <p:nvSpPr>
          <p:cNvPr id="96267" name="文本框 10"/>
          <p:cNvSpPr txBox="true"/>
          <p:nvPr/>
        </p:nvSpPr>
        <p:spPr>
          <a:xfrm>
            <a:off x="3032125" y="3309938"/>
            <a:ext cx="1457325" cy="460375"/>
          </a:xfrm>
          <a:prstGeom prst="rect">
            <a:avLst/>
          </a:prstGeom>
          <a:noFill/>
          <a:ln w="9525">
            <a:noFill/>
          </a:ln>
        </p:spPr>
        <p:txBody>
          <a:bodyPr wrap="square" anchor="t" anchorCtr="false">
            <a:spAutoFit/>
          </a:bodyPr>
          <a:p>
            <a:pPr algn="ctr"/>
            <a:r>
              <a:rPr lang="zh-CN" altLang="en-US" sz="2400" b="1">
                <a:solidFill>
                  <a:srgbClr val="FF0000"/>
                </a:solidFill>
                <a:latin typeface="Arial" panose="020B0604020202020204" pitchFamily="34" charset="0"/>
                <a:ea typeface="微软雅黑" panose="020B0604030504040204" pitchFamily="34" charset="-122"/>
              </a:rPr>
              <a:t>利润表</a:t>
            </a:r>
            <a:endParaRPr lang="zh-CN" altLang="en-US" sz="2400" b="1">
              <a:solidFill>
                <a:srgbClr val="FF0000"/>
              </a:solidFill>
              <a:latin typeface="Arial" panose="020B0604020202020204" pitchFamily="34" charset="0"/>
              <a:ea typeface="微软雅黑" panose="020B0604030504040204" pitchFamily="34" charset="-122"/>
            </a:endParaRPr>
          </a:p>
        </p:txBody>
      </p:sp>
      <p:sp>
        <p:nvSpPr>
          <p:cNvPr id="96268" name="文本框 3"/>
          <p:cNvSpPr txBox="true"/>
          <p:nvPr/>
        </p:nvSpPr>
        <p:spPr>
          <a:xfrm>
            <a:off x="2889250" y="4951413"/>
            <a:ext cx="1673225" cy="830262"/>
          </a:xfrm>
          <a:prstGeom prst="rect">
            <a:avLst/>
          </a:prstGeom>
          <a:noFill/>
          <a:ln w="9525">
            <a:noFill/>
          </a:ln>
        </p:spPr>
        <p:txBody>
          <a:bodyPr wrap="square" anchor="t" anchorCtr="false">
            <a:spAutoFit/>
          </a:bodyPr>
          <a:p>
            <a:pPr algn="ctr"/>
            <a:r>
              <a:rPr lang="zh-CN" altLang="en-US" sz="2400" b="1">
                <a:solidFill>
                  <a:srgbClr val="FFC000"/>
                </a:solidFill>
                <a:latin typeface="Arial" panose="020B0604020202020204" pitchFamily="34" charset="0"/>
                <a:ea typeface="微软雅黑" panose="020B0604030504040204" pitchFamily="34" charset="-122"/>
              </a:rPr>
              <a:t>统计口径指标</a:t>
            </a:r>
            <a:endParaRPr lang="zh-CN" altLang="en-US" sz="2400" b="1">
              <a:solidFill>
                <a:srgbClr val="FFC000"/>
              </a:solidFill>
              <a:latin typeface="Arial" panose="020B0604020202020204" pitchFamily="34" charset="0"/>
              <a:ea typeface="微软雅黑" panose="020B060403050404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6081" name="图片 17"/>
          <p:cNvPicPr>
            <a:picLocks noChangeAspect="true"/>
          </p:cNvPicPr>
          <p:nvPr/>
        </p:nvPicPr>
        <p:blipFill>
          <a:blip r:embed="rId1"/>
          <a:stretch>
            <a:fillRect/>
          </a:stretch>
        </p:blipFill>
        <p:spPr>
          <a:xfrm>
            <a:off x="8610600" y="0"/>
            <a:ext cx="3581400" cy="1006475"/>
          </a:xfrm>
          <a:prstGeom prst="rect">
            <a:avLst/>
          </a:prstGeom>
          <a:noFill/>
          <a:ln w="9525">
            <a:noFill/>
          </a:ln>
        </p:spPr>
      </p:pic>
      <p:cxnSp>
        <p:nvCxnSpPr>
          <p:cNvPr id="17" name="直接连接符 16"/>
          <p:cNvCxnSpPr/>
          <p:nvPr/>
        </p:nvCxnSpPr>
        <p:spPr>
          <a:xfrm>
            <a:off x="0" y="615950"/>
            <a:ext cx="11176000" cy="0"/>
          </a:xfrm>
          <a:prstGeom prst="line">
            <a:avLst/>
          </a:prstGeom>
          <a:ln w="25400">
            <a:gradFill>
              <a:gsLst>
                <a:gs pos="0">
                  <a:srgbClr val="4B649F"/>
                </a:gs>
                <a:gs pos="100000">
                  <a:srgbClr val="7DB1CD">
                    <a:alpha val="0"/>
                  </a:srgbClr>
                </a:gs>
              </a:gsLst>
              <a:lin ang="0" scaled="false"/>
            </a:gradFill>
          </a:ln>
        </p:spPr>
        <p:style>
          <a:lnRef idx="1">
            <a:schemeClr val="accent1"/>
          </a:lnRef>
          <a:fillRef idx="0">
            <a:schemeClr val="accent1"/>
          </a:fillRef>
          <a:effectRef idx="0">
            <a:schemeClr val="accent1"/>
          </a:effectRef>
          <a:fontRef idx="minor">
            <a:schemeClr val="tx1"/>
          </a:fontRef>
        </p:style>
      </p:cxnSp>
      <p:pic>
        <p:nvPicPr>
          <p:cNvPr id="46083" name="图片 5"/>
          <p:cNvPicPr>
            <a:picLocks noChangeAspect="true"/>
          </p:cNvPicPr>
          <p:nvPr/>
        </p:nvPicPr>
        <p:blipFill>
          <a:blip r:embed="rId2"/>
          <a:stretch>
            <a:fillRect/>
          </a:stretch>
        </p:blipFill>
        <p:spPr>
          <a:xfrm>
            <a:off x="30163" y="57150"/>
            <a:ext cx="719137" cy="722313"/>
          </a:xfrm>
          <a:prstGeom prst="rect">
            <a:avLst/>
          </a:prstGeom>
          <a:noFill/>
          <a:ln w="9525">
            <a:noFill/>
          </a:ln>
        </p:spPr>
      </p:pic>
      <p:sp>
        <p:nvSpPr>
          <p:cNvPr id="17409" name="文本框 62"/>
          <p:cNvSpPr txBox="true"/>
          <p:nvPr/>
        </p:nvSpPr>
        <p:spPr>
          <a:xfrm>
            <a:off x="749300" y="-107950"/>
            <a:ext cx="4149725" cy="737235"/>
          </a:xfrm>
          <a:prstGeom prst="rect">
            <a:avLst/>
          </a:prstGeom>
          <a:noFill/>
          <a:ln w="9525">
            <a:noFill/>
          </a:ln>
        </p:spPr>
        <p:txBody>
          <a:bodyPr wrap="square" anchor="t" anchorCtr="false">
            <a:spAutoFit/>
          </a:bodyPr>
          <a:lstStyle/>
          <a:p>
            <a:pPr>
              <a:lnSpc>
                <a:spcPct val="150000"/>
              </a:lnSpc>
              <a:buFont typeface="微软雅黑" panose="020B0604030504040204" pitchFamily="34" charset="-122"/>
            </a:pPr>
            <a:r>
              <a:rPr lang="en-US" altLang="zh-CN" sz="2800" noProof="1">
                <a:solidFill>
                  <a:srgbClr val="4B649F"/>
                </a:solidFill>
                <a:latin typeface="Arial" panose="020B0604020202020204" pitchFamily="34" charset="0"/>
                <a:ea typeface="微软雅黑" panose="020B0604030504040204" pitchFamily="34" charset="-122"/>
                <a:cs typeface="+mn-cs"/>
                <a:sym typeface="+mn-ea"/>
              </a:rPr>
              <a:t>1  </a:t>
            </a:r>
            <a:r>
              <a:rPr lang="zh-CN" altLang="en-US" sz="2800" noProof="1">
                <a:solidFill>
                  <a:srgbClr val="4B649F"/>
                </a:solidFill>
                <a:latin typeface="Arial" panose="020B0604020202020204" pitchFamily="34" charset="0"/>
                <a:ea typeface="微软雅黑" panose="020B0604030504040204" pitchFamily="34" charset="-122"/>
                <a:cs typeface="+mn-cs"/>
                <a:sym typeface="+mn-ea"/>
              </a:rPr>
              <a:t>填报指南</a:t>
            </a:r>
            <a:endParaRPr lang="zh-CN" altLang="en-US" sz="2800" noProof="1">
              <a:solidFill>
                <a:srgbClr val="4B649F"/>
              </a:solidFill>
              <a:effectLst>
                <a:outerShdw blurRad="38100" dist="19050" dir="2700000" algn="tl" rotWithShape="0">
                  <a:schemeClr val="dk1">
                    <a:alpha val="40000"/>
                  </a:schemeClr>
                </a:outerShdw>
              </a:effectLst>
              <a:latin typeface="黑体" panose="02010609060101010101" charset="-122"/>
              <a:ea typeface="黑体" panose="02010609060101010101" charset="-122"/>
              <a:cs typeface="+mn-cs"/>
              <a:sym typeface="+mn-ea"/>
            </a:endParaRPr>
          </a:p>
        </p:txBody>
      </p:sp>
      <p:sp>
        <p:nvSpPr>
          <p:cNvPr id="46085" name="矩形 8"/>
          <p:cNvSpPr/>
          <p:nvPr/>
        </p:nvSpPr>
        <p:spPr>
          <a:xfrm>
            <a:off x="1500188" y="1228725"/>
            <a:ext cx="8175625" cy="4400550"/>
          </a:xfrm>
          <a:prstGeom prst="rect">
            <a:avLst/>
          </a:prstGeom>
          <a:noFill/>
          <a:ln w="9525">
            <a:noFill/>
          </a:ln>
        </p:spPr>
        <p:txBody>
          <a:bodyPr wrap="square" anchor="t" anchorCtr="false">
            <a:spAutoFit/>
          </a:bodyPr>
          <a:p>
            <a:pPr marL="342900" indent="-342900" algn="just">
              <a:lnSpc>
                <a:spcPct val="150000"/>
              </a:lnSpc>
              <a:spcBef>
                <a:spcPts val="600"/>
              </a:spcBef>
              <a:buFont typeface="Wingdings" panose="05000000000000000000" charset="0"/>
              <a:buChar char="l"/>
            </a:pPr>
            <a:r>
              <a:rPr lang="zh-CN" altLang="zh-CN" sz="2400" b="1" dirty="0">
                <a:solidFill>
                  <a:srgbClr val="404040"/>
                </a:solidFill>
                <a:latin typeface="微软雅黑" panose="020B0604030504040204" pitchFamily="34" charset="-122"/>
                <a:ea typeface="微软雅黑" panose="020B0604030504040204" pitchFamily="34" charset="-122"/>
              </a:rPr>
              <a:t>填报依据</a:t>
            </a:r>
            <a:r>
              <a:rPr lang="zh-CN" altLang="zh-CN" sz="2200" dirty="0">
                <a:solidFill>
                  <a:srgbClr val="404040"/>
                </a:solidFill>
                <a:latin typeface="微软雅黑" panose="020B0604030504040204" pitchFamily="34" charset="-122"/>
                <a:ea typeface="微软雅黑" panose="020B0604030504040204" pitchFamily="34" charset="-122"/>
              </a:rPr>
              <a:t>：填报指标时应按照指标解释规定从企业财务报表中    取数，一般不可估算或提前结转。</a:t>
            </a:r>
            <a:endParaRPr lang="zh-CN" altLang="zh-CN" sz="2200" dirty="0">
              <a:solidFill>
                <a:srgbClr val="404040"/>
              </a:solidFill>
              <a:latin typeface="微软雅黑" panose="020B0604030504040204" pitchFamily="34" charset="-122"/>
              <a:ea typeface="微软雅黑" panose="020B0604030504040204" pitchFamily="34" charset="-122"/>
            </a:endParaRPr>
          </a:p>
          <a:p>
            <a:pPr marL="342900" indent="-342900" algn="just">
              <a:lnSpc>
                <a:spcPct val="150000"/>
              </a:lnSpc>
              <a:spcBef>
                <a:spcPts val="600"/>
              </a:spcBef>
              <a:buFont typeface="Wingdings" panose="05000000000000000000" charset="0"/>
              <a:buChar char="l"/>
            </a:pPr>
            <a:endParaRPr lang="zh-CN" altLang="zh-CN" sz="2200" dirty="0">
              <a:solidFill>
                <a:srgbClr val="404040"/>
              </a:solidFill>
              <a:latin typeface="微软雅黑" panose="020B0604030504040204" pitchFamily="34" charset="-122"/>
              <a:ea typeface="微软雅黑" panose="020B0604030504040204" pitchFamily="34" charset="-122"/>
            </a:endParaRPr>
          </a:p>
          <a:p>
            <a:pPr marL="342900" indent="-342900" algn="just">
              <a:lnSpc>
                <a:spcPct val="150000"/>
              </a:lnSpc>
              <a:spcBef>
                <a:spcPts val="600"/>
              </a:spcBef>
              <a:buFont typeface="Wingdings" panose="05000000000000000000" charset="0"/>
              <a:buChar char="l"/>
            </a:pPr>
            <a:r>
              <a:rPr lang="zh-CN" altLang="zh-CN" sz="2400" b="1" dirty="0">
                <a:solidFill>
                  <a:srgbClr val="404040"/>
                </a:solidFill>
                <a:latin typeface="微软雅黑" panose="020B0604030504040204" pitchFamily="34" charset="-122"/>
                <a:ea typeface="微软雅黑" panose="020B0604030504040204" pitchFamily="34" charset="-122"/>
              </a:rPr>
              <a:t>注意</a:t>
            </a:r>
            <a:r>
              <a:rPr lang="zh-CN" altLang="zh-CN" sz="2200" dirty="0">
                <a:solidFill>
                  <a:srgbClr val="404040"/>
                </a:solidFill>
                <a:latin typeface="微软雅黑" panose="020B0604030504040204" pitchFamily="34" charset="-122"/>
                <a:ea typeface="微软雅黑" panose="020B0604030504040204" pitchFamily="34" charset="-122"/>
              </a:rPr>
              <a:t>：执行企业会计准则或《小企业会计准则》的企业，一般按照指标解释根据会计报表、会计科目直接填报（指标解释中另有说明的除外）。执行其他企业会计制度的企业，个别指标与企业会计准则或《小企业会计准则》不符的，应按照指标解释作出调整后填报。</a:t>
            </a:r>
            <a:endParaRPr lang="zh-CN" altLang="zh-CN" sz="2200" dirty="0">
              <a:solidFill>
                <a:srgbClr val="404040"/>
              </a:solidFill>
              <a:latin typeface="微软雅黑" panose="020B0604030504040204" pitchFamily="34" charset="-122"/>
              <a:ea typeface="微软雅黑" panose="020B0604030504040204" pitchFamily="34" charset="-122"/>
            </a:endParaRPr>
          </a:p>
        </p:txBody>
      </p:sp>
    </p:spTree>
  </p:cSld>
  <p:clrMapOvr>
    <a:masterClrMapping/>
  </p:clrMapOvr>
</p:sld>
</file>

<file path=ppt/tags/tag1.xml><?xml version="1.0" encoding="utf-8"?>
<p:tagLst xmlns:p="http://schemas.openxmlformats.org/presentationml/2006/main">
  <p:tag name="TABLE_ENDDRAG_ORIGIN_RECT" val="935*496"/>
  <p:tag name="TABLE_ENDDRAG_RECT" val="24*49*935*496"/>
</p:tagLst>
</file>

<file path=ppt/theme/theme1.xml><?xml version="1.0" encoding="utf-8"?>
<a:theme xmlns:a="http://schemas.openxmlformats.org/drawingml/2006/main" name="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9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0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1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13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14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5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16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17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18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19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1.xml><?xml version="1.0" encoding="utf-8"?>
<a:theme xmlns:a="http://schemas.openxmlformats.org/drawingml/2006/main" name="20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2.xml><?xml version="1.0" encoding="utf-8"?>
<a:theme xmlns:a="http://schemas.openxmlformats.org/drawingml/2006/main" name="21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3.xml><?xml version="1.0" encoding="utf-8"?>
<a:theme xmlns:a="http://schemas.openxmlformats.org/drawingml/2006/main" name="2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6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7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8_Office 主题">
  <a:themeElements>
    <a:clrScheme name="自定义 3">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4E67C8"/>
      </a:accent6>
      <a:hlink>
        <a:srgbClr val="56C7AA"/>
      </a:hlink>
      <a:folHlink>
        <a:srgbClr val="59A8D1"/>
      </a:folHlink>
    </a:clrScheme>
    <a:fontScheme name="自定义 3">
      <a:majorFont>
        <a:latin typeface="Arial"/>
        <a:ea typeface="微软雅黑"/>
        <a:cs typeface=""/>
      </a:majorFont>
      <a:minorFont>
        <a:latin typeface="Arial"/>
        <a:ea typeface="微软雅黑"/>
        <a:cs typeface=""/>
      </a:minorFont>
    </a:fontScheme>
    <a:fmtScheme name="Office">
      <a:fillStyleLst>
        <a:solidFill>
          <a:schemeClr val="phClr"/>
        </a:solidFill>
        <a:gradFill rotWithShape="true">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false"/>
        </a:gradFill>
        <a:gradFill rotWithShape="true">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false"/>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true">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false"/>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10377</Words>
  <Application>WPS 演示</Application>
  <PresentationFormat>宽屏</PresentationFormat>
  <Paragraphs>698</Paragraphs>
  <Slides>36</Slides>
  <Notes>72</Notes>
  <HiddenSlides>0</HiddenSlides>
  <MMClips>0</MMClips>
  <ScaleCrop>false</ScaleCrop>
  <HeadingPairs>
    <vt:vector size="6" baseType="variant">
      <vt:variant>
        <vt:lpstr>已用的字体</vt:lpstr>
      </vt:variant>
      <vt:variant>
        <vt:i4>12</vt:i4>
      </vt:variant>
      <vt:variant>
        <vt:lpstr>主题</vt:lpstr>
      </vt:variant>
      <vt:variant>
        <vt:i4>23</vt:i4>
      </vt:variant>
      <vt:variant>
        <vt:lpstr>幻灯片标题</vt:lpstr>
      </vt:variant>
      <vt:variant>
        <vt:i4>36</vt:i4>
      </vt:variant>
    </vt:vector>
  </HeadingPairs>
  <TitlesOfParts>
    <vt:vector size="71" baseType="lpstr">
      <vt:lpstr>Arial</vt:lpstr>
      <vt:lpstr>宋体</vt:lpstr>
      <vt:lpstr>Wingdings</vt:lpstr>
      <vt:lpstr>微软雅黑</vt:lpstr>
      <vt:lpstr>方正小标宋简体</vt:lpstr>
      <vt:lpstr>黑体</vt:lpstr>
      <vt:lpstr>方正书宋_GBK</vt:lpstr>
      <vt:lpstr>Wingdings</vt:lpstr>
      <vt:lpstr>宋体</vt:lpstr>
      <vt:lpstr>Arial Unicode MS</vt:lpstr>
      <vt:lpstr>Calibri</vt:lpstr>
      <vt:lpstr>Times New Roman</vt:lpstr>
      <vt:lpstr>Office 主题</vt:lpstr>
      <vt:lpstr>1_Office 主题</vt:lpstr>
      <vt:lpstr>2_Office 主题</vt:lpstr>
      <vt:lpstr>3_Office 主题</vt:lpstr>
      <vt:lpstr>4_Office 主题</vt:lpstr>
      <vt:lpstr>5_Office 主题</vt:lpstr>
      <vt:lpstr>6_Office 主题</vt:lpstr>
      <vt:lpstr>7_Office 主题</vt:lpstr>
      <vt:lpstr>8_Office 主题</vt:lpstr>
      <vt:lpstr>9_Office 主题</vt:lpstr>
      <vt:lpstr>10_Office 主题</vt:lpstr>
      <vt:lpstr>11_Office 主题</vt:lpstr>
      <vt:lpstr>12_Office 主题</vt:lpstr>
      <vt:lpstr>13_Office 主题</vt:lpstr>
      <vt:lpstr>14_Office 主题</vt:lpstr>
      <vt:lpstr>15_Office 主题</vt:lpstr>
      <vt:lpstr>16_Office 主题</vt:lpstr>
      <vt:lpstr>17_Office 主题</vt:lpstr>
      <vt:lpstr>18_Office 主题</vt:lpstr>
      <vt:lpstr>19_Office 主题</vt:lpstr>
      <vt:lpstr>20_Office 主题</vt:lpstr>
      <vt:lpstr>21_Office 主题</vt:lpstr>
      <vt:lpstr>22_Office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uos</cp:lastModifiedBy>
  <cp:revision>584</cp:revision>
  <dcterms:created xsi:type="dcterms:W3CDTF">2024-12-25T06:34:59Z</dcterms:created>
  <dcterms:modified xsi:type="dcterms:W3CDTF">2024-12-25T06:34:59Z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2052-11.8.2.9831</vt:lpwstr>
  </property>
  <property fmtid="{D5CDD505-2E9C-101B-9397-08002B2CF9AE}" pid="3" name="ICV">
    <vt:lpwstr>BFA4A056454545C7AD1EB3CF3D70FC3D</vt:lpwstr>
  </property>
</Properties>
</file>