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 id="2147483673" r:id="rId4"/>
    <p:sldMasterId id="2147483685" r:id="rId5"/>
    <p:sldMasterId id="2147483697" r:id="rId6"/>
    <p:sldMasterId id="2147483709" r:id="rId7"/>
  </p:sldMasterIdLst>
  <p:notesMasterIdLst>
    <p:notesMasterId r:id="rId10"/>
  </p:notesMasterIdLst>
  <p:handoutMasterIdLst>
    <p:handoutMasterId r:id="rId80"/>
  </p:handoutMasterIdLst>
  <p:sldIdLst>
    <p:sldId id="256" r:id="rId8"/>
    <p:sldId id="1392" r:id="rId9"/>
    <p:sldId id="1390" r:id="rId11"/>
    <p:sldId id="1419" r:id="rId12"/>
    <p:sldId id="1436" r:id="rId13"/>
    <p:sldId id="1438" r:id="rId14"/>
    <p:sldId id="1579" r:id="rId15"/>
    <p:sldId id="1442" r:id="rId16"/>
    <p:sldId id="1441" r:id="rId17"/>
    <p:sldId id="1443" r:id="rId18"/>
    <p:sldId id="1445" r:id="rId19"/>
    <p:sldId id="1446" r:id="rId20"/>
    <p:sldId id="1447" r:id="rId21"/>
    <p:sldId id="1448" r:id="rId22"/>
    <p:sldId id="1451" r:id="rId23"/>
    <p:sldId id="1452" r:id="rId24"/>
    <p:sldId id="1453" r:id="rId25"/>
    <p:sldId id="1454" r:id="rId26"/>
    <p:sldId id="1455" r:id="rId27"/>
    <p:sldId id="1456" r:id="rId28"/>
    <p:sldId id="1457" r:id="rId29"/>
    <p:sldId id="1458" r:id="rId30"/>
    <p:sldId id="1459" r:id="rId31"/>
    <p:sldId id="1460" r:id="rId32"/>
    <p:sldId id="1462" r:id="rId33"/>
    <p:sldId id="1461" r:id="rId34"/>
    <p:sldId id="1463" r:id="rId35"/>
    <p:sldId id="1464" r:id="rId36"/>
    <p:sldId id="1465" r:id="rId37"/>
    <p:sldId id="1466" r:id="rId38"/>
    <p:sldId id="1467" r:id="rId39"/>
    <p:sldId id="1468" r:id="rId40"/>
    <p:sldId id="1450" r:id="rId41"/>
    <p:sldId id="1469" r:id="rId42"/>
    <p:sldId id="1470" r:id="rId43"/>
    <p:sldId id="1471" r:id="rId44"/>
    <p:sldId id="1472" r:id="rId45"/>
    <p:sldId id="1580" r:id="rId46"/>
    <p:sldId id="1413" r:id="rId47"/>
    <p:sldId id="1418" r:id="rId48"/>
    <p:sldId id="1427" r:id="rId49"/>
    <p:sldId id="1430" r:id="rId50"/>
    <p:sldId id="1432" r:id="rId51"/>
    <p:sldId id="1428" r:id="rId52"/>
    <p:sldId id="1429" r:id="rId53"/>
    <p:sldId id="1431" r:id="rId54"/>
    <p:sldId id="1433" r:id="rId55"/>
    <p:sldId id="1434" r:id="rId56"/>
    <p:sldId id="1435" r:id="rId57"/>
    <p:sldId id="1473" r:id="rId58"/>
    <p:sldId id="1474" r:id="rId59"/>
    <p:sldId id="1475" r:id="rId60"/>
    <p:sldId id="1476" r:id="rId61"/>
    <p:sldId id="1477" r:id="rId62"/>
    <p:sldId id="1482" r:id="rId63"/>
    <p:sldId id="1483" r:id="rId64"/>
    <p:sldId id="1485" r:id="rId65"/>
    <p:sldId id="1488" r:id="rId66"/>
    <p:sldId id="1489" r:id="rId67"/>
    <p:sldId id="1490" r:id="rId68"/>
    <p:sldId id="1491" r:id="rId69"/>
    <p:sldId id="1492" r:id="rId70"/>
    <p:sldId id="1495" r:id="rId71"/>
    <p:sldId id="1494" r:id="rId72"/>
    <p:sldId id="1496" r:id="rId73"/>
    <p:sldId id="1497" r:id="rId74"/>
    <p:sldId id="1498" r:id="rId75"/>
    <p:sldId id="1499" r:id="rId76"/>
    <p:sldId id="1500" r:id="rId77"/>
    <p:sldId id="1501" r:id="rId78"/>
    <p:sldId id="281" r:id="rId79"/>
  </p:sldIdLst>
  <p:sldSz cx="12192000" cy="6858000"/>
  <p:notesSz cx="9926320" cy="666877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503020204020204" pitchFamily="34"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503020204020204" pitchFamily="34"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503020204020204" pitchFamily="34"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503020204020204" pitchFamily="34"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503020204020204" pitchFamily="34"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503020204020204" pitchFamily="34"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503020204020204" pitchFamily="34"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503020204020204" pitchFamily="34"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503020204020204" pitchFamily="34"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zhouyz" initials="zyz" lastIdx="2" clrIdx="0"/>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860A8"/>
    <a:srgbClr val="4B649F"/>
    <a:srgbClr val="5E80B0"/>
    <a:srgbClr val="7DB1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9175" autoAdjust="0"/>
    <p:restoredTop sz="94507" autoAdjust="0"/>
  </p:normalViewPr>
  <p:slideViewPr>
    <p:cSldViewPr showGuides="1">
      <p:cViewPr varScale="1">
        <p:scale>
          <a:sx n="82" d="100"/>
          <a:sy n="82" d="100"/>
        </p:scale>
        <p:origin x="-528" y="-86"/>
      </p:cViewPr>
      <p:guideLst>
        <p:guide orient="horz" pos="1988"/>
        <p:guide pos="2743"/>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2.xml"/><Relationship Id="rId84" Type="http://schemas.openxmlformats.org/officeDocument/2006/relationships/commentAuthors" Target="commentAuthors.xml"/><Relationship Id="rId83" Type="http://schemas.openxmlformats.org/officeDocument/2006/relationships/tableStyles" Target="tableStyles.xml"/><Relationship Id="rId82" Type="http://schemas.openxmlformats.org/officeDocument/2006/relationships/viewProps" Target="viewProps.xml"/><Relationship Id="rId81" Type="http://schemas.openxmlformats.org/officeDocument/2006/relationships/presProps" Target="presProps.xml"/><Relationship Id="rId80" Type="http://schemas.openxmlformats.org/officeDocument/2006/relationships/handoutMaster" Target="handoutMasters/handoutMaster1.xml"/><Relationship Id="rId8" Type="http://schemas.openxmlformats.org/officeDocument/2006/relationships/slide" Target="slides/slide1.xml"/><Relationship Id="rId79" Type="http://schemas.openxmlformats.org/officeDocument/2006/relationships/slide" Target="slides/slide71.xml"/><Relationship Id="rId78" Type="http://schemas.openxmlformats.org/officeDocument/2006/relationships/slide" Target="slides/slide70.xml"/><Relationship Id="rId77" Type="http://schemas.openxmlformats.org/officeDocument/2006/relationships/slide" Target="slides/slide69.xml"/><Relationship Id="rId76" Type="http://schemas.openxmlformats.org/officeDocument/2006/relationships/slide" Target="slides/slide68.xml"/><Relationship Id="rId75" Type="http://schemas.openxmlformats.org/officeDocument/2006/relationships/slide" Target="slides/slide67.xml"/><Relationship Id="rId74" Type="http://schemas.openxmlformats.org/officeDocument/2006/relationships/slide" Target="slides/slide66.xml"/><Relationship Id="rId73" Type="http://schemas.openxmlformats.org/officeDocument/2006/relationships/slide" Target="slides/slide65.xml"/><Relationship Id="rId72" Type="http://schemas.openxmlformats.org/officeDocument/2006/relationships/slide" Target="slides/slide64.xml"/><Relationship Id="rId71" Type="http://schemas.openxmlformats.org/officeDocument/2006/relationships/slide" Target="slides/slide63.xml"/><Relationship Id="rId70" Type="http://schemas.openxmlformats.org/officeDocument/2006/relationships/slide" Target="slides/slide62.xml"/><Relationship Id="rId7" Type="http://schemas.openxmlformats.org/officeDocument/2006/relationships/slideMaster" Target="slideMasters/slideMaster6.xml"/><Relationship Id="rId69" Type="http://schemas.openxmlformats.org/officeDocument/2006/relationships/slide" Target="slides/slide61.xml"/><Relationship Id="rId68" Type="http://schemas.openxmlformats.org/officeDocument/2006/relationships/slide" Target="slides/slide60.xml"/><Relationship Id="rId67" Type="http://schemas.openxmlformats.org/officeDocument/2006/relationships/slide" Target="slides/slide59.xml"/><Relationship Id="rId66" Type="http://schemas.openxmlformats.org/officeDocument/2006/relationships/slide" Target="slides/slide58.xml"/><Relationship Id="rId65" Type="http://schemas.openxmlformats.org/officeDocument/2006/relationships/slide" Target="slides/slide57.xml"/><Relationship Id="rId64" Type="http://schemas.openxmlformats.org/officeDocument/2006/relationships/slide" Target="slides/slide56.xml"/><Relationship Id="rId63" Type="http://schemas.openxmlformats.org/officeDocument/2006/relationships/slide" Target="slides/slide55.xml"/><Relationship Id="rId62" Type="http://schemas.openxmlformats.org/officeDocument/2006/relationships/slide" Target="slides/slide54.xml"/><Relationship Id="rId61" Type="http://schemas.openxmlformats.org/officeDocument/2006/relationships/slide" Target="slides/slide53.xml"/><Relationship Id="rId60" Type="http://schemas.openxmlformats.org/officeDocument/2006/relationships/slide" Target="slides/slide52.xml"/><Relationship Id="rId6" Type="http://schemas.openxmlformats.org/officeDocument/2006/relationships/slideMaster" Target="slideMasters/slideMaster5.xml"/><Relationship Id="rId59" Type="http://schemas.openxmlformats.org/officeDocument/2006/relationships/slide" Target="slides/slide51.xml"/><Relationship Id="rId58" Type="http://schemas.openxmlformats.org/officeDocument/2006/relationships/slide" Target="slides/slide50.xml"/><Relationship Id="rId57" Type="http://schemas.openxmlformats.org/officeDocument/2006/relationships/slide" Target="slides/slide49.xml"/><Relationship Id="rId56" Type="http://schemas.openxmlformats.org/officeDocument/2006/relationships/slide" Target="slides/slide48.xml"/><Relationship Id="rId55" Type="http://schemas.openxmlformats.org/officeDocument/2006/relationships/slide" Target="slides/slide47.xml"/><Relationship Id="rId54" Type="http://schemas.openxmlformats.org/officeDocument/2006/relationships/slide" Target="slides/slide46.xml"/><Relationship Id="rId53" Type="http://schemas.openxmlformats.org/officeDocument/2006/relationships/slide" Target="slides/slide45.xml"/><Relationship Id="rId52" Type="http://schemas.openxmlformats.org/officeDocument/2006/relationships/slide" Target="slides/slide44.xml"/><Relationship Id="rId51" Type="http://schemas.openxmlformats.org/officeDocument/2006/relationships/slide" Target="slides/slide43.xml"/><Relationship Id="rId50" Type="http://schemas.openxmlformats.org/officeDocument/2006/relationships/slide" Target="slides/slide42.xml"/><Relationship Id="rId5" Type="http://schemas.openxmlformats.org/officeDocument/2006/relationships/slideMaster" Target="slideMasters/slideMaster4.xml"/><Relationship Id="rId49" Type="http://schemas.openxmlformats.org/officeDocument/2006/relationships/slide" Target="slides/slide41.xml"/><Relationship Id="rId48" Type="http://schemas.openxmlformats.org/officeDocument/2006/relationships/slide" Target="slides/slide40.xml"/><Relationship Id="rId47" Type="http://schemas.openxmlformats.org/officeDocument/2006/relationships/slide" Target="slides/slide39.xml"/><Relationship Id="rId46" Type="http://schemas.openxmlformats.org/officeDocument/2006/relationships/slide" Target="slides/slide38.xml"/><Relationship Id="rId45" Type="http://schemas.openxmlformats.org/officeDocument/2006/relationships/slide" Target="slides/slide37.xml"/><Relationship Id="rId44" Type="http://schemas.openxmlformats.org/officeDocument/2006/relationships/slide" Target="slides/slide36.xml"/><Relationship Id="rId43" Type="http://schemas.openxmlformats.org/officeDocument/2006/relationships/slide" Target="slides/slide35.xml"/><Relationship Id="rId42" Type="http://schemas.openxmlformats.org/officeDocument/2006/relationships/slide" Target="slides/slide34.xml"/><Relationship Id="rId41" Type="http://schemas.openxmlformats.org/officeDocument/2006/relationships/slide" Target="slides/slide33.xml"/><Relationship Id="rId40" Type="http://schemas.openxmlformats.org/officeDocument/2006/relationships/slide" Target="slides/slide32.xml"/><Relationship Id="rId4" Type="http://schemas.openxmlformats.org/officeDocument/2006/relationships/slideMaster" Target="slideMasters/slideMaster3.xml"/><Relationship Id="rId39" Type="http://schemas.openxmlformats.org/officeDocument/2006/relationships/slide" Target="slides/slide31.xml"/><Relationship Id="rId38" Type="http://schemas.openxmlformats.org/officeDocument/2006/relationships/slide" Target="slides/slide30.xml"/><Relationship Id="rId37" Type="http://schemas.openxmlformats.org/officeDocument/2006/relationships/slide" Target="slides/slide29.xml"/><Relationship Id="rId36" Type="http://schemas.openxmlformats.org/officeDocument/2006/relationships/slide" Target="slides/slide28.xml"/><Relationship Id="rId35" Type="http://schemas.openxmlformats.org/officeDocument/2006/relationships/slide" Target="slides/slide27.xml"/><Relationship Id="rId34" Type="http://schemas.openxmlformats.org/officeDocument/2006/relationships/slide" Target="slides/slide26.xml"/><Relationship Id="rId33" Type="http://schemas.openxmlformats.org/officeDocument/2006/relationships/slide" Target="slides/slide25.xml"/><Relationship Id="rId32" Type="http://schemas.openxmlformats.org/officeDocument/2006/relationships/slide" Target="slides/slide24.xml"/><Relationship Id="rId31" Type="http://schemas.openxmlformats.org/officeDocument/2006/relationships/slide" Target="slides/slide23.xml"/><Relationship Id="rId30" Type="http://schemas.openxmlformats.org/officeDocument/2006/relationships/slide" Target="slides/slide22.xml"/><Relationship Id="rId3" Type="http://schemas.openxmlformats.org/officeDocument/2006/relationships/slideMaster" Target="slideMasters/slideMaster2.xml"/><Relationship Id="rId29" Type="http://schemas.openxmlformats.org/officeDocument/2006/relationships/slide" Target="slides/slide21.xml"/><Relationship Id="rId28" Type="http://schemas.openxmlformats.org/officeDocument/2006/relationships/slide" Target="slides/slide20.xml"/><Relationship Id="rId27" Type="http://schemas.openxmlformats.org/officeDocument/2006/relationships/slide" Target="slides/slide19.xml"/><Relationship Id="rId26" Type="http://schemas.openxmlformats.org/officeDocument/2006/relationships/slide" Target="slides/slide18.xml"/><Relationship Id="rId25" Type="http://schemas.openxmlformats.org/officeDocument/2006/relationships/slide" Target="slides/slide17.xml"/><Relationship Id="rId24" Type="http://schemas.openxmlformats.org/officeDocument/2006/relationships/slide" Target="slides/slide16.xml"/><Relationship Id="rId23" Type="http://schemas.openxmlformats.org/officeDocument/2006/relationships/slide" Target="slides/slide15.xml"/><Relationship Id="rId22" Type="http://schemas.openxmlformats.org/officeDocument/2006/relationships/slide" Target="slides/slide14.xml"/><Relationship Id="rId21" Type="http://schemas.openxmlformats.org/officeDocument/2006/relationships/slide" Target="slides/slide13.xml"/><Relationship Id="rId20" Type="http://schemas.openxmlformats.org/officeDocument/2006/relationships/slide" Target="slides/slide12.xml"/><Relationship Id="rId2" Type="http://schemas.openxmlformats.org/officeDocument/2006/relationships/theme" Target="theme/theme1.xml"/><Relationship Id="rId19" Type="http://schemas.openxmlformats.org/officeDocument/2006/relationships/slide" Target="slides/slide11.xml"/><Relationship Id="rId18" Type="http://schemas.openxmlformats.org/officeDocument/2006/relationships/slide" Target="slides/slide10.xml"/><Relationship Id="rId17" Type="http://schemas.openxmlformats.org/officeDocument/2006/relationships/slide" Target="slides/slide9.xml"/><Relationship Id="rId16" Type="http://schemas.openxmlformats.org/officeDocument/2006/relationships/slide" Target="slides/slide8.xml"/><Relationship Id="rId15" Type="http://schemas.openxmlformats.org/officeDocument/2006/relationships/slide" Target="slides/slide7.xml"/><Relationship Id="rId14" Type="http://schemas.openxmlformats.org/officeDocument/2006/relationships/slide" Target="slides/slide6.xml"/><Relationship Id="rId13" Type="http://schemas.openxmlformats.org/officeDocument/2006/relationships/slide" Target="slides/slide5.xml"/><Relationship Id="rId12" Type="http://schemas.openxmlformats.org/officeDocument/2006/relationships/slide" Target="slides/slide4.xml"/><Relationship Id="rId11" Type="http://schemas.openxmlformats.org/officeDocument/2006/relationships/slide" Target="slides/slide3.xml"/><Relationship Id="rId10" Type="http://schemas.openxmlformats.org/officeDocument/2006/relationships/notesMaster" Target="notesMasters/notesMaster1.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4301543" cy="33461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5622798" y="0"/>
            <a:ext cx="4301543" cy="334613"/>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6334477"/>
            <a:ext cx="4301543" cy="334612"/>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5622798" y="6334477"/>
            <a:ext cx="4301543" cy="334612"/>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4301543" cy="33461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5622798" y="0"/>
            <a:ext cx="4301543" cy="334613"/>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2962275" y="833438"/>
            <a:ext cx="4002088" cy="2251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992664" y="3209498"/>
            <a:ext cx="7941310" cy="2625954"/>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6334477"/>
            <a:ext cx="4301543" cy="334612"/>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5622798" y="6334477"/>
            <a:ext cx="4301543" cy="334612"/>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pPr fontAlgn="base"/>
            <a:r>
              <a:rPr lang="zh-CN" altLang="en-US" strike="noStrike" noProof="1"/>
              <a:t>单击此处编辑母版标题样式</a:t>
            </a:r>
            <a:endParaRPr lang="zh-CN" altLang="en-US" strike="noStrike" noProof="1"/>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a:t>单击此处编辑母版副标题样式</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2" name="图片 6"/>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平行四边形 2"/>
          <p:cNvSpPr/>
          <p:nvPr/>
        </p:nvSpPr>
        <p:spPr>
          <a:xfrm>
            <a:off x="735013" y="0"/>
            <a:ext cx="655637" cy="833438"/>
          </a:xfrm>
          <a:prstGeom prst="parallelogram">
            <a:avLst>
              <a:gd name="adj" fmla="val 41402"/>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 name="平行四边形 3"/>
          <p:cNvSpPr/>
          <p:nvPr/>
        </p:nvSpPr>
        <p:spPr>
          <a:xfrm>
            <a:off x="501650" y="0"/>
            <a:ext cx="619125" cy="833438"/>
          </a:xfrm>
          <a:prstGeom prst="parallelogram">
            <a:avLst>
              <a:gd name="adj" fmla="val 41402"/>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 name="任意多边形 20"/>
          <p:cNvSpPr/>
          <p:nvPr/>
        </p:nvSpPr>
        <p:spPr>
          <a:xfrm>
            <a:off x="0" y="0"/>
            <a:ext cx="811213" cy="833438"/>
          </a:xfrm>
          <a:custGeom>
            <a:avLst/>
            <a:gdLst>
              <a:gd name="connsiteX0" fmla="*/ 0 w 811161"/>
              <a:gd name="connsiteY0" fmla="*/ 0 h 833671"/>
              <a:gd name="connsiteX1" fmla="*/ 811161 w 811161"/>
              <a:gd name="connsiteY1" fmla="*/ 0 h 833671"/>
              <a:gd name="connsiteX2" fmla="*/ 523153 w 811161"/>
              <a:gd name="connsiteY2" fmla="*/ 833671 h 833671"/>
              <a:gd name="connsiteX3" fmla="*/ 0 w 811161"/>
              <a:gd name="connsiteY3" fmla="*/ 833671 h 833671"/>
              <a:gd name="connsiteX4" fmla="*/ 0 w 811161"/>
              <a:gd name="connsiteY4" fmla="*/ 0 h 8336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1161" h="833671">
                <a:moveTo>
                  <a:pt x="0" y="0"/>
                </a:moveTo>
                <a:lnTo>
                  <a:pt x="811161" y="0"/>
                </a:lnTo>
                <a:lnTo>
                  <a:pt x="523153" y="833671"/>
                </a:lnTo>
                <a:lnTo>
                  <a:pt x="0" y="833671"/>
                </a:lnTo>
                <a:lnTo>
                  <a:pt x="0" y="0"/>
                </a:lnTo>
                <a:close/>
              </a:path>
            </a:pathLst>
          </a:custGeom>
          <a:solidFill>
            <a:srgbClr val="2A3A5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cxnSp>
        <p:nvCxnSpPr>
          <p:cNvPr id="6" name="直接连接符 5"/>
          <p:cNvCxnSpPr/>
          <p:nvPr/>
        </p:nvCxnSpPr>
        <p:spPr>
          <a:xfrm>
            <a:off x="0" y="833438"/>
            <a:ext cx="12192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7" name="图片 11"/>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1382375" y="150813"/>
            <a:ext cx="574675"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日期占位符 2"/>
          <p:cNvSpPr>
            <a:spLocks noGrp="1"/>
          </p:cNvSpPr>
          <p:nvPr>
            <p:ph type="dt" sz="half" idx="10"/>
          </p:nvPr>
        </p:nvSpPr>
        <p:spPr/>
        <p:txBody>
          <a:bodyPr/>
          <a:lstStyle>
            <a:lvl1pPr>
              <a:defRPr/>
            </a:lvl1pPr>
          </a:lstStyle>
          <a:p>
            <a:pPr>
              <a:defRPr/>
            </a:pPr>
            <a:fld id="{B986BA9C-24A5-46FE-9BC5-98CCFF51DB6C}" type="datetime1">
              <a:rPr lang="zh-CN" altLang="en-US"/>
            </a:fld>
            <a:endParaRPr lang="zh-CN" altLang="en-US"/>
          </a:p>
        </p:txBody>
      </p:sp>
      <p:sp>
        <p:nvSpPr>
          <p:cNvPr id="9" name="页脚占位符 3"/>
          <p:cNvSpPr>
            <a:spLocks noGrp="1"/>
          </p:cNvSpPr>
          <p:nvPr>
            <p:ph type="ftr" sz="quarter" idx="11"/>
          </p:nvPr>
        </p:nvSpPr>
        <p:spPr/>
        <p:txBody>
          <a:bodyPr/>
          <a:lstStyle>
            <a:lvl1pPr>
              <a:defRPr/>
            </a:lvl1pPr>
          </a:lstStyle>
          <a:p>
            <a:pPr>
              <a:defRPr/>
            </a:pPr>
            <a:endParaRPr lang="zh-CN" altLang="en-US"/>
          </a:p>
        </p:txBody>
      </p:sp>
      <p:sp>
        <p:nvSpPr>
          <p:cNvPr id="10" name="灯片编号占位符 4"/>
          <p:cNvSpPr>
            <a:spLocks noGrp="1"/>
          </p:cNvSpPr>
          <p:nvPr>
            <p:ph type="sldNum" sz="quarter" idx="12"/>
          </p:nvPr>
        </p:nvSpPr>
        <p:spPr/>
        <p:txBody>
          <a:bodyPr/>
          <a:lstStyle>
            <a:lvl1pPr>
              <a:defRPr dirty="0"/>
            </a:lvl1pPr>
          </a:lstStyle>
          <a:p>
            <a:pPr>
              <a:defRPr/>
            </a:pPr>
            <a:fld id="{EB7B95C6-481A-4F91-9B30-4670ED25515F}" type="slidenum">
              <a:rPr lang="zh-CN" altLang="en-US"/>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pPr fontAlgn="base"/>
            <a:r>
              <a:rPr lang="zh-CN" altLang="en-US" strike="noStrike" noProof="1"/>
              <a:t>单击此处编辑母版标题样式</a:t>
            </a:r>
            <a:endParaRPr lang="zh-CN" altLang="en-US" strike="noStrike" noProof="1"/>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a:t>单击此处编辑母版副标题样式</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838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72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839788" y="2505075"/>
            <a:ext cx="5157787"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72200" y="2505075"/>
            <a:ext cx="5183188"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pPr fontAlgn="base"/>
            <a:r>
              <a:rPr lang="zh-CN" altLang="en-US" strike="noStrike" noProof="1"/>
              <a:t>单击此处编辑母版标题样式</a:t>
            </a:r>
            <a:endParaRPr lang="zh-CN" altLang="en-US" strike="noStrike" noProof="1"/>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a:t>单击此处编辑母版副标题样式</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838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72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839788" y="2505075"/>
            <a:ext cx="5157787"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72200" y="2505075"/>
            <a:ext cx="5183188"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pPr fontAlgn="base"/>
            <a:r>
              <a:rPr lang="zh-CN" altLang="en-US" strike="noStrike" noProof="1"/>
              <a:t>单击此处编辑母版标题样式</a:t>
            </a:r>
            <a:endParaRPr lang="zh-CN" altLang="en-US" strike="noStrike" noProof="1"/>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a:t>单击此处编辑母版副标题样式</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838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72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839788" y="2505075"/>
            <a:ext cx="5157787"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72200" y="2505075"/>
            <a:ext cx="5183188"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838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72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pPr fontAlgn="base"/>
            <a:r>
              <a:rPr lang="zh-CN" altLang="en-US" strike="noStrike" noProof="1"/>
              <a:t>单击此处编辑母版标题样式</a:t>
            </a:r>
            <a:endParaRPr lang="zh-CN" altLang="en-US" strike="noStrike" noProof="1"/>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a:t>单击此处编辑母版副标题样式</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838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72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839788" y="2505075"/>
            <a:ext cx="5157787"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72200" y="2505075"/>
            <a:ext cx="5183188"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839788" y="2505075"/>
            <a:ext cx="5157787"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72200" y="2505075"/>
            <a:ext cx="5183188"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pPr fontAlgn="base"/>
            <a:r>
              <a:rPr lang="zh-CN" altLang="en-US" strike="noStrike" noProof="1"/>
              <a:t>单击此处编辑母版标题样式</a:t>
            </a:r>
            <a:endParaRPr lang="zh-CN" altLang="en-US" strike="noStrike" noProof="1"/>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a:t>单击此处编辑母版副标题样式</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838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72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839788" y="2505075"/>
            <a:ext cx="5157787"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72200" y="2505075"/>
            <a:ext cx="5183188"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2" Type="http://schemas.openxmlformats.org/officeDocument/2006/relationships/theme" Target="../theme/theme2.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2.xml"/><Relationship Id="rId8" Type="http://schemas.openxmlformats.org/officeDocument/2006/relationships/slideLayout" Target="../slideLayouts/slideLayout31.xml"/><Relationship Id="rId7" Type="http://schemas.openxmlformats.org/officeDocument/2006/relationships/slideLayout" Target="../slideLayouts/slideLayout30.xml"/><Relationship Id="rId6" Type="http://schemas.openxmlformats.org/officeDocument/2006/relationships/slideLayout" Target="../slideLayouts/slideLayout29.xml"/><Relationship Id="rId5" Type="http://schemas.openxmlformats.org/officeDocument/2006/relationships/slideLayout" Target="../slideLayouts/slideLayout28.xml"/><Relationship Id="rId4" Type="http://schemas.openxmlformats.org/officeDocument/2006/relationships/slideLayout" Target="../slideLayouts/slideLayout27.xml"/><Relationship Id="rId3" Type="http://schemas.openxmlformats.org/officeDocument/2006/relationships/slideLayout" Target="../slideLayouts/slideLayout26.xml"/><Relationship Id="rId2" Type="http://schemas.openxmlformats.org/officeDocument/2006/relationships/slideLayout" Target="../slideLayouts/slideLayout25.xml"/><Relationship Id="rId12" Type="http://schemas.openxmlformats.org/officeDocument/2006/relationships/theme" Target="../theme/theme3.xml"/><Relationship Id="rId11" Type="http://schemas.openxmlformats.org/officeDocument/2006/relationships/slideLayout" Target="../slideLayouts/slideLayout34.xml"/><Relationship Id="rId10" Type="http://schemas.openxmlformats.org/officeDocument/2006/relationships/slideLayout" Target="../slideLayouts/slideLayout33.xml"/><Relationship Id="rId1" Type="http://schemas.openxmlformats.org/officeDocument/2006/relationships/slideLayout" Target="../slideLayouts/slideLayout24.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3.xml"/><Relationship Id="rId8" Type="http://schemas.openxmlformats.org/officeDocument/2006/relationships/slideLayout" Target="../slideLayouts/slideLayout42.xml"/><Relationship Id="rId7" Type="http://schemas.openxmlformats.org/officeDocument/2006/relationships/slideLayout" Target="../slideLayouts/slideLayout41.xml"/><Relationship Id="rId6" Type="http://schemas.openxmlformats.org/officeDocument/2006/relationships/slideLayout" Target="../slideLayouts/slideLayout40.xml"/><Relationship Id="rId5" Type="http://schemas.openxmlformats.org/officeDocument/2006/relationships/slideLayout" Target="../slideLayouts/slideLayout39.xml"/><Relationship Id="rId4" Type="http://schemas.openxmlformats.org/officeDocument/2006/relationships/slideLayout" Target="../slideLayouts/slideLayout38.xml"/><Relationship Id="rId3" Type="http://schemas.openxmlformats.org/officeDocument/2006/relationships/slideLayout" Target="../slideLayouts/slideLayout37.xml"/><Relationship Id="rId2" Type="http://schemas.openxmlformats.org/officeDocument/2006/relationships/slideLayout" Target="../slideLayouts/slideLayout36.xml"/><Relationship Id="rId12" Type="http://schemas.openxmlformats.org/officeDocument/2006/relationships/theme" Target="../theme/theme4.xml"/><Relationship Id="rId11" Type="http://schemas.openxmlformats.org/officeDocument/2006/relationships/slideLayout" Target="../slideLayouts/slideLayout45.xml"/><Relationship Id="rId10" Type="http://schemas.openxmlformats.org/officeDocument/2006/relationships/slideLayout" Target="../slideLayouts/slideLayout44.xml"/><Relationship Id="rId1" Type="http://schemas.openxmlformats.org/officeDocument/2006/relationships/slideLayout" Target="../slideLayouts/slideLayout35.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54.xml"/><Relationship Id="rId8" Type="http://schemas.openxmlformats.org/officeDocument/2006/relationships/slideLayout" Target="../slideLayouts/slideLayout53.xml"/><Relationship Id="rId7" Type="http://schemas.openxmlformats.org/officeDocument/2006/relationships/slideLayout" Target="../slideLayouts/slideLayout52.xml"/><Relationship Id="rId6" Type="http://schemas.openxmlformats.org/officeDocument/2006/relationships/slideLayout" Target="../slideLayouts/slideLayout51.xml"/><Relationship Id="rId5" Type="http://schemas.openxmlformats.org/officeDocument/2006/relationships/slideLayout" Target="../slideLayouts/slideLayout50.xml"/><Relationship Id="rId4" Type="http://schemas.openxmlformats.org/officeDocument/2006/relationships/slideLayout" Target="../slideLayouts/slideLayout49.xml"/><Relationship Id="rId3" Type="http://schemas.openxmlformats.org/officeDocument/2006/relationships/slideLayout" Target="../slideLayouts/slideLayout48.xml"/><Relationship Id="rId2" Type="http://schemas.openxmlformats.org/officeDocument/2006/relationships/slideLayout" Target="../slideLayouts/slideLayout47.xml"/><Relationship Id="rId12" Type="http://schemas.openxmlformats.org/officeDocument/2006/relationships/theme" Target="../theme/theme5.xml"/><Relationship Id="rId11" Type="http://schemas.openxmlformats.org/officeDocument/2006/relationships/slideLayout" Target="../slideLayouts/slideLayout56.xml"/><Relationship Id="rId10" Type="http://schemas.openxmlformats.org/officeDocument/2006/relationships/slideLayout" Target="../slideLayouts/slideLayout55.xml"/><Relationship Id="rId1" Type="http://schemas.openxmlformats.org/officeDocument/2006/relationships/slideLayout" Target="../slideLayouts/slideLayout46.xml"/></Relationships>
</file>

<file path=ppt/slideMasters/_rels/slideMaster6.xml.rels><?xml version="1.0" encoding="UTF-8" standalone="yes"?>
<Relationships xmlns="http://schemas.openxmlformats.org/package/2006/relationships"><Relationship Id="rId9" Type="http://schemas.openxmlformats.org/officeDocument/2006/relationships/slideLayout" Target="../slideLayouts/slideLayout65.xml"/><Relationship Id="rId8" Type="http://schemas.openxmlformats.org/officeDocument/2006/relationships/slideLayout" Target="../slideLayouts/slideLayout64.xml"/><Relationship Id="rId7" Type="http://schemas.openxmlformats.org/officeDocument/2006/relationships/slideLayout" Target="../slideLayouts/slideLayout63.xml"/><Relationship Id="rId6" Type="http://schemas.openxmlformats.org/officeDocument/2006/relationships/slideLayout" Target="../slideLayouts/slideLayout62.xml"/><Relationship Id="rId5" Type="http://schemas.openxmlformats.org/officeDocument/2006/relationships/slideLayout" Target="../slideLayouts/slideLayout61.xml"/><Relationship Id="rId4" Type="http://schemas.openxmlformats.org/officeDocument/2006/relationships/slideLayout" Target="../slideLayouts/slideLayout60.xml"/><Relationship Id="rId3" Type="http://schemas.openxmlformats.org/officeDocument/2006/relationships/slideLayout" Target="../slideLayouts/slideLayout59.xml"/><Relationship Id="rId2" Type="http://schemas.openxmlformats.org/officeDocument/2006/relationships/slideLayout" Target="../slideLayouts/slideLayout58.xml"/><Relationship Id="rId12" Type="http://schemas.openxmlformats.org/officeDocument/2006/relationships/theme" Target="../theme/theme6.xml"/><Relationship Id="rId11" Type="http://schemas.openxmlformats.org/officeDocument/2006/relationships/slideLayout" Target="../slideLayouts/slideLayout67.xml"/><Relationship Id="rId10" Type="http://schemas.openxmlformats.org/officeDocument/2006/relationships/slideLayout" Target="../slideLayouts/slideLayout66.xml"/><Relationship Id="rId1" Type="http://schemas.openxmlformats.org/officeDocument/2006/relationships/slideLayout" Target="../slideLayouts/slideLayout5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a:xfrm>
            <a:off x="838200" y="365125"/>
            <a:ext cx="10515600" cy="1325563"/>
          </a:xfrm>
          <a:prstGeom prst="rect">
            <a:avLst/>
          </a:prstGeom>
          <a:noFill/>
          <a:ln w="9525">
            <a:noFill/>
          </a:ln>
        </p:spPr>
        <p:txBody>
          <a:bodyPr anchor="ctr" anchorCtr="0"/>
          <a:lstStyle/>
          <a:p>
            <a:pPr lvl="0"/>
            <a:r>
              <a:rPr lang="zh-CN" altLang="en-US" dirty="0"/>
              <a:t>单击此处编辑母版标题样式</a:t>
            </a:r>
            <a:endParaRPr lang="zh-CN" altLang="en-US" dirty="0"/>
          </a:p>
        </p:txBody>
      </p:sp>
      <p:sp>
        <p:nvSpPr>
          <p:cNvPr id="1027" name="文本占位符 2"/>
          <p:cNvSpPr>
            <a:spLocks noGrp="1"/>
          </p:cNvSpPr>
          <p:nvPr>
            <p:ph type="body"/>
          </p:nvPr>
        </p:nvSpPr>
        <p:spPr>
          <a:xfrm>
            <a:off x="838200" y="1825625"/>
            <a:ext cx="10515600" cy="4351338"/>
          </a:xfrm>
          <a:prstGeom prst="rect">
            <a:avLst/>
          </a:prstGeom>
          <a:noFill/>
          <a:ln w="9525">
            <a:noFill/>
          </a:ln>
        </p:spPr>
        <p:txBody>
          <a:bodyPr anchor="t" anchorCtr="0"/>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defRPr sz="1200" noProof="1" smtClean="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defRPr sz="1200" noProof="1">
                <a:solidFill>
                  <a:schemeClr val="tx1">
                    <a:tint val="75000"/>
                  </a:schemeClr>
                </a:solidFill>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defRPr sz="1200" noProof="1" smtClean="0">
                <a:solidFill>
                  <a:schemeClr val="tx1">
                    <a:tint val="75000"/>
                  </a:schemeClr>
                </a:solidFill>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2pPr>
      <a:lvl3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3pPr>
      <a:lvl4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4pPr>
      <a:lvl5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标题占位符 1"/>
          <p:cNvSpPr>
            <a:spLocks noGrp="1"/>
          </p:cNvSpPr>
          <p:nvPr>
            <p:ph type="title"/>
          </p:nvPr>
        </p:nvSpPr>
        <p:spPr>
          <a:xfrm>
            <a:off x="838200" y="365125"/>
            <a:ext cx="10515600" cy="1325563"/>
          </a:xfrm>
          <a:prstGeom prst="rect">
            <a:avLst/>
          </a:prstGeom>
          <a:noFill/>
          <a:ln w="9525">
            <a:noFill/>
          </a:ln>
        </p:spPr>
        <p:txBody>
          <a:bodyPr anchor="ctr" anchorCtr="0"/>
          <a:lstStyle/>
          <a:p>
            <a:pPr lvl="0"/>
            <a:r>
              <a:rPr lang="zh-CN" altLang="en-US" dirty="0"/>
              <a:t>单击此处编辑母版标题样式</a:t>
            </a:r>
            <a:endParaRPr lang="zh-CN" altLang="en-US" dirty="0"/>
          </a:p>
        </p:txBody>
      </p:sp>
      <p:sp>
        <p:nvSpPr>
          <p:cNvPr id="2051" name="文本占位符 2"/>
          <p:cNvSpPr>
            <a:spLocks noGrp="1"/>
          </p:cNvSpPr>
          <p:nvPr>
            <p:ph type="body"/>
          </p:nvPr>
        </p:nvSpPr>
        <p:spPr>
          <a:xfrm>
            <a:off x="838200" y="1825625"/>
            <a:ext cx="10515600" cy="4351338"/>
          </a:xfrm>
          <a:prstGeom prst="rect">
            <a:avLst/>
          </a:prstGeom>
          <a:noFill/>
          <a:ln w="9525">
            <a:noFill/>
          </a:ln>
        </p:spPr>
        <p:txBody>
          <a:bodyPr anchor="t" anchorCtr="0"/>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defRPr sz="1200" noProof="1" smtClean="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defRPr sz="1200" noProof="1">
                <a:solidFill>
                  <a:schemeClr val="tx1">
                    <a:tint val="75000"/>
                  </a:schemeClr>
                </a:solidFill>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defRPr sz="1200" noProof="1" smtClean="0">
                <a:solidFill>
                  <a:schemeClr val="tx1">
                    <a:tint val="75000"/>
                  </a:schemeClr>
                </a:solidFill>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sldNum="0" hdr="0" ftr="0" dt="0"/>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2pPr>
      <a:lvl3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3pPr>
      <a:lvl4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4pPr>
      <a:lvl5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标题占位符 1"/>
          <p:cNvSpPr>
            <a:spLocks noGrp="1"/>
          </p:cNvSpPr>
          <p:nvPr>
            <p:ph type="title"/>
          </p:nvPr>
        </p:nvSpPr>
        <p:spPr>
          <a:xfrm>
            <a:off x="838200" y="365125"/>
            <a:ext cx="10515600" cy="1325563"/>
          </a:xfrm>
          <a:prstGeom prst="rect">
            <a:avLst/>
          </a:prstGeom>
          <a:noFill/>
          <a:ln w="9525">
            <a:noFill/>
          </a:ln>
        </p:spPr>
        <p:txBody>
          <a:bodyPr anchor="ctr" anchorCtr="0"/>
          <a:lstStyle/>
          <a:p>
            <a:pPr lvl="0"/>
            <a:r>
              <a:rPr lang="zh-CN" altLang="en-US" dirty="0"/>
              <a:t>单击此处编辑母版标题样式</a:t>
            </a:r>
            <a:endParaRPr lang="zh-CN" altLang="en-US" dirty="0"/>
          </a:p>
        </p:txBody>
      </p:sp>
      <p:sp>
        <p:nvSpPr>
          <p:cNvPr id="3075" name="文本占位符 2"/>
          <p:cNvSpPr>
            <a:spLocks noGrp="1"/>
          </p:cNvSpPr>
          <p:nvPr>
            <p:ph type="body"/>
          </p:nvPr>
        </p:nvSpPr>
        <p:spPr>
          <a:xfrm>
            <a:off x="838200" y="1825625"/>
            <a:ext cx="10515600" cy="4351338"/>
          </a:xfrm>
          <a:prstGeom prst="rect">
            <a:avLst/>
          </a:prstGeom>
          <a:noFill/>
          <a:ln w="9525">
            <a:noFill/>
          </a:ln>
        </p:spPr>
        <p:txBody>
          <a:bodyPr anchor="t" anchorCtr="0"/>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defRPr sz="1200" noProof="1" smtClean="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defRPr sz="1200" noProof="1">
                <a:solidFill>
                  <a:schemeClr val="tx1">
                    <a:tint val="75000"/>
                  </a:schemeClr>
                </a:solidFill>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defRPr sz="1200" noProof="1" smtClean="0">
                <a:solidFill>
                  <a:schemeClr val="tx1">
                    <a:tint val="75000"/>
                  </a:schemeClr>
                </a:solidFill>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hf sldNum="0" hdr="0" ftr="0" dt="0"/>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2pPr>
      <a:lvl3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3pPr>
      <a:lvl4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4pPr>
      <a:lvl5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标题占位符 1"/>
          <p:cNvSpPr>
            <a:spLocks noGrp="1"/>
          </p:cNvSpPr>
          <p:nvPr>
            <p:ph type="title"/>
          </p:nvPr>
        </p:nvSpPr>
        <p:spPr>
          <a:xfrm>
            <a:off x="838200" y="365125"/>
            <a:ext cx="10515600" cy="1325563"/>
          </a:xfrm>
          <a:prstGeom prst="rect">
            <a:avLst/>
          </a:prstGeom>
          <a:noFill/>
          <a:ln w="9525">
            <a:noFill/>
          </a:ln>
        </p:spPr>
        <p:txBody>
          <a:bodyPr anchor="ctr" anchorCtr="0"/>
          <a:lstStyle/>
          <a:p>
            <a:pPr lvl="0"/>
            <a:r>
              <a:rPr lang="zh-CN" altLang="en-US" dirty="0"/>
              <a:t>单击此处编辑母版标题样式</a:t>
            </a:r>
            <a:endParaRPr lang="zh-CN" altLang="en-US" dirty="0"/>
          </a:p>
        </p:txBody>
      </p:sp>
      <p:sp>
        <p:nvSpPr>
          <p:cNvPr id="4099" name="文本占位符 2"/>
          <p:cNvSpPr>
            <a:spLocks noGrp="1"/>
          </p:cNvSpPr>
          <p:nvPr>
            <p:ph type="body"/>
          </p:nvPr>
        </p:nvSpPr>
        <p:spPr>
          <a:xfrm>
            <a:off x="838200" y="1825625"/>
            <a:ext cx="10515600" cy="4351338"/>
          </a:xfrm>
          <a:prstGeom prst="rect">
            <a:avLst/>
          </a:prstGeom>
          <a:noFill/>
          <a:ln w="9525">
            <a:noFill/>
          </a:ln>
        </p:spPr>
        <p:txBody>
          <a:bodyPr anchor="t" anchorCtr="0"/>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defRPr sz="1200" noProof="1" smtClean="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defRPr sz="1200" noProof="1">
                <a:solidFill>
                  <a:schemeClr val="tx1">
                    <a:tint val="75000"/>
                  </a:schemeClr>
                </a:solidFill>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defRPr sz="1200" noProof="1" smtClean="0">
                <a:solidFill>
                  <a:schemeClr val="tx1">
                    <a:tint val="75000"/>
                  </a:schemeClr>
                </a:solidFill>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sldNum="0" hdr="0" ftr="0" dt="0"/>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2pPr>
      <a:lvl3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3pPr>
      <a:lvl4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4pPr>
      <a:lvl5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标题占位符 1"/>
          <p:cNvSpPr>
            <a:spLocks noGrp="1"/>
          </p:cNvSpPr>
          <p:nvPr>
            <p:ph type="title"/>
          </p:nvPr>
        </p:nvSpPr>
        <p:spPr>
          <a:xfrm>
            <a:off x="838200" y="365125"/>
            <a:ext cx="10515600" cy="1325563"/>
          </a:xfrm>
          <a:prstGeom prst="rect">
            <a:avLst/>
          </a:prstGeom>
          <a:noFill/>
          <a:ln w="9525">
            <a:noFill/>
          </a:ln>
        </p:spPr>
        <p:txBody>
          <a:bodyPr anchor="ctr" anchorCtr="0"/>
          <a:lstStyle/>
          <a:p>
            <a:pPr lvl="0"/>
            <a:r>
              <a:rPr lang="zh-CN" altLang="en-US" dirty="0"/>
              <a:t>单击此处编辑母版标题样式</a:t>
            </a:r>
            <a:endParaRPr lang="zh-CN" altLang="en-US" dirty="0"/>
          </a:p>
        </p:txBody>
      </p:sp>
      <p:sp>
        <p:nvSpPr>
          <p:cNvPr id="5123" name="文本占位符 2"/>
          <p:cNvSpPr>
            <a:spLocks noGrp="1"/>
          </p:cNvSpPr>
          <p:nvPr>
            <p:ph type="body"/>
          </p:nvPr>
        </p:nvSpPr>
        <p:spPr>
          <a:xfrm>
            <a:off x="838200" y="1825625"/>
            <a:ext cx="10515600" cy="4351338"/>
          </a:xfrm>
          <a:prstGeom prst="rect">
            <a:avLst/>
          </a:prstGeom>
          <a:noFill/>
          <a:ln w="9525">
            <a:noFill/>
          </a:ln>
        </p:spPr>
        <p:txBody>
          <a:bodyPr anchor="t" anchorCtr="0"/>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defRPr sz="1200" noProof="1" smtClean="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defRPr sz="1200" noProof="1">
                <a:solidFill>
                  <a:schemeClr val="tx1">
                    <a:tint val="75000"/>
                  </a:schemeClr>
                </a:solidFill>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defRPr sz="1200" noProof="1" smtClean="0">
                <a:solidFill>
                  <a:schemeClr val="tx1">
                    <a:tint val="75000"/>
                  </a:schemeClr>
                </a:solidFill>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hf sldNum="0" hdr="0" ftr="0" dt="0"/>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2pPr>
      <a:lvl3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3pPr>
      <a:lvl4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4pPr>
      <a:lvl5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标题占位符 1"/>
          <p:cNvSpPr>
            <a:spLocks noGrp="1"/>
          </p:cNvSpPr>
          <p:nvPr>
            <p:ph type="title"/>
          </p:nvPr>
        </p:nvSpPr>
        <p:spPr>
          <a:xfrm>
            <a:off x="838200" y="365125"/>
            <a:ext cx="10515600" cy="1325563"/>
          </a:xfrm>
          <a:prstGeom prst="rect">
            <a:avLst/>
          </a:prstGeom>
          <a:noFill/>
          <a:ln w="9525">
            <a:noFill/>
          </a:ln>
        </p:spPr>
        <p:txBody>
          <a:bodyPr anchor="ctr" anchorCtr="0"/>
          <a:lstStyle/>
          <a:p>
            <a:pPr lvl="0"/>
            <a:r>
              <a:rPr lang="zh-CN" altLang="en-US" dirty="0"/>
              <a:t>单击此处编辑母版标题样式</a:t>
            </a:r>
            <a:endParaRPr lang="zh-CN" altLang="en-US" dirty="0"/>
          </a:p>
        </p:txBody>
      </p:sp>
      <p:sp>
        <p:nvSpPr>
          <p:cNvPr id="4099" name="文本占位符 2"/>
          <p:cNvSpPr>
            <a:spLocks noGrp="1"/>
          </p:cNvSpPr>
          <p:nvPr>
            <p:ph type="body"/>
          </p:nvPr>
        </p:nvSpPr>
        <p:spPr>
          <a:xfrm>
            <a:off x="838200" y="1825625"/>
            <a:ext cx="10515600" cy="4351338"/>
          </a:xfrm>
          <a:prstGeom prst="rect">
            <a:avLst/>
          </a:prstGeom>
          <a:noFill/>
          <a:ln w="9525">
            <a:noFill/>
          </a:ln>
        </p:spPr>
        <p:txBody>
          <a:bodyPr anchor="t" anchorCtr="0"/>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defRPr sz="1200" noProof="1" smtClean="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defRPr sz="1200" noProof="1">
                <a:solidFill>
                  <a:schemeClr val="tx1">
                    <a:tint val="75000"/>
                  </a:schemeClr>
                </a:solidFill>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defRPr sz="1200" noProof="1" smtClean="0">
                <a:solidFill>
                  <a:schemeClr val="tx1">
                    <a:tint val="75000"/>
                  </a:schemeClr>
                </a:solidFill>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hf sldNum="0" hdr="0" ftr="0" dt="0"/>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2pPr>
      <a:lvl3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3pPr>
      <a:lvl4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4pPr>
      <a:lvl5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7" Type="http://schemas.openxmlformats.org/officeDocument/2006/relationships/notesSlide" Target="../notesSlides/notesSlide7.xml"/><Relationship Id="rId6" Type="http://schemas.openxmlformats.org/officeDocument/2006/relationships/slideLayout" Target="../slideLayouts/slideLayout8.xml"/><Relationship Id="rId5" Type="http://schemas.openxmlformats.org/officeDocument/2006/relationships/tags" Target="../tags/tag17.xml"/><Relationship Id="rId4" Type="http://schemas.openxmlformats.org/officeDocument/2006/relationships/image" Target="../media/image4.png"/><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10.png"/></Relationships>
</file>

<file path=ppt/slides/_rels/slide11.xml.rels><?xml version="1.0" encoding="UTF-8" standalone="yes"?>
<Relationships xmlns="http://schemas.openxmlformats.org/package/2006/relationships"><Relationship Id="rId7" Type="http://schemas.openxmlformats.org/officeDocument/2006/relationships/notesSlide" Target="../notesSlides/notesSlide8.xml"/><Relationship Id="rId6" Type="http://schemas.openxmlformats.org/officeDocument/2006/relationships/slideLayout" Target="../slideLayouts/slideLayout8.xml"/><Relationship Id="rId5" Type="http://schemas.openxmlformats.org/officeDocument/2006/relationships/tags" Target="../tags/tag18.xml"/><Relationship Id="rId4" Type="http://schemas.openxmlformats.org/officeDocument/2006/relationships/image" Target="../media/image4.png"/><Relationship Id="rId3" Type="http://schemas.openxmlformats.org/officeDocument/2006/relationships/image" Target="../media/image7.png"/><Relationship Id="rId2" Type="http://schemas.openxmlformats.org/officeDocument/2006/relationships/image" Target="../media/image12.png"/><Relationship Id="rId1" Type="http://schemas.openxmlformats.org/officeDocument/2006/relationships/image" Target="../media/image11.png"/></Relationships>
</file>

<file path=ppt/slides/_rels/slide12.xml.rels><?xml version="1.0" encoding="UTF-8" standalone="yes"?>
<Relationships xmlns="http://schemas.openxmlformats.org/package/2006/relationships"><Relationship Id="rId7" Type="http://schemas.openxmlformats.org/officeDocument/2006/relationships/notesSlide" Target="../notesSlides/notesSlide9.xml"/><Relationship Id="rId6" Type="http://schemas.openxmlformats.org/officeDocument/2006/relationships/slideLayout" Target="../slideLayouts/slideLayout8.xml"/><Relationship Id="rId5" Type="http://schemas.openxmlformats.org/officeDocument/2006/relationships/tags" Target="../tags/tag19.xml"/><Relationship Id="rId4" Type="http://schemas.openxmlformats.org/officeDocument/2006/relationships/image" Target="../media/image4.png"/><Relationship Id="rId3" Type="http://schemas.openxmlformats.org/officeDocument/2006/relationships/image" Target="../media/image7.png"/><Relationship Id="rId2" Type="http://schemas.openxmlformats.org/officeDocument/2006/relationships/image" Target="../media/image11.png"/><Relationship Id="rId1" Type="http://schemas.openxmlformats.org/officeDocument/2006/relationships/image" Target="../media/image13.png"/></Relationships>
</file>

<file path=ppt/slides/_rels/slide13.xml.rels><?xml version="1.0" encoding="UTF-8" standalone="yes"?>
<Relationships xmlns="http://schemas.openxmlformats.org/package/2006/relationships"><Relationship Id="rId7" Type="http://schemas.openxmlformats.org/officeDocument/2006/relationships/notesSlide" Target="../notesSlides/notesSlide10.xml"/><Relationship Id="rId6" Type="http://schemas.openxmlformats.org/officeDocument/2006/relationships/slideLayout" Target="../slideLayouts/slideLayout8.xml"/><Relationship Id="rId5" Type="http://schemas.openxmlformats.org/officeDocument/2006/relationships/tags" Target="../tags/tag20.xml"/><Relationship Id="rId4" Type="http://schemas.openxmlformats.org/officeDocument/2006/relationships/image" Target="../media/image4.png"/><Relationship Id="rId3" Type="http://schemas.openxmlformats.org/officeDocument/2006/relationships/image" Target="../media/image7.png"/><Relationship Id="rId2" Type="http://schemas.openxmlformats.org/officeDocument/2006/relationships/image" Target="../media/image12.png"/><Relationship Id="rId1" Type="http://schemas.openxmlformats.org/officeDocument/2006/relationships/image" Target="../media/image11.png"/></Relationships>
</file>

<file path=ppt/slides/_rels/slide14.xml.rels><?xml version="1.0" encoding="UTF-8" standalone="yes"?>
<Relationships xmlns="http://schemas.openxmlformats.org/package/2006/relationships"><Relationship Id="rId7" Type="http://schemas.openxmlformats.org/officeDocument/2006/relationships/notesSlide" Target="../notesSlides/notesSlide11.xml"/><Relationship Id="rId6" Type="http://schemas.openxmlformats.org/officeDocument/2006/relationships/slideLayout" Target="../slideLayouts/slideLayout8.xml"/><Relationship Id="rId5" Type="http://schemas.openxmlformats.org/officeDocument/2006/relationships/tags" Target="../tags/tag21.xml"/><Relationship Id="rId4" Type="http://schemas.openxmlformats.org/officeDocument/2006/relationships/image" Target="../media/image4.png"/><Relationship Id="rId3" Type="http://schemas.openxmlformats.org/officeDocument/2006/relationships/image" Target="../media/image7.png"/><Relationship Id="rId2" Type="http://schemas.openxmlformats.org/officeDocument/2006/relationships/image" Target="../media/image11.png"/><Relationship Id="rId1" Type="http://schemas.openxmlformats.org/officeDocument/2006/relationships/image" Target="../media/image13.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8.xml"/><Relationship Id="rId3" Type="http://schemas.openxmlformats.org/officeDocument/2006/relationships/tags" Target="../tags/tag22.xml"/><Relationship Id="rId2" Type="http://schemas.openxmlformats.org/officeDocument/2006/relationships/image" Target="../media/image4.png"/><Relationship Id="rId1" Type="http://schemas.openxmlformats.org/officeDocument/2006/relationships/image" Target="../media/image14.png"/></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8.xml"/><Relationship Id="rId3" Type="http://schemas.openxmlformats.org/officeDocument/2006/relationships/tags" Target="../tags/tag23.xml"/><Relationship Id="rId2" Type="http://schemas.openxmlformats.org/officeDocument/2006/relationships/image" Target="../media/image4.png"/><Relationship Id="rId1" Type="http://schemas.openxmlformats.org/officeDocument/2006/relationships/image" Target="../media/image14.png"/></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8.xml"/><Relationship Id="rId3" Type="http://schemas.openxmlformats.org/officeDocument/2006/relationships/tags" Target="../tags/tag24.xml"/><Relationship Id="rId2" Type="http://schemas.openxmlformats.org/officeDocument/2006/relationships/image" Target="../media/image4.png"/><Relationship Id="rId1" Type="http://schemas.openxmlformats.org/officeDocument/2006/relationships/image" Target="../media/image14.pn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8.xml"/><Relationship Id="rId3" Type="http://schemas.openxmlformats.org/officeDocument/2006/relationships/tags" Target="../tags/tag25.xml"/><Relationship Id="rId2" Type="http://schemas.openxmlformats.org/officeDocument/2006/relationships/image" Target="../media/image4.png"/><Relationship Id="rId1" Type="http://schemas.openxmlformats.org/officeDocument/2006/relationships/image" Target="../media/image14.png"/></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8.xml"/><Relationship Id="rId3" Type="http://schemas.openxmlformats.org/officeDocument/2006/relationships/tags" Target="../tags/tag26.xml"/><Relationship Id="rId2" Type="http://schemas.openxmlformats.org/officeDocument/2006/relationships/image" Target="../media/image4.png"/><Relationship Id="rId1" Type="http://schemas.openxmlformats.org/officeDocument/2006/relationships/image" Target="../media/image15.png"/></Relationships>
</file>

<file path=ppt/slides/_rels/slide2.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1" Type="http://schemas.openxmlformats.org/officeDocument/2006/relationships/notesSlide" Target="../notesSlides/notesSlide1.xml"/><Relationship Id="rId10" Type="http://schemas.openxmlformats.org/officeDocument/2006/relationships/slideLayout" Target="../slideLayouts/slideLayout7.xml"/><Relationship Id="rId1" Type="http://schemas.openxmlformats.org/officeDocument/2006/relationships/image" Target="../media/image3.png"/></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8.xml"/><Relationship Id="rId3" Type="http://schemas.openxmlformats.org/officeDocument/2006/relationships/tags" Target="../tags/tag27.xml"/><Relationship Id="rId2" Type="http://schemas.openxmlformats.org/officeDocument/2006/relationships/image" Target="../media/image4.png"/><Relationship Id="rId1" Type="http://schemas.openxmlformats.org/officeDocument/2006/relationships/image" Target="../media/image15.png"/></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8.xml"/><Relationship Id="rId3" Type="http://schemas.openxmlformats.org/officeDocument/2006/relationships/tags" Target="../tags/tag28.xml"/><Relationship Id="rId2" Type="http://schemas.openxmlformats.org/officeDocument/2006/relationships/image" Target="../media/image4.png"/><Relationship Id="rId1" Type="http://schemas.openxmlformats.org/officeDocument/2006/relationships/image" Target="../media/image15.png"/></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8.xml"/><Relationship Id="rId3" Type="http://schemas.openxmlformats.org/officeDocument/2006/relationships/tags" Target="../tags/tag29.xml"/><Relationship Id="rId2" Type="http://schemas.openxmlformats.org/officeDocument/2006/relationships/image" Target="../media/image4.png"/><Relationship Id="rId1" Type="http://schemas.openxmlformats.org/officeDocument/2006/relationships/image" Target="../media/image15.png"/></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8.xml"/><Relationship Id="rId3" Type="http://schemas.openxmlformats.org/officeDocument/2006/relationships/tags" Target="../tags/tag30.xml"/><Relationship Id="rId2" Type="http://schemas.openxmlformats.org/officeDocument/2006/relationships/image" Target="../media/image4.png"/><Relationship Id="rId1" Type="http://schemas.openxmlformats.org/officeDocument/2006/relationships/image" Target="../media/image15.png"/></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8.xml"/><Relationship Id="rId3" Type="http://schemas.openxmlformats.org/officeDocument/2006/relationships/tags" Target="../tags/tag31.xml"/><Relationship Id="rId2" Type="http://schemas.openxmlformats.org/officeDocument/2006/relationships/image" Target="../media/image4.png"/><Relationship Id="rId1" Type="http://schemas.openxmlformats.org/officeDocument/2006/relationships/image" Target="../media/image15.png"/></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8.xml"/><Relationship Id="rId3" Type="http://schemas.openxmlformats.org/officeDocument/2006/relationships/tags" Target="../tags/tag32.xml"/><Relationship Id="rId2" Type="http://schemas.openxmlformats.org/officeDocument/2006/relationships/image" Target="../media/image4.png"/><Relationship Id="rId1" Type="http://schemas.openxmlformats.org/officeDocument/2006/relationships/image" Target="../media/image16.png"/></Relationships>
</file>

<file path=ppt/slides/_rels/slide26.xml.rels><?xml version="1.0" encoding="UTF-8" standalone="yes"?>
<Relationships xmlns="http://schemas.openxmlformats.org/package/2006/relationships"><Relationship Id="rId5" Type="http://schemas.openxmlformats.org/officeDocument/2006/relationships/notesSlide" Target="../notesSlides/notesSlide23.xml"/><Relationship Id="rId4" Type="http://schemas.openxmlformats.org/officeDocument/2006/relationships/slideLayout" Target="../slideLayouts/slideLayout8.xml"/><Relationship Id="rId3" Type="http://schemas.openxmlformats.org/officeDocument/2006/relationships/tags" Target="../tags/tag33.xml"/><Relationship Id="rId2" Type="http://schemas.openxmlformats.org/officeDocument/2006/relationships/image" Target="../media/image4.png"/><Relationship Id="rId1" Type="http://schemas.openxmlformats.org/officeDocument/2006/relationships/image" Target="../media/image16.png"/></Relationships>
</file>

<file path=ppt/slides/_rels/slide27.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8.xml"/><Relationship Id="rId3" Type="http://schemas.openxmlformats.org/officeDocument/2006/relationships/tags" Target="../tags/tag34.xml"/><Relationship Id="rId2" Type="http://schemas.openxmlformats.org/officeDocument/2006/relationships/image" Target="../media/image4.png"/><Relationship Id="rId1" Type="http://schemas.openxmlformats.org/officeDocument/2006/relationships/image" Target="../media/image17.png"/></Relationships>
</file>

<file path=ppt/slides/_rels/slide28.xml.rels><?xml version="1.0" encoding="UTF-8" standalone="yes"?>
<Relationships xmlns="http://schemas.openxmlformats.org/package/2006/relationships"><Relationship Id="rId5" Type="http://schemas.openxmlformats.org/officeDocument/2006/relationships/notesSlide" Target="../notesSlides/notesSlide25.xml"/><Relationship Id="rId4" Type="http://schemas.openxmlformats.org/officeDocument/2006/relationships/slideLayout" Target="../slideLayouts/slideLayout8.xml"/><Relationship Id="rId3" Type="http://schemas.openxmlformats.org/officeDocument/2006/relationships/tags" Target="../tags/tag35.xml"/><Relationship Id="rId2" Type="http://schemas.openxmlformats.org/officeDocument/2006/relationships/image" Target="../media/image4.png"/><Relationship Id="rId1" Type="http://schemas.openxmlformats.org/officeDocument/2006/relationships/image" Target="../media/image17.png"/></Relationships>
</file>

<file path=ppt/slides/_rels/slide29.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8.xml"/><Relationship Id="rId2" Type="http://schemas.openxmlformats.org/officeDocument/2006/relationships/tags" Target="../tags/tag36.xml"/><Relationship Id="rId1" Type="http://schemas.openxmlformats.org/officeDocument/2006/relationships/image" Target="../media/image4.pn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8.xml"/><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image" Target="../media/image4.png"/></Relationships>
</file>

<file path=ppt/slides/_rels/slide30.xml.rels><?xml version="1.0" encoding="UTF-8" standalone="yes"?>
<Relationships xmlns="http://schemas.openxmlformats.org/package/2006/relationships"><Relationship Id="rId5" Type="http://schemas.openxmlformats.org/officeDocument/2006/relationships/notesSlide" Target="../notesSlides/notesSlide27.xml"/><Relationship Id="rId4" Type="http://schemas.openxmlformats.org/officeDocument/2006/relationships/slideLayout" Target="../slideLayouts/slideLayout8.xml"/><Relationship Id="rId3" Type="http://schemas.openxmlformats.org/officeDocument/2006/relationships/tags" Target="../tags/tag37.xml"/><Relationship Id="rId2" Type="http://schemas.openxmlformats.org/officeDocument/2006/relationships/image" Target="../media/image4.png"/><Relationship Id="rId1" Type="http://schemas.openxmlformats.org/officeDocument/2006/relationships/image" Target="../media/image17.png"/></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28.xml"/><Relationship Id="rId3" Type="http://schemas.openxmlformats.org/officeDocument/2006/relationships/slideLayout" Target="../slideLayouts/slideLayout8.xml"/><Relationship Id="rId2" Type="http://schemas.openxmlformats.org/officeDocument/2006/relationships/tags" Target="../tags/tag38.xml"/><Relationship Id="rId1" Type="http://schemas.openxmlformats.org/officeDocument/2006/relationships/image" Target="../media/image4.png"/></Relationships>
</file>

<file path=ppt/slides/_rels/slide32.xml.rels><?xml version="1.0" encoding="UTF-8" standalone="yes"?>
<Relationships xmlns="http://schemas.openxmlformats.org/package/2006/relationships"><Relationship Id="rId5" Type="http://schemas.openxmlformats.org/officeDocument/2006/relationships/notesSlide" Target="../notesSlides/notesSlide29.xml"/><Relationship Id="rId4" Type="http://schemas.openxmlformats.org/officeDocument/2006/relationships/slideLayout" Target="../slideLayouts/slideLayout8.xml"/><Relationship Id="rId3" Type="http://schemas.openxmlformats.org/officeDocument/2006/relationships/tags" Target="../tags/tag39.xml"/><Relationship Id="rId2" Type="http://schemas.openxmlformats.org/officeDocument/2006/relationships/image" Target="../media/image4.png"/><Relationship Id="rId1" Type="http://schemas.openxmlformats.org/officeDocument/2006/relationships/image" Target="../media/image17.png"/></Relationships>
</file>

<file path=ppt/slides/_rels/slide33.xml.rels><?xml version="1.0" encoding="UTF-8" standalone="yes"?>
<Relationships xmlns="http://schemas.openxmlformats.org/package/2006/relationships"><Relationship Id="rId4" Type="http://schemas.openxmlformats.org/officeDocument/2006/relationships/notesSlide" Target="../notesSlides/notesSlide30.xml"/><Relationship Id="rId3" Type="http://schemas.openxmlformats.org/officeDocument/2006/relationships/slideLayout" Target="../slideLayouts/slideLayout8.xml"/><Relationship Id="rId2" Type="http://schemas.openxmlformats.org/officeDocument/2006/relationships/tags" Target="../tags/tag40.xml"/><Relationship Id="rId1" Type="http://schemas.openxmlformats.org/officeDocument/2006/relationships/image" Target="../media/image4.png"/></Relationships>
</file>

<file path=ppt/slides/_rels/slide34.xml.rels><?xml version="1.0" encoding="UTF-8" standalone="yes"?>
<Relationships xmlns="http://schemas.openxmlformats.org/package/2006/relationships"><Relationship Id="rId4" Type="http://schemas.openxmlformats.org/officeDocument/2006/relationships/notesSlide" Target="../notesSlides/notesSlide31.xml"/><Relationship Id="rId3" Type="http://schemas.openxmlformats.org/officeDocument/2006/relationships/slideLayout" Target="../slideLayouts/slideLayout8.xml"/><Relationship Id="rId2" Type="http://schemas.openxmlformats.org/officeDocument/2006/relationships/tags" Target="../tags/tag41.xml"/><Relationship Id="rId1" Type="http://schemas.openxmlformats.org/officeDocument/2006/relationships/image" Target="../media/image4.png"/></Relationships>
</file>

<file path=ppt/slides/_rels/slide35.xml.rels><?xml version="1.0" encoding="UTF-8" standalone="yes"?>
<Relationships xmlns="http://schemas.openxmlformats.org/package/2006/relationships"><Relationship Id="rId4" Type="http://schemas.openxmlformats.org/officeDocument/2006/relationships/notesSlide" Target="../notesSlides/notesSlide32.xml"/><Relationship Id="rId3" Type="http://schemas.openxmlformats.org/officeDocument/2006/relationships/slideLayout" Target="../slideLayouts/slideLayout8.xml"/><Relationship Id="rId2" Type="http://schemas.openxmlformats.org/officeDocument/2006/relationships/tags" Target="../tags/tag42.xml"/><Relationship Id="rId1" Type="http://schemas.openxmlformats.org/officeDocument/2006/relationships/image" Target="../media/image4.png"/></Relationships>
</file>

<file path=ppt/slides/_rels/slide36.xml.rels><?xml version="1.0" encoding="UTF-8" standalone="yes"?>
<Relationships xmlns="http://schemas.openxmlformats.org/package/2006/relationships"><Relationship Id="rId4" Type="http://schemas.openxmlformats.org/officeDocument/2006/relationships/notesSlide" Target="../notesSlides/notesSlide33.xml"/><Relationship Id="rId3" Type="http://schemas.openxmlformats.org/officeDocument/2006/relationships/slideLayout" Target="../slideLayouts/slideLayout8.xml"/><Relationship Id="rId2" Type="http://schemas.openxmlformats.org/officeDocument/2006/relationships/tags" Target="../tags/tag43.xml"/><Relationship Id="rId1" Type="http://schemas.openxmlformats.org/officeDocument/2006/relationships/image" Target="../media/image4.png"/></Relationships>
</file>

<file path=ppt/slides/_rels/slide37.xml.rels><?xml version="1.0" encoding="UTF-8" standalone="yes"?>
<Relationships xmlns="http://schemas.openxmlformats.org/package/2006/relationships"><Relationship Id="rId6" Type="http://schemas.openxmlformats.org/officeDocument/2006/relationships/notesSlide" Target="../notesSlides/notesSlide34.xml"/><Relationship Id="rId5" Type="http://schemas.openxmlformats.org/officeDocument/2006/relationships/slideLayout" Target="../slideLayouts/slideLayout8.xml"/><Relationship Id="rId4" Type="http://schemas.openxmlformats.org/officeDocument/2006/relationships/image" Target="../media/image19.jpeg"/><Relationship Id="rId3" Type="http://schemas.openxmlformats.org/officeDocument/2006/relationships/image" Target="../media/image18.jpeg"/><Relationship Id="rId2" Type="http://schemas.openxmlformats.org/officeDocument/2006/relationships/tags" Target="../tags/tag44.xml"/><Relationship Id="rId1" Type="http://schemas.openxmlformats.org/officeDocument/2006/relationships/image" Target="../media/image4.png"/></Relationships>
</file>

<file path=ppt/slides/_rels/slide38.xml.rels><?xml version="1.0" encoding="UTF-8" standalone="yes"?>
<Relationships xmlns="http://schemas.openxmlformats.org/package/2006/relationships"><Relationship Id="rId4" Type="http://schemas.openxmlformats.org/officeDocument/2006/relationships/notesSlide" Target="../notesSlides/notesSlide35.xml"/><Relationship Id="rId3" Type="http://schemas.openxmlformats.org/officeDocument/2006/relationships/slideLayout" Target="../slideLayouts/slideLayout8.xml"/><Relationship Id="rId2" Type="http://schemas.openxmlformats.org/officeDocument/2006/relationships/tags" Target="../tags/tag45.xml"/><Relationship Id="rId1" Type="http://schemas.openxmlformats.org/officeDocument/2006/relationships/image" Target="../media/image4.png"/></Relationships>
</file>

<file path=ppt/slides/_rels/slide39.xml.rels><?xml version="1.0" encoding="UTF-8" standalone="yes"?>
<Relationships xmlns="http://schemas.openxmlformats.org/package/2006/relationships"><Relationship Id="rId5" Type="http://schemas.openxmlformats.org/officeDocument/2006/relationships/slideLayout" Target="../slideLayouts/slideLayout8.xml"/><Relationship Id="rId4" Type="http://schemas.openxmlformats.org/officeDocument/2006/relationships/tags" Target="../tags/tag47.xml"/><Relationship Id="rId3" Type="http://schemas.openxmlformats.org/officeDocument/2006/relationships/tags" Target="../tags/tag46.xml"/><Relationship Id="rId2" Type="http://schemas.openxmlformats.org/officeDocument/2006/relationships/image" Target="../media/image20.png"/><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8.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image" Target="../media/image4.png"/></Relationships>
</file>

<file path=ppt/slides/_rels/slide40.xml.rels><?xml version="1.0" encoding="UTF-8" standalone="yes"?>
<Relationships xmlns="http://schemas.openxmlformats.org/package/2006/relationships"><Relationship Id="rId4" Type="http://schemas.openxmlformats.org/officeDocument/2006/relationships/slideLayout" Target="../slideLayouts/slideLayout8.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image" Target="../media/image4.png"/></Relationships>
</file>

<file path=ppt/slides/_rels/slide41.xml.rels><?xml version="1.0" encoding="UTF-8" standalone="yes"?>
<Relationships xmlns="http://schemas.openxmlformats.org/package/2006/relationships"><Relationship Id="rId4" Type="http://schemas.openxmlformats.org/officeDocument/2006/relationships/notesSlide" Target="../notesSlides/notesSlide36.xml"/><Relationship Id="rId3" Type="http://schemas.openxmlformats.org/officeDocument/2006/relationships/slideLayout" Target="../slideLayouts/slideLayout8.xml"/><Relationship Id="rId2" Type="http://schemas.openxmlformats.org/officeDocument/2006/relationships/tags" Target="../tags/tag50.xml"/><Relationship Id="rId1" Type="http://schemas.openxmlformats.org/officeDocument/2006/relationships/image" Target="../media/image4.png"/></Relationships>
</file>

<file path=ppt/slides/_rels/slide42.xml.rels><?xml version="1.0" encoding="UTF-8" standalone="yes"?>
<Relationships xmlns="http://schemas.openxmlformats.org/package/2006/relationships"><Relationship Id="rId7" Type="http://schemas.openxmlformats.org/officeDocument/2006/relationships/notesSlide" Target="../notesSlides/notesSlide37.xml"/><Relationship Id="rId6" Type="http://schemas.openxmlformats.org/officeDocument/2006/relationships/slideLayout" Target="../slideLayouts/slideLayout8.xml"/><Relationship Id="rId5" Type="http://schemas.openxmlformats.org/officeDocument/2006/relationships/image" Target="../media/image23.png"/><Relationship Id="rId4" Type="http://schemas.openxmlformats.org/officeDocument/2006/relationships/image" Target="../media/image22.png"/><Relationship Id="rId3" Type="http://schemas.openxmlformats.org/officeDocument/2006/relationships/image" Target="../media/image21.png"/><Relationship Id="rId2" Type="http://schemas.openxmlformats.org/officeDocument/2006/relationships/tags" Target="../tags/tag51.xml"/><Relationship Id="rId1" Type="http://schemas.openxmlformats.org/officeDocument/2006/relationships/image" Target="../media/image4.png"/></Relationships>
</file>

<file path=ppt/slides/_rels/slide43.xml.rels><?xml version="1.0" encoding="UTF-8" standalone="yes"?>
<Relationships xmlns="http://schemas.openxmlformats.org/package/2006/relationships"><Relationship Id="rId5" Type="http://schemas.openxmlformats.org/officeDocument/2006/relationships/notesSlide" Target="../notesSlides/notesSlide38.xml"/><Relationship Id="rId4" Type="http://schemas.openxmlformats.org/officeDocument/2006/relationships/slideLayout" Target="../slideLayouts/slideLayout8.xml"/><Relationship Id="rId3" Type="http://schemas.openxmlformats.org/officeDocument/2006/relationships/tags" Target="../tags/tag52.xml"/><Relationship Id="rId2" Type="http://schemas.openxmlformats.org/officeDocument/2006/relationships/image" Target="../media/image4.png"/><Relationship Id="rId1" Type="http://schemas.openxmlformats.org/officeDocument/2006/relationships/image" Target="../media/image24.png"/></Relationships>
</file>

<file path=ppt/slides/_rels/slide44.xml.rels><?xml version="1.0" encoding="UTF-8" standalone="yes"?>
<Relationships xmlns="http://schemas.openxmlformats.org/package/2006/relationships"><Relationship Id="rId4" Type="http://schemas.openxmlformats.org/officeDocument/2006/relationships/notesSlide" Target="../notesSlides/notesSlide39.xml"/><Relationship Id="rId3" Type="http://schemas.openxmlformats.org/officeDocument/2006/relationships/slideLayout" Target="../slideLayouts/slideLayout8.xml"/><Relationship Id="rId2" Type="http://schemas.openxmlformats.org/officeDocument/2006/relationships/tags" Target="../tags/tag53.xml"/><Relationship Id="rId1" Type="http://schemas.openxmlformats.org/officeDocument/2006/relationships/image" Target="../media/image4.png"/></Relationships>
</file>

<file path=ppt/slides/_rels/slide45.xml.rels><?xml version="1.0" encoding="UTF-8" standalone="yes"?>
<Relationships xmlns="http://schemas.openxmlformats.org/package/2006/relationships"><Relationship Id="rId4" Type="http://schemas.openxmlformats.org/officeDocument/2006/relationships/notesSlide" Target="../notesSlides/notesSlide40.xml"/><Relationship Id="rId3" Type="http://schemas.openxmlformats.org/officeDocument/2006/relationships/slideLayout" Target="../slideLayouts/slideLayout8.xml"/><Relationship Id="rId2" Type="http://schemas.openxmlformats.org/officeDocument/2006/relationships/tags" Target="../tags/tag54.xml"/><Relationship Id="rId1" Type="http://schemas.openxmlformats.org/officeDocument/2006/relationships/image" Target="../media/image4.png"/></Relationships>
</file>

<file path=ppt/slides/_rels/slide46.xml.rels><?xml version="1.0" encoding="UTF-8" standalone="yes"?>
<Relationships xmlns="http://schemas.openxmlformats.org/package/2006/relationships"><Relationship Id="rId5" Type="http://schemas.openxmlformats.org/officeDocument/2006/relationships/notesSlide" Target="../notesSlides/notesSlide41.xml"/><Relationship Id="rId4" Type="http://schemas.openxmlformats.org/officeDocument/2006/relationships/slideLayout" Target="../slideLayouts/slideLayout8.xml"/><Relationship Id="rId3" Type="http://schemas.openxmlformats.org/officeDocument/2006/relationships/image" Target="../media/image25.png"/><Relationship Id="rId2" Type="http://schemas.openxmlformats.org/officeDocument/2006/relationships/tags" Target="../tags/tag55.xml"/><Relationship Id="rId1" Type="http://schemas.openxmlformats.org/officeDocument/2006/relationships/image" Target="../media/image4.png"/></Relationships>
</file>

<file path=ppt/slides/_rels/slide47.xml.rels><?xml version="1.0" encoding="UTF-8" standalone="yes"?>
<Relationships xmlns="http://schemas.openxmlformats.org/package/2006/relationships"><Relationship Id="rId5" Type="http://schemas.openxmlformats.org/officeDocument/2006/relationships/notesSlide" Target="../notesSlides/notesSlide42.xml"/><Relationship Id="rId4" Type="http://schemas.openxmlformats.org/officeDocument/2006/relationships/slideLayout" Target="../slideLayouts/slideLayout8.xml"/><Relationship Id="rId3" Type="http://schemas.openxmlformats.org/officeDocument/2006/relationships/image" Target="../media/image25.png"/><Relationship Id="rId2" Type="http://schemas.openxmlformats.org/officeDocument/2006/relationships/tags" Target="../tags/tag56.xml"/><Relationship Id="rId1" Type="http://schemas.openxmlformats.org/officeDocument/2006/relationships/image" Target="../media/image4.png"/></Relationships>
</file>

<file path=ppt/slides/_rels/slide48.xml.rels><?xml version="1.0" encoding="UTF-8" standalone="yes"?>
<Relationships xmlns="http://schemas.openxmlformats.org/package/2006/relationships"><Relationship Id="rId5" Type="http://schemas.openxmlformats.org/officeDocument/2006/relationships/notesSlide" Target="../notesSlides/notesSlide43.xml"/><Relationship Id="rId4" Type="http://schemas.openxmlformats.org/officeDocument/2006/relationships/slideLayout" Target="../slideLayouts/slideLayout8.xml"/><Relationship Id="rId3" Type="http://schemas.openxmlformats.org/officeDocument/2006/relationships/image" Target="../media/image25.png"/><Relationship Id="rId2" Type="http://schemas.openxmlformats.org/officeDocument/2006/relationships/tags" Target="../tags/tag57.xml"/><Relationship Id="rId1" Type="http://schemas.openxmlformats.org/officeDocument/2006/relationships/image" Target="../media/image4.png"/></Relationships>
</file>

<file path=ppt/slides/_rels/slide49.xml.rels><?xml version="1.0" encoding="UTF-8" standalone="yes"?>
<Relationships xmlns="http://schemas.openxmlformats.org/package/2006/relationships"><Relationship Id="rId5" Type="http://schemas.openxmlformats.org/officeDocument/2006/relationships/notesSlide" Target="../notesSlides/notesSlide44.xml"/><Relationship Id="rId4" Type="http://schemas.openxmlformats.org/officeDocument/2006/relationships/slideLayout" Target="../slideLayouts/slideLayout8.xml"/><Relationship Id="rId3" Type="http://schemas.openxmlformats.org/officeDocument/2006/relationships/image" Target="../media/image25.png"/><Relationship Id="rId2" Type="http://schemas.openxmlformats.org/officeDocument/2006/relationships/tags" Target="../tags/tag58.xml"/><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8.xml"/><Relationship Id="rId2" Type="http://schemas.openxmlformats.org/officeDocument/2006/relationships/tags" Target="../tags/tag13.xml"/><Relationship Id="rId1" Type="http://schemas.openxmlformats.org/officeDocument/2006/relationships/image" Target="../media/image4.png"/></Relationships>
</file>

<file path=ppt/slides/_rels/slide50.xml.rels><?xml version="1.0" encoding="UTF-8" standalone="yes"?>
<Relationships xmlns="http://schemas.openxmlformats.org/package/2006/relationships"><Relationship Id="rId5" Type="http://schemas.openxmlformats.org/officeDocument/2006/relationships/notesSlide" Target="../notesSlides/notesSlide45.xml"/><Relationship Id="rId4" Type="http://schemas.openxmlformats.org/officeDocument/2006/relationships/slideLayout" Target="../slideLayouts/slideLayout8.xml"/><Relationship Id="rId3" Type="http://schemas.openxmlformats.org/officeDocument/2006/relationships/tags" Target="../tags/tag59.xml"/><Relationship Id="rId2" Type="http://schemas.openxmlformats.org/officeDocument/2006/relationships/image" Target="../media/image4.png"/><Relationship Id="rId1" Type="http://schemas.openxmlformats.org/officeDocument/2006/relationships/image" Target="../media/image26.png"/></Relationships>
</file>

<file path=ppt/slides/_rels/slide51.xml.rels><?xml version="1.0" encoding="UTF-8" standalone="yes"?>
<Relationships xmlns="http://schemas.openxmlformats.org/package/2006/relationships"><Relationship Id="rId5" Type="http://schemas.openxmlformats.org/officeDocument/2006/relationships/notesSlide" Target="../notesSlides/notesSlide46.xml"/><Relationship Id="rId4" Type="http://schemas.openxmlformats.org/officeDocument/2006/relationships/slideLayout" Target="../slideLayouts/slideLayout8.xml"/><Relationship Id="rId3" Type="http://schemas.openxmlformats.org/officeDocument/2006/relationships/tags" Target="../tags/tag60.xml"/><Relationship Id="rId2" Type="http://schemas.openxmlformats.org/officeDocument/2006/relationships/image" Target="../media/image4.png"/><Relationship Id="rId1" Type="http://schemas.openxmlformats.org/officeDocument/2006/relationships/image" Target="../media/image26.png"/></Relationships>
</file>

<file path=ppt/slides/_rels/slide52.xml.rels><?xml version="1.0" encoding="UTF-8" standalone="yes"?>
<Relationships xmlns="http://schemas.openxmlformats.org/package/2006/relationships"><Relationship Id="rId5" Type="http://schemas.openxmlformats.org/officeDocument/2006/relationships/notesSlide" Target="../notesSlides/notesSlide47.xml"/><Relationship Id="rId4" Type="http://schemas.openxmlformats.org/officeDocument/2006/relationships/slideLayout" Target="../slideLayouts/slideLayout8.xml"/><Relationship Id="rId3" Type="http://schemas.openxmlformats.org/officeDocument/2006/relationships/tags" Target="../tags/tag61.xml"/><Relationship Id="rId2" Type="http://schemas.openxmlformats.org/officeDocument/2006/relationships/image" Target="../media/image4.png"/><Relationship Id="rId1" Type="http://schemas.openxmlformats.org/officeDocument/2006/relationships/image" Target="../media/image26.png"/></Relationships>
</file>

<file path=ppt/slides/_rels/slide53.xml.rels><?xml version="1.0" encoding="UTF-8" standalone="yes"?>
<Relationships xmlns="http://schemas.openxmlformats.org/package/2006/relationships"><Relationship Id="rId5" Type="http://schemas.openxmlformats.org/officeDocument/2006/relationships/notesSlide" Target="../notesSlides/notesSlide48.xml"/><Relationship Id="rId4" Type="http://schemas.openxmlformats.org/officeDocument/2006/relationships/slideLayout" Target="../slideLayouts/slideLayout8.xml"/><Relationship Id="rId3" Type="http://schemas.openxmlformats.org/officeDocument/2006/relationships/tags" Target="../tags/tag62.xml"/><Relationship Id="rId2" Type="http://schemas.openxmlformats.org/officeDocument/2006/relationships/image" Target="../media/image4.png"/><Relationship Id="rId1" Type="http://schemas.openxmlformats.org/officeDocument/2006/relationships/image" Target="../media/image26.png"/></Relationships>
</file>

<file path=ppt/slides/_rels/slide54.xml.rels><?xml version="1.0" encoding="UTF-8" standalone="yes"?>
<Relationships xmlns="http://schemas.openxmlformats.org/package/2006/relationships"><Relationship Id="rId5" Type="http://schemas.openxmlformats.org/officeDocument/2006/relationships/notesSlide" Target="../notesSlides/notesSlide49.xml"/><Relationship Id="rId4" Type="http://schemas.openxmlformats.org/officeDocument/2006/relationships/slideLayout" Target="../slideLayouts/slideLayout8.xml"/><Relationship Id="rId3" Type="http://schemas.openxmlformats.org/officeDocument/2006/relationships/tags" Target="../tags/tag63.xml"/><Relationship Id="rId2" Type="http://schemas.openxmlformats.org/officeDocument/2006/relationships/image" Target="../media/image4.png"/><Relationship Id="rId1" Type="http://schemas.openxmlformats.org/officeDocument/2006/relationships/image" Target="../media/image27.png"/></Relationships>
</file>

<file path=ppt/slides/_rels/slide55.xml.rels><?xml version="1.0" encoding="UTF-8" standalone="yes"?>
<Relationships xmlns="http://schemas.openxmlformats.org/package/2006/relationships"><Relationship Id="rId5" Type="http://schemas.openxmlformats.org/officeDocument/2006/relationships/notesSlide" Target="../notesSlides/notesSlide50.xml"/><Relationship Id="rId4" Type="http://schemas.openxmlformats.org/officeDocument/2006/relationships/slideLayout" Target="../slideLayouts/slideLayout8.xml"/><Relationship Id="rId3" Type="http://schemas.openxmlformats.org/officeDocument/2006/relationships/tags" Target="../tags/tag64.xml"/><Relationship Id="rId2" Type="http://schemas.openxmlformats.org/officeDocument/2006/relationships/image" Target="../media/image4.png"/><Relationship Id="rId1" Type="http://schemas.openxmlformats.org/officeDocument/2006/relationships/image" Target="../media/image28.png"/></Relationships>
</file>

<file path=ppt/slides/_rels/slide56.xml.rels><?xml version="1.0" encoding="UTF-8" standalone="yes"?>
<Relationships xmlns="http://schemas.openxmlformats.org/package/2006/relationships"><Relationship Id="rId5" Type="http://schemas.openxmlformats.org/officeDocument/2006/relationships/notesSlide" Target="../notesSlides/notesSlide51.xml"/><Relationship Id="rId4" Type="http://schemas.openxmlformats.org/officeDocument/2006/relationships/slideLayout" Target="../slideLayouts/slideLayout8.xml"/><Relationship Id="rId3" Type="http://schemas.openxmlformats.org/officeDocument/2006/relationships/tags" Target="../tags/tag65.xml"/><Relationship Id="rId2" Type="http://schemas.openxmlformats.org/officeDocument/2006/relationships/image" Target="../media/image4.png"/><Relationship Id="rId1" Type="http://schemas.openxmlformats.org/officeDocument/2006/relationships/image" Target="../media/image28.png"/></Relationships>
</file>

<file path=ppt/slides/_rels/slide57.xml.rels><?xml version="1.0" encoding="UTF-8" standalone="yes"?>
<Relationships xmlns="http://schemas.openxmlformats.org/package/2006/relationships"><Relationship Id="rId5" Type="http://schemas.openxmlformats.org/officeDocument/2006/relationships/notesSlide" Target="../notesSlides/notesSlide52.xml"/><Relationship Id="rId4" Type="http://schemas.openxmlformats.org/officeDocument/2006/relationships/slideLayout" Target="../slideLayouts/slideLayout8.xml"/><Relationship Id="rId3" Type="http://schemas.openxmlformats.org/officeDocument/2006/relationships/tags" Target="../tags/tag66.xml"/><Relationship Id="rId2" Type="http://schemas.openxmlformats.org/officeDocument/2006/relationships/image" Target="../media/image4.png"/><Relationship Id="rId1" Type="http://schemas.openxmlformats.org/officeDocument/2006/relationships/image" Target="../media/image28.png"/></Relationships>
</file>

<file path=ppt/slides/_rels/slide58.xml.rels><?xml version="1.0" encoding="UTF-8" standalone="yes"?>
<Relationships xmlns="http://schemas.openxmlformats.org/package/2006/relationships"><Relationship Id="rId5" Type="http://schemas.openxmlformats.org/officeDocument/2006/relationships/notesSlide" Target="../notesSlides/notesSlide53.xml"/><Relationship Id="rId4" Type="http://schemas.openxmlformats.org/officeDocument/2006/relationships/slideLayout" Target="../slideLayouts/slideLayout8.xml"/><Relationship Id="rId3" Type="http://schemas.openxmlformats.org/officeDocument/2006/relationships/tags" Target="../tags/tag67.xml"/><Relationship Id="rId2" Type="http://schemas.openxmlformats.org/officeDocument/2006/relationships/image" Target="../media/image4.png"/><Relationship Id="rId1" Type="http://schemas.openxmlformats.org/officeDocument/2006/relationships/image" Target="../media/image29.png"/></Relationships>
</file>

<file path=ppt/slides/_rels/slide59.xml.rels><?xml version="1.0" encoding="UTF-8" standalone="yes"?>
<Relationships xmlns="http://schemas.openxmlformats.org/package/2006/relationships"><Relationship Id="rId4" Type="http://schemas.openxmlformats.org/officeDocument/2006/relationships/notesSlide" Target="../notesSlides/notesSlide54.xml"/><Relationship Id="rId3" Type="http://schemas.openxmlformats.org/officeDocument/2006/relationships/slideLayout" Target="../slideLayouts/slideLayout8.xml"/><Relationship Id="rId2" Type="http://schemas.openxmlformats.org/officeDocument/2006/relationships/tags" Target="../tags/tag68.xml"/><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8.xml"/><Relationship Id="rId1" Type="http://schemas.openxmlformats.org/officeDocument/2006/relationships/image" Target="../media/image5.png"/></Relationships>
</file>

<file path=ppt/slides/_rels/slide60.xml.rels><?xml version="1.0" encoding="UTF-8" standalone="yes"?>
<Relationships xmlns="http://schemas.openxmlformats.org/package/2006/relationships"><Relationship Id="rId5" Type="http://schemas.openxmlformats.org/officeDocument/2006/relationships/notesSlide" Target="../notesSlides/notesSlide55.xml"/><Relationship Id="rId4" Type="http://schemas.openxmlformats.org/officeDocument/2006/relationships/slideLayout" Target="../slideLayouts/slideLayout8.xml"/><Relationship Id="rId3" Type="http://schemas.openxmlformats.org/officeDocument/2006/relationships/tags" Target="../tags/tag69.xml"/><Relationship Id="rId2" Type="http://schemas.openxmlformats.org/officeDocument/2006/relationships/image" Target="../media/image4.png"/><Relationship Id="rId1" Type="http://schemas.openxmlformats.org/officeDocument/2006/relationships/image" Target="../media/image30.png"/></Relationships>
</file>

<file path=ppt/slides/_rels/slide61.xml.rels><?xml version="1.0" encoding="UTF-8" standalone="yes"?>
<Relationships xmlns="http://schemas.openxmlformats.org/package/2006/relationships"><Relationship Id="rId5" Type="http://schemas.openxmlformats.org/officeDocument/2006/relationships/notesSlide" Target="../notesSlides/notesSlide56.xml"/><Relationship Id="rId4" Type="http://schemas.openxmlformats.org/officeDocument/2006/relationships/slideLayout" Target="../slideLayouts/slideLayout8.xml"/><Relationship Id="rId3" Type="http://schemas.openxmlformats.org/officeDocument/2006/relationships/tags" Target="../tags/tag70.xml"/><Relationship Id="rId2" Type="http://schemas.openxmlformats.org/officeDocument/2006/relationships/image" Target="../media/image4.png"/><Relationship Id="rId1" Type="http://schemas.openxmlformats.org/officeDocument/2006/relationships/image" Target="../media/image30.png"/></Relationships>
</file>

<file path=ppt/slides/_rels/slide62.xml.rels><?xml version="1.0" encoding="UTF-8" standalone="yes"?>
<Relationships xmlns="http://schemas.openxmlformats.org/package/2006/relationships"><Relationship Id="rId5" Type="http://schemas.openxmlformats.org/officeDocument/2006/relationships/notesSlide" Target="../notesSlides/notesSlide57.xml"/><Relationship Id="rId4" Type="http://schemas.openxmlformats.org/officeDocument/2006/relationships/slideLayout" Target="../slideLayouts/slideLayout8.xml"/><Relationship Id="rId3" Type="http://schemas.openxmlformats.org/officeDocument/2006/relationships/tags" Target="../tags/tag71.xml"/><Relationship Id="rId2" Type="http://schemas.openxmlformats.org/officeDocument/2006/relationships/image" Target="../media/image4.png"/><Relationship Id="rId1" Type="http://schemas.openxmlformats.org/officeDocument/2006/relationships/image" Target="../media/image30.png"/></Relationships>
</file>

<file path=ppt/slides/_rels/slide63.xml.rels><?xml version="1.0" encoding="UTF-8" standalone="yes"?>
<Relationships xmlns="http://schemas.openxmlformats.org/package/2006/relationships"><Relationship Id="rId4" Type="http://schemas.openxmlformats.org/officeDocument/2006/relationships/notesSlide" Target="../notesSlides/notesSlide58.xml"/><Relationship Id="rId3" Type="http://schemas.openxmlformats.org/officeDocument/2006/relationships/slideLayout" Target="../slideLayouts/slideLayout8.xml"/><Relationship Id="rId2" Type="http://schemas.openxmlformats.org/officeDocument/2006/relationships/tags" Target="../tags/tag72.xml"/><Relationship Id="rId1" Type="http://schemas.openxmlformats.org/officeDocument/2006/relationships/image" Target="../media/image4.png"/></Relationships>
</file>

<file path=ppt/slides/_rels/slide64.xml.rels><?xml version="1.0" encoding="UTF-8" standalone="yes"?>
<Relationships xmlns="http://schemas.openxmlformats.org/package/2006/relationships"><Relationship Id="rId5" Type="http://schemas.openxmlformats.org/officeDocument/2006/relationships/notesSlide" Target="../notesSlides/notesSlide59.xml"/><Relationship Id="rId4" Type="http://schemas.openxmlformats.org/officeDocument/2006/relationships/slideLayout" Target="../slideLayouts/slideLayout8.xml"/><Relationship Id="rId3" Type="http://schemas.openxmlformats.org/officeDocument/2006/relationships/tags" Target="../tags/tag73.xml"/><Relationship Id="rId2" Type="http://schemas.openxmlformats.org/officeDocument/2006/relationships/image" Target="../media/image4.png"/><Relationship Id="rId1" Type="http://schemas.openxmlformats.org/officeDocument/2006/relationships/image" Target="../media/image31.png"/></Relationships>
</file>

<file path=ppt/slides/_rels/slide65.xml.rels><?xml version="1.0" encoding="UTF-8" standalone="yes"?>
<Relationships xmlns="http://schemas.openxmlformats.org/package/2006/relationships"><Relationship Id="rId5" Type="http://schemas.openxmlformats.org/officeDocument/2006/relationships/notesSlide" Target="../notesSlides/notesSlide60.xml"/><Relationship Id="rId4" Type="http://schemas.openxmlformats.org/officeDocument/2006/relationships/slideLayout" Target="../slideLayouts/slideLayout8.xml"/><Relationship Id="rId3" Type="http://schemas.openxmlformats.org/officeDocument/2006/relationships/tags" Target="../tags/tag74.xml"/><Relationship Id="rId2" Type="http://schemas.openxmlformats.org/officeDocument/2006/relationships/image" Target="../media/image4.png"/><Relationship Id="rId1" Type="http://schemas.openxmlformats.org/officeDocument/2006/relationships/image" Target="../media/image31.png"/></Relationships>
</file>

<file path=ppt/slides/_rels/slide66.xml.rels><?xml version="1.0" encoding="UTF-8" standalone="yes"?>
<Relationships xmlns="http://schemas.openxmlformats.org/package/2006/relationships"><Relationship Id="rId5" Type="http://schemas.openxmlformats.org/officeDocument/2006/relationships/notesSlide" Target="../notesSlides/notesSlide61.xml"/><Relationship Id="rId4" Type="http://schemas.openxmlformats.org/officeDocument/2006/relationships/slideLayout" Target="../slideLayouts/slideLayout8.xml"/><Relationship Id="rId3" Type="http://schemas.openxmlformats.org/officeDocument/2006/relationships/tags" Target="../tags/tag75.xml"/><Relationship Id="rId2" Type="http://schemas.openxmlformats.org/officeDocument/2006/relationships/image" Target="../media/image4.png"/><Relationship Id="rId1" Type="http://schemas.openxmlformats.org/officeDocument/2006/relationships/image" Target="../media/image31.png"/></Relationships>
</file>

<file path=ppt/slides/_rels/slide67.xml.rels><?xml version="1.0" encoding="UTF-8" standalone="yes"?>
<Relationships xmlns="http://schemas.openxmlformats.org/package/2006/relationships"><Relationship Id="rId5" Type="http://schemas.openxmlformats.org/officeDocument/2006/relationships/notesSlide" Target="../notesSlides/notesSlide62.xml"/><Relationship Id="rId4" Type="http://schemas.openxmlformats.org/officeDocument/2006/relationships/slideLayout" Target="../slideLayouts/slideLayout8.xml"/><Relationship Id="rId3" Type="http://schemas.openxmlformats.org/officeDocument/2006/relationships/tags" Target="../tags/tag76.xml"/><Relationship Id="rId2" Type="http://schemas.openxmlformats.org/officeDocument/2006/relationships/image" Target="../media/image4.png"/><Relationship Id="rId1" Type="http://schemas.openxmlformats.org/officeDocument/2006/relationships/image" Target="../media/image31.png"/></Relationships>
</file>

<file path=ppt/slides/_rels/slide68.xml.rels><?xml version="1.0" encoding="UTF-8" standalone="yes"?>
<Relationships xmlns="http://schemas.openxmlformats.org/package/2006/relationships"><Relationship Id="rId4" Type="http://schemas.openxmlformats.org/officeDocument/2006/relationships/notesSlide" Target="../notesSlides/notesSlide63.xml"/><Relationship Id="rId3" Type="http://schemas.openxmlformats.org/officeDocument/2006/relationships/slideLayout" Target="../slideLayouts/slideLayout8.xml"/><Relationship Id="rId2" Type="http://schemas.openxmlformats.org/officeDocument/2006/relationships/tags" Target="../tags/tag77.xml"/><Relationship Id="rId1" Type="http://schemas.openxmlformats.org/officeDocument/2006/relationships/image" Target="../media/image4.png"/></Relationships>
</file>

<file path=ppt/slides/_rels/slide69.xml.rels><?xml version="1.0" encoding="UTF-8" standalone="yes"?>
<Relationships xmlns="http://schemas.openxmlformats.org/package/2006/relationships"><Relationship Id="rId4" Type="http://schemas.openxmlformats.org/officeDocument/2006/relationships/notesSlide" Target="../notesSlides/notesSlide64.xml"/><Relationship Id="rId3" Type="http://schemas.openxmlformats.org/officeDocument/2006/relationships/slideLayout" Target="../slideLayouts/slideLayout8.xml"/><Relationship Id="rId2" Type="http://schemas.openxmlformats.org/officeDocument/2006/relationships/tags" Target="../tags/tag78.xml"/><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7" Type="http://schemas.openxmlformats.org/officeDocument/2006/relationships/notesSlide" Target="../notesSlides/notesSlide4.xml"/><Relationship Id="rId6" Type="http://schemas.openxmlformats.org/officeDocument/2006/relationships/slideLayout" Target="../slideLayouts/slideLayout8.xml"/><Relationship Id="rId5" Type="http://schemas.openxmlformats.org/officeDocument/2006/relationships/tags" Target="../tags/tag14.xml"/><Relationship Id="rId4" Type="http://schemas.openxmlformats.org/officeDocument/2006/relationships/image" Target="../media/image4.png"/><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png"/></Relationships>
</file>

<file path=ppt/slides/_rels/slide70.xml.rels><?xml version="1.0" encoding="UTF-8" standalone="yes"?>
<Relationships xmlns="http://schemas.openxmlformats.org/package/2006/relationships"><Relationship Id="rId4" Type="http://schemas.openxmlformats.org/officeDocument/2006/relationships/notesSlide" Target="../notesSlides/notesSlide65.xml"/><Relationship Id="rId3" Type="http://schemas.openxmlformats.org/officeDocument/2006/relationships/slideLayout" Target="../slideLayouts/slideLayout8.xml"/><Relationship Id="rId2" Type="http://schemas.openxmlformats.org/officeDocument/2006/relationships/tags" Target="../tags/tag79.xml"/><Relationship Id="rId1" Type="http://schemas.openxmlformats.org/officeDocument/2006/relationships/image" Target="../media/image4.png"/></Relationships>
</file>

<file path=ppt/slides/_rels/slide7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8.xml.rels><?xml version="1.0" encoding="UTF-8" standalone="yes"?>
<Relationships xmlns="http://schemas.openxmlformats.org/package/2006/relationships"><Relationship Id="rId7" Type="http://schemas.openxmlformats.org/officeDocument/2006/relationships/notesSlide" Target="../notesSlides/notesSlide5.xml"/><Relationship Id="rId6" Type="http://schemas.openxmlformats.org/officeDocument/2006/relationships/slideLayout" Target="../slideLayouts/slideLayout8.xml"/><Relationship Id="rId5" Type="http://schemas.openxmlformats.org/officeDocument/2006/relationships/tags" Target="../tags/tag15.xml"/><Relationship Id="rId4" Type="http://schemas.openxmlformats.org/officeDocument/2006/relationships/image" Target="../media/image4.png"/><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9.png"/></Relationships>
</file>

<file path=ppt/slides/_rels/slide9.xml.rels><?xml version="1.0" encoding="UTF-8" standalone="yes"?>
<Relationships xmlns="http://schemas.openxmlformats.org/package/2006/relationships"><Relationship Id="rId7" Type="http://schemas.openxmlformats.org/officeDocument/2006/relationships/notesSlide" Target="../notesSlides/notesSlide6.xml"/><Relationship Id="rId6" Type="http://schemas.openxmlformats.org/officeDocument/2006/relationships/slideLayout" Target="../slideLayouts/slideLayout8.xml"/><Relationship Id="rId5" Type="http://schemas.openxmlformats.org/officeDocument/2006/relationships/tags" Target="../tags/tag16.xml"/><Relationship Id="rId4" Type="http://schemas.openxmlformats.org/officeDocument/2006/relationships/image" Target="../media/image4.png"/><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矩形 116"/>
          <p:cNvSpPr/>
          <p:nvPr/>
        </p:nvSpPr>
        <p:spPr>
          <a:xfrm>
            <a:off x="10879773" y="3948113"/>
            <a:ext cx="474663" cy="474663"/>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6145" name="文本框 62"/>
          <p:cNvSpPr txBox="1"/>
          <p:nvPr/>
        </p:nvSpPr>
        <p:spPr>
          <a:xfrm>
            <a:off x="466027" y="2655690"/>
            <a:ext cx="11040745" cy="1322070"/>
          </a:xfrm>
          <a:prstGeom prst="rect">
            <a:avLst/>
          </a:prstGeom>
          <a:noFill/>
          <a:ln w="9525">
            <a:noFill/>
          </a:ln>
        </p:spPr>
        <p:txBody>
          <a:bodyPr wrap="square" anchor="t" anchorCtr="0">
            <a:spAutoFit/>
          </a:bodyPr>
          <a:lstStyle/>
          <a:p>
            <a:pPr algn="ctr"/>
            <a:r>
              <a:rPr lang="zh-CN" altLang="en-US" sz="4000" dirty="0">
                <a:solidFill>
                  <a:schemeClr val="tx1"/>
                </a:solidFill>
                <a:effectLst>
                  <a:outerShdw blurRad="38100" dist="19050" dir="2700000" algn="tl" rotWithShape="0">
                    <a:schemeClr val="dk1">
                      <a:alpha val="40000"/>
                    </a:schemeClr>
                  </a:outerShdw>
                </a:effectLst>
                <a:latin typeface="微软雅黑" panose="020B0503020204020204" pitchFamily="34" charset="-122"/>
                <a:cs typeface="微软雅黑" panose="020B0503020204020204" pitchFamily="34" charset="-122"/>
                <a:sym typeface="+mn-ea"/>
              </a:rPr>
              <a:t>金融业</a:t>
            </a:r>
            <a:r>
              <a:rPr lang="en-US" altLang="zh-CN" sz="4000" dirty="0" smtClean="0">
                <a:solidFill>
                  <a:schemeClr val="tx1"/>
                </a:solidFill>
                <a:effectLst>
                  <a:outerShdw blurRad="38100" dist="19050" dir="2700000" algn="tl" rotWithShape="0">
                    <a:schemeClr val="dk1">
                      <a:alpha val="40000"/>
                    </a:schemeClr>
                  </a:outerShdw>
                </a:effectLst>
                <a:latin typeface="微软雅黑" panose="020B0503020204020204" pitchFamily="34" charset="-122"/>
                <a:cs typeface="微软雅黑" panose="020B0503020204020204" pitchFamily="34" charset="-122"/>
                <a:sym typeface="+mn-ea"/>
              </a:rPr>
              <a:t>2024</a:t>
            </a:r>
            <a:r>
              <a:rPr lang="zh-CN" altLang="en-US" sz="4000" dirty="0" smtClean="0">
                <a:solidFill>
                  <a:schemeClr val="tx1"/>
                </a:solidFill>
                <a:effectLst>
                  <a:outerShdw blurRad="38100" dist="19050" dir="2700000" algn="tl" rotWithShape="0">
                    <a:schemeClr val="dk1">
                      <a:alpha val="40000"/>
                    </a:schemeClr>
                  </a:outerShdw>
                </a:effectLst>
                <a:latin typeface="微软雅黑" panose="020B0503020204020204" pitchFamily="34" charset="-122"/>
                <a:cs typeface="微软雅黑" panose="020B0503020204020204" pitchFamily="34" charset="-122"/>
                <a:sym typeface="+mn-ea"/>
              </a:rPr>
              <a:t>年</a:t>
            </a:r>
            <a:r>
              <a:rPr lang="zh-CN" altLang="en-US" sz="4000" dirty="0">
                <a:solidFill>
                  <a:schemeClr val="tx1"/>
                </a:solidFill>
                <a:effectLst>
                  <a:outerShdw blurRad="38100" dist="19050" dir="2700000" algn="tl" rotWithShape="0">
                    <a:schemeClr val="dk1">
                      <a:alpha val="40000"/>
                    </a:schemeClr>
                  </a:outerShdw>
                </a:effectLst>
                <a:latin typeface="微软雅黑" panose="020B0503020204020204" pitchFamily="34" charset="-122"/>
                <a:cs typeface="微软雅黑" panose="020B0503020204020204" pitchFamily="34" charset="-122"/>
                <a:sym typeface="+mn-ea"/>
              </a:rPr>
              <a:t>统计年报和</a:t>
            </a:r>
            <a:endParaRPr lang="en-US" altLang="zh-CN" sz="4000" dirty="0">
              <a:solidFill>
                <a:schemeClr val="tx1"/>
              </a:solidFill>
              <a:effectLst>
                <a:outerShdw blurRad="38100" dist="19050" dir="2700000" algn="tl" rotWithShape="0">
                  <a:schemeClr val="dk1">
                    <a:alpha val="40000"/>
                  </a:schemeClr>
                </a:outerShdw>
              </a:effectLst>
              <a:latin typeface="微软雅黑" panose="020B0503020204020204" pitchFamily="34" charset="-122"/>
              <a:cs typeface="微软雅黑" panose="020B0503020204020204" pitchFamily="34" charset="-122"/>
              <a:sym typeface="+mn-ea"/>
            </a:endParaRPr>
          </a:p>
          <a:p>
            <a:pPr algn="ctr"/>
            <a:r>
              <a:rPr lang="en-US" altLang="zh-CN" sz="4000" dirty="0" smtClean="0">
                <a:solidFill>
                  <a:schemeClr val="tx1"/>
                </a:solidFill>
                <a:effectLst>
                  <a:outerShdw blurRad="38100" dist="19050" dir="2700000" algn="tl" rotWithShape="0">
                    <a:schemeClr val="dk1">
                      <a:alpha val="40000"/>
                    </a:schemeClr>
                  </a:outerShdw>
                </a:effectLst>
                <a:latin typeface="微软雅黑" panose="020B0503020204020204" pitchFamily="34" charset="-122"/>
                <a:cs typeface="微软雅黑" panose="020B0503020204020204" pitchFamily="34" charset="-122"/>
                <a:sym typeface="+mn-ea"/>
              </a:rPr>
              <a:t>2025</a:t>
            </a:r>
            <a:r>
              <a:rPr lang="zh-CN" altLang="en-US" sz="4000" dirty="0" smtClean="0">
                <a:solidFill>
                  <a:schemeClr val="tx1"/>
                </a:solidFill>
                <a:effectLst>
                  <a:outerShdw blurRad="38100" dist="19050" dir="2700000" algn="tl" rotWithShape="0">
                    <a:schemeClr val="dk1">
                      <a:alpha val="40000"/>
                    </a:schemeClr>
                  </a:outerShdw>
                </a:effectLst>
                <a:latin typeface="微软雅黑" panose="020B0503020204020204" pitchFamily="34" charset="-122"/>
                <a:cs typeface="微软雅黑" panose="020B0503020204020204" pitchFamily="34" charset="-122"/>
                <a:sym typeface="+mn-ea"/>
              </a:rPr>
              <a:t>年</a:t>
            </a:r>
            <a:r>
              <a:rPr lang="zh-CN" altLang="en-US" sz="4000" dirty="0">
                <a:solidFill>
                  <a:schemeClr val="tx1"/>
                </a:solidFill>
                <a:effectLst>
                  <a:outerShdw blurRad="38100" dist="19050" dir="2700000" algn="tl" rotWithShape="0">
                    <a:schemeClr val="dk1">
                      <a:alpha val="40000"/>
                    </a:schemeClr>
                  </a:outerShdw>
                </a:effectLst>
                <a:latin typeface="微软雅黑" panose="020B0503020204020204" pitchFamily="34" charset="-122"/>
                <a:cs typeface="微软雅黑" panose="020B0503020204020204" pitchFamily="34" charset="-122"/>
                <a:sym typeface="+mn-ea"/>
              </a:rPr>
              <a:t>定期统计报表制度培训</a:t>
            </a:r>
            <a:endParaRPr lang="en-US" altLang="zh-CN" sz="4000" dirty="0">
              <a:solidFill>
                <a:schemeClr val="tx1"/>
              </a:solidFill>
              <a:effectLst>
                <a:outerShdw blurRad="38100" dist="19050" dir="2700000" algn="tl" rotWithShape="0">
                  <a:schemeClr val="dk1">
                    <a:alpha val="40000"/>
                  </a:schemeClr>
                </a:outerShdw>
              </a:effectLst>
              <a:latin typeface="微软雅黑" panose="020B0503020204020204" pitchFamily="34" charset="-122"/>
              <a:cs typeface="微软雅黑" panose="020B0503020204020204" pitchFamily="34" charset="-122"/>
              <a:sym typeface="+mn-ea"/>
            </a:endParaRPr>
          </a:p>
        </p:txBody>
      </p:sp>
      <p:pic>
        <p:nvPicPr>
          <p:cNvPr id="6146" name="图片 6"/>
          <p:cNvPicPr>
            <a:picLocks noChangeAspect="1"/>
          </p:cNvPicPr>
          <p:nvPr/>
        </p:nvPicPr>
        <p:blipFill>
          <a:blip r:embed="rId1" cstate="print"/>
          <a:stretch>
            <a:fillRect/>
          </a:stretch>
        </p:blipFill>
        <p:spPr>
          <a:xfrm>
            <a:off x="6326188" y="5200650"/>
            <a:ext cx="5865812" cy="1657350"/>
          </a:xfrm>
          <a:prstGeom prst="rect">
            <a:avLst/>
          </a:prstGeom>
          <a:noFill/>
          <a:ln w="9525">
            <a:noFill/>
          </a:ln>
        </p:spPr>
      </p:pic>
      <p:sp>
        <p:nvSpPr>
          <p:cNvPr id="48" name="任意多边形 47"/>
          <p:cNvSpPr/>
          <p:nvPr/>
        </p:nvSpPr>
        <p:spPr>
          <a:xfrm rot="5400000">
            <a:off x="3730798" y="-3008168"/>
            <a:ext cx="915658" cy="8386780"/>
          </a:xfrm>
          <a:custGeom>
            <a:avLst/>
            <a:gdLst>
              <a:gd name="connsiteX0" fmla="*/ 0 w 990604"/>
              <a:gd name="connsiteY0" fmla="*/ 5956738 h 5956738"/>
              <a:gd name="connsiteX1" fmla="*/ 0 w 990604"/>
              <a:gd name="connsiteY1" fmla="*/ 317938 h 5956738"/>
              <a:gd name="connsiteX2" fmla="*/ 6 w 990604"/>
              <a:gd name="connsiteY2" fmla="*/ 317938 h 5956738"/>
              <a:gd name="connsiteX3" fmla="*/ 495305 w 990604"/>
              <a:gd name="connsiteY3" fmla="*/ 0 h 5956738"/>
              <a:gd name="connsiteX4" fmla="*/ 990604 w 990604"/>
              <a:gd name="connsiteY4" fmla="*/ 317938 h 5956738"/>
              <a:gd name="connsiteX5" fmla="*/ 990601 w 990604"/>
              <a:gd name="connsiteY5" fmla="*/ 317938 h 5956738"/>
              <a:gd name="connsiteX6" fmla="*/ 990601 w 990604"/>
              <a:gd name="connsiteY6" fmla="*/ 5956738 h 5956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0604" h="5956738">
                <a:moveTo>
                  <a:pt x="0" y="5956738"/>
                </a:moveTo>
                <a:lnTo>
                  <a:pt x="0" y="317938"/>
                </a:lnTo>
                <a:lnTo>
                  <a:pt x="6" y="317938"/>
                </a:lnTo>
                <a:lnTo>
                  <a:pt x="495305" y="0"/>
                </a:lnTo>
                <a:lnTo>
                  <a:pt x="990604" y="317938"/>
                </a:lnTo>
                <a:lnTo>
                  <a:pt x="990601" y="317938"/>
                </a:lnTo>
                <a:lnTo>
                  <a:pt x="990601" y="5956738"/>
                </a:lnTo>
                <a:close/>
              </a:path>
            </a:pathLst>
          </a:custGeom>
          <a:solidFill>
            <a:srgbClr val="08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069" name="矩形 1068"/>
          <p:cNvSpPr/>
          <p:nvPr/>
        </p:nvSpPr>
        <p:spPr>
          <a:xfrm>
            <a:off x="11090910" y="4186238"/>
            <a:ext cx="476250" cy="476250"/>
          </a:xfrm>
          <a:prstGeom prst="rect">
            <a:avLst/>
          </a:prstGeom>
          <a:solidFill>
            <a:srgbClr val="08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19" name="矩形 118"/>
          <p:cNvSpPr/>
          <p:nvPr/>
        </p:nvSpPr>
        <p:spPr>
          <a:xfrm>
            <a:off x="912178" y="2485073"/>
            <a:ext cx="474663" cy="474663"/>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6153" name="Text Box 3"/>
          <p:cNvSpPr/>
          <p:nvPr/>
        </p:nvSpPr>
        <p:spPr>
          <a:xfrm>
            <a:off x="-168696" y="4326790"/>
            <a:ext cx="12198350" cy="860425"/>
          </a:xfrm>
          <a:prstGeom prst="rect">
            <a:avLst/>
          </a:prstGeom>
          <a:noFill/>
          <a:ln w="9525">
            <a:noFill/>
          </a:ln>
        </p:spPr>
        <p:txBody>
          <a:bodyPr wrap="square" anchor="t" anchorCtr="0">
            <a:spAutoFit/>
          </a:bodyPr>
          <a:lstStyle/>
          <a:p>
            <a:pPr marL="342900" indent="-342900" algn="ctr">
              <a:spcBef>
                <a:spcPct val="50000"/>
              </a:spcBef>
              <a:buClrTx/>
              <a:buFontTx/>
            </a:pPr>
            <a:r>
              <a:rPr lang="zh-CN" altLang="en-US" sz="2000"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rPr>
              <a:t>丰台区丽泽统计所</a:t>
            </a:r>
            <a:endParaRPr lang="zh-CN" altLang="en-US" sz="2000" dirty="0">
              <a:solidFill>
                <a:schemeClr val="tx1"/>
              </a:solidFill>
              <a:latin typeface="微软雅黑" panose="020B0503020204020204" pitchFamily="34" charset="-122"/>
              <a:ea typeface="微软雅黑" panose="020B0503020204020204" pitchFamily="34" charset="-122"/>
            </a:endParaRPr>
          </a:p>
          <a:p>
            <a:pPr marL="342900" indent="-342900" algn="ctr">
              <a:spcBef>
                <a:spcPct val="50000"/>
              </a:spcBef>
              <a:buClrTx/>
              <a:buFontTx/>
            </a:pPr>
            <a:r>
              <a:rPr lang="zh-CN" altLang="en-US" sz="2000" dirty="0" smtClean="0">
                <a:solidFill>
                  <a:schemeClr val="tx1"/>
                </a:solidFill>
                <a:latin typeface="微软雅黑" panose="020B0503020204020204" pitchFamily="34" charset="-122"/>
                <a:ea typeface="微软雅黑" panose="020B0503020204020204" pitchFamily="34" charset="-122"/>
                <a:sym typeface="微软雅黑" panose="020B0503020204020204" pitchFamily="34" charset="-122"/>
              </a:rPr>
              <a:t>202</a:t>
            </a:r>
            <a:r>
              <a:rPr lang="en-US" altLang="zh-CN" sz="2000" dirty="0" smtClean="0">
                <a:solidFill>
                  <a:schemeClr val="tx1"/>
                </a:solidFill>
                <a:latin typeface="微软雅黑" panose="020B0503020204020204" pitchFamily="34" charset="-122"/>
                <a:ea typeface="微软雅黑" panose="020B0503020204020204" pitchFamily="34" charset="-122"/>
                <a:sym typeface="微软雅黑" panose="020B0503020204020204" pitchFamily="34" charset="-122"/>
              </a:rPr>
              <a:t>4</a:t>
            </a:r>
            <a:r>
              <a:rPr lang="zh-CN" altLang="en-US" sz="2000" dirty="0" smtClean="0">
                <a:solidFill>
                  <a:schemeClr val="tx1"/>
                </a:solidFill>
                <a:latin typeface="微软雅黑" panose="020B0503020204020204" pitchFamily="34" charset="-122"/>
                <a:ea typeface="微软雅黑" panose="020B0503020204020204" pitchFamily="34" charset="-122"/>
                <a:sym typeface="微软雅黑" panose="020B0503020204020204" pitchFamily="34" charset="-122"/>
              </a:rPr>
              <a:t>年</a:t>
            </a:r>
            <a:r>
              <a:rPr lang="en-US" altLang="en-US" sz="2000" dirty="0" smtClean="0">
                <a:solidFill>
                  <a:schemeClr val="tx1"/>
                </a:solidFill>
                <a:latin typeface="微软雅黑" panose="020B0503020204020204" pitchFamily="34" charset="-122"/>
                <a:ea typeface="微软雅黑" panose="020B0503020204020204" pitchFamily="34" charset="-122"/>
                <a:sym typeface="微软雅黑" panose="020B0503020204020204" pitchFamily="34" charset="-122"/>
              </a:rPr>
              <a:t>12</a:t>
            </a:r>
            <a:r>
              <a:rPr lang="zh-CN" altLang="en-US" sz="2000" dirty="0" smtClean="0">
                <a:solidFill>
                  <a:schemeClr val="tx1"/>
                </a:solidFill>
                <a:latin typeface="微软雅黑" panose="020B0503020204020204" pitchFamily="34" charset="-122"/>
                <a:ea typeface="微软雅黑" panose="020B0503020204020204" pitchFamily="34" charset="-122"/>
                <a:sym typeface="微软雅黑" panose="020B0503020204020204" pitchFamily="34" charset="-122"/>
              </a:rPr>
              <a:t>月</a:t>
            </a:r>
            <a:endParaRPr lang="en-US" altLang="zh-CN" sz="2000"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8" name="矩形 117"/>
          <p:cNvSpPr/>
          <p:nvPr/>
        </p:nvSpPr>
        <p:spPr>
          <a:xfrm>
            <a:off x="689928" y="2254885"/>
            <a:ext cx="474663" cy="474663"/>
          </a:xfrm>
          <a:prstGeom prst="rect">
            <a:avLst/>
          </a:prstGeom>
          <a:solidFill>
            <a:srgbClr val="08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218355" y="2522266"/>
            <a:ext cx="5057775" cy="1562100"/>
          </a:xfrm>
          <a:prstGeom prst="rect">
            <a:avLst/>
          </a:prstGeom>
        </p:spPr>
      </p:pic>
      <p:pic>
        <p:nvPicPr>
          <p:cNvPr id="4" name="图片 3"/>
          <p:cNvPicPr>
            <a:picLocks noChangeAspect="1"/>
          </p:cNvPicPr>
          <p:nvPr/>
        </p:nvPicPr>
        <p:blipFill>
          <a:blip r:embed="rId2"/>
          <a:stretch>
            <a:fillRect/>
          </a:stretch>
        </p:blipFill>
        <p:spPr>
          <a:xfrm>
            <a:off x="191344" y="1632058"/>
            <a:ext cx="7572375" cy="828675"/>
          </a:xfrm>
          <a:prstGeom prst="rect">
            <a:avLst/>
          </a:prstGeom>
        </p:spPr>
      </p:pic>
      <p:pic>
        <p:nvPicPr>
          <p:cNvPr id="18" name="图片 17"/>
          <p:cNvPicPr>
            <a:picLocks noChangeAspect="1"/>
          </p:cNvPicPr>
          <p:nvPr/>
        </p:nvPicPr>
        <p:blipFill>
          <a:blip r:embed="rId3"/>
          <a:stretch>
            <a:fillRect/>
          </a:stretch>
        </p:blipFill>
        <p:spPr>
          <a:xfrm>
            <a:off x="6016898" y="2886616"/>
            <a:ext cx="6057983" cy="3680634"/>
          </a:xfrm>
          <a:prstGeom prst="rect">
            <a:avLst/>
          </a:prstGeom>
        </p:spPr>
      </p:pic>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4"/>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5"/>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altLang="en-US" sz="2000" b="1" dirty="0" smtClean="0">
                <a:solidFill>
                  <a:schemeClr val="bg1"/>
                </a:solidFill>
                <a:latin typeface="微软雅黑" panose="020B0503020204020204" pitchFamily="34" charset="-122"/>
                <a:cs typeface="黑体" panose="02010609060101010101" pitchFamily="49" charset="-122"/>
                <a:sym typeface="+mn-ea"/>
              </a:rPr>
              <a:t>（二）指标解释</a:t>
            </a:r>
            <a:endParaRPr lang="zh-CN" altLang="en-US" sz="2000" b="1" dirty="0">
              <a:solidFill>
                <a:schemeClr val="bg1"/>
              </a:solidFill>
              <a:latin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a:xfrm>
            <a:off x="9045890" y="6380631"/>
            <a:ext cx="2743200" cy="365125"/>
          </a:xfrm>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13" name="矩形 12"/>
          <p:cNvSpPr/>
          <p:nvPr/>
        </p:nvSpPr>
        <p:spPr>
          <a:xfrm>
            <a:off x="1036300" y="3869291"/>
            <a:ext cx="3137409" cy="186927"/>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164118" y="4538839"/>
            <a:ext cx="4717436" cy="1107996"/>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zh-CN" altLang="en-US" sz="2200" b="1" i="0" u="none" strike="noStrike" dirty="0">
                <a:solidFill>
                  <a:srgbClr val="FF0000"/>
                </a:solidFill>
                <a:effectLst/>
                <a:latin typeface="微软雅黑" panose="020B0503020204020204" pitchFamily="34" charset="-122"/>
              </a:rPr>
              <a:t> </a:t>
            </a:r>
            <a:r>
              <a:rPr lang="zh-CN" altLang="en-US" sz="2200" b="1" i="0" u="none" strike="noStrike" dirty="0" smtClean="0">
                <a:solidFill>
                  <a:srgbClr val="FF0000"/>
                </a:solidFill>
                <a:effectLst/>
                <a:latin typeface="微软雅黑" panose="020B0503020204020204" pitchFamily="34" charset="-122"/>
              </a:rPr>
              <a:t>债券</a:t>
            </a:r>
            <a:r>
              <a:rPr lang="zh-CN" altLang="en-US" sz="2200" b="1" i="0" u="none" strike="noStrike" dirty="0">
                <a:solidFill>
                  <a:srgbClr val="FF0000"/>
                </a:solidFill>
                <a:effectLst/>
                <a:latin typeface="微软雅黑" panose="020B0503020204020204" pitchFamily="34" charset="-122"/>
              </a:rPr>
              <a:t>回购</a:t>
            </a:r>
            <a:r>
              <a:rPr lang="zh-CN" altLang="en-US" sz="2200" b="1" i="0" u="none" strike="noStrike" dirty="0" smtClean="0">
                <a:solidFill>
                  <a:srgbClr val="FF0000"/>
                </a:solidFill>
                <a:effectLst/>
                <a:latin typeface="微软雅黑" panose="020B0503020204020204" pitchFamily="34" charset="-122"/>
              </a:rPr>
              <a:t>交易额</a:t>
            </a:r>
            <a:endParaRPr lang="en-US" altLang="zh-CN" sz="2200" b="1" i="0" u="none" strike="noStrike" dirty="0" smtClean="0">
              <a:solidFill>
                <a:srgbClr val="FF0000"/>
              </a:solidFill>
              <a:effectLst/>
              <a:latin typeface="微软雅黑" panose="020B0503020204020204" pitchFamily="34" charset="-122"/>
            </a:endParaRPr>
          </a:p>
          <a:p>
            <a:pPr marL="342900" indent="-342900" algn="just">
              <a:lnSpc>
                <a:spcPct val="150000"/>
              </a:lnSpc>
            </a:pPr>
            <a:r>
              <a:rPr lang="zh-CN" altLang="en-US" sz="2200" b="0" i="0" u="none" strike="noStrike" dirty="0" smtClean="0">
                <a:solidFill>
                  <a:srgbClr val="000000"/>
                </a:solidFill>
                <a:effectLst/>
                <a:latin typeface="微软雅黑" panose="020B0503020204020204" pitchFamily="34" charset="-122"/>
              </a:rPr>
              <a:t>取自</a:t>
            </a:r>
            <a:r>
              <a:rPr lang="zh-CN" altLang="en-US" sz="2200" b="0" i="0" u="none" strike="noStrike" dirty="0">
                <a:solidFill>
                  <a:srgbClr val="000000"/>
                </a:solidFill>
                <a:effectLst/>
                <a:latin typeface="微软雅黑" panose="020B0503020204020204" pitchFamily="34" charset="-122"/>
              </a:rPr>
              <a:t>监管</a:t>
            </a:r>
            <a:r>
              <a:rPr lang="zh-CN" altLang="en-US" sz="2200" b="0" i="0" u="none" strike="noStrike" dirty="0" smtClean="0">
                <a:solidFill>
                  <a:srgbClr val="000000"/>
                </a:solidFill>
                <a:effectLst/>
                <a:latin typeface="微软雅黑" panose="020B0503020204020204" pitchFamily="34" charset="-122"/>
              </a:rPr>
              <a:t>部门</a:t>
            </a:r>
            <a:r>
              <a:rPr lang="en-US" altLang="zh-CN" sz="2200" b="0" i="0" u="none" strike="noStrike" dirty="0" smtClean="0">
                <a:solidFill>
                  <a:srgbClr val="000000"/>
                </a:solidFill>
                <a:effectLst/>
                <a:latin typeface="微软雅黑" panose="020B0503020204020204" pitchFamily="34" charset="-122"/>
              </a:rPr>
              <a:t>《</a:t>
            </a:r>
            <a:r>
              <a:rPr lang="zh-CN" altLang="en-US" sz="2200" b="0" i="0" u="none" strike="noStrike" dirty="0">
                <a:solidFill>
                  <a:srgbClr val="000000"/>
                </a:solidFill>
                <a:effectLst/>
                <a:latin typeface="微软雅黑" panose="020B0503020204020204" pitchFamily="34" charset="-122"/>
              </a:rPr>
              <a:t>证券交易情况表</a:t>
            </a:r>
            <a:r>
              <a:rPr lang="en-US" altLang="zh-CN" sz="2200" b="0" i="0" u="none" strike="noStrike" dirty="0" smtClean="0">
                <a:solidFill>
                  <a:srgbClr val="000000"/>
                </a:solidFill>
                <a:effectLst/>
                <a:latin typeface="微软雅黑" panose="020B0503020204020204" pitchFamily="34" charset="-122"/>
              </a:rPr>
              <a:t>》</a:t>
            </a:r>
            <a:endParaRPr lang="en-US" altLang="zh-CN" sz="2200" b="0" i="0" u="none" strike="noStrike" dirty="0">
              <a:solidFill>
                <a:srgbClr val="000000"/>
              </a:solidFill>
              <a:effectLst/>
              <a:latin typeface="微软雅黑" panose="020B0503020204020204" pitchFamily="34" charset="-122"/>
            </a:endParaRPr>
          </a:p>
        </p:txBody>
      </p:sp>
      <p:sp>
        <p:nvSpPr>
          <p:cNvPr id="20" name="矩形 19"/>
          <p:cNvSpPr/>
          <p:nvPr/>
        </p:nvSpPr>
        <p:spPr>
          <a:xfrm>
            <a:off x="6464492" y="5819193"/>
            <a:ext cx="3196984" cy="37743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6" name="直接箭头连接符 25"/>
          <p:cNvCxnSpPr>
            <a:stCxn id="20" idx="1"/>
          </p:cNvCxnSpPr>
          <p:nvPr/>
        </p:nvCxnSpPr>
        <p:spPr>
          <a:xfrm flipH="1" flipV="1">
            <a:off x="4173709" y="4076967"/>
            <a:ext cx="2290783" cy="1930942"/>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2" name="矩形 31"/>
          <p:cNvSpPr/>
          <p:nvPr/>
        </p:nvSpPr>
        <p:spPr>
          <a:xfrm>
            <a:off x="4151784" y="1927918"/>
            <a:ext cx="1152128" cy="268908"/>
          </a:xfrm>
          <a:prstGeom prst="rect">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9696400" y="3506403"/>
            <a:ext cx="1152128" cy="268908"/>
          </a:xfrm>
          <a:prstGeom prst="rect">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2" name="直接箭头连接符 51"/>
          <p:cNvCxnSpPr/>
          <p:nvPr/>
        </p:nvCxnSpPr>
        <p:spPr>
          <a:xfrm flipH="1" flipV="1">
            <a:off x="5303141" y="2196826"/>
            <a:ext cx="4374350" cy="1359515"/>
          </a:xfrm>
          <a:prstGeom prst="straightConnector1">
            <a:avLst/>
          </a:prstGeom>
          <a:ln w="19050">
            <a:solidFill>
              <a:srgbClr val="00B0F0"/>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stretch>
            <a:fillRect/>
          </a:stretch>
        </p:blipFill>
        <p:spPr>
          <a:xfrm>
            <a:off x="263286" y="2364899"/>
            <a:ext cx="5448300" cy="2343150"/>
          </a:xfrm>
          <a:prstGeom prst="rect">
            <a:avLst/>
          </a:prstGeom>
        </p:spPr>
      </p:pic>
      <p:pic>
        <p:nvPicPr>
          <p:cNvPr id="11" name="图片 10"/>
          <p:cNvPicPr>
            <a:picLocks noChangeAspect="1"/>
          </p:cNvPicPr>
          <p:nvPr/>
        </p:nvPicPr>
        <p:blipFill>
          <a:blip r:embed="rId2"/>
          <a:stretch>
            <a:fillRect/>
          </a:stretch>
        </p:blipFill>
        <p:spPr>
          <a:xfrm>
            <a:off x="5272507" y="3284877"/>
            <a:ext cx="6890365" cy="2738249"/>
          </a:xfrm>
          <a:prstGeom prst="rect">
            <a:avLst/>
          </a:prstGeom>
        </p:spPr>
      </p:pic>
      <p:pic>
        <p:nvPicPr>
          <p:cNvPr id="4" name="图片 3"/>
          <p:cNvPicPr>
            <a:picLocks noChangeAspect="1"/>
          </p:cNvPicPr>
          <p:nvPr/>
        </p:nvPicPr>
        <p:blipFill>
          <a:blip r:embed="rId3"/>
          <a:stretch>
            <a:fillRect/>
          </a:stretch>
        </p:blipFill>
        <p:spPr>
          <a:xfrm>
            <a:off x="201245" y="1499938"/>
            <a:ext cx="7572375" cy="828675"/>
          </a:xfrm>
          <a:prstGeom prst="rect">
            <a:avLst/>
          </a:prstGeom>
        </p:spPr>
      </p:pic>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4"/>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5"/>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altLang="en-US" sz="2000" b="1" dirty="0" smtClean="0">
                <a:solidFill>
                  <a:schemeClr val="bg1"/>
                </a:solidFill>
                <a:latin typeface="微软雅黑" panose="020B0503020204020204" pitchFamily="34" charset="-122"/>
                <a:cs typeface="黑体" panose="02010609060101010101" pitchFamily="49" charset="-122"/>
                <a:sym typeface="+mn-ea"/>
              </a:rPr>
              <a:t>（二）指标解释</a:t>
            </a:r>
            <a:endParaRPr lang="zh-CN" altLang="en-US" sz="2000" b="1" dirty="0">
              <a:solidFill>
                <a:schemeClr val="bg1"/>
              </a:solidFill>
              <a:latin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a:xfrm>
            <a:off x="9045890" y="6380631"/>
            <a:ext cx="2743200" cy="365125"/>
          </a:xfrm>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13" name="矩形 12"/>
          <p:cNvSpPr/>
          <p:nvPr/>
        </p:nvSpPr>
        <p:spPr>
          <a:xfrm>
            <a:off x="503759" y="3712845"/>
            <a:ext cx="1775817" cy="22021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118227" y="4928893"/>
            <a:ext cx="4763327" cy="1107996"/>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zh-CN" altLang="en-US" sz="2200" b="1" i="0" u="none" strike="noStrike" dirty="0">
                <a:solidFill>
                  <a:srgbClr val="FF0000"/>
                </a:solidFill>
                <a:effectLst/>
                <a:latin typeface="微软雅黑" panose="020B0503020204020204" pitchFamily="34" charset="-122"/>
              </a:rPr>
              <a:t> 月末资金</a:t>
            </a:r>
            <a:r>
              <a:rPr lang="zh-CN" altLang="en-US" sz="2200" b="1" i="0" u="none" strike="noStrike" dirty="0" smtClean="0">
                <a:solidFill>
                  <a:srgbClr val="FF0000"/>
                </a:solidFill>
                <a:effectLst/>
                <a:latin typeface="微软雅黑" panose="020B0503020204020204" pitchFamily="34" charset="-122"/>
              </a:rPr>
              <a:t>账户</a:t>
            </a:r>
            <a:endParaRPr lang="en-US" altLang="zh-CN" sz="2200" b="1" i="0" u="none" strike="noStrike" dirty="0" smtClean="0">
              <a:solidFill>
                <a:srgbClr val="FF0000"/>
              </a:solidFill>
              <a:effectLst/>
              <a:latin typeface="微软雅黑" panose="020B0503020204020204" pitchFamily="34" charset="-122"/>
            </a:endParaRPr>
          </a:p>
          <a:p>
            <a:pPr marL="342900" indent="-342900" algn="just">
              <a:lnSpc>
                <a:spcPct val="150000"/>
              </a:lnSpc>
            </a:pPr>
            <a:r>
              <a:rPr lang="zh-CN" altLang="en-US" sz="2200" b="0" i="0" u="none" strike="noStrike" dirty="0" smtClean="0">
                <a:solidFill>
                  <a:srgbClr val="000000"/>
                </a:solidFill>
                <a:effectLst/>
                <a:latin typeface="微软雅黑" panose="020B0503020204020204" pitchFamily="34" charset="-122"/>
              </a:rPr>
              <a:t>取自</a:t>
            </a:r>
            <a:r>
              <a:rPr lang="zh-CN" altLang="en-US" sz="2200" b="0" i="0" u="none" strike="noStrike" dirty="0">
                <a:solidFill>
                  <a:srgbClr val="000000"/>
                </a:solidFill>
                <a:effectLst/>
                <a:latin typeface="微软雅黑" panose="020B0503020204020204" pitchFamily="34" charset="-122"/>
              </a:rPr>
              <a:t>监管部门报表</a:t>
            </a:r>
            <a:r>
              <a:rPr lang="en-US" altLang="zh-CN" sz="2200" b="0" i="0" u="none" strike="noStrike" dirty="0">
                <a:solidFill>
                  <a:srgbClr val="000000"/>
                </a:solidFill>
                <a:effectLst/>
                <a:latin typeface="微软雅黑" panose="020B0503020204020204" pitchFamily="34" charset="-122"/>
              </a:rPr>
              <a:t>《</a:t>
            </a:r>
            <a:r>
              <a:rPr lang="zh-CN" altLang="en-US" sz="2200" dirty="0">
                <a:sym typeface="+mn-ea"/>
              </a:rPr>
              <a:t>帐</a:t>
            </a:r>
            <a:r>
              <a:rPr lang="zh-CN" altLang="en-US" sz="2200" b="0" i="0" u="none" strike="noStrike" dirty="0">
                <a:solidFill>
                  <a:srgbClr val="000000"/>
                </a:solidFill>
                <a:effectLst/>
                <a:latin typeface="微软雅黑" panose="020B0503020204020204" pitchFamily="34" charset="-122"/>
              </a:rPr>
              <a:t>户情况表</a:t>
            </a:r>
            <a:r>
              <a:rPr lang="en-US" altLang="zh-CN" sz="2200" b="0" i="0" u="none" strike="noStrike" dirty="0" smtClean="0">
                <a:solidFill>
                  <a:srgbClr val="000000"/>
                </a:solidFill>
                <a:effectLst/>
                <a:latin typeface="微软雅黑" panose="020B0503020204020204" pitchFamily="34" charset="-122"/>
              </a:rPr>
              <a:t>》</a:t>
            </a:r>
            <a:endParaRPr lang="en-US" altLang="zh-CN" sz="2200" b="0" i="0" u="none" strike="noStrike" dirty="0">
              <a:effectLst/>
              <a:latin typeface="微软雅黑" panose="020B0503020204020204" pitchFamily="34" charset="-122"/>
            </a:endParaRPr>
          </a:p>
        </p:txBody>
      </p:sp>
      <p:sp>
        <p:nvSpPr>
          <p:cNvPr id="20" name="矩形 19"/>
          <p:cNvSpPr/>
          <p:nvPr/>
        </p:nvSpPr>
        <p:spPr>
          <a:xfrm>
            <a:off x="10866292" y="4186523"/>
            <a:ext cx="1296580" cy="551936"/>
          </a:xfrm>
          <a:prstGeom prst="rect">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6" name="直接箭头连接符 25"/>
          <p:cNvCxnSpPr/>
          <p:nvPr/>
        </p:nvCxnSpPr>
        <p:spPr>
          <a:xfrm flipH="1" flipV="1">
            <a:off x="5316794" y="3941004"/>
            <a:ext cx="5505211" cy="50332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2" name="矩形 31"/>
          <p:cNvSpPr/>
          <p:nvPr/>
        </p:nvSpPr>
        <p:spPr>
          <a:xfrm>
            <a:off x="4164666" y="1755867"/>
            <a:ext cx="1152128" cy="268908"/>
          </a:xfrm>
          <a:prstGeom prst="rect">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4223792" y="3693739"/>
            <a:ext cx="1048715" cy="22021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6133439" y="4996068"/>
            <a:ext cx="682642" cy="261654"/>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6887845" y="4222115"/>
            <a:ext cx="1456055" cy="516255"/>
          </a:xfrm>
          <a:prstGeom prst="rect">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1"/>
          <a:srcRect l="12100" t="1" b="1742"/>
          <a:stretch>
            <a:fillRect/>
          </a:stretch>
        </p:blipFill>
        <p:spPr>
          <a:xfrm>
            <a:off x="5674439" y="3658430"/>
            <a:ext cx="6488669" cy="2845169"/>
          </a:xfrm>
          <a:prstGeom prst="rect">
            <a:avLst/>
          </a:prstGeom>
        </p:spPr>
      </p:pic>
      <p:pic>
        <p:nvPicPr>
          <p:cNvPr id="7" name="图片 6"/>
          <p:cNvPicPr>
            <a:picLocks noChangeAspect="1"/>
          </p:cNvPicPr>
          <p:nvPr/>
        </p:nvPicPr>
        <p:blipFill>
          <a:blip r:embed="rId2"/>
          <a:stretch>
            <a:fillRect/>
          </a:stretch>
        </p:blipFill>
        <p:spPr>
          <a:xfrm>
            <a:off x="255031" y="2374424"/>
            <a:ext cx="5448300" cy="2343150"/>
          </a:xfrm>
          <a:prstGeom prst="rect">
            <a:avLst/>
          </a:prstGeom>
        </p:spPr>
      </p:pic>
      <p:pic>
        <p:nvPicPr>
          <p:cNvPr id="4" name="图片 3"/>
          <p:cNvPicPr>
            <a:picLocks noChangeAspect="1"/>
          </p:cNvPicPr>
          <p:nvPr/>
        </p:nvPicPr>
        <p:blipFill>
          <a:blip r:embed="rId3"/>
          <a:stretch>
            <a:fillRect/>
          </a:stretch>
        </p:blipFill>
        <p:spPr>
          <a:xfrm>
            <a:off x="201245" y="1499938"/>
            <a:ext cx="7572375" cy="828675"/>
          </a:xfrm>
          <a:prstGeom prst="rect">
            <a:avLst/>
          </a:prstGeom>
        </p:spPr>
      </p:pic>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4"/>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5"/>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altLang="en-US" sz="2000" b="1" dirty="0" smtClean="0">
                <a:solidFill>
                  <a:schemeClr val="bg1"/>
                </a:solidFill>
                <a:latin typeface="微软雅黑" panose="020B0503020204020204" pitchFamily="34" charset="-122"/>
                <a:cs typeface="黑体" panose="02010609060101010101" pitchFamily="49" charset="-122"/>
                <a:sym typeface="+mn-ea"/>
              </a:rPr>
              <a:t>（二）指标解释</a:t>
            </a:r>
            <a:endParaRPr lang="zh-CN" altLang="en-US" sz="2000" b="1" dirty="0">
              <a:solidFill>
                <a:schemeClr val="bg1"/>
              </a:solidFill>
              <a:latin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a:xfrm>
            <a:off x="9045890" y="6380631"/>
            <a:ext cx="2743200" cy="365125"/>
          </a:xfrm>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13" name="矩形 12"/>
          <p:cNvSpPr/>
          <p:nvPr/>
        </p:nvSpPr>
        <p:spPr>
          <a:xfrm>
            <a:off x="470432" y="3969975"/>
            <a:ext cx="1775817" cy="22021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122262" y="4900713"/>
            <a:ext cx="5194531" cy="961289"/>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zh-CN" altLang="en-US" sz="2000" b="1" i="0" u="none" strike="noStrike" dirty="0">
                <a:solidFill>
                  <a:srgbClr val="FF0000"/>
                </a:solidFill>
                <a:effectLst/>
                <a:latin typeface="微软雅黑" panose="020B0503020204020204" pitchFamily="34" charset="-122"/>
              </a:rPr>
              <a:t> 其中：</a:t>
            </a:r>
            <a:r>
              <a:rPr lang="zh-CN" altLang="en-US" sz="2000" b="1" i="0" u="none" strike="noStrike" dirty="0" smtClean="0">
                <a:solidFill>
                  <a:srgbClr val="FF0000"/>
                </a:solidFill>
                <a:effectLst/>
                <a:latin typeface="微软雅黑" panose="020B0503020204020204" pitchFamily="34" charset="-122"/>
              </a:rPr>
              <a:t>个人</a:t>
            </a:r>
            <a:endParaRPr lang="en-US" altLang="zh-CN" sz="2000" b="1" i="0" u="none" strike="noStrike" dirty="0" smtClean="0">
              <a:solidFill>
                <a:srgbClr val="FF0000"/>
              </a:solidFill>
              <a:effectLst/>
              <a:latin typeface="微软雅黑" panose="020B0503020204020204" pitchFamily="34" charset="-122"/>
            </a:endParaRPr>
          </a:p>
          <a:p>
            <a:pPr marL="342900" indent="-342900" algn="just">
              <a:lnSpc>
                <a:spcPct val="150000"/>
              </a:lnSpc>
            </a:pPr>
            <a:r>
              <a:rPr lang="zh-CN" altLang="en-US" sz="2000" b="0" i="0" u="none" strike="noStrike" dirty="0" smtClean="0">
                <a:solidFill>
                  <a:srgbClr val="000000"/>
                </a:solidFill>
                <a:effectLst/>
                <a:latin typeface="微软雅黑" panose="020B0503020204020204" pitchFamily="34" charset="-122"/>
              </a:rPr>
              <a:t>取自</a:t>
            </a:r>
            <a:r>
              <a:rPr lang="zh-CN" altLang="en-US" sz="2000" b="0" i="0" u="none" strike="noStrike" dirty="0">
                <a:solidFill>
                  <a:srgbClr val="000000"/>
                </a:solidFill>
                <a:effectLst/>
                <a:latin typeface="微软雅黑" panose="020B0503020204020204" pitchFamily="34" charset="-122"/>
              </a:rPr>
              <a:t>监管部门报表</a:t>
            </a:r>
            <a:r>
              <a:rPr lang="en-US" altLang="zh-CN" sz="2000" b="0" i="0" u="none" strike="noStrike" dirty="0">
                <a:solidFill>
                  <a:srgbClr val="000000"/>
                </a:solidFill>
                <a:effectLst/>
                <a:latin typeface="微软雅黑" panose="020B0503020204020204" pitchFamily="34" charset="-122"/>
              </a:rPr>
              <a:t>《</a:t>
            </a:r>
            <a:r>
              <a:rPr lang="zh-CN" altLang="en-US" sz="2000" dirty="0">
                <a:sym typeface="+mn-ea"/>
              </a:rPr>
              <a:t>帐</a:t>
            </a:r>
            <a:r>
              <a:rPr lang="zh-CN" altLang="en-US" sz="2000" b="0" i="0" u="none" strike="noStrike" dirty="0">
                <a:solidFill>
                  <a:srgbClr val="000000"/>
                </a:solidFill>
                <a:effectLst/>
                <a:latin typeface="微软雅黑" panose="020B0503020204020204" pitchFamily="34" charset="-122"/>
              </a:rPr>
              <a:t>户情况表</a:t>
            </a:r>
            <a:r>
              <a:rPr lang="en-US" altLang="zh-CN" sz="2000" b="0" i="0" u="none" strike="noStrike" dirty="0" smtClean="0">
                <a:solidFill>
                  <a:srgbClr val="000000"/>
                </a:solidFill>
                <a:effectLst/>
                <a:latin typeface="微软雅黑" panose="020B0503020204020204" pitchFamily="34" charset="-122"/>
              </a:rPr>
              <a:t>》</a:t>
            </a:r>
            <a:endParaRPr lang="en-US" altLang="zh-CN" sz="2000" b="0" i="0" u="none" strike="noStrike" dirty="0">
              <a:effectLst/>
              <a:latin typeface="微软雅黑" panose="020B0503020204020204" pitchFamily="34" charset="-122"/>
            </a:endParaRPr>
          </a:p>
        </p:txBody>
      </p:sp>
      <p:sp>
        <p:nvSpPr>
          <p:cNvPr id="20" name="矩形 19"/>
          <p:cNvSpPr/>
          <p:nvPr/>
        </p:nvSpPr>
        <p:spPr>
          <a:xfrm>
            <a:off x="9428949" y="4336361"/>
            <a:ext cx="1336145" cy="781366"/>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cxnSp>
        <p:nvCxnSpPr>
          <p:cNvPr id="26" name="直接箭头连接符 25"/>
          <p:cNvCxnSpPr/>
          <p:nvPr/>
        </p:nvCxnSpPr>
        <p:spPr>
          <a:xfrm flipH="1" flipV="1">
            <a:off x="5316794" y="4091896"/>
            <a:ext cx="4070606" cy="434235"/>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2" name="矩形 31"/>
          <p:cNvSpPr/>
          <p:nvPr/>
        </p:nvSpPr>
        <p:spPr>
          <a:xfrm>
            <a:off x="4164666" y="1755867"/>
            <a:ext cx="1152128" cy="268908"/>
          </a:xfrm>
          <a:prstGeom prst="rect">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4217220" y="3950436"/>
            <a:ext cx="1048715" cy="22021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0785414" y="4336361"/>
            <a:ext cx="1336145" cy="781366"/>
          </a:xfrm>
          <a:prstGeom prst="rect">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17" name="矩形 16"/>
          <p:cNvSpPr/>
          <p:nvPr/>
        </p:nvSpPr>
        <p:spPr>
          <a:xfrm>
            <a:off x="5754679" y="5411456"/>
            <a:ext cx="682642" cy="261654"/>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6528435" y="4601210"/>
            <a:ext cx="1485900" cy="516255"/>
          </a:xfrm>
          <a:prstGeom prst="rect">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stretch>
            <a:fillRect/>
          </a:stretch>
        </p:blipFill>
        <p:spPr>
          <a:xfrm>
            <a:off x="255031" y="2374424"/>
            <a:ext cx="5448300" cy="2343150"/>
          </a:xfrm>
          <a:prstGeom prst="rect">
            <a:avLst/>
          </a:prstGeom>
        </p:spPr>
      </p:pic>
      <p:pic>
        <p:nvPicPr>
          <p:cNvPr id="11" name="图片 10"/>
          <p:cNvPicPr>
            <a:picLocks noChangeAspect="1"/>
          </p:cNvPicPr>
          <p:nvPr/>
        </p:nvPicPr>
        <p:blipFill>
          <a:blip r:embed="rId2"/>
          <a:stretch>
            <a:fillRect/>
          </a:stretch>
        </p:blipFill>
        <p:spPr>
          <a:xfrm>
            <a:off x="5272507" y="3279162"/>
            <a:ext cx="6890365" cy="2738249"/>
          </a:xfrm>
          <a:prstGeom prst="rect">
            <a:avLst/>
          </a:prstGeom>
        </p:spPr>
      </p:pic>
      <p:pic>
        <p:nvPicPr>
          <p:cNvPr id="4" name="图片 3"/>
          <p:cNvPicPr>
            <a:picLocks noChangeAspect="1"/>
          </p:cNvPicPr>
          <p:nvPr/>
        </p:nvPicPr>
        <p:blipFill>
          <a:blip r:embed="rId3"/>
          <a:stretch>
            <a:fillRect/>
          </a:stretch>
        </p:blipFill>
        <p:spPr>
          <a:xfrm>
            <a:off x="201245" y="1499938"/>
            <a:ext cx="7572375" cy="828675"/>
          </a:xfrm>
          <a:prstGeom prst="rect">
            <a:avLst/>
          </a:prstGeom>
        </p:spPr>
      </p:pic>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4"/>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5"/>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altLang="en-US" sz="2000" b="1" dirty="0" smtClean="0">
                <a:solidFill>
                  <a:schemeClr val="bg1"/>
                </a:solidFill>
                <a:latin typeface="微软雅黑" panose="020B0503020204020204" pitchFamily="34" charset="-122"/>
                <a:cs typeface="黑体" panose="02010609060101010101" pitchFamily="49" charset="-122"/>
                <a:sym typeface="+mn-ea"/>
              </a:rPr>
              <a:t>（二）指标解释</a:t>
            </a:r>
            <a:endParaRPr lang="zh-CN" altLang="en-US" sz="2000" b="1" dirty="0">
              <a:solidFill>
                <a:schemeClr val="bg1"/>
              </a:solidFill>
              <a:latin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a:xfrm>
            <a:off x="9045890" y="6380631"/>
            <a:ext cx="2743200" cy="365125"/>
          </a:xfrm>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13" name="矩形 12"/>
          <p:cNvSpPr/>
          <p:nvPr/>
        </p:nvSpPr>
        <p:spPr>
          <a:xfrm>
            <a:off x="482086" y="4224121"/>
            <a:ext cx="1775817" cy="22021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189112" y="4828056"/>
            <a:ext cx="4760849" cy="1015663"/>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zh-CN" altLang="en-US" sz="2000" b="1" i="0" u="none" strike="noStrike" dirty="0">
                <a:solidFill>
                  <a:srgbClr val="FF0000"/>
                </a:solidFill>
                <a:effectLst/>
                <a:latin typeface="微软雅黑" panose="020B0503020204020204" pitchFamily="34" charset="-122"/>
              </a:rPr>
              <a:t> 月末证券</a:t>
            </a:r>
            <a:r>
              <a:rPr lang="zh-CN" altLang="en-US" sz="2000" b="1" i="0" u="none" strike="noStrike" dirty="0" smtClean="0">
                <a:solidFill>
                  <a:srgbClr val="FF0000"/>
                </a:solidFill>
                <a:effectLst/>
                <a:latin typeface="微软雅黑" panose="020B0503020204020204" pitchFamily="34" charset="-122"/>
              </a:rPr>
              <a:t>账户</a:t>
            </a:r>
            <a:endParaRPr lang="en-US" altLang="zh-CN" sz="2000" b="1" i="0" u="none" strike="noStrike" dirty="0" smtClean="0">
              <a:solidFill>
                <a:srgbClr val="FF0000"/>
              </a:solidFill>
              <a:effectLst/>
              <a:latin typeface="微软雅黑" panose="020B0503020204020204" pitchFamily="34" charset="-122"/>
            </a:endParaRPr>
          </a:p>
          <a:p>
            <a:pPr marL="342900" indent="-342900" algn="just">
              <a:lnSpc>
                <a:spcPct val="150000"/>
              </a:lnSpc>
            </a:pPr>
            <a:r>
              <a:rPr lang="zh-CN" altLang="en-US" sz="2000" b="0" i="0" u="none" strike="noStrike" dirty="0" smtClean="0">
                <a:solidFill>
                  <a:srgbClr val="000000"/>
                </a:solidFill>
                <a:effectLst/>
                <a:latin typeface="微软雅黑" panose="020B0503020204020204" pitchFamily="34" charset="-122"/>
              </a:rPr>
              <a:t>取自</a:t>
            </a:r>
            <a:r>
              <a:rPr lang="zh-CN" altLang="en-US" sz="2000" b="0" i="0" u="none" strike="noStrike" dirty="0">
                <a:solidFill>
                  <a:srgbClr val="000000"/>
                </a:solidFill>
                <a:effectLst/>
                <a:latin typeface="微软雅黑" panose="020B0503020204020204" pitchFamily="34" charset="-122"/>
              </a:rPr>
              <a:t>监管部门报表</a:t>
            </a:r>
            <a:r>
              <a:rPr lang="en-US" altLang="zh-CN" sz="2000" b="0" i="0" u="none" strike="noStrike" dirty="0">
                <a:solidFill>
                  <a:srgbClr val="000000"/>
                </a:solidFill>
                <a:effectLst/>
                <a:latin typeface="微软雅黑" panose="020B0503020204020204" pitchFamily="34" charset="-122"/>
              </a:rPr>
              <a:t>《</a:t>
            </a:r>
            <a:r>
              <a:rPr lang="zh-CN" altLang="en-US" sz="2000" dirty="0">
                <a:sym typeface="+mn-ea"/>
              </a:rPr>
              <a:t>帐</a:t>
            </a:r>
            <a:r>
              <a:rPr lang="zh-CN" altLang="en-US" sz="2000" b="0" i="0" u="none" strike="noStrike" dirty="0">
                <a:solidFill>
                  <a:srgbClr val="000000"/>
                </a:solidFill>
                <a:effectLst/>
                <a:latin typeface="微软雅黑" panose="020B0503020204020204" pitchFamily="34" charset="-122"/>
              </a:rPr>
              <a:t>户情况</a:t>
            </a:r>
            <a:r>
              <a:rPr lang="zh-CN" altLang="en-US" sz="2000" b="0" i="0" u="none" strike="noStrike" dirty="0" smtClean="0">
                <a:solidFill>
                  <a:srgbClr val="000000"/>
                </a:solidFill>
                <a:effectLst/>
                <a:latin typeface="微软雅黑" panose="020B0503020204020204" pitchFamily="34" charset="-122"/>
              </a:rPr>
              <a:t>表</a:t>
            </a:r>
            <a:r>
              <a:rPr lang="en-US" altLang="zh-CN" sz="2000" b="0" i="0" u="none" strike="noStrike" dirty="0" smtClean="0">
                <a:solidFill>
                  <a:srgbClr val="000000"/>
                </a:solidFill>
                <a:effectLst/>
                <a:latin typeface="微软雅黑" panose="020B0503020204020204" pitchFamily="34" charset="-122"/>
              </a:rPr>
              <a:t>》</a:t>
            </a:r>
            <a:endParaRPr lang="en-US" altLang="zh-CN" sz="2200" b="0" i="0" u="none" strike="noStrike" dirty="0">
              <a:effectLst/>
              <a:latin typeface="微软雅黑" panose="020B0503020204020204" pitchFamily="34" charset="-122"/>
            </a:endParaRPr>
          </a:p>
        </p:txBody>
      </p:sp>
      <p:sp>
        <p:nvSpPr>
          <p:cNvPr id="20" name="矩形 19"/>
          <p:cNvSpPr/>
          <p:nvPr/>
        </p:nvSpPr>
        <p:spPr>
          <a:xfrm>
            <a:off x="10866120" y="4714240"/>
            <a:ext cx="1296670" cy="1325245"/>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B0F0"/>
              </a:solidFill>
            </a:endParaRPr>
          </a:p>
        </p:txBody>
      </p:sp>
      <p:cxnSp>
        <p:nvCxnSpPr>
          <p:cNvPr id="26" name="直接箭头连接符 25"/>
          <p:cNvCxnSpPr/>
          <p:nvPr/>
        </p:nvCxnSpPr>
        <p:spPr>
          <a:xfrm flipH="1" flipV="1">
            <a:off x="5316794" y="4314803"/>
            <a:ext cx="5549498" cy="61409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2" name="矩形 31"/>
          <p:cNvSpPr/>
          <p:nvPr/>
        </p:nvSpPr>
        <p:spPr>
          <a:xfrm>
            <a:off x="4164666" y="1755867"/>
            <a:ext cx="1152128" cy="268908"/>
          </a:xfrm>
          <a:prstGeom prst="rect">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4201648" y="4204698"/>
            <a:ext cx="1048715" cy="22021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6168390" y="5004435"/>
            <a:ext cx="711835" cy="26162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6888480" y="4749800"/>
            <a:ext cx="1485900" cy="1289685"/>
          </a:xfrm>
          <a:prstGeom prst="rect">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1"/>
          <a:srcRect l="12100" t="1" b="1742"/>
          <a:stretch>
            <a:fillRect/>
          </a:stretch>
        </p:blipFill>
        <p:spPr>
          <a:xfrm>
            <a:off x="5674439" y="3658430"/>
            <a:ext cx="6488669" cy="2845169"/>
          </a:xfrm>
          <a:prstGeom prst="rect">
            <a:avLst/>
          </a:prstGeom>
        </p:spPr>
      </p:pic>
      <p:pic>
        <p:nvPicPr>
          <p:cNvPr id="7" name="图片 6"/>
          <p:cNvPicPr>
            <a:picLocks noChangeAspect="1"/>
          </p:cNvPicPr>
          <p:nvPr/>
        </p:nvPicPr>
        <p:blipFill>
          <a:blip r:embed="rId2"/>
          <a:stretch>
            <a:fillRect/>
          </a:stretch>
        </p:blipFill>
        <p:spPr>
          <a:xfrm>
            <a:off x="255031" y="2374424"/>
            <a:ext cx="5448300" cy="2343150"/>
          </a:xfrm>
          <a:prstGeom prst="rect">
            <a:avLst/>
          </a:prstGeom>
        </p:spPr>
      </p:pic>
      <p:pic>
        <p:nvPicPr>
          <p:cNvPr id="4" name="图片 3"/>
          <p:cNvPicPr>
            <a:picLocks noChangeAspect="1"/>
          </p:cNvPicPr>
          <p:nvPr/>
        </p:nvPicPr>
        <p:blipFill>
          <a:blip r:embed="rId3"/>
          <a:stretch>
            <a:fillRect/>
          </a:stretch>
        </p:blipFill>
        <p:spPr>
          <a:xfrm>
            <a:off x="201245" y="1499938"/>
            <a:ext cx="7572375" cy="828675"/>
          </a:xfrm>
          <a:prstGeom prst="rect">
            <a:avLst/>
          </a:prstGeom>
        </p:spPr>
      </p:pic>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4"/>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5"/>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altLang="en-US" sz="2000" b="1" dirty="0" smtClean="0">
                <a:solidFill>
                  <a:schemeClr val="bg1"/>
                </a:solidFill>
                <a:latin typeface="微软雅黑" panose="020B0503020204020204" pitchFamily="34" charset="-122"/>
                <a:cs typeface="黑体" panose="02010609060101010101" pitchFamily="49" charset="-122"/>
                <a:sym typeface="+mn-ea"/>
              </a:rPr>
              <a:t>（二）指标解释</a:t>
            </a:r>
            <a:endParaRPr lang="zh-CN" altLang="en-US" sz="2000" b="1" dirty="0">
              <a:solidFill>
                <a:schemeClr val="bg1"/>
              </a:solidFill>
              <a:latin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a:xfrm>
            <a:off x="9045890" y="6380631"/>
            <a:ext cx="2743200" cy="365125"/>
          </a:xfrm>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13" name="矩形 12"/>
          <p:cNvSpPr/>
          <p:nvPr/>
        </p:nvSpPr>
        <p:spPr>
          <a:xfrm>
            <a:off x="390485" y="4494023"/>
            <a:ext cx="1775817" cy="22021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161" y="4897185"/>
            <a:ext cx="5194531" cy="1015663"/>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zh-CN" altLang="en-US" sz="2000" b="1" i="0" u="none" strike="noStrike" dirty="0">
                <a:solidFill>
                  <a:srgbClr val="FF0000"/>
                </a:solidFill>
                <a:effectLst/>
                <a:latin typeface="微软雅黑" panose="020B0503020204020204" pitchFamily="34" charset="-122"/>
              </a:rPr>
              <a:t> 其中：</a:t>
            </a:r>
            <a:r>
              <a:rPr lang="zh-CN" altLang="en-US" sz="2000" b="1" i="0" u="none" strike="noStrike" dirty="0" smtClean="0">
                <a:solidFill>
                  <a:srgbClr val="FF0000"/>
                </a:solidFill>
                <a:effectLst/>
                <a:latin typeface="微软雅黑" panose="020B0503020204020204" pitchFamily="34" charset="-122"/>
              </a:rPr>
              <a:t>个人</a:t>
            </a:r>
            <a:endParaRPr lang="en-US" altLang="zh-CN" sz="2000" b="1" i="0" u="none" strike="noStrike" dirty="0" smtClean="0">
              <a:solidFill>
                <a:srgbClr val="FF0000"/>
              </a:solidFill>
              <a:effectLst/>
              <a:latin typeface="微软雅黑" panose="020B0503020204020204" pitchFamily="34" charset="-122"/>
            </a:endParaRPr>
          </a:p>
          <a:p>
            <a:pPr marL="342900" indent="-342900" algn="just">
              <a:lnSpc>
                <a:spcPct val="150000"/>
              </a:lnSpc>
            </a:pPr>
            <a:r>
              <a:rPr lang="zh-CN" altLang="en-US" sz="2000" b="0" i="0" u="none" strike="noStrike" dirty="0" smtClean="0">
                <a:solidFill>
                  <a:srgbClr val="000000"/>
                </a:solidFill>
                <a:effectLst/>
                <a:latin typeface="微软雅黑" panose="020B0503020204020204" pitchFamily="34" charset="-122"/>
              </a:rPr>
              <a:t>取自</a:t>
            </a:r>
            <a:r>
              <a:rPr lang="zh-CN" altLang="en-US" sz="2000" b="0" i="0" u="none" strike="noStrike" dirty="0">
                <a:solidFill>
                  <a:srgbClr val="000000"/>
                </a:solidFill>
                <a:effectLst/>
                <a:latin typeface="微软雅黑" panose="020B0503020204020204" pitchFamily="34" charset="-122"/>
              </a:rPr>
              <a:t>监管部门报表</a:t>
            </a:r>
            <a:r>
              <a:rPr lang="en-US" altLang="zh-CN" sz="2000" b="0" i="0" u="none" strike="noStrike" dirty="0">
                <a:solidFill>
                  <a:srgbClr val="000000"/>
                </a:solidFill>
                <a:effectLst/>
                <a:latin typeface="微软雅黑" panose="020B0503020204020204" pitchFamily="34" charset="-122"/>
              </a:rPr>
              <a:t>《</a:t>
            </a:r>
            <a:r>
              <a:rPr lang="zh-CN" altLang="en-US" sz="2000" dirty="0">
                <a:sym typeface="+mn-ea"/>
              </a:rPr>
              <a:t>帐</a:t>
            </a:r>
            <a:r>
              <a:rPr lang="zh-CN" altLang="en-US" sz="2000" b="0" i="0" u="none" strike="noStrike" dirty="0">
                <a:solidFill>
                  <a:srgbClr val="000000"/>
                </a:solidFill>
                <a:effectLst/>
                <a:latin typeface="微软雅黑" panose="020B0503020204020204" pitchFamily="34" charset="-122"/>
              </a:rPr>
              <a:t>户情况表</a:t>
            </a:r>
            <a:r>
              <a:rPr lang="en-US" altLang="zh-CN" sz="2000" b="0" i="0" u="none" strike="noStrike" dirty="0" smtClean="0">
                <a:solidFill>
                  <a:srgbClr val="000000"/>
                </a:solidFill>
                <a:effectLst/>
                <a:latin typeface="微软雅黑" panose="020B0503020204020204" pitchFamily="34" charset="-122"/>
              </a:rPr>
              <a:t>》</a:t>
            </a:r>
            <a:endParaRPr lang="zh-CN" altLang="en-US" sz="2000" b="0" i="0" u="none" strike="noStrike" dirty="0">
              <a:solidFill>
                <a:schemeClr val="tx1"/>
              </a:solidFill>
              <a:effectLst/>
              <a:latin typeface="微软雅黑" panose="020B0503020204020204" pitchFamily="34" charset="-122"/>
            </a:endParaRPr>
          </a:p>
        </p:txBody>
      </p:sp>
      <p:sp>
        <p:nvSpPr>
          <p:cNvPr id="20" name="矩形 19"/>
          <p:cNvSpPr/>
          <p:nvPr/>
        </p:nvSpPr>
        <p:spPr>
          <a:xfrm>
            <a:off x="9422130" y="5187950"/>
            <a:ext cx="1336040" cy="1299845"/>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cxnSp>
        <p:nvCxnSpPr>
          <p:cNvPr id="26" name="直接箭头连接符 25"/>
          <p:cNvCxnSpPr/>
          <p:nvPr/>
        </p:nvCxnSpPr>
        <p:spPr>
          <a:xfrm flipH="1" flipV="1">
            <a:off x="5339153" y="4593589"/>
            <a:ext cx="4083282" cy="577031"/>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2" name="矩形 31"/>
          <p:cNvSpPr/>
          <p:nvPr/>
        </p:nvSpPr>
        <p:spPr>
          <a:xfrm>
            <a:off x="4164666" y="1755867"/>
            <a:ext cx="1152128" cy="268908"/>
          </a:xfrm>
          <a:prstGeom prst="rect">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5969143" y="1535022"/>
            <a:ext cx="1152128" cy="268908"/>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a:off x="8400755" y="1542442"/>
            <a:ext cx="2850592" cy="922020"/>
          </a:xfrm>
          <a:prstGeom prst="rect">
            <a:avLst/>
          </a:prstGeom>
          <a:noFill/>
        </p:spPr>
        <p:txBody>
          <a:bodyPr wrap="square" rtlCol="0">
            <a:spAutoFit/>
          </a:bodyPr>
          <a:lstStyle/>
          <a:p>
            <a:r>
              <a:rPr lang="zh-CN" altLang="en-US" dirty="0"/>
              <a:t>上年同期数可从上年同期</a:t>
            </a:r>
            <a:r>
              <a:rPr lang="en-US" altLang="zh-CN" dirty="0"/>
              <a:t>《</a:t>
            </a:r>
            <a:r>
              <a:rPr lang="zh-CN" altLang="en-US" dirty="0"/>
              <a:t>帐户情况表</a:t>
            </a:r>
            <a:r>
              <a:rPr lang="en-US" altLang="zh-CN" dirty="0"/>
              <a:t>》</a:t>
            </a:r>
            <a:r>
              <a:rPr lang="zh-CN" altLang="en-US" dirty="0"/>
              <a:t>取数。</a:t>
            </a:r>
            <a:endParaRPr lang="zh-CN" altLang="en-US" dirty="0"/>
          </a:p>
          <a:p>
            <a:endParaRPr lang="zh-CN" altLang="en-US" dirty="0"/>
          </a:p>
        </p:txBody>
      </p:sp>
      <p:cxnSp>
        <p:nvCxnSpPr>
          <p:cNvPr id="37" name="直接箭头连接符 36"/>
          <p:cNvCxnSpPr/>
          <p:nvPr/>
        </p:nvCxnSpPr>
        <p:spPr>
          <a:xfrm flipH="1" flipV="1">
            <a:off x="7159865" y="1687380"/>
            <a:ext cx="1266104" cy="116550"/>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4290438" y="4475832"/>
            <a:ext cx="1048715" cy="22021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0792460" y="5187950"/>
            <a:ext cx="1336040" cy="1299845"/>
          </a:xfrm>
          <a:prstGeom prst="rect">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11" name="矩形 10"/>
          <p:cNvSpPr/>
          <p:nvPr/>
        </p:nvSpPr>
        <p:spPr>
          <a:xfrm>
            <a:off x="5719645" y="5435026"/>
            <a:ext cx="752709" cy="24705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6527800" y="5193030"/>
            <a:ext cx="1485900" cy="1289685"/>
          </a:xfrm>
          <a:prstGeom prst="rect">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4439816" y="3228147"/>
            <a:ext cx="7610475" cy="2133600"/>
          </a:xfrm>
          <a:prstGeom prst="rect">
            <a:avLst/>
          </a:prstGeom>
        </p:spPr>
      </p:pic>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3"/>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altLang="en-US" sz="2000" b="1" dirty="0" smtClean="0">
                <a:solidFill>
                  <a:schemeClr val="bg1"/>
                </a:solidFill>
                <a:latin typeface="微软雅黑" panose="020B0503020204020204" pitchFamily="34" charset="-122"/>
                <a:cs typeface="黑体" panose="02010609060101010101" pitchFamily="49" charset="-122"/>
                <a:sym typeface="+mn-ea"/>
              </a:rPr>
              <a:t>（二）指标解释</a:t>
            </a:r>
            <a:endParaRPr lang="zh-CN" altLang="en-US" sz="2000" b="1" dirty="0">
              <a:solidFill>
                <a:schemeClr val="bg1"/>
              </a:solidFill>
              <a:latin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文本框 2"/>
          <p:cNvSpPr txBox="1"/>
          <p:nvPr/>
        </p:nvSpPr>
        <p:spPr>
          <a:xfrm>
            <a:off x="331470" y="1496253"/>
            <a:ext cx="10502817" cy="1323247"/>
          </a:xfrm>
          <a:prstGeom prst="rect">
            <a:avLst/>
          </a:prstGeom>
          <a:noFill/>
        </p:spPr>
        <p:txBody>
          <a:bodyPr wrap="square" rtlCol="0">
            <a:spAutoFit/>
          </a:bodyPr>
          <a:lstStyle/>
          <a:p>
            <a:pPr>
              <a:lnSpc>
                <a:spcPct val="125000"/>
              </a:lnSpc>
            </a:pPr>
            <a:r>
              <a:rPr lang="zh-CN" altLang="en-US" sz="2200" dirty="0"/>
              <a:t>一、筹资情况合计</a:t>
            </a:r>
            <a:endParaRPr lang="en-US" altLang="zh-CN" sz="2200" dirty="0"/>
          </a:p>
          <a:p>
            <a:pPr marL="285750" indent="-285750">
              <a:lnSpc>
                <a:spcPct val="125000"/>
              </a:lnSpc>
              <a:buFont typeface="Arial" panose="020B0604020202020204" pitchFamily="34" charset="0"/>
              <a:buChar char="•"/>
            </a:pP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股票筹资额：指报告期内通过股票发行筹集的资金总额。股票筹资金额</a:t>
            </a:r>
            <a:r>
              <a:rPr lang="zh-CN" altLang="en-US"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包含首发筹资和再筹资</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。其中，再筹资包含增发筹资、配股筹资、行权筹资等。</a:t>
            </a:r>
            <a:endPar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13" name="矩形 12"/>
          <p:cNvSpPr/>
          <p:nvPr/>
        </p:nvSpPr>
        <p:spPr>
          <a:xfrm>
            <a:off x="4727848" y="4304492"/>
            <a:ext cx="1296144" cy="298074"/>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456544" y="3192114"/>
            <a:ext cx="3997245" cy="2169633"/>
          </a:xfrm>
          <a:prstGeom prst="rect">
            <a:avLst/>
          </a:prstGeom>
          <a:noFill/>
        </p:spPr>
        <p:txBody>
          <a:bodyPr wrap="square" rtlCol="0">
            <a:spAutoFit/>
          </a:bodyPr>
          <a:lstStyle/>
          <a:p>
            <a:pPr marL="285750" indent="-285750">
              <a:lnSpc>
                <a:spcPct val="125000"/>
              </a:lnSpc>
              <a:buFont typeface="Arial" panose="020B0604020202020204" pitchFamily="34" charset="0"/>
              <a:buChar char="•"/>
            </a:pPr>
            <a:r>
              <a:rPr lang="zh-CN" altLang="en-US"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包括</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申购中签交易额。</a:t>
            </a:r>
            <a:endPar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285750" indent="-285750">
              <a:lnSpc>
                <a:spcPct val="125000"/>
              </a:lnSpc>
              <a:buFont typeface="Arial" panose="020B0604020202020204" pitchFamily="34" charset="0"/>
              <a:buChar char="•"/>
            </a:pPr>
            <a:r>
              <a:rPr lang="zh-CN" altLang="en-US" sz="2200" dirty="0">
                <a:solidFill>
                  <a:srgbClr val="FF0000"/>
                </a:solidFill>
                <a:latin typeface="微软雅黑" panose="020B0503020204020204" pitchFamily="34" charset="-122"/>
                <a:sym typeface="+mn-ea"/>
              </a:rPr>
              <a:t>包含</a:t>
            </a:r>
            <a:r>
              <a:rPr lang="zh-CN" altLang="en-US" sz="2200" dirty="0">
                <a:latin typeface="微软雅黑" panose="020B0503020204020204" pitchFamily="34" charset="-122"/>
                <a:sym typeface="+mn-ea"/>
              </a:rPr>
              <a:t>北交所股票发行金额。</a:t>
            </a:r>
            <a:endParaRPr lang="en-US" altLang="zh-CN" sz="2200" dirty="0">
              <a:latin typeface="微软雅黑" panose="020B0503020204020204" pitchFamily="34" charset="-122"/>
              <a:sym typeface="+mn-ea"/>
            </a:endParaRPr>
          </a:p>
          <a:p>
            <a:pPr marL="285750" indent="-285750">
              <a:lnSpc>
                <a:spcPct val="125000"/>
              </a:lnSpc>
              <a:buFont typeface="Arial" panose="020B0604020202020204" pitchFamily="34" charset="0"/>
              <a:buChar char="•"/>
            </a:pPr>
            <a:r>
              <a:rPr lang="zh-CN" altLang="en-US" sz="2200" dirty="0">
                <a:solidFill>
                  <a:srgbClr val="FF0000"/>
                </a:solidFill>
                <a:latin typeface="微软雅黑" panose="020B0503020204020204" pitchFamily="34" charset="-122"/>
                <a:sym typeface="+mn-ea"/>
              </a:rPr>
              <a:t>容易</a:t>
            </a:r>
            <a:r>
              <a:rPr lang="zh-CN" altLang="zh-CN" sz="2200" dirty="0">
                <a:solidFill>
                  <a:srgbClr val="FF0000"/>
                </a:solidFill>
                <a:latin typeface="微软雅黑" panose="020B0503020204020204" pitchFamily="34" charset="-122"/>
                <a:sym typeface="+mn-ea"/>
              </a:rPr>
              <a:t>漏填</a:t>
            </a:r>
            <a:r>
              <a:rPr lang="zh-CN" altLang="zh-CN" sz="2200" dirty="0">
                <a:solidFill>
                  <a:schemeClr val="tx1"/>
                </a:solidFill>
                <a:latin typeface="微软雅黑" panose="020B0503020204020204" pitchFamily="34" charset="-122"/>
              </a:rPr>
              <a:t>新三板、沪港通、深港通等股票的发行申购额。</a:t>
            </a:r>
            <a:endParaRPr lang="en-US" altLang="zh-CN" sz="2200" dirty="0">
              <a:solidFill>
                <a:schemeClr val="tx1"/>
              </a:solidFill>
              <a:latin typeface="微软雅黑" panose="020B0503020204020204" pitchFamily="34" charset="-122"/>
            </a:endParaRPr>
          </a:p>
          <a:p>
            <a:pPr marL="285750" indent="-285750">
              <a:lnSpc>
                <a:spcPct val="125000"/>
              </a:lnSpc>
              <a:buFont typeface="Arial" panose="020B0604020202020204" pitchFamily="34" charset="0"/>
              <a:buChar char="•"/>
            </a:pPr>
            <a:r>
              <a:rPr lang="zh-CN" altLang="en-US"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不含</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送股及转增交易额。</a:t>
            </a:r>
            <a:endPar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4439816" y="3228147"/>
            <a:ext cx="7610475" cy="2133600"/>
          </a:xfrm>
          <a:prstGeom prst="rect">
            <a:avLst/>
          </a:prstGeom>
        </p:spPr>
      </p:pic>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3"/>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sz="2000" b="1" dirty="0" smtClean="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smtClean="0">
                <a:solidFill>
                  <a:schemeClr val="bg1"/>
                </a:solidFill>
                <a:latin typeface="微软雅黑" panose="020B0503020204020204" pitchFamily="34" charset="-122"/>
                <a:cs typeface="黑体" panose="02010609060101010101" pitchFamily="49" charset="-122"/>
                <a:sym typeface="+mn-ea"/>
              </a:rPr>
              <a:t>二</a:t>
            </a:r>
            <a:r>
              <a:rPr lang="zh-CN" sz="2000" b="1" dirty="0" smtClean="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cs typeface="黑体" panose="02010609060101010101" pitchFamily="49" charset="-122"/>
                <a:sym typeface="+mn-ea"/>
              </a:rPr>
              <a:t>指标解释</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文本框 2"/>
          <p:cNvSpPr txBox="1"/>
          <p:nvPr/>
        </p:nvSpPr>
        <p:spPr>
          <a:xfrm>
            <a:off x="336591" y="1601119"/>
            <a:ext cx="10502817" cy="938719"/>
          </a:xfrm>
          <a:prstGeom prst="rect">
            <a:avLst/>
          </a:prstGeom>
          <a:noFill/>
        </p:spPr>
        <p:txBody>
          <a:bodyPr wrap="square" rtlCol="0">
            <a:spAutoFit/>
          </a:bodyPr>
          <a:lstStyle/>
          <a:p>
            <a:pPr>
              <a:lnSpc>
                <a:spcPct val="125000"/>
              </a:lnSpc>
            </a:pPr>
            <a:r>
              <a:rPr lang="zh-CN" altLang="en-US" sz="2200" dirty="0"/>
              <a:t>一、筹资情况合计</a:t>
            </a:r>
            <a:endParaRPr lang="en-US" altLang="zh-CN" sz="2200" dirty="0"/>
          </a:p>
          <a:p>
            <a:pPr marL="285750" indent="-285750">
              <a:lnSpc>
                <a:spcPct val="125000"/>
              </a:lnSpc>
              <a:buFont typeface="Arial" panose="020B0604020202020204" pitchFamily="34" charset="0"/>
              <a:buChar char="•"/>
            </a:pP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基金筹资额：指报告期内基金在</a:t>
            </a:r>
            <a:r>
              <a:rPr lang="zh-CN" altLang="en-US"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募集期</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内实际募集到的资金总额。</a:t>
            </a:r>
            <a:endPar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13" name="矩形 12"/>
          <p:cNvSpPr/>
          <p:nvPr/>
        </p:nvSpPr>
        <p:spPr>
          <a:xfrm>
            <a:off x="4727848" y="4573809"/>
            <a:ext cx="1296144" cy="298074"/>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267335" y="3173950"/>
            <a:ext cx="3997245" cy="1746440"/>
          </a:xfrm>
          <a:prstGeom prst="rect">
            <a:avLst/>
          </a:prstGeom>
          <a:noFill/>
        </p:spPr>
        <p:txBody>
          <a:bodyPr wrap="square" rtlCol="0">
            <a:spAutoFit/>
          </a:bodyPr>
          <a:lstStyle/>
          <a:p>
            <a:pPr marL="285750" indent="-285750">
              <a:lnSpc>
                <a:spcPct val="125000"/>
              </a:lnSpc>
              <a:buFont typeface="Arial" panose="020B0604020202020204" pitchFamily="34" charset="0"/>
              <a:buChar char="•"/>
            </a:pPr>
            <a:r>
              <a:rPr lang="zh-CN" altLang="en-US"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包含</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封闭式基金、开放式基金。</a:t>
            </a:r>
            <a:endPar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285750" indent="-285750">
              <a:lnSpc>
                <a:spcPct val="125000"/>
              </a:lnSpc>
              <a:buFont typeface="Arial" panose="020B0604020202020204" pitchFamily="34" charset="0"/>
              <a:buChar char="•"/>
            </a:pPr>
            <a:r>
              <a:rPr lang="zh-CN" altLang="en-US" sz="2200" dirty="0">
                <a:solidFill>
                  <a:srgbClr val="FF0000"/>
                </a:solidFill>
                <a:latin typeface="微软雅黑" panose="020B0503020204020204" pitchFamily="34" charset="-122"/>
                <a:cs typeface="黑体" panose="02010609060101010101" pitchFamily="49" charset="-122"/>
                <a:sym typeface="+mn-ea"/>
              </a:rPr>
              <a:t>包含</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私募、场外基金的认购的金额</a:t>
            </a:r>
            <a:r>
              <a:rPr lang="zh-CN" altLang="zh-CN" sz="2200" dirty="0">
                <a:solidFill>
                  <a:schemeClr val="tx1"/>
                </a:solidFill>
                <a:latin typeface="微软雅黑" panose="020B0503020204020204" pitchFamily="34" charset="-122"/>
              </a:rPr>
              <a:t>。</a:t>
            </a:r>
            <a:endParaRPr lang="zh-CN" altLang="en-US" sz="2200" dirty="0">
              <a:latin typeface="微软雅黑" panose="020B0503020204020204" pitchFamily="34" charset="-122"/>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4439816" y="3228147"/>
            <a:ext cx="7610475" cy="2133600"/>
          </a:xfrm>
          <a:prstGeom prst="rect">
            <a:avLst/>
          </a:prstGeom>
        </p:spPr>
      </p:pic>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3"/>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sz="2000" b="1" dirty="0" smtClean="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smtClean="0">
                <a:solidFill>
                  <a:schemeClr val="bg1"/>
                </a:solidFill>
                <a:latin typeface="微软雅黑" panose="020B0503020204020204" pitchFamily="34" charset="-122"/>
                <a:cs typeface="黑体" panose="02010609060101010101" pitchFamily="49" charset="-122"/>
                <a:sym typeface="+mn-ea"/>
              </a:rPr>
              <a:t>二</a:t>
            </a:r>
            <a:r>
              <a:rPr lang="zh-CN" sz="2000" b="1" dirty="0" smtClean="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cs typeface="黑体" panose="02010609060101010101" pitchFamily="49" charset="-122"/>
                <a:sym typeface="+mn-ea"/>
              </a:rPr>
              <a:t>指标解释</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文本框 2"/>
          <p:cNvSpPr txBox="1"/>
          <p:nvPr/>
        </p:nvSpPr>
        <p:spPr>
          <a:xfrm>
            <a:off x="336591" y="1623039"/>
            <a:ext cx="10502817" cy="900055"/>
          </a:xfrm>
          <a:prstGeom prst="rect">
            <a:avLst/>
          </a:prstGeom>
          <a:noFill/>
        </p:spPr>
        <p:txBody>
          <a:bodyPr wrap="square" rtlCol="0">
            <a:spAutoFit/>
          </a:bodyPr>
          <a:lstStyle/>
          <a:p>
            <a:pPr>
              <a:lnSpc>
                <a:spcPct val="125000"/>
              </a:lnSpc>
            </a:pPr>
            <a:r>
              <a:rPr lang="zh-CN" altLang="en-US" sz="2200" dirty="0"/>
              <a:t>一、筹资情况合计</a:t>
            </a:r>
            <a:endParaRPr lang="en-US" altLang="zh-CN" sz="2200" dirty="0"/>
          </a:p>
          <a:p>
            <a:pPr marL="285750" indent="-285750">
              <a:lnSpc>
                <a:spcPct val="125000"/>
              </a:lnSpc>
              <a:buFont typeface="Arial" panose="020B0604020202020204" pitchFamily="34" charset="0"/>
              <a:buChar char="•"/>
            </a:pP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债券筹资额：指报告期内债券发行所筹集到的资金总额。</a:t>
            </a:r>
            <a:endPar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13" name="矩形 12"/>
          <p:cNvSpPr/>
          <p:nvPr/>
        </p:nvSpPr>
        <p:spPr>
          <a:xfrm>
            <a:off x="4727848" y="4859118"/>
            <a:ext cx="1224136" cy="298074"/>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331471" y="3169774"/>
            <a:ext cx="3748306" cy="1746440"/>
          </a:xfrm>
          <a:prstGeom prst="rect">
            <a:avLst/>
          </a:prstGeom>
          <a:noFill/>
        </p:spPr>
        <p:txBody>
          <a:bodyPr wrap="square" rtlCol="0">
            <a:spAutoFit/>
          </a:bodyPr>
          <a:lstStyle/>
          <a:p>
            <a:pPr marL="285750" indent="-285750">
              <a:lnSpc>
                <a:spcPct val="125000"/>
              </a:lnSpc>
              <a:buFont typeface="Arial" panose="020B0604020202020204" pitchFamily="34" charset="0"/>
              <a:buChar char="•"/>
            </a:pPr>
            <a:r>
              <a:rPr lang="zh-CN" altLang="en-US"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包含</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国债、地方政府债、金融债、企业债、公司债、分离债、可转债、私募债、资产支持类债券等。</a:t>
            </a:r>
            <a:endPar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4452926" y="3714752"/>
            <a:ext cx="7610475" cy="2133600"/>
          </a:xfrm>
          <a:prstGeom prst="rect">
            <a:avLst/>
          </a:prstGeom>
        </p:spPr>
      </p:pic>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3"/>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sz="2000" b="1" dirty="0" smtClean="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smtClean="0">
                <a:solidFill>
                  <a:schemeClr val="bg1"/>
                </a:solidFill>
                <a:latin typeface="微软雅黑" panose="020B0503020204020204" pitchFamily="34" charset="-122"/>
                <a:cs typeface="黑体" panose="02010609060101010101" pitchFamily="49" charset="-122"/>
                <a:sym typeface="+mn-ea"/>
              </a:rPr>
              <a:t>二</a:t>
            </a:r>
            <a:r>
              <a:rPr lang="zh-CN" sz="2000" b="1" dirty="0" smtClean="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cs typeface="黑体" panose="02010609060101010101" pitchFamily="49" charset="-122"/>
                <a:sym typeface="+mn-ea"/>
              </a:rPr>
              <a:t>指标解释</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文本框 2"/>
          <p:cNvSpPr txBox="1"/>
          <p:nvPr/>
        </p:nvSpPr>
        <p:spPr>
          <a:xfrm>
            <a:off x="336591" y="1623039"/>
            <a:ext cx="10502817" cy="1400383"/>
          </a:xfrm>
          <a:prstGeom prst="rect">
            <a:avLst/>
          </a:prstGeom>
          <a:noFill/>
        </p:spPr>
        <p:txBody>
          <a:bodyPr wrap="square" rtlCol="0">
            <a:spAutoFit/>
          </a:bodyPr>
          <a:lstStyle/>
          <a:p>
            <a:pPr>
              <a:lnSpc>
                <a:spcPct val="125000"/>
              </a:lnSpc>
            </a:pPr>
            <a:r>
              <a:rPr lang="zh-CN" altLang="en-US" sz="2200" dirty="0"/>
              <a:t>一、筹资情况合计</a:t>
            </a:r>
            <a:endParaRPr lang="en-US" altLang="zh-CN" sz="2200" dirty="0"/>
          </a:p>
          <a:p>
            <a:pPr marL="285750" indent="-285750">
              <a:lnSpc>
                <a:spcPct val="125000"/>
              </a:lnSpc>
              <a:buFont typeface="Arial" panose="020B0604020202020204" pitchFamily="34" charset="0"/>
              <a:buChar char="•"/>
            </a:pPr>
            <a:r>
              <a:rPr lang="zh-CN" altLang="en-US" sz="2200" dirty="0">
                <a:latin typeface="微软雅黑" panose="020B0503020204020204" pitchFamily="34" charset="-122"/>
                <a:cs typeface="黑体" panose="02010609060101010101" pitchFamily="49" charset="-122"/>
                <a:sym typeface="+mn-ea"/>
              </a:rPr>
              <a:t>其他</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筹资额：指报告期内除股票、基金、债券外其它筹资方式在</a:t>
            </a:r>
            <a:r>
              <a:rPr lang="zh-CN" altLang="en-US"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一级市场</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筹集的资金总额</a:t>
            </a:r>
            <a:r>
              <a:rPr lang="zh-CN" altLang="en-US" sz="2200" dirty="0" smtClean="0">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400" dirty="0" smtClean="0">
                <a:latin typeface="微软雅黑" panose="020B0503020204020204" pitchFamily="34" charset="-122"/>
              </a:rPr>
              <a:t>包含</a:t>
            </a:r>
            <a:r>
              <a:rPr lang="zh-CN" altLang="en-US" sz="2400" dirty="0" smtClean="0">
                <a:solidFill>
                  <a:srgbClr val="FF0000"/>
                </a:solidFill>
                <a:latin typeface="微软雅黑" panose="020B0503020204020204" pitchFamily="34" charset="-122"/>
              </a:rPr>
              <a:t>证券公司发行的理财产品</a:t>
            </a:r>
            <a:r>
              <a:rPr lang="zh-CN" altLang="en-US" sz="2400" dirty="0" smtClean="0">
                <a:latin typeface="微软雅黑" panose="020B0503020204020204" pitchFamily="34" charset="-122"/>
              </a:rPr>
              <a:t>、</a:t>
            </a:r>
            <a:r>
              <a:rPr lang="zh-CN" altLang="en-US" sz="2400" dirty="0" smtClean="0">
                <a:solidFill>
                  <a:srgbClr val="FF0000"/>
                </a:solidFill>
                <a:latin typeface="微软雅黑" panose="020B0503020204020204" pitchFamily="34" charset="-122"/>
              </a:rPr>
              <a:t>资金管理计划</a:t>
            </a:r>
            <a:r>
              <a:rPr lang="zh-CN" altLang="en-US" sz="2400" dirty="0" smtClean="0">
                <a:latin typeface="微软雅黑" panose="020B0503020204020204" pitchFamily="34" charset="-122"/>
              </a:rPr>
              <a:t>等。</a:t>
            </a:r>
            <a:endPar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13" name="矩形 12"/>
          <p:cNvSpPr/>
          <p:nvPr/>
        </p:nvSpPr>
        <p:spPr>
          <a:xfrm>
            <a:off x="4667240" y="5572140"/>
            <a:ext cx="1224136" cy="298074"/>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166646" y="3571876"/>
            <a:ext cx="3874135" cy="3553460"/>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zh-CN" altLang="zh-CN" sz="2000" smtClean="0">
                <a:solidFill>
                  <a:schemeClr val="tx1"/>
                </a:solidFill>
                <a:sym typeface="+mn-ea"/>
              </a:rPr>
              <a:t>监管部门《证券分支机构销售金融产品统计报表》</a:t>
            </a:r>
            <a:r>
              <a:rPr lang="zh-CN" altLang="en-US" sz="2000" b="1" dirty="0" smtClean="0">
                <a:solidFill>
                  <a:srgbClr val="FF0000"/>
                </a:solidFill>
                <a:sym typeface="+mn-ea"/>
              </a:rPr>
              <a:t>交易金额不再作为参考，交易品种可参考。分不清是不是初次销售，需要再次区分归类。</a:t>
            </a:r>
            <a:endParaRPr lang="en-US" altLang="zh-CN" sz="2000" b="1" dirty="0" smtClean="0">
              <a:solidFill>
                <a:srgbClr val="FF0000"/>
              </a:solidFill>
              <a:sym typeface="+mn-ea"/>
            </a:endParaRPr>
          </a:p>
          <a:p>
            <a:pPr marL="285750" indent="-285750">
              <a:lnSpc>
                <a:spcPct val="125000"/>
              </a:lnSpc>
              <a:buFont typeface="Arial" panose="020B0604020202020204" pitchFamily="34" charset="0"/>
              <a:buChar char="•"/>
            </a:pPr>
            <a:endParaRPr lang="en-US" altLang="zh-CN" sz="2000" b="1" dirty="0" smtClean="0">
              <a:solidFill>
                <a:srgbClr val="FF0000"/>
              </a:solidFill>
              <a:sym typeface="+mn-ea"/>
            </a:endParaRPr>
          </a:p>
          <a:p>
            <a:pPr marL="285750" indent="-285750">
              <a:lnSpc>
                <a:spcPct val="125000"/>
              </a:lnSpc>
              <a:buFont typeface="Arial" panose="020B0604020202020204" pitchFamily="34" charset="0"/>
              <a:buChar char="•"/>
            </a:pPr>
            <a:endParaRPr lang="en-US" altLang="zh-CN" sz="2000" b="1" dirty="0" smtClean="0">
              <a:solidFill>
                <a:srgbClr val="FF0000"/>
              </a:solidFill>
              <a:sym typeface="+mn-ea"/>
            </a:endParaRPr>
          </a:p>
          <a:p>
            <a:pPr marL="285750" indent="-285750">
              <a:lnSpc>
                <a:spcPct val="125000"/>
              </a:lnSpc>
              <a:buFont typeface="Arial" panose="020B0604020202020204" pitchFamily="34" charset="0"/>
              <a:buChar char="•"/>
            </a:pPr>
            <a:endParaRPr lang="en-US" altLang="zh-CN" sz="2000" dirty="0">
              <a:solidFill>
                <a:schemeClr val="tx1"/>
              </a:solidFill>
              <a:latin typeface="微软雅黑" panose="020B0503020204020204" pitchFamily="34" charset="-122"/>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1"/>
          <a:stretch>
            <a:fillRect/>
          </a:stretch>
        </p:blipFill>
        <p:spPr>
          <a:xfrm>
            <a:off x="6599724" y="3283099"/>
            <a:ext cx="3382476" cy="2969979"/>
          </a:xfrm>
          <a:prstGeom prst="rect">
            <a:avLst/>
          </a:prstGeom>
        </p:spPr>
      </p:pic>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3"/>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sz="2000" b="1" dirty="0" smtClean="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smtClean="0">
                <a:solidFill>
                  <a:schemeClr val="bg1"/>
                </a:solidFill>
                <a:latin typeface="微软雅黑" panose="020B0503020204020204" pitchFamily="34" charset="-122"/>
                <a:cs typeface="黑体" panose="02010609060101010101" pitchFamily="49" charset="-122"/>
                <a:sym typeface="+mn-ea"/>
              </a:rPr>
              <a:t>二</a:t>
            </a:r>
            <a:r>
              <a:rPr lang="zh-CN" sz="2000" b="1" dirty="0" smtClean="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cs typeface="黑体" panose="02010609060101010101" pitchFamily="49" charset="-122"/>
                <a:sym typeface="+mn-ea"/>
              </a:rPr>
              <a:t>指标解释</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文本框 2"/>
          <p:cNvSpPr txBox="1"/>
          <p:nvPr/>
        </p:nvSpPr>
        <p:spPr>
          <a:xfrm>
            <a:off x="336591" y="1565213"/>
            <a:ext cx="10502817" cy="1361911"/>
          </a:xfrm>
          <a:prstGeom prst="rect">
            <a:avLst/>
          </a:prstGeom>
          <a:noFill/>
        </p:spPr>
        <p:txBody>
          <a:bodyPr wrap="square" rtlCol="0">
            <a:spAutoFit/>
          </a:bodyPr>
          <a:lstStyle/>
          <a:p>
            <a:pPr>
              <a:lnSpc>
                <a:spcPct val="125000"/>
              </a:lnSpc>
            </a:pPr>
            <a:r>
              <a:rPr lang="zh-CN" altLang="en-US" sz="2200" dirty="0"/>
              <a:t>二、交易情况合计</a:t>
            </a:r>
            <a:endParaRPr lang="en-US" altLang="zh-CN" sz="2200" dirty="0"/>
          </a:p>
          <a:p>
            <a:pPr marL="285750" indent="-285750">
              <a:lnSpc>
                <a:spcPct val="125000"/>
              </a:lnSpc>
              <a:buFont typeface="Arial" panose="020B0604020202020204" pitchFamily="34" charset="0"/>
              <a:buChar char="•"/>
            </a:pPr>
            <a:r>
              <a:rPr lang="zh-CN" altLang="en-US" sz="2200" dirty="0">
                <a:latin typeface="微软雅黑" panose="020B0503020204020204" pitchFamily="34" charset="-122"/>
                <a:cs typeface="黑体" panose="02010609060101010101" pitchFamily="49" charset="-122"/>
                <a:sym typeface="+mn-ea"/>
              </a:rPr>
              <a:t>股票交易</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额：指报告期投资者在各类证券交易场所进行股票买卖交易活动的金额。</a:t>
            </a:r>
            <a:endPar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285750" indent="-285750">
              <a:lnSpc>
                <a:spcPct val="125000"/>
              </a:lnSpc>
              <a:buFont typeface="Arial" panose="020B0604020202020204" pitchFamily="34" charset="0"/>
              <a:buChar char="•"/>
            </a:pPr>
            <a:r>
              <a:rPr lang="zh-CN" altLang="en-US" sz="2200" b="1" dirty="0">
                <a:solidFill>
                  <a:srgbClr val="FF0000"/>
                </a:solidFill>
                <a:latin typeface="微软雅黑" panose="020B0503020204020204" pitchFamily="34" charset="-122"/>
                <a:cs typeface="黑体" panose="02010609060101010101" pitchFamily="49" charset="-122"/>
                <a:sym typeface="+mn-ea"/>
              </a:rPr>
              <a:t>可从监管部门报表</a:t>
            </a:r>
            <a:r>
              <a:rPr lang="en-US" altLang="zh-CN" sz="2200" b="1" dirty="0">
                <a:solidFill>
                  <a:srgbClr val="FF0000"/>
                </a:solidFill>
                <a:latin typeface="微软雅黑" panose="020B0503020204020204" pitchFamily="34" charset="-122"/>
                <a:cs typeface="黑体" panose="02010609060101010101" pitchFamily="49" charset="-122"/>
                <a:sym typeface="+mn-ea"/>
              </a:rPr>
              <a:t>《</a:t>
            </a:r>
            <a:r>
              <a:rPr lang="zh-CN" altLang="en-US" sz="2200" b="1" dirty="0">
                <a:solidFill>
                  <a:srgbClr val="FF0000"/>
                </a:solidFill>
                <a:latin typeface="微软雅黑" panose="020B0503020204020204" pitchFamily="34" charset="-122"/>
                <a:cs typeface="黑体" panose="02010609060101010101" pitchFamily="49" charset="-122"/>
                <a:sym typeface="+mn-ea"/>
              </a:rPr>
              <a:t>证券交易情况表</a:t>
            </a:r>
            <a:r>
              <a:rPr lang="en-US" altLang="zh-CN" sz="2200" b="1" dirty="0">
                <a:solidFill>
                  <a:srgbClr val="FF0000"/>
                </a:solidFill>
                <a:latin typeface="微软雅黑" panose="020B0503020204020204" pitchFamily="34" charset="-122"/>
                <a:cs typeface="黑体" panose="02010609060101010101" pitchFamily="49" charset="-122"/>
                <a:sym typeface="+mn-ea"/>
              </a:rPr>
              <a:t>》</a:t>
            </a:r>
            <a:r>
              <a:rPr lang="zh-CN" altLang="en-US" sz="2200" b="1" dirty="0">
                <a:solidFill>
                  <a:srgbClr val="FF0000"/>
                </a:solidFill>
                <a:latin typeface="微软雅黑" panose="020B0503020204020204" pitchFamily="34" charset="-122"/>
                <a:cs typeface="黑体" panose="02010609060101010101" pitchFamily="49" charset="-122"/>
                <a:sym typeface="+mn-ea"/>
              </a:rPr>
              <a:t>取数填报。</a:t>
            </a:r>
            <a:endParaRPr lang="en-US" altLang="zh-CN" sz="2200" b="1"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13" name="矩形 12"/>
          <p:cNvSpPr/>
          <p:nvPr/>
        </p:nvSpPr>
        <p:spPr>
          <a:xfrm>
            <a:off x="6888088" y="3600061"/>
            <a:ext cx="1224136" cy="298074"/>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595274" y="2928934"/>
            <a:ext cx="4899394" cy="3901068"/>
          </a:xfrm>
          <a:prstGeom prst="rect">
            <a:avLst/>
          </a:prstGeom>
          <a:noFill/>
        </p:spPr>
        <p:txBody>
          <a:bodyPr wrap="square" rtlCol="0">
            <a:spAutoFit/>
          </a:bodyPr>
          <a:lstStyle/>
          <a:p>
            <a:pPr marL="285750" indent="-285750">
              <a:lnSpc>
                <a:spcPct val="125000"/>
              </a:lnSpc>
              <a:buFont typeface="Arial" panose="020B0604020202020204" pitchFamily="34" charset="0"/>
              <a:buChar char="•"/>
            </a:pPr>
            <a:r>
              <a:rPr lang="zh-CN" altLang="en-US"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不含</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申购新股及申购中签交易额。</a:t>
            </a:r>
            <a:endPar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285750" indent="-285750">
              <a:lnSpc>
                <a:spcPct val="125000"/>
              </a:lnSpc>
              <a:buFont typeface="Arial" panose="020B0604020202020204" pitchFamily="34" charset="0"/>
              <a:buChar char="•"/>
            </a:pPr>
            <a:r>
              <a:rPr lang="zh-CN" altLang="en-US"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不含</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配股、分红、送股、转增及增发等交易额。</a:t>
            </a:r>
            <a:endParaRPr lang="en-US" altLang="zh-CN"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endParaRPr>
          </a:p>
          <a:p>
            <a:pPr marL="285750" indent="-285750">
              <a:lnSpc>
                <a:spcPct val="125000"/>
              </a:lnSpc>
              <a:buFont typeface="Arial" panose="020B0604020202020204" pitchFamily="34" charset="0"/>
              <a:buChar char="•"/>
            </a:pPr>
            <a:r>
              <a:rPr lang="zh-CN" altLang="en-US"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包含</a:t>
            </a:r>
            <a:r>
              <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rPr>
              <a:t>A</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股、</a:t>
            </a:r>
            <a:r>
              <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rPr>
              <a:t>B</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股、股份转让等。</a:t>
            </a:r>
            <a:endPar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285750" indent="-285750">
              <a:lnSpc>
                <a:spcPct val="125000"/>
              </a:lnSpc>
              <a:buFont typeface="Arial" panose="020B0604020202020204" pitchFamily="34" charset="0"/>
              <a:buChar char="•"/>
            </a:pPr>
            <a:r>
              <a:rPr lang="zh-CN" altLang="en-US" sz="2200" dirty="0">
                <a:solidFill>
                  <a:srgbClr val="FF0000"/>
                </a:solidFill>
                <a:latin typeface="微软雅黑" panose="020B0503020204020204" pitchFamily="34" charset="-122"/>
              </a:rPr>
              <a:t>包含</a:t>
            </a:r>
            <a:r>
              <a:rPr lang="zh-CN" altLang="en-US" sz="2200" dirty="0">
                <a:solidFill>
                  <a:schemeClr val="tx1"/>
                </a:solidFill>
                <a:latin typeface="微软雅黑" panose="020B0503020204020204" pitchFamily="34" charset="-122"/>
              </a:rPr>
              <a:t>北交所股票交易金额。</a:t>
            </a:r>
            <a:endParaRPr lang="en-US" altLang="zh-CN" sz="2200" dirty="0">
              <a:solidFill>
                <a:schemeClr val="tx1"/>
              </a:solidFill>
              <a:latin typeface="微软雅黑" panose="020B0503020204020204" pitchFamily="34" charset="-122"/>
            </a:endParaRPr>
          </a:p>
          <a:p>
            <a:pPr marL="285750" indent="-285750">
              <a:lnSpc>
                <a:spcPct val="125000"/>
              </a:lnSpc>
              <a:buFont typeface="Arial" panose="020B0604020202020204" pitchFamily="34" charset="0"/>
              <a:buChar char="•"/>
            </a:pPr>
            <a:r>
              <a:rPr lang="zh-CN" altLang="en-US" sz="2200" dirty="0">
                <a:solidFill>
                  <a:srgbClr val="FF0000"/>
                </a:solidFill>
                <a:latin typeface="微软雅黑" panose="020B0503020204020204" pitchFamily="34" charset="-122"/>
              </a:rPr>
              <a:t>容易漏填</a:t>
            </a:r>
            <a:r>
              <a:rPr lang="zh-CN" altLang="zh-CN" sz="2200" dirty="0">
                <a:solidFill>
                  <a:schemeClr val="tx1"/>
                </a:solidFill>
                <a:latin typeface="微软雅黑" panose="020B0503020204020204" pitchFamily="34" charset="-122"/>
              </a:rPr>
              <a:t>新三板</a:t>
            </a:r>
            <a:r>
              <a:rPr lang="zh-CN" altLang="en-US" sz="2200" dirty="0">
                <a:solidFill>
                  <a:schemeClr val="tx1"/>
                </a:solidFill>
                <a:latin typeface="微软雅黑" panose="020B0503020204020204" pitchFamily="34" charset="-122"/>
              </a:rPr>
              <a:t>、沪港通、深港通等股票的交易额</a:t>
            </a:r>
            <a:r>
              <a:rPr lang="zh-CN" altLang="en-US" sz="2200" dirty="0" smtClean="0">
                <a:solidFill>
                  <a:schemeClr val="tx1"/>
                </a:solidFill>
                <a:latin typeface="微软雅黑" panose="020B0503020204020204" pitchFamily="34" charset="-122"/>
              </a:rPr>
              <a:t>。</a:t>
            </a:r>
            <a:endParaRPr lang="en-US" altLang="zh-CN" sz="2200" dirty="0" smtClean="0">
              <a:solidFill>
                <a:schemeClr val="tx1"/>
              </a:solidFill>
              <a:latin typeface="微软雅黑" panose="020B0503020204020204" pitchFamily="34" charset="-122"/>
            </a:endParaRPr>
          </a:p>
          <a:p>
            <a:pPr marL="285750" indent="-285750">
              <a:lnSpc>
                <a:spcPct val="125000"/>
              </a:lnSpc>
              <a:buFont typeface="Arial" panose="020B0604020202020204" pitchFamily="34" charset="0"/>
              <a:buChar char="•"/>
            </a:pPr>
            <a:r>
              <a:rPr lang="zh-CN" altLang="en-US" sz="2200" b="1" dirty="0" smtClean="0">
                <a:solidFill>
                  <a:srgbClr val="FF0000"/>
                </a:solidFill>
                <a:latin typeface="微软雅黑" panose="020B0503020204020204" pitchFamily="34" charset="-122"/>
              </a:rPr>
              <a:t>包含信用账户发生的代理买卖</a:t>
            </a:r>
            <a:endParaRPr lang="en-US" altLang="zh-CN" sz="2200" b="1" dirty="0">
              <a:solidFill>
                <a:srgbClr val="FF0000"/>
              </a:solidFill>
              <a:latin typeface="微软雅黑" panose="020B0503020204020204" pitchFamily="34" charset="-122"/>
            </a:endParaRPr>
          </a:p>
          <a:p>
            <a:pPr marL="285750" indent="-285750">
              <a:lnSpc>
                <a:spcPct val="125000"/>
              </a:lnSpc>
              <a:buFont typeface="Arial" panose="020B0604020202020204" pitchFamily="34" charset="0"/>
              <a:buChar char="•"/>
            </a:pPr>
            <a:endParaRPr lang="en-US" altLang="zh-CN" sz="2200" dirty="0">
              <a:solidFill>
                <a:schemeClr val="tx1"/>
              </a:solidFill>
              <a:latin typeface="微软雅黑" panose="020B0503020204020204" pitchFamily="34" charset="-122"/>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图片 12"/>
          <p:cNvPicPr>
            <a:picLocks noChangeAspect="1"/>
          </p:cNvPicPr>
          <p:nvPr/>
        </p:nvPicPr>
        <p:blipFill>
          <a:blip r:embed="rId1" cstate="print"/>
          <a:stretch>
            <a:fillRect/>
          </a:stretch>
        </p:blipFill>
        <p:spPr>
          <a:xfrm>
            <a:off x="6335713" y="5210175"/>
            <a:ext cx="5865812" cy="1657350"/>
          </a:xfrm>
          <a:prstGeom prst="rect">
            <a:avLst/>
          </a:prstGeom>
          <a:noFill/>
          <a:ln w="9525">
            <a:noFill/>
          </a:ln>
        </p:spPr>
      </p:pic>
      <p:cxnSp>
        <p:nvCxnSpPr>
          <p:cNvPr id="6" name="直接连接符 5"/>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grpSp>
        <p:nvGrpSpPr>
          <p:cNvPr id="7176" name="组合 36"/>
          <p:cNvGrpSpPr/>
          <p:nvPr/>
        </p:nvGrpSpPr>
        <p:grpSpPr>
          <a:xfrm>
            <a:off x="866582" y="2557179"/>
            <a:ext cx="576262" cy="575945"/>
            <a:chOff x="5288161" y="2234042"/>
            <a:chExt cx="1607262" cy="1607262"/>
          </a:xfrm>
        </p:grpSpPr>
        <p:sp>
          <p:nvSpPr>
            <p:cNvPr id="27" name="椭圆 26"/>
            <p:cNvSpPr/>
            <p:nvPr>
              <p:custDataLst>
                <p:tags r:id="rId2"/>
              </p:custDataLst>
            </p:nvPr>
          </p:nvSpPr>
          <p:spPr>
            <a:xfrm>
              <a:off x="5288161" y="2234042"/>
              <a:ext cx="1607262" cy="1607262"/>
            </a:xfrm>
            <a:prstGeom prst="ellipse">
              <a:avLst/>
            </a:prstGeom>
            <a:solidFill>
              <a:srgbClr val="4B649F"/>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32" name="椭圆 31"/>
            <p:cNvSpPr/>
            <p:nvPr>
              <p:custDataLst>
                <p:tags r:id="rId3"/>
              </p:custDataLst>
            </p:nvPr>
          </p:nvSpPr>
          <p:spPr>
            <a:xfrm>
              <a:off x="5397973" y="2335869"/>
              <a:ext cx="1387637" cy="1387635"/>
            </a:xfrm>
            <a:prstGeom prst="ellipse">
              <a:avLst/>
            </a:prstGeom>
            <a:solidFill>
              <a:schemeClr val="bg1"/>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7179" name="KSO_Shape"/>
            <p:cNvSpPr/>
            <p:nvPr>
              <p:custDataLst>
                <p:tags r:id="rId4"/>
              </p:custDataLst>
            </p:nvPr>
          </p:nvSpPr>
          <p:spPr>
            <a:xfrm>
              <a:off x="5547153" y="2697761"/>
              <a:ext cx="1089278" cy="662788"/>
            </a:xfrm>
            <a:custGeom>
              <a:avLst/>
              <a:gdLst/>
              <a:ahLst/>
              <a:cxnLst>
                <a:cxn ang="0">
                  <a:pos x="844045" y="356609"/>
                </a:cxn>
                <a:cxn ang="0">
                  <a:pos x="561681" y="235522"/>
                </a:cxn>
                <a:cxn ang="0">
                  <a:pos x="243848" y="356609"/>
                </a:cxn>
                <a:cxn ang="0">
                  <a:pos x="155176" y="319756"/>
                </a:cxn>
                <a:cxn ang="0">
                  <a:pos x="155176" y="428374"/>
                </a:cxn>
                <a:cxn ang="0">
                  <a:pos x="179283" y="461624"/>
                </a:cxn>
                <a:cxn ang="0">
                  <a:pos x="154622" y="494874"/>
                </a:cxn>
                <a:cxn ang="0">
                  <a:pos x="180946" y="611804"/>
                </a:cxn>
                <a:cxn ang="0">
                  <a:pos x="103358" y="611804"/>
                </a:cxn>
                <a:cxn ang="0">
                  <a:pos x="129960" y="494320"/>
                </a:cxn>
                <a:cxn ang="0">
                  <a:pos x="108346" y="461624"/>
                </a:cxn>
                <a:cxn ang="0">
                  <a:pos x="129128" y="429205"/>
                </a:cxn>
                <a:cxn ang="0">
                  <a:pos x="129128" y="308950"/>
                </a:cxn>
                <a:cxn ang="0">
                  <a:pos x="0" y="254918"/>
                </a:cxn>
                <a:cxn ang="0">
                  <a:pos x="568054" y="0"/>
                </a:cxn>
                <a:cxn ang="0">
                  <a:pos x="1089278" y="258243"/>
                </a:cxn>
                <a:cxn ang="0">
                  <a:pos x="844045" y="356609"/>
                </a:cxn>
                <a:cxn ang="0">
                  <a:pos x="555307" y="297035"/>
                </a:cxn>
                <a:cxn ang="0">
                  <a:pos x="811624" y="384040"/>
                </a:cxn>
                <a:cxn ang="0">
                  <a:pos x="811624" y="594902"/>
                </a:cxn>
                <a:cxn ang="0">
                  <a:pos x="542284" y="662788"/>
                </a:cxn>
                <a:cxn ang="0">
                  <a:pos x="304532" y="594902"/>
                </a:cxn>
                <a:cxn ang="0">
                  <a:pos x="304532" y="384040"/>
                </a:cxn>
                <a:cxn ang="0">
                  <a:pos x="555307" y="297035"/>
                </a:cxn>
                <a:cxn ang="0">
                  <a:pos x="551982" y="623996"/>
                </a:cxn>
                <a:cxn ang="0">
                  <a:pos x="758698" y="572458"/>
                </a:cxn>
                <a:cxn ang="0">
                  <a:pos x="551982" y="520643"/>
                </a:cxn>
                <a:cxn ang="0">
                  <a:pos x="345543" y="572458"/>
                </a:cxn>
                <a:cxn ang="0">
                  <a:pos x="551982" y="623996"/>
                </a:cxn>
              </a:cxnLst>
              <a:rect l="0" t="0" r="0" b="0"/>
              <a:pathLst>
                <a:path w="3931" h="2392">
                  <a:moveTo>
                    <a:pt x="3046" y="1287"/>
                  </a:moveTo>
                  <a:cubicBezTo>
                    <a:pt x="3046" y="1287"/>
                    <a:pt x="2618" y="850"/>
                    <a:pt x="2027" y="850"/>
                  </a:cubicBezTo>
                  <a:cubicBezTo>
                    <a:pt x="1450" y="850"/>
                    <a:pt x="880" y="1287"/>
                    <a:pt x="880" y="1287"/>
                  </a:cubicBezTo>
                  <a:cubicBezTo>
                    <a:pt x="560" y="1154"/>
                    <a:pt x="560" y="1154"/>
                    <a:pt x="560" y="1154"/>
                  </a:cubicBezTo>
                  <a:cubicBezTo>
                    <a:pt x="560" y="1546"/>
                    <a:pt x="560" y="1546"/>
                    <a:pt x="560" y="1546"/>
                  </a:cubicBezTo>
                  <a:cubicBezTo>
                    <a:pt x="610" y="1563"/>
                    <a:pt x="647" y="1610"/>
                    <a:pt x="647" y="1666"/>
                  </a:cubicBezTo>
                  <a:cubicBezTo>
                    <a:pt x="647" y="1723"/>
                    <a:pt x="609" y="1769"/>
                    <a:pt x="558" y="1786"/>
                  </a:cubicBezTo>
                  <a:cubicBezTo>
                    <a:pt x="653" y="2208"/>
                    <a:pt x="653" y="2208"/>
                    <a:pt x="653" y="2208"/>
                  </a:cubicBezTo>
                  <a:cubicBezTo>
                    <a:pt x="373" y="2208"/>
                    <a:pt x="373" y="2208"/>
                    <a:pt x="373" y="2208"/>
                  </a:cubicBezTo>
                  <a:cubicBezTo>
                    <a:pt x="469" y="1784"/>
                    <a:pt x="469" y="1784"/>
                    <a:pt x="469" y="1784"/>
                  </a:cubicBezTo>
                  <a:cubicBezTo>
                    <a:pt x="423" y="1764"/>
                    <a:pt x="391" y="1719"/>
                    <a:pt x="391" y="1666"/>
                  </a:cubicBezTo>
                  <a:cubicBezTo>
                    <a:pt x="391" y="1614"/>
                    <a:pt x="422" y="1570"/>
                    <a:pt x="466" y="1549"/>
                  </a:cubicBezTo>
                  <a:cubicBezTo>
                    <a:pt x="466" y="1115"/>
                    <a:pt x="466" y="1115"/>
                    <a:pt x="466" y="1115"/>
                  </a:cubicBezTo>
                  <a:cubicBezTo>
                    <a:pt x="0" y="920"/>
                    <a:pt x="0" y="920"/>
                    <a:pt x="0" y="920"/>
                  </a:cubicBezTo>
                  <a:cubicBezTo>
                    <a:pt x="2050" y="0"/>
                    <a:pt x="2050" y="0"/>
                    <a:pt x="2050" y="0"/>
                  </a:cubicBezTo>
                  <a:cubicBezTo>
                    <a:pt x="3931" y="932"/>
                    <a:pt x="3931" y="932"/>
                    <a:pt x="3931" y="932"/>
                  </a:cubicBezTo>
                  <a:lnTo>
                    <a:pt x="3046" y="1287"/>
                  </a:lnTo>
                  <a:close/>
                  <a:moveTo>
                    <a:pt x="2004" y="1072"/>
                  </a:moveTo>
                  <a:cubicBezTo>
                    <a:pt x="2598" y="1072"/>
                    <a:pt x="2929" y="1386"/>
                    <a:pt x="2929" y="1386"/>
                  </a:cubicBezTo>
                  <a:cubicBezTo>
                    <a:pt x="2929" y="2147"/>
                    <a:pt x="2929" y="2147"/>
                    <a:pt x="2929" y="2147"/>
                  </a:cubicBezTo>
                  <a:cubicBezTo>
                    <a:pt x="2929" y="2147"/>
                    <a:pt x="2586" y="2392"/>
                    <a:pt x="1957" y="2392"/>
                  </a:cubicBezTo>
                  <a:cubicBezTo>
                    <a:pt x="1328" y="2392"/>
                    <a:pt x="1099" y="2147"/>
                    <a:pt x="1099" y="2147"/>
                  </a:cubicBezTo>
                  <a:cubicBezTo>
                    <a:pt x="1099" y="1386"/>
                    <a:pt x="1099" y="1386"/>
                    <a:pt x="1099" y="1386"/>
                  </a:cubicBezTo>
                  <a:cubicBezTo>
                    <a:pt x="1099" y="1386"/>
                    <a:pt x="1410" y="1072"/>
                    <a:pt x="2004" y="1072"/>
                  </a:cubicBezTo>
                  <a:close/>
                  <a:moveTo>
                    <a:pt x="1992" y="2252"/>
                  </a:moveTo>
                  <a:cubicBezTo>
                    <a:pt x="2404" y="2252"/>
                    <a:pt x="2738" y="2168"/>
                    <a:pt x="2738" y="2066"/>
                  </a:cubicBezTo>
                  <a:cubicBezTo>
                    <a:pt x="2738" y="1963"/>
                    <a:pt x="2404" y="1879"/>
                    <a:pt x="1992" y="1879"/>
                  </a:cubicBezTo>
                  <a:cubicBezTo>
                    <a:pt x="1581" y="1879"/>
                    <a:pt x="1247" y="1963"/>
                    <a:pt x="1247" y="2066"/>
                  </a:cubicBezTo>
                  <a:cubicBezTo>
                    <a:pt x="1247" y="2168"/>
                    <a:pt x="1581" y="2252"/>
                    <a:pt x="1992" y="2252"/>
                  </a:cubicBezTo>
                  <a:close/>
                </a:path>
              </a:pathLst>
            </a:custGeom>
            <a:solidFill>
              <a:srgbClr val="4B649F"/>
            </a:solidFill>
            <a:ln w="9525">
              <a:noFill/>
            </a:ln>
          </p:spPr>
          <p:txBody>
            <a:bodyPr/>
            <a:lstStyle/>
            <a:p>
              <a:endParaRPr lang="zh-CN" altLang="en-US"/>
            </a:p>
          </p:txBody>
        </p:sp>
      </p:grpSp>
      <p:grpSp>
        <p:nvGrpSpPr>
          <p:cNvPr id="7184" name="组合 34"/>
          <p:cNvGrpSpPr/>
          <p:nvPr/>
        </p:nvGrpSpPr>
        <p:grpSpPr>
          <a:xfrm>
            <a:off x="865947" y="1549117"/>
            <a:ext cx="576263" cy="576262"/>
            <a:chOff x="1131485" y="2234042"/>
            <a:chExt cx="1607262" cy="1607262"/>
          </a:xfrm>
        </p:grpSpPr>
        <p:sp>
          <p:nvSpPr>
            <p:cNvPr id="25" name="椭圆 24"/>
            <p:cNvSpPr/>
            <p:nvPr>
              <p:custDataLst>
                <p:tags r:id="rId5"/>
              </p:custDataLst>
            </p:nvPr>
          </p:nvSpPr>
          <p:spPr>
            <a:xfrm>
              <a:off x="1131485" y="2234042"/>
              <a:ext cx="1607262" cy="1607262"/>
            </a:xfrm>
            <a:prstGeom prst="ellipse">
              <a:avLst/>
            </a:prstGeom>
            <a:solidFill>
              <a:srgbClr val="4B649F"/>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30" name="椭圆 29"/>
            <p:cNvSpPr/>
            <p:nvPr>
              <p:custDataLst>
                <p:tags r:id="rId6"/>
              </p:custDataLst>
            </p:nvPr>
          </p:nvSpPr>
          <p:spPr>
            <a:xfrm>
              <a:off x="1241297" y="2343856"/>
              <a:ext cx="1387637" cy="1387635"/>
            </a:xfrm>
            <a:prstGeom prst="ellipse">
              <a:avLst/>
            </a:prstGeom>
            <a:solidFill>
              <a:schemeClr val="bg1"/>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7187" name="KSO_Shape"/>
            <p:cNvSpPr/>
            <p:nvPr>
              <p:custDataLst>
                <p:tags r:id="rId7"/>
              </p:custDataLst>
            </p:nvPr>
          </p:nvSpPr>
          <p:spPr>
            <a:xfrm>
              <a:off x="1480150" y="2597150"/>
              <a:ext cx="909932" cy="881046"/>
            </a:xfrm>
            <a:custGeom>
              <a:avLst/>
              <a:gdLst/>
              <a:ahLst/>
              <a:cxnLst>
                <a:cxn ang="0">
                  <a:pos x="839090" y="366042"/>
                </a:cxn>
                <a:cxn ang="0">
                  <a:pos x="863104" y="366042"/>
                </a:cxn>
                <a:cxn ang="0">
                  <a:pos x="902746" y="441180"/>
                </a:cxn>
                <a:cxn ang="0">
                  <a:pos x="706823" y="736389"/>
                </a:cxn>
                <a:cxn ang="0">
                  <a:pos x="660701" y="759273"/>
                </a:cxn>
                <a:cxn ang="0">
                  <a:pos x="545586" y="759273"/>
                </a:cxn>
                <a:cxn ang="0">
                  <a:pos x="545586" y="852336"/>
                </a:cxn>
                <a:cxn ang="0">
                  <a:pos x="530339" y="877509"/>
                </a:cxn>
                <a:cxn ang="0">
                  <a:pos x="516236" y="880942"/>
                </a:cxn>
                <a:cxn ang="0">
                  <a:pos x="498320" y="875602"/>
                </a:cxn>
                <a:cxn ang="0">
                  <a:pos x="408745" y="814959"/>
                </a:cxn>
                <a:cxn ang="0">
                  <a:pos x="321074" y="875602"/>
                </a:cxn>
                <a:cxn ang="0">
                  <a:pos x="289056" y="877509"/>
                </a:cxn>
                <a:cxn ang="0">
                  <a:pos x="272665" y="852336"/>
                </a:cxn>
                <a:cxn ang="0">
                  <a:pos x="272665" y="619678"/>
                </a:cxn>
                <a:cxn ang="0">
                  <a:pos x="321837" y="521275"/>
                </a:cxn>
                <a:cxn ang="0">
                  <a:pos x="337465" y="517080"/>
                </a:cxn>
                <a:cxn ang="0">
                  <a:pos x="577605" y="517080"/>
                </a:cxn>
                <a:cxn ang="0">
                  <a:pos x="544824" y="637986"/>
                </a:cxn>
                <a:cxn ang="0">
                  <a:pos x="632113" y="637986"/>
                </a:cxn>
                <a:cxn ang="0">
                  <a:pos x="839090" y="366042"/>
                </a:cxn>
                <a:cxn ang="0">
                  <a:pos x="620142" y="13"/>
                </a:cxn>
                <a:cxn ang="0">
                  <a:pos x="832163" y="13977"/>
                </a:cxn>
                <a:cxn ang="0">
                  <a:pos x="870659" y="89869"/>
                </a:cxn>
                <a:cxn ang="0">
                  <a:pos x="630157" y="403735"/>
                </a:cxn>
                <a:cxn ang="0">
                  <a:pos x="586707" y="424329"/>
                </a:cxn>
                <a:cxn ang="0">
                  <a:pos x="224239" y="424329"/>
                </a:cxn>
                <a:cxn ang="0">
                  <a:pos x="116756" y="556282"/>
                </a:cxn>
                <a:cxn ang="0">
                  <a:pos x="182694" y="632175"/>
                </a:cxn>
                <a:cxn ang="0">
                  <a:pos x="211661" y="637895"/>
                </a:cxn>
                <a:cxn ang="0">
                  <a:pos x="211661" y="759170"/>
                </a:cxn>
                <a:cxn ang="0">
                  <a:pos x="5462" y="581071"/>
                </a:cxn>
                <a:cxn ang="0">
                  <a:pos x="6605" y="480390"/>
                </a:cxn>
                <a:cxn ang="0">
                  <a:pos x="275693" y="68131"/>
                </a:cxn>
                <a:cxn ang="0">
                  <a:pos x="356877" y="23130"/>
                </a:cxn>
                <a:cxn ang="0">
                  <a:pos x="620142" y="13"/>
                </a:cxn>
              </a:cxnLst>
              <a:rect l="0" t="0" r="0" b="0"/>
              <a:pathLst>
                <a:path w="8965002" h="8673857">
                  <a:moveTo>
                    <a:pt x="8267042" y="3603669"/>
                  </a:moveTo>
                  <a:cubicBezTo>
                    <a:pt x="8267042" y="3603669"/>
                    <a:pt x="8267042" y="3603669"/>
                    <a:pt x="8503636" y="3603669"/>
                  </a:cubicBezTo>
                  <a:cubicBezTo>
                    <a:pt x="8770275" y="3603669"/>
                    <a:pt x="9115779" y="3885289"/>
                    <a:pt x="8894206" y="4343392"/>
                  </a:cubicBezTo>
                  <a:cubicBezTo>
                    <a:pt x="8894206" y="4343392"/>
                    <a:pt x="8894206" y="4343392"/>
                    <a:pt x="6963891" y="7249712"/>
                  </a:cubicBezTo>
                  <a:cubicBezTo>
                    <a:pt x="6817428" y="7463743"/>
                    <a:pt x="6610877" y="7475008"/>
                    <a:pt x="6509479" y="7475008"/>
                  </a:cubicBezTo>
                  <a:cubicBezTo>
                    <a:pt x="6509479" y="7475008"/>
                    <a:pt x="6509479" y="7475008"/>
                    <a:pt x="5375325" y="7475008"/>
                  </a:cubicBezTo>
                  <a:cubicBezTo>
                    <a:pt x="5375325" y="7475008"/>
                    <a:pt x="5375325" y="7475008"/>
                    <a:pt x="5375325" y="8391212"/>
                  </a:cubicBezTo>
                  <a:cubicBezTo>
                    <a:pt x="5375325" y="8503860"/>
                    <a:pt x="5326504" y="8586469"/>
                    <a:pt x="5225106" y="8639038"/>
                  </a:cubicBezTo>
                  <a:cubicBezTo>
                    <a:pt x="5180040" y="8661567"/>
                    <a:pt x="5131219" y="8672833"/>
                    <a:pt x="5086153" y="8672833"/>
                  </a:cubicBezTo>
                  <a:cubicBezTo>
                    <a:pt x="5026066" y="8672833"/>
                    <a:pt x="4962223" y="8654057"/>
                    <a:pt x="4909646" y="8620263"/>
                  </a:cubicBezTo>
                  <a:cubicBezTo>
                    <a:pt x="4909646" y="8620263"/>
                    <a:pt x="4909646" y="8620263"/>
                    <a:pt x="4027109" y="8023229"/>
                  </a:cubicBezTo>
                  <a:cubicBezTo>
                    <a:pt x="4027109" y="8023229"/>
                    <a:pt x="4027109" y="8023229"/>
                    <a:pt x="3163349" y="8620263"/>
                  </a:cubicBezTo>
                  <a:cubicBezTo>
                    <a:pt x="3069463" y="8684097"/>
                    <a:pt x="2949287" y="8691607"/>
                    <a:pt x="2847889" y="8639038"/>
                  </a:cubicBezTo>
                  <a:cubicBezTo>
                    <a:pt x="2750247" y="8586469"/>
                    <a:pt x="2686404" y="8503860"/>
                    <a:pt x="2686404" y="8391212"/>
                  </a:cubicBezTo>
                  <a:cubicBezTo>
                    <a:pt x="2686404" y="8391212"/>
                    <a:pt x="2686404" y="8391212"/>
                    <a:pt x="2686404" y="6100701"/>
                  </a:cubicBezTo>
                  <a:cubicBezTo>
                    <a:pt x="2686404" y="5559991"/>
                    <a:pt x="2990598" y="5237066"/>
                    <a:pt x="3170860" y="5131928"/>
                  </a:cubicBezTo>
                  <a:cubicBezTo>
                    <a:pt x="3215926" y="5105644"/>
                    <a:pt x="3268503" y="5090624"/>
                    <a:pt x="3324835" y="5090624"/>
                  </a:cubicBezTo>
                  <a:cubicBezTo>
                    <a:pt x="3324835" y="5090624"/>
                    <a:pt x="3324835" y="5090624"/>
                    <a:pt x="5690785" y="5090624"/>
                  </a:cubicBezTo>
                  <a:cubicBezTo>
                    <a:pt x="5371570" y="5406038"/>
                    <a:pt x="5367814" y="5980543"/>
                    <a:pt x="5367814" y="6280938"/>
                  </a:cubicBezTo>
                  <a:cubicBezTo>
                    <a:pt x="5367814" y="6280938"/>
                    <a:pt x="5367814" y="6280938"/>
                    <a:pt x="6227818" y="6280938"/>
                  </a:cubicBezTo>
                  <a:cubicBezTo>
                    <a:pt x="6227818" y="6280938"/>
                    <a:pt x="6227818" y="6280938"/>
                    <a:pt x="8267042" y="3603669"/>
                  </a:cubicBezTo>
                  <a:close/>
                  <a:moveTo>
                    <a:pt x="6109875" y="128"/>
                  </a:moveTo>
                  <a:cubicBezTo>
                    <a:pt x="6829153" y="-2490"/>
                    <a:pt x="7579192" y="34821"/>
                    <a:pt x="8198796" y="137601"/>
                  </a:cubicBezTo>
                  <a:cubicBezTo>
                    <a:pt x="8705745" y="220201"/>
                    <a:pt x="8739542" y="678257"/>
                    <a:pt x="8578069" y="884757"/>
                  </a:cubicBezTo>
                  <a:cubicBezTo>
                    <a:pt x="8578069" y="884757"/>
                    <a:pt x="6234838" y="3955980"/>
                    <a:pt x="6208552" y="3974753"/>
                  </a:cubicBezTo>
                  <a:cubicBezTo>
                    <a:pt x="6107162" y="4098653"/>
                    <a:pt x="5953199" y="4177498"/>
                    <a:pt x="5780461" y="4177498"/>
                  </a:cubicBezTo>
                  <a:cubicBezTo>
                    <a:pt x="5780461" y="4177498"/>
                    <a:pt x="5780461" y="4177498"/>
                    <a:pt x="2209285" y="4177498"/>
                  </a:cubicBezTo>
                  <a:cubicBezTo>
                    <a:pt x="1818747" y="4177498"/>
                    <a:pt x="970076" y="4545444"/>
                    <a:pt x="1150325" y="5476573"/>
                  </a:cubicBezTo>
                  <a:cubicBezTo>
                    <a:pt x="1217918" y="5825746"/>
                    <a:pt x="1465760" y="6103583"/>
                    <a:pt x="1799971" y="6223729"/>
                  </a:cubicBezTo>
                  <a:cubicBezTo>
                    <a:pt x="1875075" y="6253765"/>
                    <a:pt x="2002751" y="6268783"/>
                    <a:pt x="2085365" y="6280047"/>
                  </a:cubicBezTo>
                  <a:cubicBezTo>
                    <a:pt x="2085365" y="6280047"/>
                    <a:pt x="2085365" y="6280047"/>
                    <a:pt x="2085365" y="7473994"/>
                  </a:cubicBezTo>
                  <a:cubicBezTo>
                    <a:pt x="1582171" y="7440203"/>
                    <a:pt x="335451" y="7004675"/>
                    <a:pt x="53813" y="5720619"/>
                  </a:cubicBezTo>
                  <a:cubicBezTo>
                    <a:pt x="-25046" y="5397728"/>
                    <a:pt x="-13780" y="5056063"/>
                    <a:pt x="65078" y="4729417"/>
                  </a:cubicBezTo>
                  <a:cubicBezTo>
                    <a:pt x="282879" y="3283915"/>
                    <a:pt x="2351982" y="944830"/>
                    <a:pt x="2716235" y="670748"/>
                  </a:cubicBezTo>
                  <a:cubicBezTo>
                    <a:pt x="2960321" y="471756"/>
                    <a:pt x="3234449" y="310311"/>
                    <a:pt x="3516088" y="227711"/>
                  </a:cubicBezTo>
                  <a:cubicBezTo>
                    <a:pt x="3797726" y="119767"/>
                    <a:pt x="4911078" y="4491"/>
                    <a:pt x="6109875" y="128"/>
                  </a:cubicBezTo>
                  <a:close/>
                </a:path>
              </a:pathLst>
            </a:custGeom>
            <a:solidFill>
              <a:srgbClr val="4B649F"/>
            </a:solidFill>
            <a:ln w="9525">
              <a:noFill/>
            </a:ln>
          </p:spPr>
          <p:txBody>
            <a:bodyPr/>
            <a:lstStyle/>
            <a:p>
              <a:endParaRPr lang="zh-CN" altLang="en-US"/>
            </a:p>
          </p:txBody>
        </p:sp>
      </p:grpSp>
      <p:sp>
        <p:nvSpPr>
          <p:cNvPr id="7192" name="文本框 39"/>
          <p:cNvSpPr txBox="1"/>
          <p:nvPr>
            <p:custDataLst>
              <p:tags r:id="rId8"/>
            </p:custDataLst>
          </p:nvPr>
        </p:nvSpPr>
        <p:spPr>
          <a:xfrm>
            <a:off x="1703512" y="1484029"/>
            <a:ext cx="8352928" cy="707886"/>
          </a:xfrm>
          <a:prstGeom prst="rect">
            <a:avLst/>
          </a:prstGeom>
          <a:noFill/>
          <a:ln w="9525">
            <a:noFill/>
          </a:ln>
        </p:spPr>
        <p:txBody>
          <a:bodyPr wrap="square" anchor="t" anchorCtr="0">
            <a:spAutoFit/>
          </a:bodyPr>
          <a:lstStyle/>
          <a:p>
            <a:pPr algn="l"/>
            <a:r>
              <a:rPr lang="zh-CN" altLang="en-US" sz="4000" b="1" dirty="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pitchFamily="34" charset="-122"/>
              </a:rPr>
              <a:t>第一部分</a:t>
            </a:r>
            <a:r>
              <a:rPr lang="en-US" altLang="zh-CN" sz="4000" b="1" dirty="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pitchFamily="34" charset="-122"/>
              </a:rPr>
              <a:t>      </a:t>
            </a:r>
            <a:r>
              <a:rPr lang="zh-CN" altLang="en-US" sz="4000" b="1" dirty="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pitchFamily="34" charset="-122"/>
              </a:rPr>
              <a:t>证券经营机构业务情况</a:t>
            </a:r>
            <a:endParaRPr lang="zh-CN" altLang="en-US" sz="4000" b="1" dirty="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pitchFamily="34" charset="-122"/>
              <a:sym typeface="+mn-ea"/>
            </a:endParaRPr>
          </a:p>
        </p:txBody>
      </p:sp>
      <p:sp>
        <p:nvSpPr>
          <p:cNvPr id="7194" name="文本框 41"/>
          <p:cNvSpPr txBox="1"/>
          <p:nvPr>
            <p:custDataLst>
              <p:tags r:id="rId9"/>
            </p:custDataLst>
          </p:nvPr>
        </p:nvSpPr>
        <p:spPr>
          <a:xfrm>
            <a:off x="1721364" y="2488721"/>
            <a:ext cx="8022590" cy="706755"/>
          </a:xfrm>
          <a:prstGeom prst="rect">
            <a:avLst/>
          </a:prstGeom>
          <a:noFill/>
          <a:ln w="9525">
            <a:noFill/>
          </a:ln>
        </p:spPr>
        <p:txBody>
          <a:bodyPr wrap="square" anchor="t" anchorCtr="0">
            <a:spAutoFit/>
          </a:bodyPr>
          <a:lstStyle/>
          <a:p>
            <a:pPr algn="l"/>
            <a:r>
              <a:rPr lang="zh-CN" altLang="en-US" sz="4000" b="1" dirty="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pitchFamily="34" charset="-122"/>
              </a:rPr>
              <a:t>第二部分</a:t>
            </a:r>
            <a:r>
              <a:rPr lang="en-US" altLang="zh-CN" sz="4000" b="1" dirty="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pitchFamily="34" charset="-122"/>
              </a:rPr>
              <a:t>      </a:t>
            </a:r>
            <a:r>
              <a:rPr lang="zh-CN" altLang="en-US" sz="4000" b="1" dirty="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pitchFamily="34" charset="-122"/>
                <a:sym typeface="+mn-ea"/>
              </a:rPr>
              <a:t>金融业主要业务情况</a:t>
            </a:r>
            <a:endParaRPr lang="zh-CN" altLang="en-US" sz="4000" b="1" dirty="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pitchFamily="34" charset="-122"/>
              <a:sym typeface="+mn-ea"/>
            </a:endParaRPr>
          </a:p>
        </p:txBody>
      </p:sp>
      <p:sp>
        <p:nvSpPr>
          <p:cNvPr id="3" name="灯片编号占位符 2"/>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1"/>
          <a:stretch>
            <a:fillRect/>
          </a:stretch>
        </p:blipFill>
        <p:spPr>
          <a:xfrm>
            <a:off x="6599724" y="3283099"/>
            <a:ext cx="3382476" cy="2969979"/>
          </a:xfrm>
          <a:prstGeom prst="rect">
            <a:avLst/>
          </a:prstGeom>
        </p:spPr>
      </p:pic>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3"/>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altLang="en-US" sz="2000" b="1" dirty="0" smtClean="0">
                <a:solidFill>
                  <a:schemeClr val="bg1"/>
                </a:solidFill>
                <a:latin typeface="微软雅黑" panose="020B0503020204020204" pitchFamily="34" charset="-122"/>
                <a:cs typeface="黑体" panose="02010609060101010101" pitchFamily="49" charset="-122"/>
                <a:sym typeface="+mn-ea"/>
              </a:rPr>
              <a:t>（二）指标</a:t>
            </a:r>
            <a:r>
              <a:rPr lang="zh-CN" altLang="en-US" sz="2000" b="1" dirty="0">
                <a:solidFill>
                  <a:schemeClr val="bg1"/>
                </a:solidFill>
                <a:latin typeface="微软雅黑" panose="020B0503020204020204" pitchFamily="34" charset="-122"/>
                <a:cs typeface="黑体" panose="02010609060101010101" pitchFamily="49" charset="-122"/>
                <a:sym typeface="+mn-ea"/>
              </a:rPr>
              <a:t>解释</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文本框 2"/>
          <p:cNvSpPr txBox="1"/>
          <p:nvPr/>
        </p:nvSpPr>
        <p:spPr>
          <a:xfrm>
            <a:off x="336591" y="1565213"/>
            <a:ext cx="10502817" cy="1361911"/>
          </a:xfrm>
          <a:prstGeom prst="rect">
            <a:avLst/>
          </a:prstGeom>
          <a:noFill/>
        </p:spPr>
        <p:txBody>
          <a:bodyPr wrap="square" rtlCol="0">
            <a:spAutoFit/>
          </a:bodyPr>
          <a:lstStyle/>
          <a:p>
            <a:pPr>
              <a:lnSpc>
                <a:spcPct val="125000"/>
              </a:lnSpc>
            </a:pPr>
            <a:r>
              <a:rPr lang="zh-CN" altLang="en-US" sz="2200" dirty="0"/>
              <a:t>二、交易情况合计</a:t>
            </a:r>
            <a:endParaRPr lang="en-US" altLang="zh-CN" sz="2200" dirty="0"/>
          </a:p>
          <a:p>
            <a:pPr marL="285750" indent="-285750">
              <a:lnSpc>
                <a:spcPct val="125000"/>
              </a:lnSpc>
              <a:buFont typeface="Arial" panose="020B0604020202020204" pitchFamily="34" charset="0"/>
              <a:buChar char="•"/>
            </a:pPr>
            <a:r>
              <a:rPr lang="zh-CN" altLang="en-US" sz="2200" dirty="0">
                <a:latin typeface="微软雅黑" panose="020B0503020204020204" pitchFamily="34" charset="-122"/>
                <a:cs typeface="黑体" panose="02010609060101010101" pitchFamily="49" charset="-122"/>
                <a:sym typeface="+mn-ea"/>
              </a:rPr>
              <a:t>基金交易</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额：指报告期投资者在各类证券交易场所进行基金买卖交易活动的金额。</a:t>
            </a:r>
            <a:endPar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285750" indent="-285750">
              <a:lnSpc>
                <a:spcPct val="125000"/>
              </a:lnSpc>
              <a:buFont typeface="Arial" panose="020B0604020202020204" pitchFamily="34" charset="0"/>
              <a:buChar char="•"/>
            </a:pPr>
            <a:r>
              <a:rPr lang="zh-CN" altLang="en-US" sz="2200" b="1" dirty="0">
                <a:solidFill>
                  <a:srgbClr val="FF0000"/>
                </a:solidFill>
                <a:latin typeface="微软雅黑" panose="020B0503020204020204" pitchFamily="34" charset="-122"/>
                <a:cs typeface="黑体" panose="02010609060101010101" pitchFamily="49" charset="-122"/>
                <a:sym typeface="+mn-ea"/>
              </a:rPr>
              <a:t>可从监管部门报表</a:t>
            </a:r>
            <a:r>
              <a:rPr lang="en-US" altLang="zh-CN" sz="2200" b="1" dirty="0">
                <a:solidFill>
                  <a:srgbClr val="FF0000"/>
                </a:solidFill>
                <a:latin typeface="微软雅黑" panose="020B0503020204020204" pitchFamily="34" charset="-122"/>
                <a:cs typeface="黑体" panose="02010609060101010101" pitchFamily="49" charset="-122"/>
                <a:sym typeface="+mn-ea"/>
              </a:rPr>
              <a:t>《</a:t>
            </a:r>
            <a:r>
              <a:rPr lang="zh-CN" altLang="en-US" sz="2200" b="1" dirty="0">
                <a:solidFill>
                  <a:srgbClr val="FF0000"/>
                </a:solidFill>
                <a:latin typeface="微软雅黑" panose="020B0503020204020204" pitchFamily="34" charset="-122"/>
                <a:cs typeface="黑体" panose="02010609060101010101" pitchFamily="49" charset="-122"/>
                <a:sym typeface="+mn-ea"/>
              </a:rPr>
              <a:t>证券交易情况表</a:t>
            </a:r>
            <a:r>
              <a:rPr lang="en-US" altLang="zh-CN" sz="2200" b="1" dirty="0">
                <a:solidFill>
                  <a:srgbClr val="FF0000"/>
                </a:solidFill>
                <a:latin typeface="微软雅黑" panose="020B0503020204020204" pitchFamily="34" charset="-122"/>
                <a:cs typeface="黑体" panose="02010609060101010101" pitchFamily="49" charset="-122"/>
                <a:sym typeface="+mn-ea"/>
              </a:rPr>
              <a:t>》</a:t>
            </a:r>
            <a:r>
              <a:rPr lang="zh-CN" altLang="en-US" sz="2200" b="1" dirty="0">
                <a:solidFill>
                  <a:srgbClr val="FF0000"/>
                </a:solidFill>
                <a:latin typeface="微软雅黑" panose="020B0503020204020204" pitchFamily="34" charset="-122"/>
                <a:cs typeface="黑体" panose="02010609060101010101" pitchFamily="49" charset="-122"/>
                <a:sym typeface="+mn-ea"/>
              </a:rPr>
              <a:t>取数填报。</a:t>
            </a:r>
            <a:endParaRPr lang="en-US" altLang="zh-CN" sz="2200" b="1"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13" name="矩形 12"/>
          <p:cNvSpPr/>
          <p:nvPr/>
        </p:nvSpPr>
        <p:spPr>
          <a:xfrm>
            <a:off x="6888088" y="3900214"/>
            <a:ext cx="1224136" cy="298074"/>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688605" y="3283851"/>
            <a:ext cx="4899394" cy="2169633"/>
          </a:xfrm>
          <a:prstGeom prst="rect">
            <a:avLst/>
          </a:prstGeom>
          <a:noFill/>
        </p:spPr>
        <p:txBody>
          <a:bodyPr wrap="square" rtlCol="0">
            <a:spAutoFit/>
          </a:bodyPr>
          <a:lstStyle/>
          <a:p>
            <a:pPr marL="342900" indent="-342900">
              <a:lnSpc>
                <a:spcPct val="125000"/>
              </a:lnSpc>
              <a:buFont typeface="Arial" panose="020B0604020202020204" pitchFamily="34" charset="0"/>
              <a:buChar char="•"/>
            </a:pPr>
            <a:r>
              <a:rPr lang="zh-CN" altLang="en-US"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包括</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封闭式基金、开放式基金中的</a:t>
            </a:r>
            <a:r>
              <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rPr>
              <a:t>ETF</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a:t>
            </a:r>
            <a:r>
              <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rPr>
              <a:t>LOF</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等。</a:t>
            </a:r>
            <a:endPar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342900" indent="-342900">
              <a:lnSpc>
                <a:spcPct val="125000"/>
              </a:lnSpc>
              <a:buFont typeface="Arial" panose="020B0604020202020204" pitchFamily="34" charset="0"/>
              <a:buChar char="•"/>
            </a:pP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不在交易所挂牌交易的开放式基金的交易额</a:t>
            </a:r>
            <a:r>
              <a:rPr lang="zh-CN" altLang="en-US"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不计在内</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a:t>
            </a:r>
            <a:endPar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342900" indent="-342900">
              <a:lnSpc>
                <a:spcPct val="125000"/>
              </a:lnSpc>
              <a:buFont typeface="Arial" panose="020B0604020202020204" pitchFamily="34" charset="0"/>
              <a:buChar char="•"/>
            </a:pPr>
            <a:r>
              <a:rPr lang="zh-CN" altLang="en-US"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不含</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场外基金的申赎金额。</a:t>
            </a:r>
            <a:endPar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1"/>
          <a:stretch>
            <a:fillRect/>
          </a:stretch>
        </p:blipFill>
        <p:spPr>
          <a:xfrm>
            <a:off x="6096000" y="3213421"/>
            <a:ext cx="3382476" cy="2969979"/>
          </a:xfrm>
          <a:prstGeom prst="rect">
            <a:avLst/>
          </a:prstGeom>
        </p:spPr>
      </p:pic>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3"/>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altLang="en-US" sz="2000" b="1" dirty="0" smtClean="0">
                <a:solidFill>
                  <a:schemeClr val="bg1"/>
                </a:solidFill>
                <a:latin typeface="微软雅黑" panose="020B0503020204020204" pitchFamily="34" charset="-122"/>
                <a:cs typeface="黑体" panose="02010609060101010101" pitchFamily="49" charset="-122"/>
                <a:sym typeface="+mn-ea"/>
              </a:rPr>
              <a:t>（二）指标</a:t>
            </a:r>
            <a:r>
              <a:rPr lang="zh-CN" altLang="en-US" sz="2000" b="1" dirty="0">
                <a:solidFill>
                  <a:schemeClr val="bg1"/>
                </a:solidFill>
                <a:latin typeface="微软雅黑" panose="020B0503020204020204" pitchFamily="34" charset="-122"/>
                <a:cs typeface="黑体" panose="02010609060101010101" pitchFamily="49" charset="-122"/>
                <a:sym typeface="+mn-ea"/>
              </a:rPr>
              <a:t>解释</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文本框 2"/>
          <p:cNvSpPr txBox="1"/>
          <p:nvPr/>
        </p:nvSpPr>
        <p:spPr>
          <a:xfrm>
            <a:off x="336591" y="1565213"/>
            <a:ext cx="10502817" cy="900055"/>
          </a:xfrm>
          <a:prstGeom prst="rect">
            <a:avLst/>
          </a:prstGeom>
          <a:noFill/>
        </p:spPr>
        <p:txBody>
          <a:bodyPr wrap="square" rtlCol="0">
            <a:spAutoFit/>
          </a:bodyPr>
          <a:lstStyle/>
          <a:p>
            <a:pPr>
              <a:lnSpc>
                <a:spcPct val="125000"/>
              </a:lnSpc>
            </a:pPr>
            <a:r>
              <a:rPr lang="zh-CN" altLang="en-US" sz="2200" dirty="0"/>
              <a:t>二、交易情况合计</a:t>
            </a:r>
            <a:endParaRPr lang="en-US" altLang="zh-CN" sz="2200" dirty="0"/>
          </a:p>
          <a:p>
            <a:pPr marL="285750" indent="-285750">
              <a:lnSpc>
                <a:spcPct val="125000"/>
              </a:lnSpc>
              <a:buFont typeface="Arial" panose="020B0604020202020204" pitchFamily="34" charset="0"/>
              <a:buChar char="•"/>
            </a:pPr>
            <a:r>
              <a:rPr lang="zh-CN" altLang="en-US" sz="2200" dirty="0">
                <a:latin typeface="微软雅黑" panose="020B0503020204020204" pitchFamily="34" charset="-122"/>
                <a:cs typeface="黑体" panose="02010609060101010101" pitchFamily="49" charset="-122"/>
                <a:sym typeface="+mn-ea"/>
              </a:rPr>
              <a:t>债券交易</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额：指</a:t>
            </a:r>
            <a:r>
              <a:rPr lang="zh-CN" altLang="en-US" sz="2200" dirty="0">
                <a:solidFill>
                  <a:schemeClr val="tx1"/>
                </a:solidFill>
                <a:latin typeface="微软雅黑" panose="020B0503020204020204" pitchFamily="34" charset="-122"/>
                <a:ea typeface="微软雅黑" panose="020B0503020204020204" pitchFamily="34" charset="-122"/>
                <a:cs typeface="黑体" panose="02010609060101010101" pitchFamily="49" charset="-122"/>
                <a:sym typeface="+mn-ea"/>
              </a:rPr>
              <a:t>报告期</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投资者在各类证券交易场所进行债券买卖交易活动的金额。</a:t>
            </a:r>
            <a:endPar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13" name="矩形 12"/>
          <p:cNvSpPr/>
          <p:nvPr/>
        </p:nvSpPr>
        <p:spPr>
          <a:xfrm>
            <a:off x="6456040" y="4153697"/>
            <a:ext cx="1224136" cy="298074"/>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688605" y="3304524"/>
            <a:ext cx="4899394" cy="1323247"/>
          </a:xfrm>
          <a:prstGeom prst="rect">
            <a:avLst/>
          </a:prstGeom>
          <a:noFill/>
        </p:spPr>
        <p:txBody>
          <a:bodyPr wrap="square" rtlCol="0">
            <a:spAutoFit/>
          </a:bodyPr>
          <a:lstStyle/>
          <a:p>
            <a:pPr marL="342900" indent="-342900">
              <a:lnSpc>
                <a:spcPct val="125000"/>
              </a:lnSpc>
              <a:buFont typeface="Arial" panose="020B0604020202020204" pitchFamily="34" charset="0"/>
              <a:buChar char="•"/>
            </a:pPr>
            <a:r>
              <a:rPr lang="zh-CN" altLang="en-US"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包括</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国债、地方政府债、金融债、企业债、公司债、分离债、可转债、私募债、资产支持类债券等。</a:t>
            </a:r>
            <a:endPar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1"/>
          <a:stretch>
            <a:fillRect/>
          </a:stretch>
        </p:blipFill>
        <p:spPr>
          <a:xfrm>
            <a:off x="6816080" y="3537129"/>
            <a:ext cx="3382476" cy="2969979"/>
          </a:xfrm>
          <a:prstGeom prst="rect">
            <a:avLst/>
          </a:prstGeom>
        </p:spPr>
      </p:pic>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3"/>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altLang="en-US" sz="2000" b="1" dirty="0" smtClean="0">
                <a:solidFill>
                  <a:schemeClr val="bg1"/>
                </a:solidFill>
                <a:latin typeface="微软雅黑" panose="020B0503020204020204" pitchFamily="34" charset="-122"/>
                <a:cs typeface="黑体" panose="02010609060101010101" pitchFamily="49" charset="-122"/>
                <a:sym typeface="+mn-ea"/>
              </a:rPr>
              <a:t>（二）指标</a:t>
            </a:r>
            <a:r>
              <a:rPr lang="zh-CN" altLang="en-US" sz="2000" b="1" dirty="0">
                <a:solidFill>
                  <a:schemeClr val="bg1"/>
                </a:solidFill>
                <a:latin typeface="微软雅黑" panose="020B0503020204020204" pitchFamily="34" charset="-122"/>
                <a:cs typeface="黑体" panose="02010609060101010101" pitchFamily="49" charset="-122"/>
                <a:sym typeface="+mn-ea"/>
              </a:rPr>
              <a:t>解释</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文本框 2"/>
          <p:cNvSpPr txBox="1"/>
          <p:nvPr/>
        </p:nvSpPr>
        <p:spPr>
          <a:xfrm>
            <a:off x="267335" y="1502094"/>
            <a:ext cx="10502817" cy="2169633"/>
          </a:xfrm>
          <a:prstGeom prst="rect">
            <a:avLst/>
          </a:prstGeom>
          <a:noFill/>
        </p:spPr>
        <p:txBody>
          <a:bodyPr wrap="square" rtlCol="0">
            <a:spAutoFit/>
          </a:bodyPr>
          <a:lstStyle/>
          <a:p>
            <a:pPr>
              <a:lnSpc>
                <a:spcPct val="125000"/>
              </a:lnSpc>
            </a:pPr>
            <a:r>
              <a:rPr lang="zh-CN" altLang="en-US" sz="2200" dirty="0"/>
              <a:t>二、交易情况合计</a:t>
            </a:r>
            <a:endParaRPr lang="en-US" altLang="zh-CN" sz="2200" dirty="0"/>
          </a:p>
          <a:p>
            <a:pPr marL="285750" indent="-285750">
              <a:lnSpc>
                <a:spcPct val="125000"/>
              </a:lnSpc>
              <a:buFont typeface="Arial" panose="020B0604020202020204" pitchFamily="34" charset="0"/>
              <a:buChar char="•"/>
            </a:pPr>
            <a:r>
              <a:rPr lang="zh-CN" altLang="en-US" sz="2200" dirty="0">
                <a:latin typeface="微软雅黑" panose="020B0503020204020204" pitchFamily="34" charset="-122"/>
                <a:cs typeface="黑体" panose="02010609060101010101" pitchFamily="49" charset="-122"/>
                <a:sym typeface="+mn-ea"/>
              </a:rPr>
              <a:t>“其中：债券现货交易</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额”：指报告期投资者在各类证券交易场所进行债券买卖交易活动</a:t>
            </a:r>
            <a:r>
              <a:rPr lang="zh-CN" altLang="en-US"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现货</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成交金额。</a:t>
            </a:r>
            <a:endPar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285750" indent="-285750">
              <a:lnSpc>
                <a:spcPct val="125000"/>
              </a:lnSpc>
              <a:buFont typeface="Arial" panose="020B0604020202020204" pitchFamily="34" charset="0"/>
              <a:buChar char="•"/>
            </a:pPr>
            <a:r>
              <a:rPr lang="zh-CN" altLang="en-US" sz="2200" dirty="0">
                <a:latin typeface="微软雅黑" panose="020B0503020204020204" pitchFamily="34" charset="-122"/>
                <a:cs typeface="黑体" panose="02010609060101010101" pitchFamily="49" charset="-122"/>
                <a:sym typeface="+mn-ea"/>
              </a:rPr>
              <a:t>“其中：债券回购交易</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额”：指报告期投资者在各类证券交易场所进行</a:t>
            </a:r>
            <a:r>
              <a:rPr lang="zh-CN" altLang="en-US"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回购</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债券活动成交金额。</a:t>
            </a:r>
            <a:r>
              <a:rPr lang="zh-CN" altLang="en-US"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回购交易只记录单边交易额</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a:t>
            </a:r>
            <a:endPar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13" name="矩形 12"/>
          <p:cNvSpPr/>
          <p:nvPr/>
        </p:nvSpPr>
        <p:spPr>
          <a:xfrm>
            <a:off x="7386464" y="4873080"/>
            <a:ext cx="1877888" cy="57214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331470" y="3980371"/>
            <a:ext cx="6407472" cy="707886"/>
          </a:xfrm>
          <a:prstGeom prst="rect">
            <a:avLst/>
          </a:prstGeom>
          <a:noFill/>
        </p:spPr>
        <p:txBody>
          <a:bodyPr wrap="square" rtlCol="0">
            <a:spAutoFit/>
          </a:bodyPr>
          <a:lstStyle/>
          <a:p>
            <a:pPr marL="342900" indent="-342900">
              <a:buFont typeface="Arial" panose="020B0604020202020204" pitchFamily="34" charset="0"/>
              <a:buChar char="•"/>
            </a:pPr>
            <a:r>
              <a:rPr lang="zh-CN" altLang="en-US" sz="2200" b="1" dirty="0">
                <a:solidFill>
                  <a:srgbClr val="FF0000"/>
                </a:solidFill>
              </a:rPr>
              <a:t>可从监管</a:t>
            </a:r>
            <a:r>
              <a:rPr lang="zh-CN" altLang="en-US" sz="2200" b="1" dirty="0" smtClean="0">
                <a:solidFill>
                  <a:srgbClr val="FF0000"/>
                </a:solidFill>
              </a:rPr>
              <a:t>部门</a:t>
            </a:r>
            <a:r>
              <a:rPr lang="en-US" altLang="zh-CN" sz="2200" b="1" dirty="0" smtClean="0">
                <a:solidFill>
                  <a:srgbClr val="FF0000"/>
                </a:solidFill>
              </a:rPr>
              <a:t>《</a:t>
            </a:r>
            <a:r>
              <a:rPr lang="zh-CN" altLang="en-US" sz="2200" b="1" dirty="0">
                <a:solidFill>
                  <a:srgbClr val="FF0000"/>
                </a:solidFill>
              </a:rPr>
              <a:t>证券交易情况表</a:t>
            </a:r>
            <a:r>
              <a:rPr lang="en-US" altLang="zh-CN" sz="2200" b="1" dirty="0">
                <a:solidFill>
                  <a:srgbClr val="FF0000"/>
                </a:solidFill>
              </a:rPr>
              <a:t>》</a:t>
            </a:r>
            <a:r>
              <a:rPr lang="zh-CN" altLang="en-US" sz="2200" b="1" dirty="0">
                <a:solidFill>
                  <a:srgbClr val="FF0000"/>
                </a:solidFill>
              </a:rPr>
              <a:t>取数填报。</a:t>
            </a:r>
            <a:endParaRPr lang="zh-CN" altLang="en-US" sz="2200" b="1" dirty="0">
              <a:solidFill>
                <a:srgbClr val="FF0000"/>
              </a:solidFill>
            </a:endParaRPr>
          </a:p>
          <a:p>
            <a:endParaRPr lang="zh-CN" altLang="en-US" dirty="0"/>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1"/>
          <a:stretch>
            <a:fillRect/>
          </a:stretch>
        </p:blipFill>
        <p:spPr>
          <a:xfrm>
            <a:off x="7392523" y="2997435"/>
            <a:ext cx="3382476" cy="2969979"/>
          </a:xfrm>
          <a:prstGeom prst="rect">
            <a:avLst/>
          </a:prstGeom>
        </p:spPr>
      </p:pic>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3"/>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altLang="en-US" sz="2000" b="1" dirty="0" smtClean="0">
                <a:solidFill>
                  <a:schemeClr val="bg1"/>
                </a:solidFill>
                <a:latin typeface="微软雅黑" panose="020B0503020204020204" pitchFamily="34" charset="-122"/>
                <a:cs typeface="黑体" panose="02010609060101010101" pitchFamily="49" charset="-122"/>
                <a:sym typeface="+mn-ea"/>
              </a:rPr>
              <a:t>（二）指标</a:t>
            </a:r>
            <a:r>
              <a:rPr lang="zh-CN" altLang="en-US" sz="2000" b="1" dirty="0">
                <a:solidFill>
                  <a:schemeClr val="bg1"/>
                </a:solidFill>
                <a:latin typeface="微软雅黑" panose="020B0503020204020204" pitchFamily="34" charset="-122"/>
                <a:cs typeface="黑体" panose="02010609060101010101" pitchFamily="49" charset="-122"/>
                <a:sym typeface="+mn-ea"/>
              </a:rPr>
              <a:t>解释</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文本框 2"/>
          <p:cNvSpPr txBox="1"/>
          <p:nvPr/>
        </p:nvSpPr>
        <p:spPr>
          <a:xfrm>
            <a:off x="119380" y="1429385"/>
            <a:ext cx="11647805" cy="1283970"/>
          </a:xfrm>
          <a:prstGeom prst="rect">
            <a:avLst/>
          </a:prstGeom>
          <a:noFill/>
        </p:spPr>
        <p:txBody>
          <a:bodyPr wrap="square" rtlCol="0">
            <a:spAutoFit/>
          </a:bodyPr>
          <a:lstStyle/>
          <a:p>
            <a:pPr>
              <a:lnSpc>
                <a:spcPct val="125000"/>
              </a:lnSpc>
            </a:pPr>
            <a:r>
              <a:rPr lang="zh-CN" altLang="en-US" sz="2200" dirty="0"/>
              <a:t>二、交易情况合计</a:t>
            </a:r>
            <a:endParaRPr lang="en-US" altLang="zh-CN" sz="2200" dirty="0"/>
          </a:p>
          <a:p>
            <a:pPr marL="285750" indent="-285750">
              <a:lnSpc>
                <a:spcPct val="125000"/>
              </a:lnSpc>
              <a:buFont typeface="Arial" panose="020B0604020202020204" pitchFamily="34" charset="0"/>
              <a:buChar char="•"/>
            </a:pPr>
            <a:r>
              <a:rPr lang="zh-CN" altLang="en-US" sz="2000" dirty="0">
                <a:latin typeface="微软雅黑" panose="020B0503020204020204" pitchFamily="34" charset="-122"/>
                <a:cs typeface="黑体" panose="02010609060101010101" pitchFamily="49" charset="-122"/>
                <a:sym typeface="+mn-ea"/>
              </a:rPr>
              <a:t>融资融券交易</a:t>
            </a:r>
            <a:r>
              <a:rPr lang="zh-CN" altLang="en-US" sz="2000" dirty="0">
                <a:latin typeface="微软雅黑" panose="020B0503020204020204" pitchFamily="34" charset="-122"/>
                <a:ea typeface="微软雅黑" panose="020B0503020204020204" pitchFamily="34" charset="-122"/>
                <a:cs typeface="黑体" panose="02010609060101010101" pitchFamily="49" charset="-122"/>
                <a:sym typeface="+mn-ea"/>
              </a:rPr>
              <a:t>额：指报告期投资者通过</a:t>
            </a:r>
            <a:r>
              <a:rPr lang="zh-CN" altLang="en-US" sz="2000" dirty="0">
                <a:solidFill>
                  <a:schemeClr val="tx1"/>
                </a:solidFill>
                <a:latin typeface="微软雅黑" panose="020B0503020204020204" pitchFamily="34" charset="-122"/>
                <a:ea typeface="微软雅黑" panose="020B0503020204020204" pitchFamily="34" charset="-122"/>
                <a:cs typeface="黑体" panose="02010609060101010101" pitchFamily="49" charset="-122"/>
                <a:sym typeface="+mn-ea"/>
              </a:rPr>
              <a:t>融资融券的方式在各类证券交易场所进行证券交易的总金额。</a:t>
            </a:r>
            <a:endParaRPr lang="en-US" altLang="zh-CN" sz="2000" dirty="0">
              <a:solidFill>
                <a:schemeClr val="tx1"/>
              </a:solidFill>
              <a:latin typeface="微软雅黑" panose="020B0503020204020204" pitchFamily="34" charset="-122"/>
              <a:ea typeface="微软雅黑" panose="020B0503020204020204" pitchFamily="34" charset="-122"/>
              <a:cs typeface="黑体" panose="02010609060101010101" pitchFamily="49" charset="-122"/>
              <a:sym typeface="+mn-ea"/>
            </a:endParaRPr>
          </a:p>
          <a:p>
            <a:pPr marL="285750" indent="-285750">
              <a:lnSpc>
                <a:spcPct val="125000"/>
              </a:lnSpc>
              <a:buFont typeface="Arial" panose="020B0604020202020204" pitchFamily="34" charset="0"/>
              <a:buChar char="•"/>
            </a:pPr>
            <a:r>
              <a:rPr lang="zh-CN" altLang="en-US" sz="2000" dirty="0">
                <a:solidFill>
                  <a:schemeClr val="tx1"/>
                </a:solidFill>
                <a:latin typeface="微软雅黑" panose="020B0503020204020204" pitchFamily="34" charset="-122"/>
                <a:ea typeface="微软雅黑" panose="020B0503020204020204" pitchFamily="34" charset="-122"/>
                <a:cs typeface="黑体" panose="02010609060101010101" pitchFamily="49" charset="-122"/>
                <a:sym typeface="+mn-ea"/>
              </a:rPr>
              <a:t>“其中：融资交易额”：指报告期投资者通过融资方</a:t>
            </a:r>
            <a:r>
              <a:rPr lang="zh-CN" altLang="en-US" sz="2000" dirty="0">
                <a:latin typeface="微软雅黑" panose="020B0503020204020204" pitchFamily="34" charset="-122"/>
                <a:ea typeface="微软雅黑" panose="020B0503020204020204" pitchFamily="34" charset="-122"/>
                <a:cs typeface="黑体" panose="02010609060101010101" pitchFamily="49" charset="-122"/>
                <a:sym typeface="+mn-ea"/>
              </a:rPr>
              <a:t>式在各类证券交易场所进行证券交易的总金额。</a:t>
            </a:r>
            <a:endParaRPr lang="en-US" altLang="zh-CN" sz="20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13" name="矩形 12"/>
          <p:cNvSpPr/>
          <p:nvPr/>
        </p:nvSpPr>
        <p:spPr>
          <a:xfrm>
            <a:off x="7680320" y="4941324"/>
            <a:ext cx="2232248" cy="69462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335882" y="2772767"/>
            <a:ext cx="4899394" cy="1668780"/>
          </a:xfrm>
          <a:prstGeom prst="rect">
            <a:avLst/>
          </a:prstGeom>
          <a:noFill/>
        </p:spPr>
        <p:txBody>
          <a:bodyPr wrap="square" rtlCol="0">
            <a:spAutoFit/>
          </a:bodyPr>
          <a:lstStyle/>
          <a:p>
            <a:pPr marL="342900" indent="-342900">
              <a:lnSpc>
                <a:spcPct val="125000"/>
              </a:lnSpc>
              <a:buFont typeface="Arial" panose="020B0604020202020204" pitchFamily="34" charset="0"/>
              <a:buChar char="•"/>
            </a:pPr>
            <a:r>
              <a:rPr lang="zh-CN" altLang="en-US" sz="2000" dirty="0">
                <a:solidFill>
                  <a:schemeClr val="tx1"/>
                </a:solidFill>
                <a:latin typeface="微软雅黑" panose="020B0503020204020204" pitchFamily="34" charset="-122"/>
                <a:ea typeface="微软雅黑" panose="020B0503020204020204" pitchFamily="34" charset="-122"/>
                <a:cs typeface="黑体" panose="02010609060101010101" pitchFamily="49" charset="-122"/>
                <a:sym typeface="+mn-ea"/>
              </a:rPr>
              <a:t>融资融券是指投资者交存相应担保物，从证券公司借入资金买入证券或借入证券并卖出的行为。</a:t>
            </a:r>
            <a:endParaRPr lang="en-US" altLang="zh-CN" sz="20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342900" indent="-342900">
              <a:lnSpc>
                <a:spcPct val="125000"/>
              </a:lnSpc>
              <a:buFont typeface="Arial" panose="020B0604020202020204" pitchFamily="34" charset="0"/>
              <a:buChar char="•"/>
            </a:pPr>
            <a:endParaRPr lang="zh-CN" altLang="en-US" sz="2200" dirty="0">
              <a:solidFill>
                <a:srgbClr val="FF0000"/>
              </a:solidFill>
              <a:latin typeface="微软雅黑" panose="020B0503020204020204" pitchFamily="34" charset="-122"/>
              <a:cs typeface="黑体" panose="02010609060101010101" pitchFamily="49" charset="-122"/>
              <a:sym typeface="+mn-ea"/>
            </a:endParaRPr>
          </a:p>
        </p:txBody>
      </p:sp>
      <p:sp>
        <p:nvSpPr>
          <p:cNvPr id="4" name="文本框 3"/>
          <p:cNvSpPr txBox="1"/>
          <p:nvPr/>
        </p:nvSpPr>
        <p:spPr>
          <a:xfrm>
            <a:off x="335915" y="4069715"/>
            <a:ext cx="6086475" cy="1422954"/>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zh-CN" altLang="en-US" sz="2000" b="1" dirty="0">
                <a:solidFill>
                  <a:srgbClr val="FF0000"/>
                </a:solidFill>
                <a:latin typeface="微软雅黑" panose="020B0503020204020204" pitchFamily="34" charset="-122"/>
                <a:cs typeface="黑体" panose="02010609060101010101" pitchFamily="49" charset="-122"/>
                <a:sym typeface="+mn-ea"/>
              </a:rPr>
              <a:t>融资融券</a:t>
            </a:r>
            <a:r>
              <a:rPr lang="zh-CN" altLang="en-US" sz="2000" b="1" dirty="0" smtClean="0">
                <a:solidFill>
                  <a:srgbClr val="FF0000"/>
                </a:solidFill>
                <a:latin typeface="微软雅黑" panose="020B0503020204020204" pitchFamily="34" charset="-122"/>
                <a:cs typeface="黑体" panose="02010609060101010101" pitchFamily="49" charset="-122"/>
                <a:sym typeface="+mn-ea"/>
              </a:rPr>
              <a:t>交易额不再参考</a:t>
            </a:r>
            <a:r>
              <a:rPr lang="zh-CN" altLang="en-US" sz="2000" b="1" dirty="0">
                <a:solidFill>
                  <a:srgbClr val="FF0000"/>
                </a:solidFill>
                <a:latin typeface="微软雅黑" panose="020B0503020204020204" pitchFamily="34" charset="-122"/>
                <a:cs typeface="黑体" panose="02010609060101010101" pitchFamily="49" charset="-122"/>
                <a:sym typeface="+mn-ea"/>
              </a:rPr>
              <a:t>监管</a:t>
            </a:r>
            <a:r>
              <a:rPr lang="zh-CN" altLang="en-US" sz="2000" b="1" dirty="0" smtClean="0">
                <a:solidFill>
                  <a:srgbClr val="FF0000"/>
                </a:solidFill>
                <a:latin typeface="微软雅黑" panose="020B0503020204020204" pitchFamily="34" charset="-122"/>
                <a:cs typeface="黑体" panose="02010609060101010101" pitchFamily="49" charset="-122"/>
                <a:sym typeface="+mn-ea"/>
              </a:rPr>
              <a:t>部门《证券分支机构融资融券业务月度专项统计表》</a:t>
            </a:r>
            <a:endParaRPr lang="en-US" altLang="zh-CN" sz="2000" b="1" dirty="0" smtClean="0">
              <a:solidFill>
                <a:srgbClr val="FF0000"/>
              </a:solidFill>
              <a:latin typeface="微软雅黑" panose="020B0503020204020204" pitchFamily="34" charset="-122"/>
              <a:cs typeface="黑体" panose="02010609060101010101" pitchFamily="49" charset="-122"/>
              <a:sym typeface="+mn-ea"/>
            </a:endParaRPr>
          </a:p>
          <a:p>
            <a:pPr marL="342900" indent="-342900">
              <a:lnSpc>
                <a:spcPct val="150000"/>
              </a:lnSpc>
              <a:buFont typeface="Arial" panose="020B0604020202020204" pitchFamily="34" charset="0"/>
              <a:buChar char="•"/>
            </a:pPr>
            <a:r>
              <a:rPr lang="zh-CN" altLang="en-US" sz="2000" b="1" dirty="0" smtClean="0">
                <a:solidFill>
                  <a:srgbClr val="FF0000"/>
                </a:solidFill>
                <a:latin typeface="微软雅黑" panose="020B0503020204020204" pitchFamily="34" charset="-122"/>
                <a:cs typeface="黑体" panose="02010609060101010101" pitchFamily="49" charset="-122"/>
                <a:sym typeface="+mn-ea"/>
              </a:rPr>
              <a:t>需要企业根据信用账户交易加工</a:t>
            </a:r>
            <a:endParaRPr lang="zh-CN" altLang="en-US" sz="2200" b="1" dirty="0">
              <a:solidFill>
                <a:srgbClr val="FF0000"/>
              </a:solidFill>
              <a:latin typeface="微软雅黑" panose="020B0503020204020204" pitchFamily="34" charset="-122"/>
              <a:cs typeface="黑体" panose="02010609060101010101" pitchFamily="49" charset="-122"/>
              <a:sym typeface="+mn-ea"/>
            </a:endParaRPr>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1"/>
          <a:stretch>
            <a:fillRect/>
          </a:stretch>
        </p:blipFill>
        <p:spPr>
          <a:xfrm>
            <a:off x="6599724" y="3376310"/>
            <a:ext cx="3382476" cy="2969979"/>
          </a:xfrm>
          <a:prstGeom prst="rect">
            <a:avLst/>
          </a:prstGeom>
        </p:spPr>
      </p:pic>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3"/>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altLang="en-US" sz="2000" b="1" dirty="0" smtClean="0">
                <a:solidFill>
                  <a:schemeClr val="bg1"/>
                </a:solidFill>
                <a:latin typeface="微软雅黑" panose="020B0503020204020204" pitchFamily="34" charset="-122"/>
                <a:cs typeface="黑体" panose="02010609060101010101" pitchFamily="49" charset="-122"/>
                <a:sym typeface="+mn-ea"/>
              </a:rPr>
              <a:t>（二）指标</a:t>
            </a:r>
            <a:r>
              <a:rPr lang="zh-CN" altLang="en-US" sz="2000" b="1" dirty="0">
                <a:solidFill>
                  <a:schemeClr val="bg1"/>
                </a:solidFill>
                <a:latin typeface="微软雅黑" panose="020B0503020204020204" pitchFamily="34" charset="-122"/>
                <a:cs typeface="黑体" panose="02010609060101010101" pitchFamily="49" charset="-122"/>
                <a:sym typeface="+mn-ea"/>
              </a:rPr>
              <a:t>解释</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文本框 2"/>
          <p:cNvSpPr txBox="1"/>
          <p:nvPr/>
        </p:nvSpPr>
        <p:spPr>
          <a:xfrm>
            <a:off x="331470" y="1458750"/>
            <a:ext cx="10502817" cy="1360805"/>
          </a:xfrm>
          <a:prstGeom prst="rect">
            <a:avLst/>
          </a:prstGeom>
          <a:noFill/>
        </p:spPr>
        <p:txBody>
          <a:bodyPr wrap="square" rtlCol="0">
            <a:spAutoFit/>
          </a:bodyPr>
          <a:lstStyle/>
          <a:p>
            <a:pPr>
              <a:lnSpc>
                <a:spcPct val="125000"/>
              </a:lnSpc>
            </a:pPr>
            <a:r>
              <a:rPr lang="zh-CN" altLang="en-US" sz="2200" dirty="0"/>
              <a:t>二、交易情况合计</a:t>
            </a:r>
            <a:endParaRPr lang="en-US" altLang="zh-CN" sz="2200" dirty="0"/>
          </a:p>
          <a:p>
            <a:pPr marL="285750" indent="-285750">
              <a:lnSpc>
                <a:spcPct val="125000"/>
              </a:lnSpc>
              <a:buFont typeface="Arial" panose="020B0604020202020204" pitchFamily="34" charset="0"/>
              <a:buChar char="•"/>
            </a:pPr>
            <a:r>
              <a:rPr lang="zh-CN" altLang="en-US" sz="2200" dirty="0">
                <a:latin typeface="微软雅黑" panose="020B0503020204020204" pitchFamily="34" charset="-122"/>
                <a:cs typeface="黑体" panose="02010609060101010101" pitchFamily="49" charset="-122"/>
                <a:sym typeface="+mn-ea"/>
              </a:rPr>
              <a:t>其他交易</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额：指报告期投资者在各类证券</a:t>
            </a:r>
            <a:r>
              <a:rPr lang="zh-CN" altLang="en-US" sz="2200" dirty="0">
                <a:solidFill>
                  <a:schemeClr val="tx1"/>
                </a:solidFill>
                <a:latin typeface="微软雅黑" panose="020B0503020204020204" pitchFamily="34" charset="-122"/>
                <a:ea typeface="微软雅黑" panose="020B0503020204020204" pitchFamily="34" charset="-122"/>
                <a:cs typeface="黑体" panose="02010609060101010101" pitchFamily="49" charset="-122"/>
                <a:sym typeface="+mn-ea"/>
              </a:rPr>
              <a:t>交易场所除股票、封闭式基金、</a:t>
            </a:r>
            <a:r>
              <a:rPr lang="en-US" altLang="zh-CN" sz="2200" dirty="0">
                <a:solidFill>
                  <a:schemeClr val="tx1"/>
                </a:solidFill>
                <a:latin typeface="微软雅黑" panose="020B0503020204020204" pitchFamily="34" charset="-122"/>
                <a:ea typeface="微软雅黑" panose="020B0503020204020204" pitchFamily="34" charset="-122"/>
                <a:cs typeface="黑体" panose="02010609060101010101" pitchFamily="49" charset="-122"/>
                <a:sym typeface="+mn-ea"/>
              </a:rPr>
              <a:t>ETF</a:t>
            </a:r>
            <a:r>
              <a:rPr lang="zh-CN" altLang="en-US" sz="2200" dirty="0">
                <a:solidFill>
                  <a:schemeClr val="tx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en-US" altLang="zh-CN" sz="2200" dirty="0">
                <a:solidFill>
                  <a:schemeClr val="tx1"/>
                </a:solidFill>
                <a:latin typeface="微软雅黑" panose="020B0503020204020204" pitchFamily="34" charset="-122"/>
                <a:ea typeface="微软雅黑" panose="020B0503020204020204" pitchFamily="34" charset="-122"/>
                <a:cs typeface="黑体" panose="02010609060101010101" pitchFamily="49" charset="-122"/>
                <a:sym typeface="+mn-ea"/>
              </a:rPr>
              <a:t>LOF</a:t>
            </a:r>
            <a:r>
              <a:rPr lang="zh-CN" altLang="en-US" sz="2200" dirty="0">
                <a:solidFill>
                  <a:schemeClr val="tx1"/>
                </a:solidFill>
                <a:latin typeface="微软雅黑" panose="020B0503020204020204" pitchFamily="34" charset="-122"/>
                <a:ea typeface="微软雅黑" panose="020B0503020204020204" pitchFamily="34" charset="-122"/>
                <a:cs typeface="黑体" panose="02010609060101010101" pitchFamily="49" charset="-122"/>
                <a:sym typeface="+mn-ea"/>
              </a:rPr>
              <a:t>开放式基金、债券、融资融券之外买</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卖交易活动金额。</a:t>
            </a:r>
            <a:endPar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13" name="矩形 12"/>
          <p:cNvSpPr/>
          <p:nvPr/>
        </p:nvSpPr>
        <p:spPr>
          <a:xfrm>
            <a:off x="6960096" y="5983564"/>
            <a:ext cx="2232248" cy="3427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335231" y="3357562"/>
            <a:ext cx="4899394" cy="3139321"/>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zh-CN" altLang="en-US"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主要包括</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：开放式基金（含一对多）的申购、赎回交易；收益凭证等。</a:t>
            </a:r>
            <a:endPar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342900" indent="-342900">
              <a:lnSpc>
                <a:spcPct val="150000"/>
              </a:lnSpc>
              <a:buFont typeface="Arial" panose="020B0604020202020204" pitchFamily="34" charset="0"/>
              <a:buChar char="•"/>
            </a:pPr>
            <a:r>
              <a:rPr lang="zh-CN" altLang="en-US"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包含</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场外基金的申赎交易</a:t>
            </a:r>
            <a:r>
              <a:rPr lang="zh-CN" altLang="en-US" sz="2200" dirty="0" smtClean="0">
                <a:latin typeface="微软雅黑" panose="020B0503020204020204" pitchFamily="34" charset="-122"/>
                <a:ea typeface="微软雅黑" panose="020B0503020204020204" pitchFamily="34" charset="-122"/>
                <a:cs typeface="黑体" panose="02010609060101010101" pitchFamily="49" charset="-122"/>
                <a:sym typeface="+mn-ea"/>
              </a:rPr>
              <a:t>。</a:t>
            </a:r>
            <a:endParaRPr lang="en-US" altLang="zh-CN" sz="2200" dirty="0" smtClean="0">
              <a:latin typeface="微软雅黑" panose="020B0503020204020204" pitchFamily="34" charset="-122"/>
              <a:ea typeface="微软雅黑" panose="020B0503020204020204" pitchFamily="34" charset="-122"/>
              <a:cs typeface="黑体" panose="02010609060101010101" pitchFamily="49" charset="-122"/>
              <a:sym typeface="+mn-ea"/>
            </a:endParaRPr>
          </a:p>
          <a:p>
            <a:pPr marL="342900" indent="-342900">
              <a:lnSpc>
                <a:spcPct val="150000"/>
              </a:lnSpc>
              <a:buFont typeface="Arial" panose="020B0604020202020204" pitchFamily="34" charset="0"/>
              <a:buChar char="•"/>
            </a:pPr>
            <a:r>
              <a:rPr lang="zh-CN" altLang="en-US" sz="2200" b="1" dirty="0" smtClean="0">
                <a:solidFill>
                  <a:srgbClr val="FF0000"/>
                </a:solidFill>
                <a:latin typeface="微软雅黑" panose="020B0503020204020204" pitchFamily="34" charset="-122"/>
                <a:cs typeface="黑体" panose="02010609060101010101" pitchFamily="49" charset="-122"/>
                <a:sym typeface="+mn-ea"/>
              </a:rPr>
              <a:t>包含场内期权</a:t>
            </a:r>
            <a:r>
              <a:rPr lang="en-US" altLang="zh-CN" sz="2200" b="1" dirty="0" smtClean="0">
                <a:solidFill>
                  <a:srgbClr val="FF0000"/>
                </a:solidFill>
                <a:latin typeface="微软雅黑" panose="020B0503020204020204" pitchFamily="34" charset="-122"/>
                <a:cs typeface="黑体" panose="02010609060101010101" pitchFamily="49" charset="-122"/>
                <a:sym typeface="+mn-ea"/>
              </a:rPr>
              <a:t>,</a:t>
            </a:r>
            <a:r>
              <a:rPr lang="zh-CN" altLang="en-US" sz="2200" b="1" dirty="0" smtClean="0">
                <a:solidFill>
                  <a:srgbClr val="FF0000"/>
                </a:solidFill>
                <a:latin typeface="微软雅黑" panose="020B0503020204020204" pitchFamily="34" charset="-122"/>
                <a:cs typeface="黑体" panose="02010609060101010101" pitchFamily="49" charset="-122"/>
                <a:sym typeface="+mn-ea"/>
              </a:rPr>
              <a:t>但和</a:t>
            </a:r>
            <a:r>
              <a:rPr lang="en-US" altLang="zh-CN" sz="2200" b="1" dirty="0" smtClean="0">
                <a:solidFill>
                  <a:srgbClr val="FF0000"/>
                </a:solidFill>
              </a:rPr>
              <a:t>《</a:t>
            </a:r>
            <a:r>
              <a:rPr lang="zh-CN" altLang="en-US" sz="2200" b="1" dirty="0" smtClean="0">
                <a:solidFill>
                  <a:srgbClr val="FF0000"/>
                </a:solidFill>
              </a:rPr>
              <a:t>证券交易情况表</a:t>
            </a:r>
            <a:r>
              <a:rPr lang="en-US" altLang="zh-CN" sz="2200" b="1" dirty="0" smtClean="0">
                <a:solidFill>
                  <a:srgbClr val="FF0000"/>
                </a:solidFill>
              </a:rPr>
              <a:t>》</a:t>
            </a:r>
            <a:r>
              <a:rPr lang="zh-CN" altLang="en-US" sz="2200" b="1" dirty="0" smtClean="0">
                <a:solidFill>
                  <a:srgbClr val="FF0000"/>
                </a:solidFill>
              </a:rPr>
              <a:t>中口径不同，一个是成交数量（张、手），一个是成交金额</a:t>
            </a:r>
            <a:endParaRPr lang="zh-CN" altLang="en-US" sz="2200" b="1"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6384032" y="3498703"/>
            <a:ext cx="3787489" cy="1512319"/>
          </a:xfrm>
          <a:prstGeom prst="rect">
            <a:avLst/>
          </a:prstGeom>
        </p:spPr>
      </p:pic>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3"/>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altLang="en-US" sz="2000" b="1" dirty="0" smtClean="0">
                <a:solidFill>
                  <a:schemeClr val="bg1"/>
                </a:solidFill>
                <a:latin typeface="微软雅黑" panose="020B0503020204020204" pitchFamily="34" charset="-122"/>
                <a:cs typeface="黑体" panose="02010609060101010101" pitchFamily="49" charset="-122"/>
                <a:sym typeface="+mn-ea"/>
              </a:rPr>
              <a:t>（二）指标</a:t>
            </a:r>
            <a:r>
              <a:rPr lang="zh-CN" altLang="en-US" sz="2000" b="1" dirty="0">
                <a:solidFill>
                  <a:schemeClr val="bg1"/>
                </a:solidFill>
                <a:latin typeface="微软雅黑" panose="020B0503020204020204" pitchFamily="34" charset="-122"/>
                <a:cs typeface="黑体" panose="02010609060101010101" pitchFamily="49" charset="-122"/>
                <a:sym typeface="+mn-ea"/>
              </a:rPr>
              <a:t>解释</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文本框 2"/>
          <p:cNvSpPr txBox="1"/>
          <p:nvPr/>
        </p:nvSpPr>
        <p:spPr>
          <a:xfrm>
            <a:off x="331471" y="1505366"/>
            <a:ext cx="9220914" cy="2207260"/>
          </a:xfrm>
          <a:prstGeom prst="rect">
            <a:avLst/>
          </a:prstGeom>
          <a:noFill/>
        </p:spPr>
        <p:txBody>
          <a:bodyPr wrap="square" rtlCol="0">
            <a:spAutoFit/>
          </a:bodyPr>
          <a:lstStyle/>
          <a:p>
            <a:pPr>
              <a:lnSpc>
                <a:spcPct val="125000"/>
              </a:lnSpc>
            </a:pPr>
            <a:r>
              <a:rPr lang="zh-CN" altLang="en-US" sz="2200" dirty="0"/>
              <a:t>三、分红及增送情况合计</a:t>
            </a:r>
            <a:endParaRPr lang="en-US" altLang="zh-CN" sz="2200" dirty="0"/>
          </a:p>
          <a:p>
            <a:pPr marL="285750" indent="-285750">
              <a:lnSpc>
                <a:spcPct val="125000"/>
              </a:lnSpc>
              <a:buFont typeface="Arial" panose="020B0604020202020204" pitchFamily="34" charset="0"/>
              <a:buChar char="•"/>
            </a:pP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累计分红金额：指报告期投资者持有</a:t>
            </a:r>
            <a:r>
              <a:rPr lang="zh-CN" altLang="en-US"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各种证券</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累计红利分配的</a:t>
            </a:r>
            <a:r>
              <a:rPr lang="zh-CN" altLang="en-US"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现金</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价值</a:t>
            </a:r>
            <a:r>
              <a:rPr lang="zh-CN" altLang="en-US" sz="2200" dirty="0" smtClean="0">
                <a:latin typeface="微软雅黑" panose="020B0503020204020204" pitchFamily="34" charset="-122"/>
                <a:ea typeface="微软雅黑" panose="020B0503020204020204" pitchFamily="34" charset="-122"/>
                <a:cs typeface="黑体" panose="02010609060101010101" pitchFamily="49" charset="-122"/>
                <a:sym typeface="+mn-ea"/>
              </a:rPr>
              <a:t>。</a:t>
            </a:r>
            <a:endParaRPr lang="en-US" altLang="zh-CN" sz="2200" dirty="0" smtClean="0">
              <a:latin typeface="微软雅黑" panose="020B0503020204020204" pitchFamily="34" charset="-122"/>
              <a:ea typeface="微软雅黑" panose="020B0503020204020204" pitchFamily="34" charset="-122"/>
              <a:cs typeface="黑体" panose="02010609060101010101" pitchFamily="49" charset="-122"/>
              <a:sym typeface="+mn-ea"/>
            </a:endParaRPr>
          </a:p>
          <a:p>
            <a:pPr marL="285750" indent="-285750">
              <a:lnSpc>
                <a:spcPct val="125000"/>
              </a:lnSpc>
              <a:buFont typeface="Arial" panose="020B0604020202020204" pitchFamily="34" charset="0"/>
              <a:buChar char="•"/>
            </a:pPr>
            <a:endPar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285750" indent="-285750">
              <a:lnSpc>
                <a:spcPct val="125000"/>
              </a:lnSpc>
              <a:buFont typeface="Arial" panose="020B0604020202020204" pitchFamily="34" charset="0"/>
              <a:buChar char="•"/>
            </a:pPr>
            <a:r>
              <a:rPr lang="en-US" altLang="zh-CN" sz="2200" dirty="0">
                <a:latin typeface="微软雅黑" panose="020B0503020204020204" pitchFamily="34" charset="-122"/>
                <a:cs typeface="黑体" panose="02010609060101010101" pitchFamily="49" charset="-122"/>
                <a:sym typeface="+mn-ea"/>
              </a:rPr>
              <a:t>“</a:t>
            </a:r>
            <a:r>
              <a:rPr lang="zh-CN" altLang="en-US" sz="2200" dirty="0">
                <a:latin typeface="微软雅黑" panose="020B0503020204020204" pitchFamily="34" charset="-122"/>
                <a:cs typeface="黑体" panose="02010609060101010101" pitchFamily="49" charset="-122"/>
                <a:sym typeface="+mn-ea"/>
              </a:rPr>
              <a:t>其中：股票分红金额</a:t>
            </a:r>
            <a:r>
              <a:rPr lang="en-US" altLang="zh-CN" sz="2200" dirty="0">
                <a:latin typeface="微软雅黑" panose="020B0503020204020204" pitchFamily="34" charset="-122"/>
                <a:cs typeface="黑体" panose="02010609060101010101" pitchFamily="49" charset="-122"/>
                <a:sym typeface="+mn-ea"/>
              </a:rPr>
              <a:t>”</a:t>
            </a:r>
            <a:r>
              <a:rPr lang="zh-CN" altLang="en-US" sz="2200" dirty="0">
                <a:latin typeface="微软雅黑" panose="020B0503020204020204" pitchFamily="34" charset="-122"/>
                <a:cs typeface="黑体" panose="02010609060101010101" pitchFamily="49" charset="-122"/>
                <a:sym typeface="+mn-ea"/>
              </a:rPr>
              <a:t>：指报告期投资者持有各种股票累计红利分配的</a:t>
            </a:r>
            <a:r>
              <a:rPr lang="zh-CN" altLang="en-US" sz="2200" dirty="0">
                <a:solidFill>
                  <a:srgbClr val="FF0000"/>
                </a:solidFill>
                <a:latin typeface="微软雅黑" panose="020B0503020204020204" pitchFamily="34" charset="-122"/>
                <a:cs typeface="黑体" panose="02010609060101010101" pitchFamily="49" charset="-122"/>
                <a:sym typeface="+mn-ea"/>
              </a:rPr>
              <a:t>现金</a:t>
            </a:r>
            <a:r>
              <a:rPr lang="zh-CN" altLang="en-US" sz="2200" dirty="0">
                <a:latin typeface="微软雅黑" panose="020B0503020204020204" pitchFamily="34" charset="-122"/>
                <a:cs typeface="黑体" panose="02010609060101010101" pitchFamily="49" charset="-122"/>
                <a:sym typeface="+mn-ea"/>
              </a:rPr>
              <a:t>价值。</a:t>
            </a:r>
            <a:endPar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13" name="矩形 12"/>
          <p:cNvSpPr/>
          <p:nvPr/>
        </p:nvSpPr>
        <p:spPr>
          <a:xfrm>
            <a:off x="6888088" y="3916775"/>
            <a:ext cx="2304256" cy="67617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6384032" y="3498703"/>
            <a:ext cx="3787489" cy="1512319"/>
          </a:xfrm>
          <a:prstGeom prst="rect">
            <a:avLst/>
          </a:prstGeom>
        </p:spPr>
      </p:pic>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3"/>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altLang="en-US" sz="2000" b="1" dirty="0" smtClean="0">
                <a:solidFill>
                  <a:schemeClr val="bg1"/>
                </a:solidFill>
                <a:latin typeface="微软雅黑" panose="020B0503020204020204" pitchFamily="34" charset="-122"/>
                <a:cs typeface="黑体" panose="02010609060101010101" pitchFamily="49" charset="-122"/>
                <a:sym typeface="+mn-ea"/>
              </a:rPr>
              <a:t>（二）指标</a:t>
            </a:r>
            <a:r>
              <a:rPr lang="zh-CN" altLang="en-US" sz="2000" b="1" dirty="0">
                <a:solidFill>
                  <a:schemeClr val="bg1"/>
                </a:solidFill>
                <a:latin typeface="微软雅黑" panose="020B0503020204020204" pitchFamily="34" charset="-122"/>
                <a:cs typeface="黑体" panose="02010609060101010101" pitchFamily="49" charset="-122"/>
                <a:sym typeface="+mn-ea"/>
              </a:rPr>
              <a:t>解释</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文本框 2"/>
          <p:cNvSpPr txBox="1"/>
          <p:nvPr/>
        </p:nvSpPr>
        <p:spPr>
          <a:xfrm>
            <a:off x="331470" y="1579088"/>
            <a:ext cx="8932882" cy="1360805"/>
          </a:xfrm>
          <a:prstGeom prst="rect">
            <a:avLst/>
          </a:prstGeom>
          <a:noFill/>
        </p:spPr>
        <p:txBody>
          <a:bodyPr wrap="square" rtlCol="0">
            <a:spAutoFit/>
          </a:bodyPr>
          <a:lstStyle/>
          <a:p>
            <a:pPr>
              <a:lnSpc>
                <a:spcPct val="125000"/>
              </a:lnSpc>
            </a:pPr>
            <a:r>
              <a:rPr lang="zh-CN" altLang="en-US" sz="2200" dirty="0"/>
              <a:t>三、分红及增送情况合计</a:t>
            </a:r>
            <a:endParaRPr lang="en-US" altLang="zh-CN" sz="2200" dirty="0"/>
          </a:p>
          <a:p>
            <a:pPr marL="285750" indent="-285750">
              <a:lnSpc>
                <a:spcPct val="125000"/>
              </a:lnSpc>
              <a:buFont typeface="Arial" panose="020B0604020202020204" pitchFamily="34" charset="0"/>
              <a:buChar char="•"/>
            </a:pP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累计</a:t>
            </a:r>
            <a:r>
              <a:rPr lang="zh-CN" altLang="en-US" sz="2200" dirty="0">
                <a:latin typeface="微软雅黑" panose="020B0503020204020204" pitchFamily="34" charset="-122"/>
                <a:cs typeface="黑体" panose="02010609060101010101" pitchFamily="49" charset="-122"/>
                <a:sym typeface="+mn-ea"/>
              </a:rPr>
              <a:t>送股及转增</a:t>
            </a:r>
            <a:r>
              <a:rPr lang="zh-CN" altLang="en-US" sz="2200" dirty="0" smtClean="0">
                <a:latin typeface="微软雅黑" panose="020B0503020204020204" pitchFamily="34" charset="-122"/>
                <a:cs typeface="黑体" panose="02010609060101010101" pitchFamily="49" charset="-122"/>
                <a:sym typeface="+mn-ea"/>
              </a:rPr>
              <a:t>股</a:t>
            </a:r>
            <a:r>
              <a:rPr lang="zh-CN" altLang="en-US" sz="2200" dirty="0" smtClean="0">
                <a:latin typeface="微软雅黑" panose="020B0503020204020204" pitchFamily="34" charset="-122"/>
                <a:ea typeface="微软雅黑" panose="020B0503020204020204" pitchFamily="34" charset="-122"/>
                <a:cs typeface="黑体" panose="02010609060101010101" pitchFamily="49" charset="-122"/>
                <a:sym typeface="+mn-ea"/>
              </a:rPr>
              <a:t>金</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额：指报告期投资者持有各种证券送股及转增股的</a:t>
            </a:r>
            <a:r>
              <a:rPr lang="zh-CN" altLang="en-US"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票面</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价值。</a:t>
            </a:r>
            <a:endPar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13" name="矩形 12"/>
          <p:cNvSpPr/>
          <p:nvPr/>
        </p:nvSpPr>
        <p:spPr>
          <a:xfrm>
            <a:off x="6744072" y="4615963"/>
            <a:ext cx="2304256" cy="43631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593541" y="3381930"/>
            <a:ext cx="5307514" cy="1745863"/>
          </a:xfrm>
          <a:prstGeom prst="rect">
            <a:avLst/>
          </a:prstGeom>
          <a:noFill/>
        </p:spPr>
        <p:txBody>
          <a:bodyPr wrap="square" rtlCol="0">
            <a:spAutoFit/>
          </a:bodyPr>
          <a:lstStyle/>
          <a:p>
            <a:pPr marL="342900" indent="-342900">
              <a:lnSpc>
                <a:spcPct val="125000"/>
              </a:lnSpc>
              <a:buFont typeface="Arial" panose="020B0604020202020204" pitchFamily="34" charset="0"/>
              <a:buChar char="•"/>
            </a:pPr>
            <a:r>
              <a:rPr lang="zh-CN" altLang="en-US" sz="2200" dirty="0">
                <a:solidFill>
                  <a:srgbClr val="FF0000"/>
                </a:solidFill>
              </a:rPr>
              <a:t>不是股数。</a:t>
            </a:r>
            <a:r>
              <a:rPr lang="zh-CN" altLang="en-US" sz="2200" dirty="0"/>
              <a:t>容易错填成股数。</a:t>
            </a:r>
            <a:endParaRPr lang="en-US" altLang="zh-CN" sz="2200" dirty="0"/>
          </a:p>
          <a:p>
            <a:pPr marL="342900" indent="-342900">
              <a:lnSpc>
                <a:spcPct val="125000"/>
              </a:lnSpc>
              <a:buFont typeface="Arial" panose="020B0604020202020204" pitchFamily="34" charset="0"/>
              <a:buChar char="•"/>
            </a:pPr>
            <a:r>
              <a:rPr lang="zh-CN" altLang="en-US" sz="2200" dirty="0"/>
              <a:t>不是发行价格，通常按照每股一元计算。</a:t>
            </a:r>
            <a:endParaRPr lang="en-US" altLang="zh-CN" sz="2200" dirty="0"/>
          </a:p>
          <a:p>
            <a:pPr marL="342900" indent="-342900">
              <a:lnSpc>
                <a:spcPct val="125000"/>
              </a:lnSpc>
              <a:buFont typeface="Arial" panose="020B0604020202020204" pitchFamily="34" charset="0"/>
              <a:buChar char="•"/>
            </a:pPr>
            <a:r>
              <a:rPr lang="zh-CN" altLang="en-US" sz="2200" dirty="0"/>
              <a:t>容易按每股一元换算成金额却未换算单位至万元。</a:t>
            </a:r>
            <a:endParaRPr lang="zh-CN" altLang="en-US" sz="2200" dirty="0"/>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a:stretch>
            <a:fillRect/>
          </a:stretch>
        </p:blipFill>
        <p:spPr>
          <a:xfrm>
            <a:off x="6031690" y="3429000"/>
            <a:ext cx="5112568" cy="2571292"/>
          </a:xfrm>
          <a:prstGeom prst="rect">
            <a:avLst/>
          </a:prstGeom>
        </p:spPr>
      </p:pic>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3"/>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altLang="en-US" sz="2000" b="1" dirty="0" smtClean="0">
                <a:solidFill>
                  <a:schemeClr val="bg1"/>
                </a:solidFill>
                <a:latin typeface="微软雅黑" panose="020B0503020204020204" pitchFamily="34" charset="-122"/>
                <a:cs typeface="黑体" panose="02010609060101010101" pitchFamily="49" charset="-122"/>
                <a:sym typeface="+mn-ea"/>
              </a:rPr>
              <a:t>（二）指标</a:t>
            </a:r>
            <a:r>
              <a:rPr lang="zh-CN" altLang="en-US" sz="2000" b="1" dirty="0">
                <a:solidFill>
                  <a:schemeClr val="bg1"/>
                </a:solidFill>
                <a:latin typeface="微软雅黑" panose="020B0503020204020204" pitchFamily="34" charset="-122"/>
                <a:cs typeface="黑体" panose="02010609060101010101" pitchFamily="49" charset="-122"/>
                <a:sym typeface="+mn-ea"/>
              </a:rPr>
              <a:t>解释</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文本框 2"/>
          <p:cNvSpPr txBox="1"/>
          <p:nvPr/>
        </p:nvSpPr>
        <p:spPr>
          <a:xfrm>
            <a:off x="345833" y="1571424"/>
            <a:ext cx="11267440" cy="1785104"/>
          </a:xfrm>
          <a:prstGeom prst="rect">
            <a:avLst/>
          </a:prstGeom>
          <a:noFill/>
        </p:spPr>
        <p:txBody>
          <a:bodyPr wrap="square" rtlCol="0">
            <a:spAutoFit/>
          </a:bodyPr>
          <a:lstStyle/>
          <a:p>
            <a:pPr>
              <a:lnSpc>
                <a:spcPct val="125000"/>
              </a:lnSpc>
            </a:pPr>
            <a:r>
              <a:rPr lang="zh-CN" altLang="en-US" sz="2200" dirty="0"/>
              <a:t>四、资金与开户情况</a:t>
            </a:r>
            <a:endParaRPr lang="en-US" altLang="zh-CN" sz="2200" dirty="0"/>
          </a:p>
          <a:p>
            <a:pPr marL="285750" indent="-285750">
              <a:lnSpc>
                <a:spcPct val="125000"/>
              </a:lnSpc>
              <a:buFont typeface="Arial" panose="020B0604020202020204" pitchFamily="34" charset="0"/>
              <a:buChar char="•"/>
            </a:pP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月末交易结算资金余额：</a:t>
            </a:r>
            <a:r>
              <a:rPr lang="zh-CN" altLang="en-US" sz="2200" dirty="0">
                <a:solidFill>
                  <a:schemeClr val="tx1"/>
                </a:solidFill>
                <a:latin typeface="微软雅黑" panose="020B0503020204020204" pitchFamily="34" charset="-122"/>
                <a:ea typeface="微软雅黑" panose="020B0503020204020204" pitchFamily="34" charset="-122"/>
                <a:cs typeface="黑体" panose="02010609060101010101" pitchFamily="49" charset="-122"/>
                <a:sym typeface="+mn-ea"/>
              </a:rPr>
              <a:t>指报告期末投资者留存在“客户交易结算资金”账户的余额。</a:t>
            </a:r>
            <a:endParaRPr lang="zh-CN" altLang="en-US" sz="2200" dirty="0">
              <a:solidFill>
                <a:schemeClr val="tx1"/>
              </a:solidFill>
              <a:latin typeface="微软雅黑" panose="020B0503020204020204" pitchFamily="34" charset="-122"/>
              <a:ea typeface="微软雅黑" panose="020B0503020204020204" pitchFamily="34" charset="-122"/>
              <a:cs typeface="黑体" panose="02010609060101010101" pitchFamily="49" charset="-122"/>
              <a:sym typeface="+mn-ea"/>
            </a:endParaRPr>
          </a:p>
          <a:p>
            <a:pPr marL="285750" indent="-285750">
              <a:lnSpc>
                <a:spcPct val="125000"/>
              </a:lnSpc>
              <a:buFont typeface="Arial" panose="020B0604020202020204" pitchFamily="34" charset="0"/>
              <a:buChar char="•"/>
            </a:pPr>
            <a:r>
              <a:rPr lang="zh-CN" altLang="en-US" sz="2200" dirty="0">
                <a:solidFill>
                  <a:schemeClr val="tx1"/>
                </a:solidFill>
                <a:latin typeface="微软雅黑" panose="020B0503020204020204" pitchFamily="34" charset="-122"/>
                <a:ea typeface="微软雅黑" panose="020B0503020204020204" pitchFamily="34" charset="-122"/>
                <a:cs typeface="黑体" panose="02010609060101010101" pitchFamily="49" charset="-122"/>
                <a:sym typeface="+mn-ea"/>
              </a:rPr>
              <a:t>“其中：个人”：指报告期末个</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人投资者留存在“客户交易结算资金”账户的余额。</a:t>
            </a:r>
            <a:endPar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285750" indent="-285750">
              <a:lnSpc>
                <a:spcPct val="125000"/>
              </a:lnSpc>
              <a:buFont typeface="Arial" panose="020B0604020202020204" pitchFamily="34" charset="0"/>
              <a:buChar char="•"/>
            </a:pPr>
            <a:endPar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13" name="矩形 12"/>
          <p:cNvSpPr/>
          <p:nvPr/>
        </p:nvSpPr>
        <p:spPr>
          <a:xfrm>
            <a:off x="6096000" y="3671538"/>
            <a:ext cx="1944216" cy="232875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3503764" y="3429056"/>
            <a:ext cx="1922235" cy="538119"/>
          </a:xfrm>
          <a:prstGeom prst="rect">
            <a:avLst/>
          </a:prstGeom>
          <a:noFill/>
        </p:spPr>
        <p:txBody>
          <a:bodyPr wrap="square" rtlCol="0">
            <a:spAutoFit/>
          </a:bodyPr>
          <a:lstStyle/>
          <a:p>
            <a:pPr>
              <a:lnSpc>
                <a:spcPct val="125000"/>
              </a:lnSpc>
            </a:pPr>
            <a:r>
              <a:rPr lang="zh-CN" altLang="en-US" sz="2500" dirty="0">
                <a:solidFill>
                  <a:srgbClr val="FF0000"/>
                </a:solidFill>
              </a:rPr>
              <a:t>期末时点数</a:t>
            </a:r>
            <a:endParaRPr lang="en-US" altLang="zh-CN" sz="2200" dirty="0">
              <a:solidFill>
                <a:srgbClr val="FF0000"/>
              </a:solidFill>
            </a:endParaRPr>
          </a:p>
        </p:txBody>
      </p:sp>
      <p:cxnSp>
        <p:nvCxnSpPr>
          <p:cNvPr id="11" name="直接箭头连接符 10"/>
          <p:cNvCxnSpPr/>
          <p:nvPr/>
        </p:nvCxnSpPr>
        <p:spPr>
          <a:xfrm>
            <a:off x="4511824" y="4103700"/>
            <a:ext cx="1519866" cy="47742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a:stretch>
            <a:fillRect/>
          </a:stretch>
        </p:blipFill>
        <p:spPr>
          <a:xfrm>
            <a:off x="6031690" y="3609815"/>
            <a:ext cx="5112568" cy="2571292"/>
          </a:xfrm>
          <a:prstGeom prst="rect">
            <a:avLst/>
          </a:prstGeom>
        </p:spPr>
      </p:pic>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3"/>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altLang="en-US" sz="2000" b="1" dirty="0" smtClean="0">
                <a:solidFill>
                  <a:schemeClr val="bg1"/>
                </a:solidFill>
                <a:latin typeface="微软雅黑" panose="020B0503020204020204" pitchFamily="34" charset="-122"/>
                <a:cs typeface="黑体" panose="02010609060101010101" pitchFamily="49" charset="-122"/>
                <a:sym typeface="+mn-ea"/>
              </a:rPr>
              <a:t>（二）指标</a:t>
            </a:r>
            <a:r>
              <a:rPr lang="zh-CN" altLang="en-US" sz="2000" b="1" dirty="0">
                <a:solidFill>
                  <a:schemeClr val="bg1"/>
                </a:solidFill>
                <a:latin typeface="微软雅黑" panose="020B0503020204020204" pitchFamily="34" charset="-122"/>
                <a:cs typeface="黑体" panose="02010609060101010101" pitchFamily="49" charset="-122"/>
                <a:sym typeface="+mn-ea"/>
              </a:rPr>
              <a:t>解释</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文本框 2"/>
          <p:cNvSpPr txBox="1"/>
          <p:nvPr/>
        </p:nvSpPr>
        <p:spPr>
          <a:xfrm>
            <a:off x="331470" y="1489003"/>
            <a:ext cx="9494583" cy="2169633"/>
          </a:xfrm>
          <a:prstGeom prst="rect">
            <a:avLst/>
          </a:prstGeom>
          <a:noFill/>
        </p:spPr>
        <p:txBody>
          <a:bodyPr wrap="square" rtlCol="0">
            <a:spAutoFit/>
          </a:bodyPr>
          <a:lstStyle/>
          <a:p>
            <a:pPr>
              <a:lnSpc>
                <a:spcPct val="125000"/>
              </a:lnSpc>
            </a:pPr>
            <a:r>
              <a:rPr lang="zh-CN" altLang="en-US" sz="2200" dirty="0"/>
              <a:t>四、资金与开户情况</a:t>
            </a:r>
            <a:endParaRPr lang="en-US" altLang="zh-CN" sz="2200" dirty="0"/>
          </a:p>
          <a:p>
            <a:pPr marL="285750" indent="-285750">
              <a:lnSpc>
                <a:spcPct val="125000"/>
              </a:lnSpc>
              <a:buFont typeface="Arial" panose="020B0604020202020204" pitchFamily="34" charset="0"/>
              <a:buChar char="•"/>
            </a:pP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月末库存市值：指报告期末投资者持有的各种证券按</a:t>
            </a:r>
            <a:r>
              <a:rPr lang="zh-CN" altLang="en-US"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期末最后一个交易日</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价格计算的价值。 </a:t>
            </a:r>
            <a:endPar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285750" indent="-285750">
              <a:lnSpc>
                <a:spcPct val="125000"/>
              </a:lnSpc>
              <a:buFont typeface="Arial" panose="020B0604020202020204" pitchFamily="34" charset="0"/>
              <a:buChar char="•"/>
            </a:pP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“其中：个人”：指报告期末个人投资者持有的各种证券按</a:t>
            </a:r>
            <a:r>
              <a:rPr lang="zh-CN" altLang="en-US"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期末最后一个交易日</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价格计算的价值。</a:t>
            </a:r>
            <a:endPar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13" name="矩形 12"/>
          <p:cNvSpPr/>
          <p:nvPr/>
        </p:nvSpPr>
        <p:spPr>
          <a:xfrm>
            <a:off x="6312024" y="4424163"/>
            <a:ext cx="1872208" cy="58901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350906" y="3868395"/>
            <a:ext cx="5173589" cy="2123658"/>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zh-CN" altLang="en-US" sz="2200" b="1" dirty="0">
                <a:latin typeface="微软雅黑" panose="020B0503020204020204" pitchFamily="34" charset="-122"/>
                <a:ea typeface="微软雅黑" panose="020B0503020204020204" pitchFamily="34" charset="-122"/>
                <a:cs typeface="黑体" panose="02010609060101010101" pitchFamily="49" charset="-122"/>
                <a:sym typeface="+mn-ea"/>
              </a:rPr>
              <a:t>月末库存市值</a:t>
            </a:r>
            <a:r>
              <a:rPr lang="zh-CN" altLang="en-US" sz="2200" b="1"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含限售股的价值</a:t>
            </a:r>
            <a:r>
              <a:rPr lang="zh-CN" altLang="en-US" sz="2200" b="1" dirty="0" smtClean="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，和</a:t>
            </a:r>
            <a:r>
              <a:rPr lang="en-US" altLang="zh-CN" sz="2200" b="1" dirty="0" smtClean="0">
                <a:solidFill>
                  <a:srgbClr val="FF0000"/>
                </a:solidFill>
                <a:latin typeface="微软雅黑" panose="020B0503020204020204" pitchFamily="34" charset="-122"/>
              </a:rPr>
              <a:t>《</a:t>
            </a:r>
            <a:r>
              <a:rPr lang="zh-CN" altLang="en-US" sz="2200" b="1" dirty="0" smtClean="0">
                <a:solidFill>
                  <a:srgbClr val="FF0000"/>
                </a:solidFill>
                <a:latin typeface="微软雅黑" panose="020B0503020204020204" pitchFamily="34" charset="-122"/>
              </a:rPr>
              <a:t>证券交易情况表</a:t>
            </a:r>
            <a:r>
              <a:rPr lang="en-US" altLang="zh-CN" sz="2200" b="1" dirty="0" smtClean="0">
                <a:solidFill>
                  <a:srgbClr val="FF0000"/>
                </a:solidFill>
                <a:latin typeface="微软雅黑" panose="020B0503020204020204" pitchFamily="34" charset="-122"/>
              </a:rPr>
              <a:t>》</a:t>
            </a:r>
            <a:r>
              <a:rPr lang="zh-CN" altLang="en-US" sz="2200" b="1" dirty="0" smtClean="0">
                <a:solidFill>
                  <a:srgbClr val="FF0000"/>
                </a:solidFill>
                <a:latin typeface="微软雅黑" panose="020B0503020204020204" pitchFamily="34" charset="-122"/>
              </a:rPr>
              <a:t>中指定与托管市值不一样</a:t>
            </a:r>
            <a:r>
              <a:rPr lang="zh-CN" altLang="en-US" sz="2200" b="1" dirty="0" smtClean="0">
                <a:solidFill>
                  <a:srgbClr val="000000"/>
                </a:solidFill>
                <a:latin typeface="微软雅黑" panose="020B0503020204020204" pitchFamily="34" charset="-122"/>
              </a:rPr>
              <a:t>，</a:t>
            </a:r>
            <a:r>
              <a:rPr lang="zh-CN" altLang="en-US" sz="2200" b="1" dirty="0" smtClean="0">
                <a:latin typeface="微软雅黑" panose="020B0503020204020204" pitchFamily="34" charset="-122"/>
                <a:ea typeface="微软雅黑" panose="020B0503020204020204" pitchFamily="34" charset="-122"/>
                <a:cs typeface="黑体" panose="02010609060101010101" pitchFamily="49" charset="-122"/>
                <a:sym typeface="+mn-ea"/>
              </a:rPr>
              <a:t>限</a:t>
            </a:r>
            <a:r>
              <a:rPr lang="zh-CN" altLang="en-US" sz="2200" b="1" dirty="0">
                <a:latin typeface="微软雅黑" panose="020B0503020204020204" pitchFamily="34" charset="-122"/>
                <a:ea typeface="微软雅黑" panose="020B0503020204020204" pitchFamily="34" charset="-122"/>
                <a:cs typeface="黑体" panose="02010609060101010101" pitchFamily="49" charset="-122"/>
                <a:sym typeface="+mn-ea"/>
              </a:rPr>
              <a:t>售流通股</a:t>
            </a:r>
            <a:r>
              <a:rPr lang="zh-CN" altLang="en-US" sz="2200" b="1"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按期末最后一个交易日价格</a:t>
            </a:r>
            <a:r>
              <a:rPr lang="zh-CN" altLang="en-US" sz="2200" b="1" dirty="0">
                <a:latin typeface="微软雅黑" panose="020B0503020204020204" pitchFamily="34" charset="-122"/>
                <a:ea typeface="微软雅黑" panose="020B0503020204020204" pitchFamily="34" charset="-122"/>
                <a:cs typeface="黑体" panose="02010609060101010101" pitchFamily="49" charset="-122"/>
                <a:sym typeface="+mn-ea"/>
              </a:rPr>
              <a:t>计入月末库存市值。</a:t>
            </a:r>
            <a:endParaRPr lang="zh-CN" altLang="en-US" sz="2200" b="1"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2"/>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altLang="en-US" sz="2000" b="1" dirty="0" smtClean="0">
                <a:solidFill>
                  <a:schemeClr val="bg1"/>
                </a:solidFill>
                <a:latin typeface="微软雅黑" panose="020B0503020204020204" pitchFamily="34" charset="-122"/>
                <a:cs typeface="黑体" panose="02010609060101010101" pitchFamily="49" charset="-122"/>
                <a:sym typeface="+mn-ea"/>
              </a:rPr>
              <a:t>（二）指标</a:t>
            </a:r>
            <a:r>
              <a:rPr lang="zh-CN" altLang="en-US" sz="2000" b="1" dirty="0">
                <a:solidFill>
                  <a:schemeClr val="bg1"/>
                </a:solidFill>
                <a:latin typeface="微软雅黑" panose="020B0503020204020204" pitchFamily="34" charset="-122"/>
                <a:cs typeface="黑体" panose="02010609060101010101" pitchFamily="49" charset="-122"/>
                <a:sym typeface="+mn-ea"/>
              </a:rPr>
              <a:t>解释</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文本框 2"/>
          <p:cNvSpPr txBox="1"/>
          <p:nvPr/>
        </p:nvSpPr>
        <p:spPr>
          <a:xfrm>
            <a:off x="479376" y="1581446"/>
            <a:ext cx="10445050" cy="3477875"/>
          </a:xfrm>
          <a:prstGeom prst="rect">
            <a:avLst/>
          </a:prstGeom>
          <a:noFill/>
        </p:spPr>
        <p:txBody>
          <a:bodyPr wrap="square" rtlCol="0">
            <a:spAutoFit/>
          </a:bodyPr>
          <a:lstStyle/>
          <a:p>
            <a:pPr>
              <a:lnSpc>
                <a:spcPct val="125000"/>
              </a:lnSpc>
            </a:pPr>
            <a:r>
              <a:rPr lang="zh-CN" altLang="en-US" sz="2200" dirty="0"/>
              <a:t>四、资金与开户情况</a:t>
            </a:r>
            <a:endParaRPr lang="en-US" altLang="zh-CN" sz="2200" dirty="0"/>
          </a:p>
          <a:p>
            <a:pPr marL="285750" indent="-285750">
              <a:lnSpc>
                <a:spcPct val="125000"/>
              </a:lnSpc>
              <a:buFont typeface="Arial" panose="020B0604020202020204" pitchFamily="34" charset="0"/>
              <a:buChar char="•"/>
            </a:pP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月末资金账户：指</a:t>
            </a:r>
            <a:r>
              <a:rPr lang="zh-CN" altLang="en-US"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截止报告期末</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，投资者为从事证券交易，在证券营业部</a:t>
            </a:r>
            <a:r>
              <a:rPr lang="zh-CN" altLang="en-US"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开立的</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资金账户的户</a:t>
            </a:r>
            <a:r>
              <a:rPr lang="zh-CN" altLang="en-US" sz="2200">
                <a:latin typeface="微软雅黑" panose="020B0503020204020204" pitchFamily="34" charset="-122"/>
                <a:ea typeface="微软雅黑" panose="020B0503020204020204" pitchFamily="34" charset="-122"/>
                <a:cs typeface="黑体" panose="02010609060101010101" pitchFamily="49" charset="-122"/>
                <a:sym typeface="+mn-ea"/>
              </a:rPr>
              <a:t>数</a:t>
            </a:r>
            <a:r>
              <a:rPr lang="zh-CN" altLang="en-US" sz="2200" smtClean="0">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200" smtClean="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该</a:t>
            </a:r>
            <a:r>
              <a:rPr lang="zh-CN" altLang="en-US"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指标只填报正常交易账户情况。</a:t>
            </a:r>
            <a:endPar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285750" indent="-285750">
              <a:lnSpc>
                <a:spcPct val="125000"/>
              </a:lnSpc>
              <a:buFont typeface="Arial" panose="020B0604020202020204" pitchFamily="34" charset="0"/>
              <a:buChar char="•"/>
            </a:pP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“其中：个人”：指截止报告期末，投资者为从事证券交易，在证券营业部以个人身份证等个人证件开立的资金账户的户数。如同一客户同时有多个资金账户，要求合并填列。</a:t>
            </a:r>
            <a:r>
              <a:rPr lang="zh-CN" altLang="en-US"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该指标只填报正常交易账户情况。</a:t>
            </a:r>
            <a:endParaRPr lang="en-US" altLang="zh-CN"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endParaRPr>
          </a:p>
          <a:p>
            <a:pPr marL="285750" indent="-285750">
              <a:lnSpc>
                <a:spcPct val="125000"/>
              </a:lnSpc>
              <a:buFont typeface="Arial" panose="020B0604020202020204" pitchFamily="34" charset="0"/>
              <a:buChar char="•"/>
            </a:pPr>
            <a:endParaRPr lang="en-US" altLang="zh-CN" sz="2200" b="1"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endParaRPr>
          </a:p>
          <a:p>
            <a:pPr marL="285750" indent="-285750">
              <a:lnSpc>
                <a:spcPct val="125000"/>
              </a:lnSpc>
              <a:buFont typeface="Arial" panose="020B0604020202020204" pitchFamily="34" charset="0"/>
              <a:buChar char="•"/>
            </a:pPr>
            <a:r>
              <a:rPr lang="zh-CN" altLang="en-US" sz="2200" b="1" dirty="0">
                <a:solidFill>
                  <a:srgbClr val="FF0000"/>
                </a:solidFill>
                <a:latin typeface="微软雅黑" panose="020B0503020204020204" pitchFamily="34" charset="-122"/>
                <a:cs typeface="黑体" panose="02010609060101010101" pitchFamily="49" charset="-122"/>
                <a:sym typeface="+mn-ea"/>
              </a:rPr>
              <a:t>可从监管部门报表</a:t>
            </a:r>
            <a:r>
              <a:rPr lang="en-US" altLang="zh-CN" sz="2200" b="1" dirty="0">
                <a:solidFill>
                  <a:srgbClr val="FF0000"/>
                </a:solidFill>
                <a:latin typeface="微软雅黑" panose="020B0503020204020204" pitchFamily="34" charset="-122"/>
                <a:cs typeface="黑体" panose="02010609060101010101" pitchFamily="49" charset="-122"/>
                <a:sym typeface="+mn-ea"/>
              </a:rPr>
              <a:t>《帐户情况表》</a:t>
            </a:r>
            <a:r>
              <a:rPr lang="zh-CN" altLang="en-US" sz="2200" b="1" dirty="0">
                <a:solidFill>
                  <a:srgbClr val="FF0000"/>
                </a:solidFill>
                <a:latin typeface="微软雅黑" panose="020B0503020204020204" pitchFamily="34" charset="-122"/>
                <a:cs typeface="黑体" panose="02010609060101010101" pitchFamily="49" charset="-122"/>
                <a:sym typeface="+mn-ea"/>
              </a:rPr>
              <a:t>取数填报。</a:t>
            </a:r>
            <a:endParaRPr lang="en-US" altLang="zh-CN" sz="2200" b="1"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1"/>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142" name="文本框 141"/>
          <p:cNvSpPr txBox="1"/>
          <p:nvPr>
            <p:custDataLst>
              <p:tags r:id="rId2"/>
            </p:custDataLst>
          </p:nvPr>
        </p:nvSpPr>
        <p:spPr>
          <a:xfrm>
            <a:off x="8086414" y="1322944"/>
            <a:ext cx="2182944" cy="559468"/>
          </a:xfrm>
          <a:prstGeom prst="rect">
            <a:avLst/>
          </a:prstGeom>
          <a:noFill/>
        </p:spPr>
        <p:txBody>
          <a:bodyPr wrap="square" lIns="91440" tIns="45720" rIns="91440" bIns="45720" rtlCol="0" anchor="ctr">
            <a:normAutofit fontScale="90000"/>
          </a:bodyPr>
          <a:lstStyle/>
          <a:p>
            <a:pPr algn="ctr">
              <a:lnSpc>
                <a:spcPct val="120000"/>
              </a:lnSpc>
            </a:pPr>
            <a:r>
              <a:rPr lang="zh-CN" altLang="en-US" b="1" spc="300" dirty="0">
                <a:solidFill>
                  <a:schemeClr val="bg1"/>
                </a:solidFill>
                <a:latin typeface="Arial" panose="020B0604020202020204" pitchFamily="34" charset="0"/>
                <a:ea typeface="微软雅黑" panose="020B0503020204020204" pitchFamily="34" charset="-122"/>
                <a:sym typeface="Arial" panose="020B0604020202020204" pitchFamily="34" charset="0"/>
              </a:rPr>
              <a:t>普查数据处理系统</a:t>
            </a:r>
            <a:endParaRPr lang="zh-CN" altLang="en-US" b="1" spc="3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192" name="文本框 39"/>
          <p:cNvSpPr txBox="1"/>
          <p:nvPr>
            <p:custDataLst>
              <p:tags r:id="rId3"/>
            </p:custDataLst>
          </p:nvPr>
        </p:nvSpPr>
        <p:spPr>
          <a:xfrm>
            <a:off x="1919536" y="2450683"/>
            <a:ext cx="8064896" cy="1569660"/>
          </a:xfrm>
          <a:prstGeom prst="rect">
            <a:avLst/>
          </a:prstGeom>
          <a:noFill/>
          <a:ln w="9525">
            <a:noFill/>
          </a:ln>
        </p:spPr>
        <p:txBody>
          <a:bodyPr wrap="square" anchor="t" anchorCtr="0">
            <a:spAutoFit/>
          </a:bodyPr>
          <a:lstStyle/>
          <a:p>
            <a:pPr algn="l"/>
            <a:r>
              <a:rPr lang="zh-CN" altLang="en-US" sz="4800" b="1" dirty="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pitchFamily="34" charset="-122"/>
              </a:rPr>
              <a:t>一、证券经营机构业务情况</a:t>
            </a:r>
            <a:endParaRPr lang="en-US" altLang="zh-CN" sz="4800" b="1" dirty="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pitchFamily="34" charset="-122"/>
            </a:endParaRPr>
          </a:p>
          <a:p>
            <a:pPr algn="l"/>
            <a:r>
              <a:rPr lang="en-US" altLang="zh-CN" sz="4800" b="1" dirty="0">
                <a:effectLst>
                  <a:outerShdw blurRad="38100" dist="19050" dir="2700000" algn="tl" rotWithShape="0">
                    <a:schemeClr val="dk1">
                      <a:alpha val="40000"/>
                    </a:schemeClr>
                  </a:outerShdw>
                </a:effectLst>
                <a:sym typeface="+mn-ea"/>
              </a:rPr>
              <a:t>	   </a:t>
            </a:r>
            <a:r>
              <a:rPr lang="zh-CN" altLang="en-US" sz="4800" b="1" dirty="0">
                <a:effectLst>
                  <a:outerShdw blurRad="38100" dist="19050" dir="2700000" algn="tl" rotWithShape="0">
                    <a:schemeClr val="dk1">
                      <a:alpha val="40000"/>
                    </a:schemeClr>
                  </a:outerShdw>
                </a:effectLst>
                <a:sym typeface="+mn-ea"/>
              </a:rPr>
              <a:t>（</a:t>
            </a:r>
            <a:r>
              <a:rPr lang="en-US" altLang="zh-CN" sz="4800" b="1" dirty="0">
                <a:effectLst>
                  <a:outerShdw blurRad="38100" dist="19050" dir="2700000" algn="tl" rotWithShape="0">
                    <a:schemeClr val="dk1">
                      <a:alpha val="40000"/>
                    </a:schemeClr>
                  </a:outerShdw>
                </a:effectLst>
                <a:sym typeface="+mn-ea"/>
              </a:rPr>
              <a:t>BJJ204-1</a:t>
            </a:r>
            <a:r>
              <a:rPr lang="zh-CN" altLang="en-US" sz="4800" b="1" dirty="0">
                <a:effectLst>
                  <a:outerShdw blurRad="38100" dist="19050" dir="2700000" algn="tl" rotWithShape="0">
                    <a:schemeClr val="dk1">
                      <a:alpha val="40000"/>
                    </a:schemeClr>
                  </a:outerShdw>
                </a:effectLst>
                <a:sym typeface="+mn-ea"/>
              </a:rPr>
              <a:t>表）</a:t>
            </a:r>
            <a:endParaRPr lang="zh-CN" altLang="en-US" sz="4800" b="1" dirty="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pitchFamily="34" charset="-122"/>
              <a:sym typeface="+mn-ea"/>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a:stretch>
            <a:fillRect/>
          </a:stretch>
        </p:blipFill>
        <p:spPr>
          <a:xfrm>
            <a:off x="6063432" y="2166456"/>
            <a:ext cx="5112568" cy="2571292"/>
          </a:xfrm>
          <a:prstGeom prst="rect">
            <a:avLst/>
          </a:prstGeom>
        </p:spPr>
      </p:pic>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3"/>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altLang="en-US" sz="2000" b="1" dirty="0" smtClean="0">
                <a:solidFill>
                  <a:schemeClr val="bg1"/>
                </a:solidFill>
                <a:latin typeface="微软雅黑" panose="020B0503020204020204" pitchFamily="34" charset="-122"/>
                <a:cs typeface="黑体" panose="02010609060101010101" pitchFamily="49" charset="-122"/>
                <a:sym typeface="+mn-ea"/>
              </a:rPr>
              <a:t>（二）指标</a:t>
            </a:r>
            <a:r>
              <a:rPr lang="zh-CN" altLang="en-US" sz="2000" b="1" dirty="0">
                <a:solidFill>
                  <a:schemeClr val="bg1"/>
                </a:solidFill>
                <a:latin typeface="微软雅黑" panose="020B0503020204020204" pitchFamily="34" charset="-122"/>
                <a:cs typeface="黑体" panose="02010609060101010101" pitchFamily="49" charset="-122"/>
                <a:sym typeface="+mn-ea"/>
              </a:rPr>
              <a:t>解释</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文本框 2"/>
          <p:cNvSpPr txBox="1"/>
          <p:nvPr/>
        </p:nvSpPr>
        <p:spPr>
          <a:xfrm>
            <a:off x="331470" y="1433427"/>
            <a:ext cx="5112568" cy="2592826"/>
          </a:xfrm>
          <a:prstGeom prst="rect">
            <a:avLst/>
          </a:prstGeom>
          <a:noFill/>
        </p:spPr>
        <p:txBody>
          <a:bodyPr wrap="square" rtlCol="0">
            <a:spAutoFit/>
          </a:bodyPr>
          <a:lstStyle/>
          <a:p>
            <a:pPr>
              <a:lnSpc>
                <a:spcPct val="125000"/>
              </a:lnSpc>
            </a:pPr>
            <a:r>
              <a:rPr lang="zh-CN" altLang="en-US" sz="2200" dirty="0"/>
              <a:t>四、资金与开户情况</a:t>
            </a:r>
            <a:endParaRPr lang="en-US" altLang="zh-CN" sz="2200" dirty="0"/>
          </a:p>
          <a:p>
            <a:pPr>
              <a:lnSpc>
                <a:spcPct val="125000"/>
              </a:lnSpc>
            </a:pPr>
            <a:endParaRPr lang="en-US" altLang="zh-CN" sz="2200" dirty="0"/>
          </a:p>
          <a:p>
            <a:pPr marL="342900" indent="-342900">
              <a:lnSpc>
                <a:spcPct val="125000"/>
              </a:lnSpc>
              <a:buFont typeface="Arial" panose="020B0604020202020204" pitchFamily="34" charset="0"/>
              <a:buChar char="•"/>
            </a:pP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期末时点数，容易错填成本年或者本月新增账户数。</a:t>
            </a:r>
            <a:endParaRPr lang="en-US" altLang="zh-CN" sz="2200" dirty="0"/>
          </a:p>
          <a:p>
            <a:pPr marL="285750" indent="-285750">
              <a:lnSpc>
                <a:spcPct val="125000"/>
              </a:lnSpc>
              <a:buFont typeface="Arial" panose="020B0604020202020204" pitchFamily="34" charset="0"/>
              <a:buChar char="•"/>
            </a:pPr>
            <a:r>
              <a:rPr lang="zh-CN" altLang="en-US" sz="2200" dirty="0">
                <a:solidFill>
                  <a:srgbClr val="FF0000"/>
                </a:solidFill>
                <a:latin typeface="微软雅黑" panose="020B0503020204020204" pitchFamily="34" charset="-122"/>
                <a:cs typeface="黑体" panose="02010609060101010101" pitchFamily="49" charset="-122"/>
                <a:sym typeface="+mn-ea"/>
              </a:rPr>
              <a:t>单位为</a:t>
            </a:r>
            <a:r>
              <a:rPr lang="zh-CN" altLang="en-US"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户，</a:t>
            </a:r>
            <a:r>
              <a:rPr lang="zh-CN" altLang="en-US" sz="2200" dirty="0">
                <a:latin typeface="微软雅黑" panose="020B0503020204020204" pitchFamily="34" charset="-122"/>
                <a:cs typeface="黑体" panose="02010609060101010101" pitchFamily="49" charset="-122"/>
                <a:sym typeface="+mn-ea"/>
              </a:rPr>
              <a:t>容易</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误以单位为万户填写。</a:t>
            </a:r>
            <a:endPar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285750" indent="-285750">
              <a:lnSpc>
                <a:spcPct val="125000"/>
              </a:lnSpc>
              <a:buFont typeface="Arial" panose="020B0604020202020204" pitchFamily="34" charset="0"/>
              <a:buChar char="•"/>
            </a:pPr>
            <a:endPar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13" name="矩形 12"/>
          <p:cNvSpPr/>
          <p:nvPr/>
        </p:nvSpPr>
        <p:spPr>
          <a:xfrm>
            <a:off x="6312024" y="3568516"/>
            <a:ext cx="1872208" cy="58901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2"/>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altLang="en-US" sz="2000" b="1" dirty="0" smtClean="0">
                <a:solidFill>
                  <a:schemeClr val="bg1"/>
                </a:solidFill>
                <a:latin typeface="微软雅黑" panose="020B0503020204020204" pitchFamily="34" charset="-122"/>
                <a:cs typeface="黑体" panose="02010609060101010101" pitchFamily="49" charset="-122"/>
                <a:sym typeface="+mn-ea"/>
              </a:rPr>
              <a:t>（二）指标</a:t>
            </a:r>
            <a:r>
              <a:rPr lang="zh-CN" altLang="en-US" sz="2000" b="1" dirty="0">
                <a:solidFill>
                  <a:schemeClr val="bg1"/>
                </a:solidFill>
                <a:latin typeface="微软雅黑" panose="020B0503020204020204" pitchFamily="34" charset="-122"/>
                <a:cs typeface="黑体" panose="02010609060101010101" pitchFamily="49" charset="-122"/>
                <a:sym typeface="+mn-ea"/>
              </a:rPr>
              <a:t>解释</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文本框 2"/>
          <p:cNvSpPr txBox="1"/>
          <p:nvPr/>
        </p:nvSpPr>
        <p:spPr>
          <a:xfrm>
            <a:off x="479376" y="1581446"/>
            <a:ext cx="10445050" cy="3476625"/>
          </a:xfrm>
          <a:prstGeom prst="rect">
            <a:avLst/>
          </a:prstGeom>
          <a:noFill/>
        </p:spPr>
        <p:txBody>
          <a:bodyPr wrap="square" rtlCol="0">
            <a:spAutoFit/>
          </a:bodyPr>
          <a:lstStyle/>
          <a:p>
            <a:pPr>
              <a:lnSpc>
                <a:spcPct val="125000"/>
              </a:lnSpc>
            </a:pPr>
            <a:r>
              <a:rPr lang="zh-CN" altLang="en-US" sz="2200" dirty="0"/>
              <a:t>四、资金与开户情况</a:t>
            </a:r>
            <a:endParaRPr lang="en-US" altLang="zh-CN" sz="2200" dirty="0"/>
          </a:p>
          <a:p>
            <a:pPr marL="285750" indent="-285750">
              <a:lnSpc>
                <a:spcPct val="125000"/>
              </a:lnSpc>
              <a:buFont typeface="Arial" panose="020B0604020202020204" pitchFamily="34" charset="0"/>
              <a:buChar char="•"/>
            </a:pP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月末</a:t>
            </a:r>
            <a:r>
              <a:rPr lang="zh-CN" altLang="en-US" sz="2200" dirty="0">
                <a:latin typeface="微软雅黑" panose="020B0503020204020204" pitchFamily="34" charset="-122"/>
                <a:cs typeface="黑体" panose="02010609060101010101" pitchFamily="49" charset="-122"/>
                <a:sym typeface="+mn-ea"/>
              </a:rPr>
              <a:t>证券</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账户：指截止报告期末，投资者为从事证券交易，指定或托管在公司席位的客户证券账户数。</a:t>
            </a:r>
            <a:r>
              <a:rPr lang="zh-CN" altLang="en-US"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该指标只填报正常交易账户情况</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a:t>
            </a:r>
            <a:endPar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285750" indent="-285750">
              <a:lnSpc>
                <a:spcPct val="125000"/>
              </a:lnSpc>
              <a:buFont typeface="Arial" panose="020B0604020202020204" pitchFamily="34" charset="0"/>
              <a:buChar char="•"/>
            </a:pP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“其中：个人”：指截止报告期末，投资者为从事证券交易，指定或托管在公司席位的客户证券账户数中以个人身份证等个人证件开立户数。</a:t>
            </a:r>
            <a:r>
              <a:rPr lang="zh-CN" altLang="en-US"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该指标只填报正常交易账户情况。</a:t>
            </a:r>
            <a:endParaRPr lang="en-US" altLang="zh-CN"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endParaRPr>
          </a:p>
          <a:p>
            <a:pPr marL="285750" indent="-285750">
              <a:lnSpc>
                <a:spcPct val="125000"/>
              </a:lnSpc>
              <a:buFont typeface="Arial" panose="020B0604020202020204" pitchFamily="34" charset="0"/>
              <a:buChar char="•"/>
            </a:pPr>
            <a:endParaRPr lang="en-US" altLang="zh-CN"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endParaRPr>
          </a:p>
          <a:p>
            <a:pPr marL="285750" indent="-285750">
              <a:lnSpc>
                <a:spcPct val="125000"/>
              </a:lnSpc>
              <a:buFont typeface="Arial" panose="020B0604020202020204" pitchFamily="34" charset="0"/>
              <a:buChar char="•"/>
            </a:pPr>
            <a:r>
              <a:rPr lang="zh-CN" altLang="en-US" sz="2200" b="1" dirty="0">
                <a:solidFill>
                  <a:srgbClr val="FF0000"/>
                </a:solidFill>
                <a:latin typeface="微软雅黑" panose="020B0503020204020204" pitchFamily="34" charset="-122"/>
                <a:cs typeface="黑体" panose="02010609060101010101" pitchFamily="49" charset="-122"/>
                <a:sym typeface="+mn-ea"/>
              </a:rPr>
              <a:t>可从监管部门报表</a:t>
            </a:r>
            <a:r>
              <a:rPr lang="en-US" altLang="zh-CN" sz="2200" b="1" dirty="0">
                <a:solidFill>
                  <a:srgbClr val="FF0000"/>
                </a:solidFill>
                <a:latin typeface="微软雅黑" panose="020B0503020204020204" pitchFamily="34" charset="-122"/>
                <a:cs typeface="黑体" panose="02010609060101010101" pitchFamily="49" charset="-122"/>
                <a:sym typeface="+mn-ea"/>
              </a:rPr>
              <a:t>《帐户情况表》</a:t>
            </a:r>
            <a:r>
              <a:rPr lang="zh-CN" altLang="en-US" sz="2200" b="1" dirty="0">
                <a:solidFill>
                  <a:srgbClr val="FF0000"/>
                </a:solidFill>
                <a:latin typeface="微软雅黑" panose="020B0503020204020204" pitchFamily="34" charset="-122"/>
                <a:cs typeface="黑体" panose="02010609060101010101" pitchFamily="49" charset="-122"/>
                <a:sym typeface="+mn-ea"/>
              </a:rPr>
              <a:t>取数填报。</a:t>
            </a:r>
            <a:endParaRPr lang="en-US" altLang="zh-CN" sz="2200" b="1"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a:stretch>
            <a:fillRect/>
          </a:stretch>
        </p:blipFill>
        <p:spPr>
          <a:xfrm>
            <a:off x="6063432" y="2166456"/>
            <a:ext cx="5112568" cy="2571292"/>
          </a:xfrm>
          <a:prstGeom prst="rect">
            <a:avLst/>
          </a:prstGeom>
        </p:spPr>
      </p:pic>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3"/>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altLang="en-US" sz="2000" b="1" dirty="0" smtClean="0">
                <a:solidFill>
                  <a:schemeClr val="bg1"/>
                </a:solidFill>
                <a:latin typeface="微软雅黑" panose="020B0503020204020204" pitchFamily="34" charset="-122"/>
                <a:cs typeface="黑体" panose="02010609060101010101" pitchFamily="49" charset="-122"/>
                <a:sym typeface="+mn-ea"/>
              </a:rPr>
              <a:t>（二）指标</a:t>
            </a:r>
            <a:r>
              <a:rPr lang="zh-CN" altLang="en-US" sz="2000" b="1" dirty="0">
                <a:solidFill>
                  <a:schemeClr val="bg1"/>
                </a:solidFill>
                <a:latin typeface="微软雅黑" panose="020B0503020204020204" pitchFamily="34" charset="-122"/>
                <a:cs typeface="黑体" panose="02010609060101010101" pitchFamily="49" charset="-122"/>
                <a:sym typeface="+mn-ea"/>
              </a:rPr>
              <a:t>解释</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文本框 2"/>
          <p:cNvSpPr txBox="1"/>
          <p:nvPr/>
        </p:nvSpPr>
        <p:spPr>
          <a:xfrm>
            <a:off x="331470" y="1433427"/>
            <a:ext cx="5112568" cy="2592826"/>
          </a:xfrm>
          <a:prstGeom prst="rect">
            <a:avLst/>
          </a:prstGeom>
          <a:noFill/>
        </p:spPr>
        <p:txBody>
          <a:bodyPr wrap="square" rtlCol="0">
            <a:spAutoFit/>
          </a:bodyPr>
          <a:lstStyle/>
          <a:p>
            <a:pPr>
              <a:lnSpc>
                <a:spcPct val="125000"/>
              </a:lnSpc>
            </a:pPr>
            <a:r>
              <a:rPr lang="zh-CN" altLang="en-US" sz="2200" dirty="0"/>
              <a:t>四、资金与开户情况</a:t>
            </a:r>
            <a:endParaRPr lang="en-US" altLang="zh-CN" sz="2200" dirty="0"/>
          </a:p>
          <a:p>
            <a:pPr>
              <a:lnSpc>
                <a:spcPct val="125000"/>
              </a:lnSpc>
            </a:pPr>
            <a:endParaRPr lang="en-US" altLang="zh-CN" sz="2200" dirty="0"/>
          </a:p>
          <a:p>
            <a:pPr marL="342900" indent="-342900">
              <a:lnSpc>
                <a:spcPct val="125000"/>
              </a:lnSpc>
              <a:buFont typeface="Arial" panose="020B0604020202020204" pitchFamily="34" charset="0"/>
              <a:buChar char="•"/>
            </a:pP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期末时点数，容易错填成本年或者本月新增账户数。</a:t>
            </a:r>
            <a:endParaRPr lang="en-US" altLang="zh-CN" sz="2200" dirty="0"/>
          </a:p>
          <a:p>
            <a:pPr marL="285750" indent="-285750">
              <a:lnSpc>
                <a:spcPct val="125000"/>
              </a:lnSpc>
              <a:buFont typeface="Arial" panose="020B0604020202020204" pitchFamily="34" charset="0"/>
              <a:buChar char="•"/>
            </a:pPr>
            <a:r>
              <a:rPr lang="zh-CN" altLang="en-US" sz="2200" dirty="0">
                <a:solidFill>
                  <a:srgbClr val="FF0000"/>
                </a:solidFill>
                <a:latin typeface="微软雅黑" panose="020B0503020204020204" pitchFamily="34" charset="-122"/>
                <a:cs typeface="黑体" panose="02010609060101010101" pitchFamily="49" charset="-122"/>
                <a:sym typeface="+mn-ea"/>
              </a:rPr>
              <a:t>单位为</a:t>
            </a:r>
            <a:r>
              <a:rPr lang="zh-CN" altLang="en-US"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户，</a:t>
            </a:r>
            <a:r>
              <a:rPr lang="zh-CN" altLang="en-US" sz="2200" dirty="0">
                <a:latin typeface="微软雅黑" panose="020B0503020204020204" pitchFamily="34" charset="-122"/>
                <a:cs typeface="黑体" panose="02010609060101010101" pitchFamily="49" charset="-122"/>
                <a:sym typeface="+mn-ea"/>
              </a:rPr>
              <a:t>容易</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误以单位为万户填写。</a:t>
            </a:r>
            <a:endPar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285750" indent="-285750">
              <a:lnSpc>
                <a:spcPct val="125000"/>
              </a:lnSpc>
              <a:buFont typeface="Arial" panose="020B0604020202020204" pitchFamily="34" charset="0"/>
              <a:buChar char="•"/>
            </a:pPr>
            <a:endPar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13" name="矩形 12"/>
          <p:cNvSpPr/>
          <p:nvPr/>
        </p:nvSpPr>
        <p:spPr>
          <a:xfrm>
            <a:off x="6240016" y="4149080"/>
            <a:ext cx="1872208" cy="50802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2"/>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sz="2000" b="1" dirty="0" smtClean="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smtClean="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三</a:t>
            </a:r>
            <a:r>
              <a:rPr lang="zh-CN" sz="2000" b="1" dirty="0" smtClean="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注意事项</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文本框 2"/>
          <p:cNvSpPr txBox="1"/>
          <p:nvPr/>
        </p:nvSpPr>
        <p:spPr>
          <a:xfrm>
            <a:off x="299759" y="1803937"/>
            <a:ext cx="10074024" cy="1193725"/>
          </a:xfrm>
          <a:prstGeom prst="rect">
            <a:avLst/>
          </a:prstGeom>
          <a:noFill/>
        </p:spPr>
        <p:txBody>
          <a:bodyPr wrap="square" rtlCol="0">
            <a:spAutoFit/>
          </a:bodyPr>
          <a:lstStyle/>
          <a:p>
            <a:pPr>
              <a:lnSpc>
                <a:spcPct val="125000"/>
              </a:lnSpc>
            </a:pPr>
            <a:r>
              <a:rPr lang="en-US" altLang="zh-CN" sz="3000" dirty="0">
                <a:latin typeface="微软雅黑" panose="020B0503020204020204" pitchFamily="34" charset="-122"/>
                <a:cs typeface="黑体" panose="02010609060101010101" pitchFamily="49" charset="-122"/>
                <a:sym typeface="+mn-ea"/>
              </a:rPr>
              <a:t>1</a:t>
            </a:r>
            <a:r>
              <a:rPr lang="zh-CN" altLang="en-US" sz="3000" dirty="0">
                <a:latin typeface="微软雅黑" panose="020B0503020204020204" pitchFamily="34" charset="-122"/>
                <a:cs typeface="黑体" panose="02010609060101010101" pitchFamily="49" charset="-122"/>
                <a:sym typeface="+mn-ea"/>
              </a:rPr>
              <a:t>、报送日期及方式：</a:t>
            </a:r>
            <a:r>
              <a:rPr lang="zh-CN" altLang="en-US" sz="3000" dirty="0">
                <a:solidFill>
                  <a:srgbClr val="FF0000"/>
                </a:solidFill>
                <a:latin typeface="微软雅黑" panose="020B0503020204020204" pitchFamily="34" charset="-122"/>
                <a:cs typeface="黑体" panose="02010609060101010101" pitchFamily="49" charset="-122"/>
                <a:sym typeface="+mn-ea"/>
              </a:rPr>
              <a:t>月后</a:t>
            </a:r>
            <a:r>
              <a:rPr lang="en-US" altLang="zh-CN" sz="3000" dirty="0">
                <a:solidFill>
                  <a:srgbClr val="FF0000"/>
                </a:solidFill>
                <a:latin typeface="微软雅黑" panose="020B0503020204020204" pitchFamily="34" charset="-122"/>
                <a:cs typeface="黑体" panose="02010609060101010101" pitchFamily="49" charset="-122"/>
                <a:sym typeface="+mn-ea"/>
              </a:rPr>
              <a:t>12</a:t>
            </a:r>
            <a:r>
              <a:rPr lang="zh-CN" altLang="en-US" sz="3000" dirty="0">
                <a:solidFill>
                  <a:srgbClr val="FF0000"/>
                </a:solidFill>
                <a:latin typeface="微软雅黑" panose="020B0503020204020204" pitchFamily="34" charset="-122"/>
                <a:cs typeface="黑体" panose="02010609060101010101" pitchFamily="49" charset="-122"/>
                <a:sym typeface="+mn-ea"/>
              </a:rPr>
              <a:t>日</a:t>
            </a:r>
            <a:r>
              <a:rPr lang="en-US" altLang="zh-CN" sz="3000" dirty="0">
                <a:latin typeface="微软雅黑" panose="020B0503020204020204" pitchFamily="34" charset="-122"/>
                <a:cs typeface="黑体" panose="02010609060101010101" pitchFamily="49" charset="-122"/>
                <a:sym typeface="+mn-ea"/>
              </a:rPr>
              <a:t>18:00</a:t>
            </a:r>
            <a:r>
              <a:rPr lang="zh-CN" altLang="en-US" sz="3000" dirty="0">
                <a:latin typeface="微软雅黑" panose="020B0503020204020204" pitchFamily="34" charset="-122"/>
                <a:cs typeface="黑体" panose="02010609060101010101" pitchFamily="49" charset="-122"/>
                <a:sym typeface="+mn-ea"/>
              </a:rPr>
              <a:t>前网上填报</a:t>
            </a:r>
            <a:r>
              <a:rPr lang="zh-CN" altLang="en-US" sz="3000" dirty="0" smtClean="0">
                <a:latin typeface="微软雅黑" panose="020B0503020204020204" pitchFamily="34" charset="-122"/>
                <a:cs typeface="黑体" panose="02010609060101010101" pitchFamily="49" charset="-122"/>
                <a:sym typeface="+mn-ea"/>
              </a:rPr>
              <a:t>。</a:t>
            </a:r>
            <a:endParaRPr lang="en-US" altLang="zh-CN" sz="3000" dirty="0" smtClean="0">
              <a:latin typeface="微软雅黑" panose="020B0503020204020204" pitchFamily="34" charset="-122"/>
              <a:cs typeface="黑体" panose="02010609060101010101" pitchFamily="49" charset="-122"/>
              <a:sym typeface="+mn-ea"/>
            </a:endParaRPr>
          </a:p>
          <a:p>
            <a:pPr>
              <a:lnSpc>
                <a:spcPct val="125000"/>
              </a:lnSpc>
            </a:pPr>
            <a:endParaRPr lang="en-US" altLang="zh-CN" sz="3000" dirty="0" smtClean="0">
              <a:latin typeface="微软雅黑" panose="020B0503020204020204" pitchFamily="34" charset="-122"/>
              <a:ea typeface="微软雅黑" panose="020B0503020204020204" pitchFamily="34" charset="-122"/>
              <a:cs typeface="黑体" panose="02010609060101010101" pitchFamily="49" charset="-122"/>
              <a:sym typeface="+mn-ea"/>
            </a:endParaRPr>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2"/>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altLang="en-US" sz="2000" b="1" dirty="0" smtClean="0">
                <a:solidFill>
                  <a:schemeClr val="bg1"/>
                </a:solidFill>
                <a:latin typeface="微软雅黑" panose="020B0503020204020204" pitchFamily="34" charset="-122"/>
                <a:cs typeface="黑体" panose="02010609060101010101" pitchFamily="49" charset="-122"/>
                <a:sym typeface="+mn-ea"/>
              </a:rPr>
              <a:t>（三）</a:t>
            </a:r>
            <a:r>
              <a:rPr lang="zh-CN" altLang="en-US" sz="2000" b="1" dirty="0" smtClean="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注意</a:t>
            </a:r>
            <a:r>
              <a:rPr lang="zh-CN" altLang="en-US"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事项</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文本框 2"/>
          <p:cNvSpPr txBox="1"/>
          <p:nvPr/>
        </p:nvSpPr>
        <p:spPr>
          <a:xfrm>
            <a:off x="511436" y="1675838"/>
            <a:ext cx="10153128" cy="3502049"/>
          </a:xfrm>
          <a:prstGeom prst="rect">
            <a:avLst/>
          </a:prstGeom>
          <a:noFill/>
        </p:spPr>
        <p:txBody>
          <a:bodyPr wrap="square" rtlCol="0">
            <a:spAutoFit/>
          </a:bodyPr>
          <a:lstStyle/>
          <a:p>
            <a:pPr>
              <a:lnSpc>
                <a:spcPct val="125000"/>
              </a:lnSpc>
            </a:pPr>
            <a:r>
              <a:rPr lang="en-US" altLang="zh-CN" sz="3000" dirty="0">
                <a:latin typeface="微软雅黑" panose="020B0503020204020204" pitchFamily="34" charset="-122"/>
                <a:cs typeface="黑体" panose="02010609060101010101" pitchFamily="49" charset="-122"/>
                <a:sym typeface="+mn-ea"/>
              </a:rPr>
              <a:t>2</a:t>
            </a:r>
            <a:r>
              <a:rPr lang="zh-CN" altLang="en-US" sz="3000" dirty="0">
                <a:latin typeface="微软雅黑" panose="020B0503020204020204" pitchFamily="34" charset="-122"/>
                <a:cs typeface="黑体" panose="02010609060101010101" pitchFamily="49" charset="-122"/>
                <a:sym typeface="+mn-ea"/>
              </a:rPr>
              <a:t>、计量单位</a:t>
            </a:r>
            <a:endParaRPr lang="en-US" altLang="zh-CN" sz="3000" dirty="0">
              <a:latin typeface="微软雅黑" panose="020B0503020204020204" pitchFamily="34" charset="-122"/>
              <a:cs typeface="黑体" panose="02010609060101010101" pitchFamily="49" charset="-122"/>
              <a:sym typeface="+mn-ea"/>
            </a:endParaRPr>
          </a:p>
          <a:p>
            <a:pPr marL="457200" indent="-457200">
              <a:lnSpc>
                <a:spcPct val="125000"/>
              </a:lnSpc>
              <a:buFont typeface="Arial" panose="020B0604020202020204" pitchFamily="34" charset="0"/>
              <a:buChar char="•"/>
            </a:pPr>
            <a:r>
              <a:rPr lang="zh-CN" altLang="en-US" sz="3000" dirty="0">
                <a:latin typeface="微软雅黑" panose="020B0503020204020204" pitchFamily="34" charset="-122"/>
                <a:ea typeface="微软雅黑" panose="020B0503020204020204" pitchFamily="34" charset="-122"/>
                <a:cs typeface="黑体" panose="02010609060101010101" pitchFamily="49" charset="-122"/>
                <a:sym typeface="+mn-ea"/>
              </a:rPr>
              <a:t>价值量计量单位为</a:t>
            </a:r>
            <a:r>
              <a:rPr lang="zh-CN" altLang="en-US" sz="30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万元</a:t>
            </a:r>
            <a:r>
              <a:rPr lang="zh-CN" altLang="en-US" sz="3000" dirty="0">
                <a:latin typeface="微软雅黑" panose="020B0503020204020204" pitchFamily="34" charset="-122"/>
                <a:ea typeface="微软雅黑" panose="020B0503020204020204" pitchFamily="34" charset="-122"/>
                <a:cs typeface="黑体" panose="02010609060101010101" pitchFamily="49" charset="-122"/>
                <a:sym typeface="+mn-ea"/>
              </a:rPr>
              <a:t>，四舍五入取整填报。</a:t>
            </a:r>
            <a:endParaRPr lang="en-US" altLang="zh-CN" sz="30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457200" indent="-457200">
              <a:lnSpc>
                <a:spcPct val="125000"/>
              </a:lnSpc>
              <a:buFont typeface="Arial" panose="020B0604020202020204" pitchFamily="34" charset="0"/>
              <a:buChar char="•"/>
            </a:pPr>
            <a:r>
              <a:rPr lang="en-US" altLang="zh-CN" sz="3000" dirty="0">
                <a:latin typeface="微软雅黑" panose="020B0503020204020204" pitchFamily="34" charset="-122"/>
                <a:cs typeface="黑体" panose="02010609060101010101" pitchFamily="49" charset="-122"/>
                <a:sym typeface="+mn-ea"/>
              </a:rPr>
              <a:t>BJJ204-1</a:t>
            </a:r>
            <a:r>
              <a:rPr lang="zh-CN" altLang="en-US" sz="3000" dirty="0">
                <a:latin typeface="微软雅黑" panose="020B0503020204020204" pitchFamily="34" charset="-122"/>
                <a:ea typeface="微软雅黑" panose="020B0503020204020204" pitchFamily="34" charset="-122"/>
                <a:cs typeface="黑体" panose="02010609060101010101" pitchFamily="49" charset="-122"/>
                <a:sym typeface="+mn-ea"/>
              </a:rPr>
              <a:t>表中的价值量指标一律按</a:t>
            </a:r>
            <a:r>
              <a:rPr lang="zh-CN" altLang="en-US" sz="30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人民币</a:t>
            </a:r>
            <a:r>
              <a:rPr lang="zh-CN" altLang="en-US" sz="3000" dirty="0">
                <a:latin typeface="微软雅黑" panose="020B0503020204020204" pitchFamily="34" charset="-122"/>
                <a:ea typeface="微软雅黑" panose="020B0503020204020204" pitchFamily="34" charset="-122"/>
                <a:cs typeface="黑体" panose="02010609060101010101" pitchFamily="49" charset="-122"/>
                <a:sym typeface="+mn-ea"/>
              </a:rPr>
              <a:t>计量。交易中以外币结算的，按报告期</a:t>
            </a:r>
            <a:r>
              <a:rPr lang="zh-CN" altLang="en-US" sz="30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最后一个交易日的汇率折算</a:t>
            </a:r>
            <a:r>
              <a:rPr lang="zh-CN" altLang="en-US" sz="3000" dirty="0">
                <a:latin typeface="微软雅黑" panose="020B0503020204020204" pitchFamily="34" charset="-122"/>
                <a:ea typeface="微软雅黑" panose="020B0503020204020204" pitchFamily="34" charset="-122"/>
                <a:cs typeface="黑体" panose="02010609060101010101" pitchFamily="49" charset="-122"/>
                <a:sym typeface="+mn-ea"/>
              </a:rPr>
              <a:t>人民币后填报。</a:t>
            </a:r>
            <a:endParaRPr lang="en-US" altLang="zh-CN" sz="30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457200" indent="-457200">
              <a:lnSpc>
                <a:spcPct val="125000"/>
              </a:lnSpc>
              <a:buFont typeface="Arial" panose="020B0604020202020204" pitchFamily="34" charset="0"/>
              <a:buChar char="•"/>
            </a:pPr>
            <a:r>
              <a:rPr lang="zh-CN" altLang="en-US" sz="3000" dirty="0">
                <a:latin typeface="微软雅黑" panose="020B0503020204020204" pitchFamily="34" charset="-122"/>
                <a:ea typeface="微软雅黑" panose="020B0503020204020204" pitchFamily="34" charset="-122"/>
                <a:cs typeface="黑体" panose="02010609060101010101" pitchFamily="49" charset="-122"/>
                <a:sym typeface="+mn-ea"/>
              </a:rPr>
              <a:t>账户数计量单位为</a:t>
            </a:r>
            <a:r>
              <a:rPr lang="zh-CN" altLang="en-US" sz="30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户</a:t>
            </a:r>
            <a:r>
              <a:rPr lang="zh-CN" altLang="en-US" sz="3000" dirty="0">
                <a:latin typeface="微软雅黑" panose="020B0503020204020204" pitchFamily="34" charset="-122"/>
                <a:ea typeface="微软雅黑" panose="020B0503020204020204" pitchFamily="34" charset="-122"/>
                <a:cs typeface="黑体" panose="02010609060101010101" pitchFamily="49" charset="-122"/>
                <a:sym typeface="+mn-ea"/>
              </a:rPr>
              <a:t>。</a:t>
            </a:r>
            <a:endParaRPr lang="zh-CN" altLang="en-US" sz="30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2"/>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altLang="en-US" sz="2000" b="1" dirty="0" smtClean="0">
                <a:solidFill>
                  <a:schemeClr val="bg1"/>
                </a:solidFill>
                <a:latin typeface="微软雅黑" panose="020B0503020204020204" pitchFamily="34" charset="-122"/>
                <a:cs typeface="黑体" panose="02010609060101010101" pitchFamily="49" charset="-122"/>
                <a:sym typeface="+mn-ea"/>
              </a:rPr>
              <a:t>（三）</a:t>
            </a:r>
            <a:r>
              <a:rPr lang="zh-CN" altLang="en-US" sz="2000" b="1" dirty="0" smtClean="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注意</a:t>
            </a:r>
            <a:r>
              <a:rPr lang="zh-CN" altLang="en-US"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事项</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文本框 2"/>
          <p:cNvSpPr txBox="1"/>
          <p:nvPr/>
        </p:nvSpPr>
        <p:spPr>
          <a:xfrm>
            <a:off x="511436" y="1811655"/>
            <a:ext cx="10153128" cy="1770806"/>
          </a:xfrm>
          <a:prstGeom prst="rect">
            <a:avLst/>
          </a:prstGeom>
          <a:noFill/>
        </p:spPr>
        <p:txBody>
          <a:bodyPr wrap="square" rtlCol="0">
            <a:spAutoFit/>
          </a:bodyPr>
          <a:lstStyle/>
          <a:p>
            <a:pPr>
              <a:lnSpc>
                <a:spcPct val="125000"/>
              </a:lnSpc>
            </a:pPr>
            <a:r>
              <a:rPr lang="en-US" altLang="zh-CN" sz="3000" dirty="0">
                <a:latin typeface="微软雅黑" panose="020B0503020204020204" pitchFamily="34" charset="-122"/>
                <a:cs typeface="黑体" panose="02010609060101010101" pitchFamily="49" charset="-122"/>
                <a:sym typeface="+mn-ea"/>
              </a:rPr>
              <a:t>3</a:t>
            </a:r>
            <a:r>
              <a:rPr lang="zh-CN" altLang="en-US" sz="3000" dirty="0">
                <a:latin typeface="微软雅黑" panose="020B0503020204020204" pitchFamily="34" charset="-122"/>
                <a:cs typeface="黑体" panose="02010609060101010101" pitchFamily="49" charset="-122"/>
                <a:sym typeface="+mn-ea"/>
              </a:rPr>
              <a:t>、数据调整</a:t>
            </a:r>
            <a:endParaRPr lang="en-US" altLang="zh-CN" sz="3000" dirty="0">
              <a:latin typeface="微软雅黑" panose="020B0503020204020204" pitchFamily="34" charset="-122"/>
              <a:cs typeface="黑体" panose="02010609060101010101" pitchFamily="49" charset="-122"/>
              <a:sym typeface="+mn-ea"/>
            </a:endParaRPr>
          </a:p>
          <a:p>
            <a:pPr marL="457200" indent="-457200">
              <a:lnSpc>
                <a:spcPct val="125000"/>
              </a:lnSpc>
              <a:buFont typeface="Arial" panose="020B0604020202020204" pitchFamily="34" charset="0"/>
              <a:buChar char="•"/>
            </a:pPr>
            <a:r>
              <a:rPr lang="zh-CN" altLang="en-US" sz="3000" dirty="0">
                <a:latin typeface="微软雅黑" panose="020B0503020204020204" pitchFamily="34" charset="-122"/>
                <a:cs typeface="黑体" panose="02010609060101010101" pitchFamily="49" charset="-122"/>
                <a:sym typeface="+mn-ea"/>
              </a:rPr>
              <a:t>若发现上月数据有漏报，不可直接加在本月数据中，应在“</a:t>
            </a:r>
            <a:r>
              <a:rPr lang="en-US" altLang="zh-CN" sz="3000" dirty="0">
                <a:latin typeface="微软雅黑" panose="020B0503020204020204" pitchFamily="34" charset="-122"/>
                <a:cs typeface="黑体" panose="02010609060101010101" pitchFamily="49" charset="-122"/>
                <a:sym typeface="+mn-ea"/>
              </a:rPr>
              <a:t>1-</a:t>
            </a:r>
            <a:r>
              <a:rPr lang="zh-CN" altLang="en-US" sz="3000" dirty="0">
                <a:latin typeface="微软雅黑" panose="020B0503020204020204" pitchFamily="34" charset="-122"/>
                <a:cs typeface="黑体" panose="02010609060101010101" pitchFamily="49" charset="-122"/>
                <a:sym typeface="+mn-ea"/>
              </a:rPr>
              <a:t>本月”累计数中进行调整。</a:t>
            </a:r>
            <a:endParaRPr lang="zh-CN" altLang="en-US" sz="30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2"/>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altLang="en-US" sz="2000" b="1" dirty="0" smtClean="0">
                <a:solidFill>
                  <a:schemeClr val="bg1"/>
                </a:solidFill>
                <a:latin typeface="微软雅黑" panose="020B0503020204020204" pitchFamily="34" charset="-122"/>
                <a:cs typeface="黑体" panose="02010609060101010101" pitchFamily="49" charset="-122"/>
                <a:sym typeface="+mn-ea"/>
              </a:rPr>
              <a:t>（三）</a:t>
            </a:r>
            <a:r>
              <a:rPr lang="zh-CN" altLang="en-US" sz="2000" b="1" dirty="0" smtClean="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注意</a:t>
            </a:r>
            <a:r>
              <a:rPr lang="zh-CN" altLang="en-US"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事项</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文本框 2"/>
          <p:cNvSpPr txBox="1"/>
          <p:nvPr/>
        </p:nvSpPr>
        <p:spPr>
          <a:xfrm>
            <a:off x="407368" y="1591458"/>
            <a:ext cx="10153128" cy="2924968"/>
          </a:xfrm>
          <a:prstGeom prst="rect">
            <a:avLst/>
          </a:prstGeom>
          <a:noFill/>
        </p:spPr>
        <p:txBody>
          <a:bodyPr wrap="square" rtlCol="0">
            <a:spAutoFit/>
          </a:bodyPr>
          <a:lstStyle/>
          <a:p>
            <a:pPr>
              <a:lnSpc>
                <a:spcPct val="125000"/>
              </a:lnSpc>
            </a:pPr>
            <a:r>
              <a:rPr lang="en-US" altLang="zh-CN" sz="3000" dirty="0">
                <a:latin typeface="微软雅黑" panose="020B0503020204020204" pitchFamily="34" charset="-122"/>
                <a:cs typeface="黑体" panose="02010609060101010101" pitchFamily="49" charset="-122"/>
                <a:sym typeface="+mn-ea"/>
              </a:rPr>
              <a:t>4</a:t>
            </a:r>
            <a:r>
              <a:rPr lang="zh-CN" altLang="en-US" sz="3000" dirty="0">
                <a:latin typeface="微软雅黑" panose="020B0503020204020204" pitchFamily="34" charset="-122"/>
                <a:cs typeface="黑体" panose="02010609060101010101" pitchFamily="49" charset="-122"/>
                <a:sym typeface="+mn-ea"/>
              </a:rPr>
              <a:t>、平台审核</a:t>
            </a:r>
            <a:endParaRPr lang="en-US" altLang="zh-CN" sz="3000" dirty="0">
              <a:latin typeface="微软雅黑" panose="020B0503020204020204" pitchFamily="34" charset="-122"/>
              <a:cs typeface="黑体" panose="02010609060101010101" pitchFamily="49" charset="-122"/>
              <a:sym typeface="+mn-ea"/>
            </a:endParaRPr>
          </a:p>
          <a:p>
            <a:pPr marL="457200" indent="-457200">
              <a:lnSpc>
                <a:spcPct val="125000"/>
              </a:lnSpc>
              <a:buFont typeface="Arial" panose="020B0604020202020204" pitchFamily="34" charset="0"/>
              <a:buChar char="•"/>
            </a:pPr>
            <a:r>
              <a:rPr lang="zh-CN" altLang="en-US" sz="3000" dirty="0">
                <a:latin typeface="微软雅黑" panose="020B0503020204020204" pitchFamily="34" charset="-122"/>
                <a:cs typeface="黑体" panose="02010609060101010101" pitchFamily="49" charset="-122"/>
                <a:sym typeface="+mn-ea"/>
              </a:rPr>
              <a:t>错误澄清说明要有针对性，一般不应使用同一条原因去说明所有的审核。</a:t>
            </a:r>
            <a:endParaRPr lang="zh-CN" altLang="en-US" sz="3000" dirty="0">
              <a:latin typeface="微软雅黑" panose="020B0503020204020204" pitchFamily="34" charset="-122"/>
              <a:cs typeface="黑体" panose="02010609060101010101" pitchFamily="49" charset="-122"/>
              <a:sym typeface="+mn-ea"/>
            </a:endParaRPr>
          </a:p>
          <a:p>
            <a:pPr marL="457200" indent="-457200">
              <a:lnSpc>
                <a:spcPct val="125000"/>
              </a:lnSpc>
              <a:buFont typeface="Arial" panose="020B0604020202020204" pitchFamily="34" charset="0"/>
              <a:buChar char="•"/>
            </a:pPr>
            <a:r>
              <a:rPr lang="zh-CN" altLang="en-US" sz="3000" dirty="0">
                <a:latin typeface="微软雅黑" panose="020B0503020204020204" pitchFamily="34" charset="-122"/>
                <a:ea typeface="微软雅黑" panose="020B0503020204020204" pitchFamily="34" charset="-122"/>
                <a:cs typeface="黑体" panose="02010609060101010101" pitchFamily="49" charset="-122"/>
                <a:sym typeface="+mn-ea"/>
              </a:rPr>
              <a:t>错误澄清说明要详实、完整，对于“数据无误”这种过于简单的说明不予认可，需提供相关原因或具体情况。</a:t>
            </a:r>
            <a:endParaRPr lang="zh-CN" altLang="en-US" sz="30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2"/>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sz="2000" b="1" dirty="0" smtClean="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smtClean="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三</a:t>
            </a:r>
            <a:r>
              <a:rPr lang="zh-CN" sz="2000" b="1" dirty="0" smtClean="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注意事项</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文本框 2"/>
          <p:cNvSpPr txBox="1"/>
          <p:nvPr/>
        </p:nvSpPr>
        <p:spPr>
          <a:xfrm>
            <a:off x="407368" y="1556792"/>
            <a:ext cx="10153128" cy="616644"/>
          </a:xfrm>
          <a:prstGeom prst="rect">
            <a:avLst/>
          </a:prstGeom>
          <a:noFill/>
        </p:spPr>
        <p:txBody>
          <a:bodyPr wrap="square" rtlCol="0">
            <a:spAutoFit/>
          </a:bodyPr>
          <a:lstStyle/>
          <a:p>
            <a:pPr>
              <a:lnSpc>
                <a:spcPct val="125000"/>
              </a:lnSpc>
            </a:pPr>
            <a:r>
              <a:rPr lang="en-US" altLang="zh-CN" sz="3000" dirty="0">
                <a:latin typeface="微软雅黑" panose="020B0503020204020204" pitchFamily="34" charset="-122"/>
                <a:cs typeface="黑体" panose="02010609060101010101" pitchFamily="49" charset="-122"/>
                <a:sym typeface="+mn-ea"/>
              </a:rPr>
              <a:t>4</a:t>
            </a:r>
            <a:r>
              <a:rPr lang="zh-CN" altLang="en-US" sz="3000" dirty="0">
                <a:latin typeface="微软雅黑" panose="020B0503020204020204" pitchFamily="34" charset="-122"/>
                <a:cs typeface="黑体" panose="02010609060101010101" pitchFamily="49" charset="-122"/>
                <a:sym typeface="+mn-ea"/>
              </a:rPr>
              <a:t>、平台审核</a:t>
            </a:r>
            <a:endParaRPr lang="en-US" altLang="zh-CN" sz="3000" dirty="0">
              <a:latin typeface="微软雅黑" panose="020B0503020204020204" pitchFamily="34" charset="-122"/>
              <a:cs typeface="黑体" panose="02010609060101010101" pitchFamily="49" charset="-122"/>
              <a:sym typeface="+mn-ea"/>
            </a:endParaRPr>
          </a:p>
        </p:txBody>
      </p:sp>
      <p:pic>
        <p:nvPicPr>
          <p:cNvPr id="4" name="图片 3" descr="澄清说明"/>
          <p:cNvPicPr>
            <a:picLocks noChangeAspect="1"/>
          </p:cNvPicPr>
          <p:nvPr/>
        </p:nvPicPr>
        <p:blipFill rotWithShape="1">
          <a:blip r:embed="rId3"/>
          <a:srcRect b="39879"/>
          <a:stretch>
            <a:fillRect/>
          </a:stretch>
        </p:blipFill>
        <p:spPr>
          <a:xfrm>
            <a:off x="406256" y="2407113"/>
            <a:ext cx="11059657" cy="1568357"/>
          </a:xfrm>
          <a:prstGeom prst="rect">
            <a:avLst/>
          </a:prstGeom>
        </p:spPr>
      </p:pic>
      <p:sp>
        <p:nvSpPr>
          <p:cNvPr id="6" name="矩形 5"/>
          <p:cNvSpPr/>
          <p:nvPr/>
        </p:nvSpPr>
        <p:spPr>
          <a:xfrm>
            <a:off x="9120336" y="3247390"/>
            <a:ext cx="1872208" cy="61817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descr="澄清说明2"/>
          <p:cNvPicPr>
            <a:picLocks noChangeAspect="1"/>
          </p:cNvPicPr>
          <p:nvPr/>
        </p:nvPicPr>
        <p:blipFill rotWithShape="1">
          <a:blip r:embed="rId4"/>
          <a:srcRect t="-1760" b="67593"/>
          <a:stretch>
            <a:fillRect/>
          </a:stretch>
        </p:blipFill>
        <p:spPr>
          <a:xfrm>
            <a:off x="695400" y="4294627"/>
            <a:ext cx="10178504" cy="1255978"/>
          </a:xfrm>
          <a:prstGeom prst="rect">
            <a:avLst/>
          </a:prstGeom>
        </p:spPr>
      </p:pic>
      <p:sp>
        <p:nvSpPr>
          <p:cNvPr id="9" name="矩形 8"/>
          <p:cNvSpPr/>
          <p:nvPr/>
        </p:nvSpPr>
        <p:spPr>
          <a:xfrm>
            <a:off x="8512476" y="4939517"/>
            <a:ext cx="2480067" cy="61817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2"/>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cs typeface="黑体" panose="02010609060101010101" pitchFamily="49" charset="-122"/>
                <a:sym typeface="+mn-ea"/>
              </a:rPr>
              <a:t>五</a:t>
            </a: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注意事项</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文本框 2"/>
          <p:cNvSpPr txBox="1"/>
          <p:nvPr/>
        </p:nvSpPr>
        <p:spPr>
          <a:xfrm>
            <a:off x="407368" y="1556792"/>
            <a:ext cx="10153128" cy="616644"/>
          </a:xfrm>
          <a:prstGeom prst="rect">
            <a:avLst/>
          </a:prstGeom>
          <a:noFill/>
        </p:spPr>
        <p:txBody>
          <a:bodyPr wrap="square" rtlCol="0">
            <a:spAutoFit/>
          </a:bodyPr>
          <a:lstStyle/>
          <a:p>
            <a:pPr>
              <a:lnSpc>
                <a:spcPct val="125000"/>
              </a:lnSpc>
            </a:pPr>
            <a:r>
              <a:rPr lang="en-US" altLang="zh-CN" sz="3000" b="1" dirty="0" smtClean="0">
                <a:solidFill>
                  <a:srgbClr val="FF0000"/>
                </a:solidFill>
                <a:latin typeface="微软雅黑" panose="020B0503020204020204" pitchFamily="34" charset="-122"/>
                <a:cs typeface="黑体" panose="02010609060101010101" pitchFamily="49" charset="-122"/>
                <a:sym typeface="+mn-ea"/>
              </a:rPr>
              <a:t>5</a:t>
            </a:r>
            <a:r>
              <a:rPr lang="zh-CN" altLang="en-US" sz="3000" b="1" dirty="0" smtClean="0">
                <a:solidFill>
                  <a:srgbClr val="FF0000"/>
                </a:solidFill>
                <a:latin typeface="微软雅黑" panose="020B0503020204020204" pitchFamily="34" charset="-122"/>
                <a:cs typeface="黑体" panose="02010609060101010101" pitchFamily="49" charset="-122"/>
                <a:sym typeface="+mn-ea"/>
              </a:rPr>
              <a:t>、两期数据要匹配</a:t>
            </a:r>
            <a:endParaRPr lang="en-US" altLang="zh-CN" sz="3000" b="1" dirty="0">
              <a:solidFill>
                <a:srgbClr val="FF0000"/>
              </a:solidFill>
              <a:latin typeface="微软雅黑" panose="020B0503020204020204" pitchFamily="34" charset="-122"/>
              <a:cs typeface="黑体" panose="02010609060101010101" pitchFamily="49" charset="-122"/>
              <a:sym typeface="+mn-ea"/>
            </a:endParaRPr>
          </a:p>
        </p:txBody>
      </p: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1"/>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pic>
        <p:nvPicPr>
          <p:cNvPr id="7" name="图片 6" descr="五经普LOGO透明底（长）"/>
          <p:cNvPicPr>
            <a:picLocks noChangeAspect="1"/>
          </p:cNvPicPr>
          <p:nvPr/>
        </p:nvPicPr>
        <p:blipFill>
          <a:blip r:embed="rId2" cstate="print"/>
          <a:srcRect r="77058"/>
          <a:stretch>
            <a:fillRect/>
          </a:stretch>
        </p:blipFill>
        <p:spPr>
          <a:xfrm>
            <a:off x="-76200" y="-225425"/>
            <a:ext cx="847725" cy="1155065"/>
          </a:xfrm>
          <a:prstGeom prst="rect">
            <a:avLst/>
          </a:prstGeom>
        </p:spPr>
      </p:pic>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142" name="文本框 141"/>
          <p:cNvSpPr txBox="1"/>
          <p:nvPr>
            <p:custDataLst>
              <p:tags r:id="rId3"/>
            </p:custDataLst>
          </p:nvPr>
        </p:nvSpPr>
        <p:spPr>
          <a:xfrm>
            <a:off x="8086414" y="1322944"/>
            <a:ext cx="2182944" cy="559468"/>
          </a:xfrm>
          <a:prstGeom prst="rect">
            <a:avLst/>
          </a:prstGeom>
          <a:noFill/>
        </p:spPr>
        <p:txBody>
          <a:bodyPr wrap="square" lIns="91440" tIns="45720" rIns="91440" bIns="45720" rtlCol="0" anchor="ctr">
            <a:normAutofit fontScale="90000"/>
          </a:bodyPr>
          <a:lstStyle/>
          <a:p>
            <a:pPr algn="ctr">
              <a:lnSpc>
                <a:spcPct val="120000"/>
              </a:lnSpc>
            </a:pPr>
            <a:r>
              <a:rPr lang="zh-CN" altLang="en-US" b="1" spc="300" dirty="0">
                <a:solidFill>
                  <a:schemeClr val="bg1"/>
                </a:solidFill>
                <a:latin typeface="Arial" panose="020B0604020202020204" pitchFamily="34" charset="0"/>
                <a:ea typeface="微软雅黑" panose="020B0503020204020204" pitchFamily="34" charset="-122"/>
                <a:sym typeface="Arial" panose="020B0604020202020204" pitchFamily="34" charset="0"/>
              </a:rPr>
              <a:t>普查数据处理系统</a:t>
            </a:r>
            <a:endParaRPr lang="zh-CN" altLang="en-US" b="1" spc="3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文本框 9"/>
          <p:cNvSpPr txBox="1"/>
          <p:nvPr/>
        </p:nvSpPr>
        <p:spPr>
          <a:xfrm>
            <a:off x="791210" y="121920"/>
            <a:ext cx="2621280" cy="460375"/>
          </a:xfrm>
          <a:prstGeom prst="rect">
            <a:avLst/>
          </a:prstGeom>
          <a:noFill/>
        </p:spPr>
        <p:txBody>
          <a:bodyPr wrap="none" rtlCol="0" anchor="t">
            <a:spAutoFit/>
          </a:bodyPr>
          <a:lstStyle/>
          <a:p>
            <a:pPr algn="l"/>
            <a:r>
              <a:rPr lang="zh-CN" altLang="en-US" sz="2400" dirty="0">
                <a:solidFill>
                  <a:schemeClr val="tx1"/>
                </a:solidFill>
                <a:latin typeface="方正小标宋简体" panose="03000509000000000000" charset="-122"/>
                <a:ea typeface="方正小标宋简体" panose="03000509000000000000" charset="-122"/>
                <a:sym typeface="+mn-ea"/>
              </a:rPr>
              <a:t>普查机构人员管理</a:t>
            </a:r>
            <a:endParaRPr lang="zh-CN" altLang="en-US" sz="2400" dirty="0">
              <a:solidFill>
                <a:schemeClr val="tx1"/>
              </a:solidFill>
              <a:latin typeface="方正小标宋简体" panose="03000509000000000000" charset="-122"/>
              <a:ea typeface="方正小标宋简体" panose="03000509000000000000" charset="-122"/>
              <a:sym typeface="+mn-ea"/>
            </a:endParaRPr>
          </a:p>
        </p:txBody>
      </p:sp>
      <p:sp>
        <p:nvSpPr>
          <p:cNvPr id="7192" name="文本框 39"/>
          <p:cNvSpPr txBox="1"/>
          <p:nvPr>
            <p:custDataLst>
              <p:tags r:id="rId4"/>
            </p:custDataLst>
          </p:nvPr>
        </p:nvSpPr>
        <p:spPr>
          <a:xfrm>
            <a:off x="2279576" y="2333203"/>
            <a:ext cx="7229475" cy="1569660"/>
          </a:xfrm>
          <a:prstGeom prst="rect">
            <a:avLst/>
          </a:prstGeom>
          <a:noFill/>
          <a:ln w="9525">
            <a:noFill/>
          </a:ln>
        </p:spPr>
        <p:txBody>
          <a:bodyPr wrap="square" anchor="t" anchorCtr="0">
            <a:spAutoFit/>
          </a:bodyPr>
          <a:lstStyle/>
          <a:p>
            <a:pPr algn="l"/>
            <a:r>
              <a:rPr lang="zh-CN" altLang="en-US" sz="4800" b="1" dirty="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pitchFamily="34" charset="-122"/>
              </a:rPr>
              <a:t>二</a:t>
            </a:r>
            <a:r>
              <a:rPr lang="zh-CN" altLang="en-US" sz="4800" b="1" dirty="0">
                <a:effectLst>
                  <a:outerShdw blurRad="38100" dist="19050" dir="2700000" algn="tl" rotWithShape="0">
                    <a:schemeClr val="dk1">
                      <a:alpha val="40000"/>
                    </a:schemeClr>
                  </a:outerShdw>
                </a:effectLst>
              </a:rPr>
              <a:t>、金融业主要</a:t>
            </a:r>
            <a:r>
              <a:rPr lang="zh-CN" altLang="en-US" sz="4800" b="1" dirty="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pitchFamily="34" charset="-122"/>
              </a:rPr>
              <a:t>业务情况</a:t>
            </a:r>
            <a:endParaRPr lang="en-US" altLang="zh-CN" sz="4800" b="1" dirty="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pitchFamily="34" charset="-122"/>
            </a:endParaRPr>
          </a:p>
          <a:p>
            <a:pPr algn="l"/>
            <a:r>
              <a:rPr lang="en-US" altLang="zh-CN" sz="4800" b="1" dirty="0">
                <a:effectLst>
                  <a:outerShdw blurRad="38100" dist="19050" dir="2700000" algn="tl" rotWithShape="0">
                    <a:schemeClr val="dk1">
                      <a:alpha val="40000"/>
                    </a:schemeClr>
                  </a:outerShdw>
                </a:effectLst>
                <a:sym typeface="+mn-ea"/>
              </a:rPr>
              <a:t>	</a:t>
            </a:r>
            <a:r>
              <a:rPr lang="zh-CN" altLang="en-US" sz="4800" b="1" dirty="0">
                <a:effectLst>
                  <a:outerShdw blurRad="38100" dist="19050" dir="2700000" algn="tl" rotWithShape="0">
                    <a:schemeClr val="dk1">
                      <a:alpha val="40000"/>
                    </a:schemeClr>
                  </a:outerShdw>
                </a:effectLst>
                <a:sym typeface="+mn-ea"/>
              </a:rPr>
              <a:t>（</a:t>
            </a:r>
            <a:r>
              <a:rPr lang="en-US" altLang="zh-CN" sz="4800" b="1" dirty="0">
                <a:effectLst>
                  <a:outerShdw blurRad="38100" dist="19050" dir="2700000" algn="tl" rotWithShape="0">
                    <a:schemeClr val="dk1">
                      <a:alpha val="40000"/>
                    </a:schemeClr>
                  </a:outerShdw>
                </a:effectLst>
                <a:sym typeface="+mn-ea"/>
              </a:rPr>
              <a:t>BJJ204-4</a:t>
            </a:r>
            <a:r>
              <a:rPr lang="zh-CN" altLang="en-US" sz="4800" b="1" dirty="0">
                <a:effectLst>
                  <a:outerShdw blurRad="38100" dist="19050" dir="2700000" algn="tl" rotWithShape="0">
                    <a:schemeClr val="dk1">
                      <a:alpha val="40000"/>
                    </a:schemeClr>
                  </a:outerShdw>
                </a:effectLst>
                <a:sym typeface="+mn-ea"/>
              </a:rPr>
              <a:t>表）</a:t>
            </a:r>
            <a:endParaRPr lang="zh-CN" altLang="en-US" sz="4800" b="1" dirty="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pitchFamily="34" charset="-122"/>
              <a:sym typeface="+mn-e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1"/>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42" name="文本框 141"/>
          <p:cNvSpPr txBox="1"/>
          <p:nvPr>
            <p:custDataLst>
              <p:tags r:id="rId2"/>
            </p:custDataLst>
          </p:nvPr>
        </p:nvSpPr>
        <p:spPr>
          <a:xfrm>
            <a:off x="8086414" y="1322944"/>
            <a:ext cx="2182944" cy="559468"/>
          </a:xfrm>
          <a:prstGeom prst="rect">
            <a:avLst/>
          </a:prstGeom>
          <a:noFill/>
        </p:spPr>
        <p:txBody>
          <a:bodyPr wrap="square" lIns="91440" tIns="45720" rIns="91440" bIns="45720" rtlCol="0" anchor="ctr">
            <a:normAutofit fontScale="90000"/>
          </a:bodyPr>
          <a:lstStyle/>
          <a:p>
            <a:pPr algn="ctr">
              <a:lnSpc>
                <a:spcPct val="120000"/>
              </a:lnSpc>
            </a:pPr>
            <a:r>
              <a:rPr lang="zh-CN" altLang="en-US" b="1" spc="300" dirty="0">
                <a:solidFill>
                  <a:schemeClr val="bg1"/>
                </a:solidFill>
                <a:latin typeface="Arial" panose="020B0604020202020204" pitchFamily="34" charset="0"/>
                <a:ea typeface="微软雅黑" panose="020B0503020204020204" pitchFamily="34" charset="-122"/>
                <a:sym typeface="Arial" panose="020B0604020202020204" pitchFamily="34" charset="0"/>
              </a:rPr>
              <a:t>普查数据处理系统</a:t>
            </a:r>
            <a:endParaRPr lang="zh-CN" altLang="en-US" b="1" spc="3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192" name="文本框 39"/>
          <p:cNvSpPr txBox="1"/>
          <p:nvPr>
            <p:custDataLst>
              <p:tags r:id="rId3"/>
            </p:custDataLst>
          </p:nvPr>
        </p:nvSpPr>
        <p:spPr>
          <a:xfrm>
            <a:off x="1523968" y="1214422"/>
            <a:ext cx="9580500" cy="3416320"/>
          </a:xfrm>
          <a:prstGeom prst="rect">
            <a:avLst/>
          </a:prstGeom>
          <a:noFill/>
          <a:ln w="9525">
            <a:noFill/>
          </a:ln>
        </p:spPr>
        <p:txBody>
          <a:bodyPr wrap="square" anchor="t" anchorCtr="0">
            <a:spAutoFit/>
          </a:bodyPr>
          <a:lstStyle/>
          <a:p>
            <a:pPr algn="l">
              <a:lnSpc>
                <a:spcPct val="150000"/>
              </a:lnSpc>
            </a:pPr>
            <a:r>
              <a:rPr lang="en-US" altLang="zh-CN" sz="4800" b="1" dirty="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pitchFamily="34" charset="-122"/>
                <a:sym typeface="+mn-ea"/>
              </a:rPr>
              <a:t>1. </a:t>
            </a:r>
            <a:r>
              <a:rPr lang="zh-CN" altLang="en-US" sz="4800" b="1" dirty="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pitchFamily="34" charset="-122"/>
                <a:sym typeface="+mn-ea"/>
              </a:rPr>
              <a:t>统计范围</a:t>
            </a:r>
            <a:endParaRPr lang="en-US" altLang="zh-CN" sz="4800" b="1" dirty="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pitchFamily="34" charset="-122"/>
              <a:sym typeface="+mn-ea"/>
            </a:endParaRPr>
          </a:p>
          <a:p>
            <a:pPr algn="l">
              <a:lnSpc>
                <a:spcPct val="150000"/>
              </a:lnSpc>
            </a:pPr>
            <a:r>
              <a:rPr lang="en-US" altLang="zh-CN" sz="4800" b="1" dirty="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pitchFamily="34" charset="-122"/>
                <a:sym typeface="+mn-ea"/>
              </a:rPr>
              <a:t>2. </a:t>
            </a:r>
            <a:r>
              <a:rPr lang="zh-CN" altLang="en-US" sz="4800" b="1" dirty="0" smtClean="0">
                <a:effectLst>
                  <a:outerShdw blurRad="38100" dist="19050" dir="2700000" algn="tl" rotWithShape="0">
                    <a:schemeClr val="dk1">
                      <a:alpha val="40000"/>
                    </a:schemeClr>
                  </a:outerShdw>
                </a:effectLst>
                <a:sym typeface="+mn-ea"/>
              </a:rPr>
              <a:t>指标</a:t>
            </a:r>
            <a:r>
              <a:rPr lang="zh-CN" altLang="en-US" sz="4800" b="1" dirty="0">
                <a:effectLst>
                  <a:outerShdw blurRad="38100" dist="19050" dir="2700000" algn="tl" rotWithShape="0">
                    <a:schemeClr val="dk1">
                      <a:alpha val="40000"/>
                    </a:schemeClr>
                  </a:outerShdw>
                </a:effectLst>
                <a:sym typeface="+mn-ea"/>
              </a:rPr>
              <a:t>解释</a:t>
            </a:r>
            <a:endParaRPr lang="en-US" altLang="zh-CN" sz="4800" b="1" dirty="0">
              <a:effectLst>
                <a:outerShdw blurRad="38100" dist="19050" dir="2700000" algn="tl" rotWithShape="0">
                  <a:schemeClr val="dk1">
                    <a:alpha val="40000"/>
                  </a:schemeClr>
                </a:outerShdw>
              </a:effectLst>
              <a:sym typeface="+mn-ea"/>
            </a:endParaRPr>
          </a:p>
          <a:p>
            <a:pPr algn="l">
              <a:lnSpc>
                <a:spcPct val="150000"/>
              </a:lnSpc>
            </a:pPr>
            <a:r>
              <a:rPr lang="en-US" altLang="zh-CN" sz="4800" b="1" dirty="0" smtClean="0">
                <a:effectLst>
                  <a:outerShdw blurRad="38100" dist="19050" dir="2700000" algn="tl" rotWithShape="0">
                    <a:schemeClr val="dk1">
                      <a:alpha val="40000"/>
                    </a:schemeClr>
                  </a:outerShdw>
                </a:effectLst>
                <a:sym typeface="+mn-ea"/>
              </a:rPr>
              <a:t>3. </a:t>
            </a:r>
            <a:r>
              <a:rPr lang="zh-CN" altLang="en-US" sz="4800" b="1" dirty="0">
                <a:effectLst>
                  <a:outerShdw blurRad="38100" dist="19050" dir="2700000" algn="tl" rotWithShape="0">
                    <a:schemeClr val="dk1">
                      <a:alpha val="40000"/>
                    </a:schemeClr>
                  </a:outerShdw>
                </a:effectLst>
                <a:sym typeface="+mn-ea"/>
              </a:rPr>
              <a:t>注意事项</a:t>
            </a:r>
            <a:endParaRPr lang="en-US" altLang="zh-CN" sz="4800" b="1" dirty="0">
              <a:effectLst>
                <a:outerShdw blurRad="38100" dist="19050" dir="2700000" algn="tl" rotWithShape="0">
                  <a:schemeClr val="dk1">
                    <a:alpha val="40000"/>
                  </a:schemeClr>
                </a:outerShdw>
              </a:effectLst>
              <a:sym typeface="+mn-ea"/>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1"/>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142" name="文本框 141"/>
          <p:cNvSpPr txBox="1"/>
          <p:nvPr>
            <p:custDataLst>
              <p:tags r:id="rId2"/>
            </p:custDataLst>
          </p:nvPr>
        </p:nvSpPr>
        <p:spPr>
          <a:xfrm>
            <a:off x="8086414" y="1322944"/>
            <a:ext cx="2182944" cy="559468"/>
          </a:xfrm>
          <a:prstGeom prst="rect">
            <a:avLst/>
          </a:prstGeom>
          <a:noFill/>
        </p:spPr>
        <p:txBody>
          <a:bodyPr wrap="square" lIns="91440" tIns="45720" rIns="91440" bIns="45720" rtlCol="0" anchor="ctr">
            <a:normAutofit fontScale="90000"/>
          </a:bodyPr>
          <a:lstStyle/>
          <a:p>
            <a:pPr algn="ctr">
              <a:lnSpc>
                <a:spcPct val="120000"/>
              </a:lnSpc>
            </a:pPr>
            <a:r>
              <a:rPr lang="zh-CN" altLang="en-US" b="1" spc="300" dirty="0">
                <a:solidFill>
                  <a:schemeClr val="bg1"/>
                </a:solidFill>
                <a:latin typeface="Arial" panose="020B0604020202020204" pitchFamily="34" charset="0"/>
                <a:ea typeface="微软雅黑" panose="020B0503020204020204" pitchFamily="34" charset="-122"/>
                <a:sym typeface="Arial" panose="020B0604020202020204" pitchFamily="34" charset="0"/>
              </a:rPr>
              <a:t>普查数据处理系统</a:t>
            </a:r>
            <a:endParaRPr lang="zh-CN" altLang="en-US" b="1" spc="3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192" name="文本框 39"/>
          <p:cNvSpPr txBox="1"/>
          <p:nvPr>
            <p:custDataLst>
              <p:tags r:id="rId3"/>
            </p:custDataLst>
          </p:nvPr>
        </p:nvSpPr>
        <p:spPr>
          <a:xfrm>
            <a:off x="4007768" y="514325"/>
            <a:ext cx="9580500" cy="5500545"/>
          </a:xfrm>
          <a:prstGeom prst="rect">
            <a:avLst/>
          </a:prstGeom>
          <a:noFill/>
          <a:ln w="9525">
            <a:noFill/>
          </a:ln>
        </p:spPr>
        <p:txBody>
          <a:bodyPr wrap="square" anchor="t" anchorCtr="0">
            <a:spAutoFit/>
          </a:bodyPr>
          <a:lstStyle/>
          <a:p>
            <a:pPr algn="l">
              <a:lnSpc>
                <a:spcPct val="150000"/>
              </a:lnSpc>
            </a:pPr>
            <a:r>
              <a:rPr lang="en-US" altLang="zh-CN" sz="4800" b="1" dirty="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pitchFamily="34" charset="-122"/>
                <a:sym typeface="+mn-ea"/>
              </a:rPr>
              <a:t>1. </a:t>
            </a:r>
            <a:r>
              <a:rPr lang="zh-CN" altLang="en-US" sz="4800" b="1" dirty="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pitchFamily="34" charset="-122"/>
                <a:sym typeface="+mn-ea"/>
              </a:rPr>
              <a:t>统计范围</a:t>
            </a:r>
            <a:endParaRPr lang="en-US" altLang="zh-CN" sz="4800" b="1" dirty="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pitchFamily="34" charset="-122"/>
              <a:sym typeface="+mn-ea"/>
            </a:endParaRPr>
          </a:p>
          <a:p>
            <a:pPr algn="l">
              <a:lnSpc>
                <a:spcPct val="150000"/>
              </a:lnSpc>
            </a:pPr>
            <a:r>
              <a:rPr lang="en-US" altLang="zh-CN" sz="4800" b="1" dirty="0">
                <a:effectLst>
                  <a:outerShdw blurRad="38100" dist="19050" dir="2700000" algn="tl" rotWithShape="0">
                    <a:schemeClr val="dk1">
                      <a:alpha val="40000"/>
                    </a:schemeClr>
                  </a:outerShdw>
                </a:effectLst>
                <a:sym typeface="+mn-ea"/>
              </a:rPr>
              <a:t>2. </a:t>
            </a:r>
            <a:r>
              <a:rPr lang="zh-CN" altLang="en-US" sz="4800" b="1" dirty="0">
                <a:effectLst>
                  <a:outerShdw blurRad="38100" dist="19050" dir="2700000" algn="tl" rotWithShape="0">
                    <a:schemeClr val="dk1">
                      <a:alpha val="40000"/>
                    </a:schemeClr>
                  </a:outerShdw>
                </a:effectLst>
                <a:sym typeface="+mn-ea"/>
              </a:rPr>
              <a:t>报表表式</a:t>
            </a:r>
            <a:endParaRPr lang="en-US" altLang="zh-CN" sz="4800" b="1" dirty="0">
              <a:effectLst>
                <a:outerShdw blurRad="38100" dist="19050" dir="2700000" algn="tl" rotWithShape="0">
                  <a:schemeClr val="dk1">
                    <a:alpha val="40000"/>
                  </a:schemeClr>
                </a:outerShdw>
              </a:effectLst>
              <a:sym typeface="+mn-ea"/>
            </a:endParaRPr>
          </a:p>
          <a:p>
            <a:pPr algn="l">
              <a:lnSpc>
                <a:spcPct val="150000"/>
              </a:lnSpc>
            </a:pPr>
            <a:r>
              <a:rPr lang="en-US" altLang="zh-CN" sz="4800" b="1" dirty="0">
                <a:effectLst>
                  <a:outerShdw blurRad="38100" dist="19050" dir="2700000" algn="tl" rotWithShape="0">
                    <a:schemeClr val="dk1">
                      <a:alpha val="40000"/>
                    </a:schemeClr>
                  </a:outerShdw>
                </a:effectLst>
                <a:sym typeface="+mn-ea"/>
              </a:rPr>
              <a:t>3. </a:t>
            </a:r>
            <a:r>
              <a:rPr lang="zh-CN" altLang="en-US" sz="4800" b="1" dirty="0">
                <a:effectLst>
                  <a:outerShdw blurRad="38100" dist="19050" dir="2700000" algn="tl" rotWithShape="0">
                    <a:schemeClr val="dk1">
                      <a:alpha val="40000"/>
                    </a:schemeClr>
                  </a:outerShdw>
                </a:effectLst>
                <a:sym typeface="+mn-ea"/>
              </a:rPr>
              <a:t>填报范围</a:t>
            </a:r>
            <a:endParaRPr lang="en-US" altLang="zh-CN" sz="4800" b="1" dirty="0">
              <a:effectLst>
                <a:outerShdw blurRad="38100" dist="19050" dir="2700000" algn="tl" rotWithShape="0">
                  <a:schemeClr val="dk1">
                    <a:alpha val="40000"/>
                  </a:schemeClr>
                </a:outerShdw>
              </a:effectLst>
              <a:sym typeface="+mn-ea"/>
            </a:endParaRPr>
          </a:p>
          <a:p>
            <a:pPr algn="l">
              <a:lnSpc>
                <a:spcPct val="150000"/>
              </a:lnSpc>
            </a:pPr>
            <a:r>
              <a:rPr lang="en-US" altLang="zh-CN" sz="4800" b="1" dirty="0">
                <a:effectLst>
                  <a:outerShdw blurRad="38100" dist="19050" dir="2700000" algn="tl" rotWithShape="0">
                    <a:schemeClr val="dk1">
                      <a:alpha val="40000"/>
                    </a:schemeClr>
                  </a:outerShdw>
                </a:effectLst>
                <a:sym typeface="+mn-ea"/>
              </a:rPr>
              <a:t>4. </a:t>
            </a:r>
            <a:r>
              <a:rPr lang="zh-CN" altLang="en-US" sz="4800" b="1" dirty="0">
                <a:effectLst>
                  <a:outerShdw blurRad="38100" dist="19050" dir="2700000" algn="tl" rotWithShape="0">
                    <a:schemeClr val="dk1">
                      <a:alpha val="40000"/>
                    </a:schemeClr>
                  </a:outerShdw>
                </a:effectLst>
                <a:sym typeface="+mn-ea"/>
              </a:rPr>
              <a:t>指标解释</a:t>
            </a:r>
            <a:endParaRPr lang="en-US" altLang="zh-CN" sz="4800" b="1" dirty="0">
              <a:effectLst>
                <a:outerShdw blurRad="38100" dist="19050" dir="2700000" algn="tl" rotWithShape="0">
                  <a:schemeClr val="dk1">
                    <a:alpha val="40000"/>
                  </a:schemeClr>
                </a:outerShdw>
              </a:effectLst>
              <a:sym typeface="+mn-ea"/>
            </a:endParaRPr>
          </a:p>
          <a:p>
            <a:pPr algn="l">
              <a:lnSpc>
                <a:spcPct val="150000"/>
              </a:lnSpc>
            </a:pPr>
            <a:r>
              <a:rPr lang="en-US" altLang="zh-CN" sz="4800" b="1" dirty="0">
                <a:effectLst>
                  <a:outerShdw blurRad="38100" dist="19050" dir="2700000" algn="tl" rotWithShape="0">
                    <a:schemeClr val="dk1">
                      <a:alpha val="40000"/>
                    </a:schemeClr>
                  </a:outerShdw>
                </a:effectLst>
                <a:sym typeface="+mn-ea"/>
              </a:rPr>
              <a:t>5. </a:t>
            </a:r>
            <a:r>
              <a:rPr lang="zh-CN" altLang="en-US" sz="4800" b="1" dirty="0">
                <a:effectLst>
                  <a:outerShdw blurRad="38100" dist="19050" dir="2700000" algn="tl" rotWithShape="0">
                    <a:schemeClr val="dk1">
                      <a:alpha val="40000"/>
                    </a:schemeClr>
                  </a:outerShdw>
                </a:effectLst>
                <a:sym typeface="+mn-ea"/>
              </a:rPr>
              <a:t>注意事项</a:t>
            </a:r>
            <a:endParaRPr lang="en-US" altLang="zh-CN" sz="4800" b="1" dirty="0">
              <a:effectLst>
                <a:outerShdw blurRad="38100" dist="19050" dir="2700000" algn="tl" rotWithShape="0">
                  <a:schemeClr val="dk1">
                    <a:alpha val="40000"/>
                  </a:schemeClr>
                </a:outerShdw>
              </a:effectLst>
              <a:sym typeface="+mn-ea"/>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2"/>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一</a:t>
            </a: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统计范围</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3" name="文本框 2"/>
          <p:cNvSpPr txBox="1"/>
          <p:nvPr/>
        </p:nvSpPr>
        <p:spPr>
          <a:xfrm>
            <a:off x="331470" y="1428736"/>
            <a:ext cx="11067216" cy="5218095"/>
          </a:xfrm>
          <a:prstGeom prst="rect">
            <a:avLst/>
          </a:prstGeom>
          <a:noFill/>
        </p:spPr>
        <p:txBody>
          <a:bodyPr wrap="square" rtlCol="0">
            <a:spAutoFit/>
          </a:bodyPr>
          <a:lstStyle/>
          <a:p>
            <a:pPr algn="just" fontAlgn="auto">
              <a:lnSpc>
                <a:spcPct val="150000"/>
              </a:lnSpc>
            </a:pPr>
            <a:r>
              <a:rPr lang="zh-CN" altLang="en-US" sz="2500" dirty="0" smtClean="0">
                <a:latin typeface="微软雅黑" panose="020B0503020204020204" pitchFamily="34" charset="-122"/>
                <a:cs typeface="黑体" panose="02010609060101010101" pitchFamily="49" charset="-122"/>
                <a:sym typeface="+mn-ea"/>
              </a:rPr>
              <a:t>统计范围为辖区内规模以上金融业法人单位、视同法人单位、产业活动单位及从事金融业务的其他法人单位。具体包括：</a:t>
            </a:r>
            <a:endParaRPr lang="zh-CN" altLang="en-US" sz="2500" dirty="0" smtClean="0">
              <a:latin typeface="微软雅黑" panose="020B0503020204020204" pitchFamily="34" charset="-122"/>
              <a:cs typeface="黑体" panose="02010609060101010101" pitchFamily="49" charset="-122"/>
              <a:sym typeface="+mn-ea"/>
            </a:endParaRPr>
          </a:p>
          <a:p>
            <a:pPr algn="just" fontAlgn="auto">
              <a:lnSpc>
                <a:spcPct val="150000"/>
              </a:lnSpc>
            </a:pPr>
            <a:r>
              <a:rPr lang="en-US" altLang="zh-CN" sz="2500" dirty="0" smtClean="0">
                <a:latin typeface="微软雅黑" panose="020B0503020204020204" pitchFamily="34" charset="-122"/>
                <a:cs typeface="黑体" panose="02010609060101010101" pitchFamily="49" charset="-122"/>
                <a:sym typeface="+mn-ea"/>
              </a:rPr>
              <a:t>1.</a:t>
            </a:r>
            <a:r>
              <a:rPr lang="zh-CN" altLang="en-US" sz="2500" dirty="0" smtClean="0">
                <a:latin typeface="微软雅黑" panose="020B0503020204020204" pitchFamily="34" charset="-122"/>
                <a:cs typeface="黑体" panose="02010609060101010101" pitchFamily="49" charset="-122"/>
                <a:sym typeface="+mn-ea"/>
              </a:rPr>
              <a:t>全部金融监管法人单位。即属于中国人民银行、国家金融监督管理总局、中国证券监督管理委员会及其下属分支机构监管范围的金融业法人单位、视同法人单位及产业活动单位，以及属于中共北京市委金融委员会办公室审批、备案范围的金融业法人单位。</a:t>
            </a:r>
            <a:endParaRPr lang="zh-CN" altLang="en-US" sz="2500" dirty="0" smtClean="0">
              <a:latin typeface="微软雅黑" panose="020B0503020204020204" pitchFamily="34" charset="-122"/>
              <a:cs typeface="黑体" panose="02010609060101010101" pitchFamily="49" charset="-122"/>
              <a:sym typeface="+mn-ea"/>
            </a:endParaRPr>
          </a:p>
          <a:p>
            <a:pPr algn="just" fontAlgn="auto">
              <a:lnSpc>
                <a:spcPct val="150000"/>
              </a:lnSpc>
            </a:pPr>
            <a:r>
              <a:rPr lang="en-US" altLang="zh-CN" sz="2500" dirty="0" smtClean="0">
                <a:latin typeface="微软雅黑" panose="020B0503020204020204" pitchFamily="34" charset="-122"/>
                <a:cs typeface="黑体" panose="02010609060101010101" pitchFamily="49" charset="-122"/>
                <a:sym typeface="+mn-ea"/>
              </a:rPr>
              <a:t>2.</a:t>
            </a:r>
            <a:r>
              <a:rPr lang="zh-CN" altLang="en-US" sz="2500" dirty="0" smtClean="0">
                <a:latin typeface="微软雅黑" panose="020B0503020204020204" pitchFamily="34" charset="-122"/>
                <a:cs typeface="黑体" panose="02010609060101010101" pitchFamily="49" charset="-122"/>
                <a:sym typeface="+mn-ea"/>
              </a:rPr>
              <a:t>年营业收入（或收入合计）</a:t>
            </a:r>
            <a:r>
              <a:rPr lang="en-US" altLang="zh-CN" sz="2500" dirty="0" smtClean="0">
                <a:latin typeface="微软雅黑" panose="020B0503020204020204" pitchFamily="34" charset="-122"/>
                <a:cs typeface="黑体" panose="02010609060101010101" pitchFamily="49" charset="-122"/>
                <a:sym typeface="+mn-ea"/>
              </a:rPr>
              <a:t>2000</a:t>
            </a:r>
            <a:r>
              <a:rPr lang="zh-CN" altLang="en-US" sz="2500" dirty="0" smtClean="0">
                <a:latin typeface="微软雅黑" panose="020B0503020204020204" pitchFamily="34" charset="-122"/>
                <a:cs typeface="黑体" panose="02010609060101010101" pitchFamily="49" charset="-122"/>
                <a:sym typeface="+mn-ea"/>
              </a:rPr>
              <a:t>万元及以上或</a:t>
            </a:r>
            <a:r>
              <a:rPr lang="zh-CN" altLang="en-US" sz="2500" dirty="0" smtClean="0">
                <a:solidFill>
                  <a:srgbClr val="FF0000"/>
                </a:solidFill>
                <a:latin typeface="微软雅黑" panose="020B0503020204020204" pitchFamily="34" charset="-122"/>
                <a:cs typeface="黑体" panose="02010609060101010101" pitchFamily="49" charset="-122"/>
                <a:sym typeface="+mn-ea"/>
              </a:rPr>
              <a:t>资产总计</a:t>
            </a:r>
            <a:r>
              <a:rPr lang="en-US" altLang="zh-CN" sz="2500" dirty="0" smtClean="0">
                <a:solidFill>
                  <a:srgbClr val="FF0000"/>
                </a:solidFill>
                <a:latin typeface="微软雅黑" panose="020B0503020204020204" pitchFamily="34" charset="-122"/>
                <a:cs typeface="黑体" panose="02010609060101010101" pitchFamily="49" charset="-122"/>
                <a:sym typeface="+mn-ea"/>
              </a:rPr>
              <a:t>5</a:t>
            </a:r>
            <a:r>
              <a:rPr lang="zh-CN" altLang="en-US" sz="2500" dirty="0" smtClean="0">
                <a:solidFill>
                  <a:srgbClr val="FF0000"/>
                </a:solidFill>
                <a:latin typeface="微软雅黑" panose="020B0503020204020204" pitchFamily="34" charset="-122"/>
                <a:cs typeface="黑体" panose="02010609060101010101" pitchFamily="49" charset="-122"/>
                <a:sym typeface="+mn-ea"/>
              </a:rPr>
              <a:t>亿元及以上</a:t>
            </a:r>
            <a:r>
              <a:rPr lang="zh-CN" altLang="en-US" sz="2500" dirty="0" smtClean="0">
                <a:latin typeface="微软雅黑" panose="020B0503020204020204" pitchFamily="34" charset="-122"/>
                <a:cs typeface="黑体" panose="02010609060101010101" pitchFamily="49" charset="-122"/>
                <a:sym typeface="+mn-ea"/>
              </a:rPr>
              <a:t>的非金融监管的金融业法人单位。</a:t>
            </a:r>
            <a:endParaRPr lang="zh-CN" altLang="en-US" sz="2500" dirty="0" smtClean="0">
              <a:latin typeface="微软雅黑" panose="020B0503020204020204" pitchFamily="34" charset="-122"/>
              <a:cs typeface="黑体" panose="02010609060101010101" pitchFamily="49" charset="-122"/>
              <a:sym typeface="+mn-ea"/>
            </a:endParaRPr>
          </a:p>
          <a:p>
            <a:pPr algn="just" fontAlgn="auto">
              <a:lnSpc>
                <a:spcPct val="150000"/>
              </a:lnSpc>
            </a:pPr>
            <a:r>
              <a:rPr lang="en-US" altLang="zh-CN" sz="2500" dirty="0" smtClean="0">
                <a:latin typeface="微软雅黑" panose="020B0503020204020204" pitchFamily="34" charset="-122"/>
                <a:cs typeface="黑体" panose="02010609060101010101" pitchFamily="49" charset="-122"/>
                <a:sym typeface="+mn-ea"/>
              </a:rPr>
              <a:t>3.</a:t>
            </a:r>
            <a:r>
              <a:rPr lang="zh-CN" altLang="en-US" sz="2500" dirty="0" smtClean="0">
                <a:latin typeface="微软雅黑" panose="020B0503020204020204" pitchFamily="34" charset="-122"/>
                <a:cs typeface="黑体" panose="02010609060101010101" pitchFamily="49" charset="-122"/>
                <a:sym typeface="+mn-ea"/>
              </a:rPr>
              <a:t>从事金融业务的其他法人单位。</a:t>
            </a:r>
            <a:endPar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2"/>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二</a:t>
            </a: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cs typeface="黑体" panose="02010609060101010101" pitchFamily="49" charset="-122"/>
                <a:sym typeface="+mn-ea"/>
              </a:rPr>
              <a:t>报表表式</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pic>
        <p:nvPicPr>
          <p:cNvPr id="6" name="图片 5"/>
          <p:cNvPicPr>
            <a:picLocks noChangeAspect="1"/>
          </p:cNvPicPr>
          <p:nvPr/>
        </p:nvPicPr>
        <p:blipFill>
          <a:blip r:embed="rId3"/>
          <a:stretch>
            <a:fillRect/>
          </a:stretch>
        </p:blipFill>
        <p:spPr>
          <a:xfrm>
            <a:off x="467141" y="1556466"/>
            <a:ext cx="5628859" cy="4495403"/>
          </a:xfrm>
          <a:prstGeom prst="rect">
            <a:avLst/>
          </a:prstGeom>
        </p:spPr>
      </p:pic>
      <p:pic>
        <p:nvPicPr>
          <p:cNvPr id="10" name="图片 9"/>
          <p:cNvPicPr>
            <a:picLocks noChangeAspect="1"/>
          </p:cNvPicPr>
          <p:nvPr/>
        </p:nvPicPr>
        <p:blipFill>
          <a:blip r:embed="rId4"/>
          <a:stretch>
            <a:fillRect/>
          </a:stretch>
        </p:blipFill>
        <p:spPr>
          <a:xfrm>
            <a:off x="6206428" y="1556466"/>
            <a:ext cx="5333603" cy="2065404"/>
          </a:xfrm>
          <a:prstGeom prst="rect">
            <a:avLst/>
          </a:prstGeom>
        </p:spPr>
      </p:pic>
      <p:pic>
        <p:nvPicPr>
          <p:cNvPr id="12" name="图片 11"/>
          <p:cNvPicPr>
            <a:picLocks noChangeAspect="1"/>
          </p:cNvPicPr>
          <p:nvPr/>
        </p:nvPicPr>
        <p:blipFill>
          <a:blip r:embed="rId5"/>
          <a:stretch>
            <a:fillRect/>
          </a:stretch>
        </p:blipFill>
        <p:spPr>
          <a:xfrm>
            <a:off x="6143781" y="3799694"/>
            <a:ext cx="5458896" cy="2229155"/>
          </a:xfrm>
          <a:prstGeom prst="rect">
            <a:avLst/>
          </a:prstGeom>
        </p:spPr>
      </p:pic>
      <p:sp>
        <p:nvSpPr>
          <p:cNvPr id="11" name="矩形 10"/>
          <p:cNvSpPr/>
          <p:nvPr/>
        </p:nvSpPr>
        <p:spPr>
          <a:xfrm>
            <a:off x="452398" y="5500702"/>
            <a:ext cx="3714776" cy="56451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连接符 13"/>
          <p:cNvCxnSpPr/>
          <p:nvPr/>
        </p:nvCxnSpPr>
        <p:spPr>
          <a:xfrm>
            <a:off x="452398" y="5500702"/>
            <a:ext cx="3714776" cy="571504"/>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6167438" y="2786058"/>
            <a:ext cx="3714776" cy="50006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15"/>
          <p:cNvCxnSpPr/>
          <p:nvPr/>
        </p:nvCxnSpPr>
        <p:spPr>
          <a:xfrm>
            <a:off x="6167438" y="2786057"/>
            <a:ext cx="3714776" cy="500066"/>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6238876" y="1428736"/>
            <a:ext cx="3714776" cy="50006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1" name="直接连接符 20"/>
          <p:cNvCxnSpPr/>
          <p:nvPr/>
        </p:nvCxnSpPr>
        <p:spPr>
          <a:xfrm>
            <a:off x="6238876" y="1428736"/>
            <a:ext cx="3714776" cy="500066"/>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287688" y="3249072"/>
            <a:ext cx="8684189" cy="2813050"/>
          </a:xfrm>
          <a:prstGeom prst="rect">
            <a:avLst/>
          </a:prstGeom>
        </p:spPr>
      </p:pic>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3"/>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二</a:t>
            </a: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cs typeface="黑体" panose="02010609060101010101" pitchFamily="49" charset="-122"/>
                <a:sym typeface="+mn-ea"/>
              </a:rPr>
              <a:t>报表表式</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7" name="矩形 6"/>
          <p:cNvSpPr/>
          <p:nvPr/>
        </p:nvSpPr>
        <p:spPr>
          <a:xfrm>
            <a:off x="8976320" y="3295297"/>
            <a:ext cx="1440160" cy="56451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0528590" y="3295298"/>
            <a:ext cx="1331177" cy="567942"/>
          </a:xfrm>
          <a:prstGeom prst="rect">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331470" y="1502094"/>
            <a:ext cx="10624616" cy="1682961"/>
          </a:xfrm>
          <a:prstGeom prst="rect">
            <a:avLst/>
          </a:prstGeom>
          <a:noFill/>
        </p:spPr>
        <p:txBody>
          <a:bodyPr wrap="square" rtlCol="0">
            <a:spAutoFit/>
          </a:bodyPr>
          <a:lstStyle/>
          <a:p>
            <a:pPr marL="342900" indent="-342900">
              <a:lnSpc>
                <a:spcPct val="120000"/>
              </a:lnSpc>
              <a:buFont typeface="Arial" panose="020B0604020202020204" pitchFamily="34" charset="0"/>
              <a:buChar char="•"/>
            </a:pPr>
            <a:r>
              <a:rPr lang="zh-CN" altLang="zh-CN" sz="2200" kern="100" dirty="0">
                <a:solidFill>
                  <a:srgbClr val="FF0000"/>
                </a:solidFill>
                <a:effectLst/>
                <a:latin typeface="微软雅黑" panose="020B0503020204020204" pitchFamily="34" charset="-122"/>
                <a:cs typeface="Times New Roman" panose="02020603050405020304" pitchFamily="18" charset="0"/>
              </a:rPr>
              <a:t>“上年同期”数据由系统自动带出</a:t>
            </a:r>
            <a:r>
              <a:rPr lang="zh-CN" altLang="zh-CN" sz="2200" kern="100" dirty="0">
                <a:effectLst/>
                <a:latin typeface="微软雅黑" panose="020B0503020204020204" pitchFamily="34" charset="-122"/>
                <a:cs typeface="Times New Roman" panose="02020603050405020304" pitchFamily="18" charset="0"/>
              </a:rPr>
              <a:t>的，调查单位和各级统计机构原则上不得修改</a:t>
            </a:r>
            <a:r>
              <a:rPr lang="zh-CN" altLang="en-US" sz="2200" kern="100" dirty="0">
                <a:effectLst/>
                <a:latin typeface="微软雅黑" panose="020B0503020204020204" pitchFamily="34" charset="-122"/>
                <a:cs typeface="Times New Roman" panose="02020603050405020304" pitchFamily="18" charset="0"/>
              </a:rPr>
              <a:t>；</a:t>
            </a:r>
            <a:endParaRPr lang="en-US" altLang="zh-CN" sz="2200" kern="100" dirty="0">
              <a:effectLst/>
              <a:latin typeface="微软雅黑" panose="020B0503020204020204" pitchFamily="34" charset="-122"/>
              <a:cs typeface="Times New Roman" panose="02020603050405020304" pitchFamily="18" charset="0"/>
            </a:endParaRPr>
          </a:p>
          <a:p>
            <a:pPr marL="342900" indent="-342900">
              <a:lnSpc>
                <a:spcPct val="120000"/>
              </a:lnSpc>
              <a:buFont typeface="Arial" panose="020B0604020202020204" pitchFamily="34" charset="0"/>
              <a:buChar char="•"/>
            </a:pPr>
            <a:r>
              <a:rPr lang="zh-CN" altLang="zh-CN" sz="2200" kern="100" dirty="0">
                <a:solidFill>
                  <a:srgbClr val="FF0000"/>
                </a:solidFill>
                <a:effectLst/>
                <a:latin typeface="微软雅黑" panose="020B0503020204020204" pitchFamily="34" charset="-122"/>
                <a:cs typeface="Times New Roman" panose="02020603050405020304" pitchFamily="18" charset="0"/>
              </a:rPr>
              <a:t>本年新增的调查单位</a:t>
            </a:r>
            <a:r>
              <a:rPr lang="zh-CN" altLang="zh-CN" sz="2200" kern="100" dirty="0">
                <a:effectLst/>
                <a:latin typeface="微软雅黑" panose="020B0503020204020204" pitchFamily="34" charset="-122"/>
                <a:cs typeface="Times New Roman" panose="02020603050405020304" pitchFamily="18" charset="0"/>
              </a:rPr>
              <a:t>自行填报“上年同期”数据；</a:t>
            </a:r>
            <a:endParaRPr lang="en-US" altLang="zh-CN" sz="2200" kern="100" dirty="0">
              <a:effectLst/>
              <a:latin typeface="微软雅黑" panose="020B0503020204020204" pitchFamily="34" charset="-122"/>
              <a:cs typeface="Times New Roman" panose="02020603050405020304" pitchFamily="18" charset="0"/>
            </a:endParaRPr>
          </a:p>
          <a:p>
            <a:pPr marL="342900" indent="-342900">
              <a:lnSpc>
                <a:spcPct val="120000"/>
              </a:lnSpc>
              <a:buFont typeface="Arial" panose="020B0604020202020204" pitchFamily="34" charset="0"/>
              <a:buChar char="•"/>
            </a:pPr>
            <a:r>
              <a:rPr lang="zh-CN" altLang="zh-CN" sz="2200" kern="100" dirty="0">
                <a:effectLst/>
                <a:latin typeface="微软雅黑" panose="020B0503020204020204" pitchFamily="34" charset="-122"/>
                <a:cs typeface="Times New Roman" panose="02020603050405020304" pitchFamily="18" charset="0"/>
              </a:rPr>
              <a:t>涉及兼并、重组、审计调账等情况的企业，经统计机构批准后，调查单位可调整同期数</a:t>
            </a:r>
            <a:r>
              <a:rPr lang="zh-CN" altLang="en-US" sz="2200" kern="100" dirty="0">
                <a:latin typeface="微软雅黑" panose="020B0503020204020204" pitchFamily="34" charset="-122"/>
                <a:cs typeface="Times New Roman" panose="02020603050405020304" pitchFamily="18" charset="0"/>
              </a:rPr>
              <a:t>。</a:t>
            </a:r>
            <a:endParaRPr lang="zh-CN" altLang="en-US" sz="2200" dirty="0">
              <a:latin typeface="微软雅黑" panose="020B0503020204020204" pitchFamily="34" charset="-122"/>
            </a:endParaRPr>
          </a:p>
        </p:txBody>
      </p:sp>
      <p:sp>
        <p:nvSpPr>
          <p:cNvPr id="15" name="文本框 14"/>
          <p:cNvSpPr txBox="1"/>
          <p:nvPr/>
        </p:nvSpPr>
        <p:spPr>
          <a:xfrm>
            <a:off x="479376" y="3612292"/>
            <a:ext cx="2808312" cy="1555426"/>
          </a:xfrm>
          <a:prstGeom prst="rect">
            <a:avLst/>
          </a:prstGeom>
          <a:noFill/>
        </p:spPr>
        <p:txBody>
          <a:bodyPr wrap="square" rtlCol="0">
            <a:spAutoFit/>
          </a:bodyPr>
          <a:lstStyle/>
          <a:p>
            <a:pPr>
              <a:lnSpc>
                <a:spcPct val="150000"/>
              </a:lnSpc>
            </a:pPr>
            <a:r>
              <a:rPr lang="zh-CN" altLang="en-US" sz="2200" dirty="0">
                <a:solidFill>
                  <a:srgbClr val="FF0000"/>
                </a:solidFill>
              </a:rPr>
              <a:t>注意</a:t>
            </a:r>
            <a:r>
              <a:rPr lang="zh-CN" altLang="en-US" sz="2200" dirty="0"/>
              <a:t>：</a:t>
            </a:r>
            <a:endParaRPr lang="en-US" altLang="zh-CN" sz="2200" dirty="0"/>
          </a:p>
          <a:p>
            <a:pPr>
              <a:lnSpc>
                <a:spcPct val="150000"/>
              </a:lnSpc>
            </a:pPr>
            <a:r>
              <a:rPr lang="zh-CN" altLang="en-US" sz="2200" dirty="0"/>
              <a:t>填写“</a:t>
            </a:r>
            <a:r>
              <a:rPr lang="en-US" altLang="zh-CN" sz="2200" dirty="0"/>
              <a:t>1-</a:t>
            </a:r>
            <a:r>
              <a:rPr lang="zh-CN" altLang="en-US" sz="2200" dirty="0"/>
              <a:t>本季数据”而不是本季数据。</a:t>
            </a:r>
            <a:endParaRPr lang="zh-CN" altLang="en-US" sz="2200" dirty="0"/>
          </a:p>
        </p:txBody>
      </p:sp>
      <p:cxnSp>
        <p:nvCxnSpPr>
          <p:cNvPr id="17" name="直接箭头连接符 16"/>
          <p:cNvCxnSpPr/>
          <p:nvPr/>
        </p:nvCxnSpPr>
        <p:spPr>
          <a:xfrm flipV="1">
            <a:off x="2927648" y="3789040"/>
            <a:ext cx="5976664" cy="79208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直接箭头连接符 18"/>
          <p:cNvCxnSpPr/>
          <p:nvPr/>
        </p:nvCxnSpPr>
        <p:spPr>
          <a:xfrm flipH="1" flipV="1">
            <a:off x="10128448" y="2780928"/>
            <a:ext cx="936104" cy="464969"/>
          </a:xfrm>
          <a:prstGeom prst="straightConnector1">
            <a:avLst/>
          </a:prstGeom>
          <a:ln w="28575">
            <a:solidFill>
              <a:srgbClr val="00B0F0"/>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2"/>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cs typeface="黑体" panose="02010609060101010101" pitchFamily="49" charset="-122"/>
                <a:sym typeface="+mn-ea"/>
              </a:rPr>
              <a:t>三</a:t>
            </a: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填报范围（</a:t>
            </a:r>
            <a:r>
              <a:rPr lang="en-US" alt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BJJ204-4</a:t>
            </a:r>
            <a:r>
              <a:rPr lang="zh-CN" altLang="en-US"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表）</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3" name="文本框 2"/>
          <p:cNvSpPr txBox="1"/>
          <p:nvPr/>
        </p:nvSpPr>
        <p:spPr>
          <a:xfrm>
            <a:off x="331470" y="1534358"/>
            <a:ext cx="11067216" cy="3939540"/>
          </a:xfrm>
          <a:prstGeom prst="rect">
            <a:avLst/>
          </a:prstGeom>
          <a:noFill/>
        </p:spPr>
        <p:txBody>
          <a:bodyPr wrap="square" rtlCol="0">
            <a:spAutoFit/>
          </a:bodyPr>
          <a:lstStyle/>
          <a:p>
            <a:pPr algn="just" fontAlgn="auto">
              <a:lnSpc>
                <a:spcPct val="200000"/>
              </a:lnSpc>
            </a:pP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辖区内规模以上金融业法人单位</a:t>
            </a:r>
            <a:r>
              <a:rPr lang="zh-CN" altLang="en-US" sz="2500" dirty="0" smtClean="0">
                <a:latin typeface="微软雅黑" panose="020B0503020204020204" pitchFamily="34" charset="-122"/>
                <a:ea typeface="微软雅黑" panose="020B0503020204020204" pitchFamily="34" charset="-122"/>
                <a:cs typeface="黑体" panose="02010609060101010101" pitchFamily="49" charset="-122"/>
                <a:sym typeface="+mn-ea"/>
              </a:rPr>
              <a:t>及</a:t>
            </a:r>
            <a:r>
              <a:rPr lang="zh-CN" altLang="en-US" sz="2500" dirty="0" smtClean="0">
                <a:latin typeface="微软雅黑" panose="020B0503020204020204" pitchFamily="34" charset="-122"/>
                <a:cs typeface="黑体" panose="02010609060101010101" pitchFamily="49" charset="-122"/>
                <a:sym typeface="+mn-ea"/>
              </a:rPr>
              <a:t>从事金融业务的其他法人单位</a:t>
            </a:r>
            <a:r>
              <a:rPr lang="zh-CN" altLang="en-US" sz="2500" dirty="0" smtClean="0">
                <a:latin typeface="微软雅黑" panose="020B0503020204020204" pitchFamily="34" charset="-122"/>
                <a:ea typeface="微软雅黑" panose="020B0503020204020204" pitchFamily="34" charset="-122"/>
                <a:cs typeface="黑体" panose="02010609060101010101" pitchFamily="49" charset="-122"/>
                <a:sym typeface="+mn-ea"/>
              </a:rPr>
              <a:t>。</a:t>
            </a:r>
            <a:endParaRPr lang="en-US" altLang="zh-CN" sz="25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342900" indent="-342900" algn="just" fontAlgn="auto">
              <a:lnSpc>
                <a:spcPct val="200000"/>
              </a:lnSpc>
              <a:buFont typeface="Arial" panose="020B0604020202020204" pitchFamily="34" charset="0"/>
              <a:buChar char="•"/>
            </a:pPr>
            <a:r>
              <a:rPr lang="zh-CN" altLang="en-US" sz="25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存贷款业务</a:t>
            </a: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由银行、财务公司、小额贷款公司、汽车金融公司、信托公司、消费金融公司等</a:t>
            </a:r>
            <a:r>
              <a:rPr lang="zh-CN" altLang="en-US" sz="2500" dirty="0">
                <a:solidFill>
                  <a:srgbClr val="0070C0"/>
                </a:solidFill>
                <a:latin typeface="微软雅黑" panose="020B0503020204020204" pitchFamily="34" charset="-122"/>
                <a:ea typeface="微软雅黑" panose="020B0503020204020204" pitchFamily="34" charset="-122"/>
                <a:cs typeface="黑体" panose="02010609060101010101" pitchFamily="49" charset="-122"/>
                <a:sym typeface="+mn-ea"/>
              </a:rPr>
              <a:t>有存、贷款业务的金融机构</a:t>
            </a: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填报；</a:t>
            </a:r>
            <a:r>
              <a:rPr lang="zh-CN" altLang="en-US" sz="25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不包含典当</a:t>
            </a: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a:t>
            </a:r>
            <a:endParaRPr lang="en-US" altLang="zh-CN" sz="25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342900" indent="-342900" algn="just" fontAlgn="auto">
              <a:lnSpc>
                <a:spcPct val="200000"/>
              </a:lnSpc>
              <a:buFont typeface="Arial" panose="020B0604020202020204" pitchFamily="34" charset="0"/>
              <a:buChar char="•"/>
            </a:pPr>
            <a:r>
              <a:rPr lang="zh-CN" altLang="en-US" sz="25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基金业务</a:t>
            </a: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由基金管理公司</a:t>
            </a:r>
            <a:r>
              <a:rPr lang="zh-CN" altLang="en-US" sz="2500" dirty="0">
                <a:solidFill>
                  <a:srgbClr val="0070C0"/>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en-US" altLang="zh-CN" sz="2500" dirty="0">
                <a:solidFill>
                  <a:srgbClr val="0070C0"/>
                </a:solidFill>
                <a:latin typeface="微软雅黑" panose="020B0503020204020204" pitchFamily="34" charset="-122"/>
                <a:ea typeface="微软雅黑" panose="020B0503020204020204" pitchFamily="34" charset="-122"/>
                <a:cs typeface="黑体" panose="02010609060101010101" pitchFamily="49" charset="-122"/>
                <a:sym typeface="+mn-ea"/>
              </a:rPr>
              <a:t>672</a:t>
            </a:r>
            <a:r>
              <a:rPr lang="zh-CN" altLang="en-US" sz="2500" dirty="0">
                <a:solidFill>
                  <a:srgbClr val="0070C0"/>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en-US" altLang="zh-CN" sz="2500" dirty="0">
                <a:solidFill>
                  <a:srgbClr val="0070C0"/>
                </a:solidFill>
                <a:latin typeface="微软雅黑" panose="020B0503020204020204" pitchFamily="34" charset="-122"/>
                <a:ea typeface="微软雅黑" panose="020B0503020204020204" pitchFamily="34" charset="-122"/>
                <a:cs typeface="黑体" panose="02010609060101010101" pitchFamily="49" charset="-122"/>
                <a:sym typeface="+mn-ea"/>
              </a:rPr>
              <a:t>673</a:t>
            </a:r>
            <a:r>
              <a:rPr lang="zh-CN" altLang="en-US" sz="2500" dirty="0">
                <a:solidFill>
                  <a:srgbClr val="0070C0"/>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、投资公司</a:t>
            </a:r>
            <a:r>
              <a:rPr lang="zh-CN" altLang="en-US" sz="2500" dirty="0">
                <a:solidFill>
                  <a:srgbClr val="0070C0"/>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en-US" altLang="zh-CN" sz="2500" dirty="0">
                <a:solidFill>
                  <a:srgbClr val="0070C0"/>
                </a:solidFill>
                <a:latin typeface="微软雅黑" panose="020B0503020204020204" pitchFamily="34" charset="-122"/>
                <a:ea typeface="微软雅黑" panose="020B0503020204020204" pitchFamily="34" charset="-122"/>
                <a:cs typeface="黑体" panose="02010609060101010101" pitchFamily="49" charset="-122"/>
                <a:sym typeface="+mn-ea"/>
              </a:rPr>
              <a:t>676</a:t>
            </a:r>
            <a:r>
              <a:rPr lang="zh-CN" altLang="en-US" sz="2500" dirty="0">
                <a:solidFill>
                  <a:srgbClr val="0070C0"/>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填报；</a:t>
            </a:r>
            <a:endParaRPr lang="en-US" altLang="zh-CN" sz="25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342900" indent="-342900" algn="just" fontAlgn="auto">
              <a:lnSpc>
                <a:spcPct val="200000"/>
              </a:lnSpc>
              <a:buFont typeface="Arial" panose="020B0604020202020204" pitchFamily="34" charset="0"/>
              <a:buChar char="•"/>
            </a:pPr>
            <a:r>
              <a:rPr lang="zh-CN" altLang="en-US" sz="25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期货业务</a:t>
            </a: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由期货公司</a:t>
            </a:r>
            <a:r>
              <a:rPr lang="zh-CN" altLang="en-US" sz="2500" dirty="0">
                <a:solidFill>
                  <a:srgbClr val="0070C0"/>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en-US" altLang="zh-CN" sz="2500" dirty="0">
                <a:solidFill>
                  <a:srgbClr val="0070C0"/>
                </a:solidFill>
                <a:latin typeface="微软雅黑" panose="020B0503020204020204" pitchFamily="34" charset="-122"/>
                <a:ea typeface="微软雅黑" panose="020B0503020204020204" pitchFamily="34" charset="-122"/>
                <a:cs typeface="黑体" panose="02010609060101010101" pitchFamily="49" charset="-122"/>
                <a:sym typeface="+mn-ea"/>
              </a:rPr>
              <a:t>674</a:t>
            </a:r>
            <a:r>
              <a:rPr lang="zh-CN" altLang="en-US" sz="2500" dirty="0">
                <a:solidFill>
                  <a:srgbClr val="0070C0"/>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填报</a:t>
            </a:r>
            <a:r>
              <a:rPr lang="zh-CN" altLang="en-US" sz="2500" dirty="0" smtClean="0">
                <a:latin typeface="微软雅黑" panose="020B0503020204020204" pitchFamily="34" charset="-122"/>
                <a:ea typeface="微软雅黑" panose="020B0503020204020204" pitchFamily="34" charset="-122"/>
                <a:cs typeface="黑体" panose="02010609060101010101" pitchFamily="49" charset="-122"/>
                <a:sym typeface="+mn-ea"/>
              </a:rPr>
              <a:t>；</a:t>
            </a:r>
            <a:endParaRPr lang="en-US" altLang="zh-CN" sz="25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2"/>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三</a:t>
            </a: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填报范围（</a:t>
            </a:r>
            <a:r>
              <a:rPr lang="en-US" alt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BJJ204-4</a:t>
            </a:r>
            <a:r>
              <a:rPr lang="zh-CN" altLang="en-US"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表）</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3" name="文本框 2"/>
          <p:cNvSpPr txBox="1"/>
          <p:nvPr/>
        </p:nvSpPr>
        <p:spPr>
          <a:xfrm>
            <a:off x="390272" y="1617946"/>
            <a:ext cx="10602272" cy="3823483"/>
          </a:xfrm>
          <a:prstGeom prst="rect">
            <a:avLst/>
          </a:prstGeom>
          <a:noFill/>
        </p:spPr>
        <p:txBody>
          <a:bodyPr wrap="square" rtlCol="0">
            <a:spAutoFit/>
          </a:bodyPr>
          <a:lstStyle/>
          <a:p>
            <a:pPr marL="342900" indent="-342900" algn="just" fontAlgn="auto">
              <a:lnSpc>
                <a:spcPct val="200000"/>
              </a:lnSpc>
              <a:buFont typeface="Arial" panose="020B0604020202020204" pitchFamily="34" charset="0"/>
              <a:buChar char="•"/>
            </a:pPr>
            <a:r>
              <a:rPr lang="zh-CN" altLang="en-US" sz="25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第三方支付业务</a:t>
            </a: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由第三方支付公司</a:t>
            </a:r>
            <a:r>
              <a:rPr lang="zh-CN" altLang="en-US" sz="2500" dirty="0">
                <a:solidFill>
                  <a:srgbClr val="0070C0"/>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en-US" altLang="zh-CN" sz="2500" dirty="0">
                <a:solidFill>
                  <a:srgbClr val="0070C0"/>
                </a:solidFill>
                <a:latin typeface="微软雅黑" panose="020B0503020204020204" pitchFamily="34" charset="-122"/>
                <a:ea typeface="微软雅黑" panose="020B0503020204020204" pitchFamily="34" charset="-122"/>
                <a:cs typeface="黑体" panose="02010609060101010101" pitchFamily="49" charset="-122"/>
                <a:sym typeface="+mn-ea"/>
              </a:rPr>
              <a:t>6930</a:t>
            </a:r>
            <a:r>
              <a:rPr lang="zh-CN" altLang="en-US" sz="2500" dirty="0">
                <a:solidFill>
                  <a:srgbClr val="0070C0"/>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填报；</a:t>
            </a:r>
            <a:endParaRPr lang="en-US" altLang="zh-CN" sz="25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342900" indent="-342900" algn="just" fontAlgn="auto">
              <a:lnSpc>
                <a:spcPct val="200000"/>
              </a:lnSpc>
              <a:buFont typeface="Arial" panose="020B0604020202020204" pitchFamily="34" charset="0"/>
              <a:buChar char="•"/>
            </a:pPr>
            <a:r>
              <a:rPr lang="zh-CN" altLang="en-US" sz="2500" dirty="0" smtClean="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银行</a:t>
            </a:r>
            <a:r>
              <a:rPr lang="zh-CN" altLang="en-US" sz="25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业务</a:t>
            </a: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由银行总行填报；</a:t>
            </a:r>
            <a:endParaRPr lang="en-US" altLang="zh-CN" sz="25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342900" indent="-342900" algn="just" fontAlgn="auto">
              <a:lnSpc>
                <a:spcPct val="200000"/>
              </a:lnSpc>
              <a:buFont typeface="Arial" panose="020B0604020202020204" pitchFamily="34" charset="0"/>
              <a:buChar char="•"/>
            </a:pPr>
            <a:r>
              <a:rPr lang="zh-CN" altLang="en-US" sz="25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保险业务</a:t>
            </a: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由保险总公司、在京保险分公司填报；</a:t>
            </a:r>
            <a:endParaRPr lang="en-US" altLang="zh-CN" sz="25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342900" indent="-342900" algn="just" fontAlgn="auto">
              <a:lnSpc>
                <a:spcPct val="200000"/>
              </a:lnSpc>
              <a:buFont typeface="Arial" panose="020B0604020202020204" pitchFamily="34" charset="0"/>
              <a:buChar char="•"/>
            </a:pPr>
            <a:r>
              <a:rPr lang="zh-CN" altLang="en-US" sz="25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其他业务</a:t>
            </a: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由在京银行分行、证券公司、保险中介公司、理财公司、基金销售公司、投资公司、信托公司、财务公司等有相关业务公司填报。</a:t>
            </a:r>
            <a:endParaRPr lang="en-US" sz="25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2"/>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四</a:t>
            </a: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cs typeface="黑体" panose="02010609060101010101" pitchFamily="49" charset="-122"/>
                <a:sym typeface="+mn-ea"/>
              </a:rPr>
              <a:t>指标解释</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文本框 2"/>
          <p:cNvSpPr txBox="1"/>
          <p:nvPr/>
        </p:nvSpPr>
        <p:spPr>
          <a:xfrm>
            <a:off x="354193" y="1502094"/>
            <a:ext cx="10502817" cy="1746440"/>
          </a:xfrm>
          <a:prstGeom prst="rect">
            <a:avLst/>
          </a:prstGeom>
          <a:noFill/>
        </p:spPr>
        <p:txBody>
          <a:bodyPr wrap="square" rtlCol="0">
            <a:spAutoFit/>
          </a:bodyPr>
          <a:lstStyle/>
          <a:p>
            <a:pPr>
              <a:lnSpc>
                <a:spcPct val="125000"/>
              </a:lnSpc>
            </a:pPr>
            <a:r>
              <a:rPr lang="en-US" altLang="zh-CN" sz="2200" dirty="0"/>
              <a:t>1</a:t>
            </a:r>
            <a:r>
              <a:rPr lang="zh-CN" altLang="en-US" sz="2200" dirty="0"/>
              <a:t>、存贷款业务</a:t>
            </a:r>
            <a:endParaRPr lang="en-US" altLang="zh-CN" sz="2200" dirty="0"/>
          </a:p>
          <a:p>
            <a:pPr marL="285750" indent="-285750">
              <a:lnSpc>
                <a:spcPct val="125000"/>
              </a:lnSpc>
              <a:buFont typeface="Arial" panose="020B0604020202020204" pitchFamily="34" charset="0"/>
              <a:buChar char="•"/>
            </a:pP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吸收各项存款余额：指</a:t>
            </a:r>
            <a:r>
              <a:rPr lang="zh-CN" altLang="en-US" sz="2200" dirty="0">
                <a:solidFill>
                  <a:srgbClr val="00B050"/>
                </a:solidFill>
                <a:latin typeface="微软雅黑" panose="020B0503020204020204" pitchFamily="34" charset="-122"/>
                <a:ea typeface="微软雅黑" panose="020B0503020204020204" pitchFamily="34" charset="-122"/>
                <a:cs typeface="黑体" panose="02010609060101010101" pitchFamily="49" charset="-122"/>
                <a:sym typeface="+mn-ea"/>
              </a:rPr>
              <a:t>报告期末</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住户、企业、财政部门以及保险公司在金融机构的活期存款、定期存款、保证金存款、临时性存款及应解汇款等各类存款的余额。</a:t>
            </a:r>
            <a:endPar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285750" indent="-285750">
              <a:lnSpc>
                <a:spcPct val="125000"/>
              </a:lnSpc>
              <a:buFont typeface="Arial" panose="020B0604020202020204" pitchFamily="34" charset="0"/>
              <a:buChar char="•"/>
            </a:pPr>
            <a:r>
              <a:rPr lang="zh-CN" altLang="en-US" sz="2200" dirty="0">
                <a:latin typeface="微软雅黑" panose="020B0503020204020204" pitchFamily="34" charset="-122"/>
                <a:sym typeface="+mn-ea"/>
              </a:rPr>
              <a:t>“其中：人民币”：指</a:t>
            </a:r>
            <a:r>
              <a:rPr lang="zh-CN" altLang="en-US" sz="2200" dirty="0">
                <a:solidFill>
                  <a:srgbClr val="00B050"/>
                </a:solidFill>
                <a:latin typeface="微软雅黑" panose="020B0503020204020204" pitchFamily="34" charset="-122"/>
                <a:sym typeface="+mn-ea"/>
              </a:rPr>
              <a:t>报告期末</a:t>
            </a:r>
            <a:r>
              <a:rPr lang="zh-CN" altLang="en-US" sz="2200" dirty="0">
                <a:latin typeface="微软雅黑" panose="020B0503020204020204" pitchFamily="34" charset="-122"/>
                <a:sym typeface="+mn-ea"/>
              </a:rPr>
              <a:t>吸收各项存款余额中人民币存款余额。</a:t>
            </a:r>
            <a:endParaRPr lang="en-US" altLang="zh-CN" sz="2200" dirty="0">
              <a:latin typeface="微软雅黑" panose="020B0503020204020204" pitchFamily="34" charset="-122"/>
              <a:sym typeface="+mn-ea"/>
            </a:endParaRPr>
          </a:p>
        </p:txBody>
      </p:sp>
      <p:pic>
        <p:nvPicPr>
          <p:cNvPr id="7" name="图片 6"/>
          <p:cNvPicPr>
            <a:picLocks noChangeAspect="1"/>
          </p:cNvPicPr>
          <p:nvPr/>
        </p:nvPicPr>
        <p:blipFill>
          <a:blip r:embed="rId3"/>
          <a:stretch>
            <a:fillRect/>
          </a:stretch>
        </p:blipFill>
        <p:spPr>
          <a:xfrm>
            <a:off x="4871864" y="3652443"/>
            <a:ext cx="6993542" cy="2444110"/>
          </a:xfrm>
          <a:prstGeom prst="rect">
            <a:avLst/>
          </a:prstGeom>
        </p:spPr>
      </p:pic>
      <p:sp>
        <p:nvSpPr>
          <p:cNvPr id="11" name="文本框 10"/>
          <p:cNvSpPr txBox="1"/>
          <p:nvPr/>
        </p:nvSpPr>
        <p:spPr>
          <a:xfrm>
            <a:off x="356362" y="3673731"/>
            <a:ext cx="4248472" cy="2400657"/>
          </a:xfrm>
          <a:prstGeom prst="rect">
            <a:avLst/>
          </a:prstGeom>
          <a:noFill/>
        </p:spPr>
        <p:txBody>
          <a:bodyPr wrap="square" rtlCol="0">
            <a:spAutoFit/>
          </a:bodyPr>
          <a:lstStyle/>
          <a:p>
            <a:pPr marL="285750" indent="-285750">
              <a:lnSpc>
                <a:spcPct val="125000"/>
              </a:lnSpc>
              <a:buFont typeface="Arial" panose="020B0604020202020204" pitchFamily="34" charset="0"/>
              <a:buChar char="•"/>
            </a:pPr>
            <a:r>
              <a:rPr lang="zh-CN" altLang="en-US"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与人民银行统计口径相同。</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填报时，银行类金融机构按上报人民银行口径报送。</a:t>
            </a:r>
            <a:endParaRPr lang="en-US" altLang="zh-CN" sz="2200" dirty="0">
              <a:solidFill>
                <a:srgbClr val="FF0000"/>
              </a:solidFill>
              <a:latin typeface="微软雅黑" panose="020B0503020204020204" pitchFamily="34" charset="-122"/>
              <a:sym typeface="+mn-ea"/>
            </a:endParaRPr>
          </a:p>
          <a:p>
            <a:pPr marL="342900" indent="-342900">
              <a:lnSpc>
                <a:spcPct val="125000"/>
              </a:lnSpc>
              <a:buFont typeface="Arial" panose="020B0604020202020204" pitchFamily="34" charset="0"/>
              <a:buChar char="•"/>
            </a:pPr>
            <a:r>
              <a:rPr lang="zh-CN" altLang="en-US" sz="2200" dirty="0">
                <a:solidFill>
                  <a:srgbClr val="FF0000"/>
                </a:solidFill>
              </a:rPr>
              <a:t>小额贷款公司不能吸收存款。</a:t>
            </a:r>
            <a:endParaRPr lang="en-US" altLang="zh-CN" sz="2200" dirty="0">
              <a:solidFill>
                <a:srgbClr val="FF0000"/>
              </a:solidFill>
            </a:endParaRPr>
          </a:p>
          <a:p>
            <a:pPr marL="342900" indent="-342900">
              <a:buFont typeface="Arial" panose="020B0604020202020204" pitchFamily="34" charset="0"/>
              <a:buChar char="•"/>
            </a:pPr>
            <a:r>
              <a:rPr lang="zh-CN" altLang="en-US" sz="2200" dirty="0">
                <a:solidFill>
                  <a:srgbClr val="FF0000"/>
                </a:solidFill>
              </a:rPr>
              <a:t>总行只填报本级发放的存贷款。</a:t>
            </a:r>
            <a:endParaRPr lang="zh-CN" altLang="en-US" sz="2200" dirty="0">
              <a:solidFill>
                <a:srgbClr val="FF0000"/>
              </a:solidFill>
            </a:endParaRPr>
          </a:p>
          <a:p>
            <a:endParaRPr lang="zh-CN" altLang="en-US" dirty="0"/>
          </a:p>
        </p:txBody>
      </p:sp>
      <p:sp>
        <p:nvSpPr>
          <p:cNvPr id="13" name="矩形 12"/>
          <p:cNvSpPr/>
          <p:nvPr/>
        </p:nvSpPr>
        <p:spPr>
          <a:xfrm>
            <a:off x="6600056" y="3717032"/>
            <a:ext cx="2010544" cy="64180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2"/>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四</a:t>
            </a: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cs typeface="黑体" panose="02010609060101010101" pitchFamily="49" charset="-122"/>
                <a:sym typeface="+mn-ea"/>
              </a:rPr>
              <a:t>指标解释</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文本框 2"/>
          <p:cNvSpPr txBox="1"/>
          <p:nvPr/>
        </p:nvSpPr>
        <p:spPr>
          <a:xfrm>
            <a:off x="354193" y="1502094"/>
            <a:ext cx="10502817" cy="1746440"/>
          </a:xfrm>
          <a:prstGeom prst="rect">
            <a:avLst/>
          </a:prstGeom>
          <a:noFill/>
        </p:spPr>
        <p:txBody>
          <a:bodyPr wrap="square" rtlCol="0">
            <a:spAutoFit/>
          </a:bodyPr>
          <a:lstStyle/>
          <a:p>
            <a:pPr>
              <a:lnSpc>
                <a:spcPct val="125000"/>
              </a:lnSpc>
            </a:pPr>
            <a:r>
              <a:rPr lang="en-US" altLang="zh-CN" sz="2200" dirty="0"/>
              <a:t>1</a:t>
            </a:r>
            <a:r>
              <a:rPr lang="zh-CN" altLang="en-US" sz="2200" dirty="0"/>
              <a:t>、存贷款业务</a:t>
            </a:r>
            <a:endParaRPr lang="en-US" altLang="zh-CN" sz="2200" dirty="0"/>
          </a:p>
          <a:p>
            <a:pPr marL="285750" indent="-285750">
              <a:lnSpc>
                <a:spcPct val="125000"/>
              </a:lnSpc>
              <a:buFont typeface="Arial" panose="020B0604020202020204" pitchFamily="34" charset="0"/>
              <a:buChar char="•"/>
            </a:pP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发放各项贷款余额：指</a:t>
            </a:r>
            <a:r>
              <a:rPr lang="zh-CN" altLang="en-US" sz="2200" dirty="0">
                <a:solidFill>
                  <a:srgbClr val="00B050"/>
                </a:solidFill>
                <a:latin typeface="微软雅黑" panose="020B0503020204020204" pitchFamily="34" charset="-122"/>
                <a:ea typeface="微软雅黑" panose="020B0503020204020204" pitchFamily="34" charset="-122"/>
                <a:cs typeface="黑体" panose="02010609060101010101" pitchFamily="49" charset="-122"/>
                <a:sym typeface="+mn-ea"/>
              </a:rPr>
              <a:t>报告期末</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金融机构向企业、个人、机关团体、境外单位以贷款、票据贴现、垫款、融资租赁等方式提供的融资余额。 </a:t>
            </a:r>
            <a:endPar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285750" indent="-285750">
              <a:lnSpc>
                <a:spcPct val="125000"/>
              </a:lnSpc>
              <a:buFont typeface="Arial" panose="020B0604020202020204" pitchFamily="34" charset="0"/>
              <a:buChar char="•"/>
            </a:pPr>
            <a:r>
              <a:rPr lang="zh-CN" altLang="en-US" sz="2200" dirty="0">
                <a:latin typeface="微软雅黑" panose="020B0503020204020204" pitchFamily="34" charset="-122"/>
                <a:sym typeface="+mn-ea"/>
              </a:rPr>
              <a:t>“其中：人民币”：指</a:t>
            </a:r>
            <a:r>
              <a:rPr lang="zh-CN" altLang="en-US" sz="2200" dirty="0">
                <a:solidFill>
                  <a:srgbClr val="00B050"/>
                </a:solidFill>
                <a:latin typeface="微软雅黑" panose="020B0503020204020204" pitchFamily="34" charset="-122"/>
                <a:sym typeface="+mn-ea"/>
              </a:rPr>
              <a:t>报告期末</a:t>
            </a:r>
            <a:r>
              <a:rPr lang="zh-CN" altLang="en-US" sz="2200" dirty="0">
                <a:latin typeface="微软雅黑" panose="020B0503020204020204" pitchFamily="34" charset="-122"/>
                <a:sym typeface="+mn-ea"/>
              </a:rPr>
              <a:t>发放各项贷款余额中人民币贷款余额。</a:t>
            </a:r>
            <a:endParaRPr lang="en-US" altLang="zh-CN" sz="2200" dirty="0">
              <a:latin typeface="微软雅黑" panose="020B0503020204020204" pitchFamily="34" charset="-122"/>
              <a:sym typeface="+mn-ea"/>
            </a:endParaRPr>
          </a:p>
        </p:txBody>
      </p:sp>
      <p:pic>
        <p:nvPicPr>
          <p:cNvPr id="7" name="图片 6"/>
          <p:cNvPicPr>
            <a:picLocks noChangeAspect="1"/>
          </p:cNvPicPr>
          <p:nvPr/>
        </p:nvPicPr>
        <p:blipFill>
          <a:blip r:embed="rId3"/>
          <a:stretch>
            <a:fillRect/>
          </a:stretch>
        </p:blipFill>
        <p:spPr>
          <a:xfrm>
            <a:off x="4871864" y="3652443"/>
            <a:ext cx="6993542" cy="2444110"/>
          </a:xfrm>
          <a:prstGeom prst="rect">
            <a:avLst/>
          </a:prstGeom>
        </p:spPr>
      </p:pic>
      <p:sp>
        <p:nvSpPr>
          <p:cNvPr id="11" name="文本框 10"/>
          <p:cNvSpPr txBox="1"/>
          <p:nvPr/>
        </p:nvSpPr>
        <p:spPr>
          <a:xfrm>
            <a:off x="354193" y="3652443"/>
            <a:ext cx="4032448" cy="2452916"/>
          </a:xfrm>
          <a:prstGeom prst="rect">
            <a:avLst/>
          </a:prstGeom>
          <a:noFill/>
        </p:spPr>
        <p:txBody>
          <a:bodyPr wrap="square" rtlCol="0">
            <a:spAutoFit/>
          </a:bodyPr>
          <a:lstStyle/>
          <a:p>
            <a:pPr marL="342900" indent="-342900">
              <a:lnSpc>
                <a:spcPct val="125000"/>
              </a:lnSpc>
              <a:buFont typeface="Arial" panose="020B0604020202020204" pitchFamily="34" charset="0"/>
              <a:buChar char="•"/>
            </a:pP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填报时，</a:t>
            </a:r>
            <a:r>
              <a:rPr lang="zh-CN" altLang="en-US" sz="25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银行类金融机构</a:t>
            </a: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按上报人民银行口径报送。</a:t>
            </a:r>
            <a:endParaRPr lang="en-US" altLang="zh-CN" sz="25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342900" indent="-342900">
              <a:lnSpc>
                <a:spcPct val="125000"/>
              </a:lnSpc>
              <a:buFont typeface="Arial" panose="020B0604020202020204" pitchFamily="34" charset="0"/>
              <a:buChar char="•"/>
            </a:pPr>
            <a:r>
              <a:rPr lang="zh-CN" altLang="en-US" sz="2500" dirty="0">
                <a:solidFill>
                  <a:srgbClr val="FF0000"/>
                </a:solidFill>
                <a:latin typeface="微软雅黑" panose="020B0503020204020204" pitchFamily="34" charset="-122"/>
                <a:sym typeface="+mn-ea"/>
              </a:rPr>
              <a:t>其他金融机构</a:t>
            </a:r>
            <a:r>
              <a:rPr lang="zh-CN" altLang="en-US" sz="2500" dirty="0">
                <a:latin typeface="微软雅黑" panose="020B0503020204020204" pitchFamily="34" charset="-122"/>
                <a:sym typeface="+mn-ea"/>
              </a:rPr>
              <a:t>按实际发生报送。</a:t>
            </a:r>
            <a:endParaRPr lang="en-US" altLang="zh-CN" sz="2500" dirty="0">
              <a:latin typeface="微软雅黑" panose="020B0503020204020204" pitchFamily="34" charset="-122"/>
              <a:sym typeface="+mn-ea"/>
            </a:endParaRPr>
          </a:p>
          <a:p>
            <a:pPr marL="342900" indent="-342900">
              <a:lnSpc>
                <a:spcPct val="125000"/>
              </a:lnSpc>
              <a:buFont typeface="Arial" panose="020B0604020202020204" pitchFamily="34" charset="0"/>
              <a:buChar char="•"/>
            </a:pPr>
            <a:r>
              <a:rPr lang="zh-CN" altLang="en-US" sz="2500" dirty="0">
                <a:latin typeface="微软雅黑" panose="020B0503020204020204" pitchFamily="34" charset="-122"/>
                <a:sym typeface="+mn-ea"/>
              </a:rPr>
              <a:t>信托公司按表内口径报送。</a:t>
            </a:r>
            <a:endParaRPr lang="en-US" altLang="zh-CN" sz="2500" dirty="0">
              <a:latin typeface="微软雅黑" panose="020B0503020204020204" pitchFamily="34" charset="-122"/>
              <a:sym typeface="+mn-ea"/>
            </a:endParaRPr>
          </a:p>
        </p:txBody>
      </p:sp>
      <p:sp>
        <p:nvSpPr>
          <p:cNvPr id="13" name="矩形 12"/>
          <p:cNvSpPr/>
          <p:nvPr/>
        </p:nvSpPr>
        <p:spPr>
          <a:xfrm>
            <a:off x="6600056" y="4371214"/>
            <a:ext cx="2010544" cy="64180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2"/>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四</a:t>
            </a: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cs typeface="黑体" panose="02010609060101010101" pitchFamily="49" charset="-122"/>
                <a:sym typeface="+mn-ea"/>
              </a:rPr>
              <a:t>指标解释</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文本框 2"/>
          <p:cNvSpPr txBox="1"/>
          <p:nvPr/>
        </p:nvSpPr>
        <p:spPr>
          <a:xfrm>
            <a:off x="326594" y="1440455"/>
            <a:ext cx="10502817" cy="1323247"/>
          </a:xfrm>
          <a:prstGeom prst="rect">
            <a:avLst/>
          </a:prstGeom>
          <a:noFill/>
        </p:spPr>
        <p:txBody>
          <a:bodyPr wrap="square" rtlCol="0">
            <a:spAutoFit/>
          </a:bodyPr>
          <a:lstStyle/>
          <a:p>
            <a:pPr>
              <a:lnSpc>
                <a:spcPct val="125000"/>
              </a:lnSpc>
            </a:pPr>
            <a:r>
              <a:rPr lang="en-US" altLang="zh-CN" sz="2200" dirty="0"/>
              <a:t>1</a:t>
            </a:r>
            <a:r>
              <a:rPr lang="zh-CN" altLang="en-US" sz="2200" dirty="0"/>
              <a:t>、存贷款业务</a:t>
            </a:r>
            <a:endParaRPr lang="en-US" altLang="zh-CN" sz="2200" dirty="0"/>
          </a:p>
          <a:p>
            <a:pPr marL="285750" indent="-285750">
              <a:lnSpc>
                <a:spcPct val="125000"/>
              </a:lnSpc>
              <a:buFont typeface="Arial" panose="020B0604020202020204" pitchFamily="34" charset="0"/>
              <a:buChar char="•"/>
            </a:pP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小微企业贷款：指</a:t>
            </a:r>
            <a:r>
              <a:rPr lang="zh-CN" altLang="en-US" sz="2200" dirty="0">
                <a:solidFill>
                  <a:srgbClr val="00B050"/>
                </a:solidFill>
                <a:latin typeface="微软雅黑" panose="020B0503020204020204" pitchFamily="34" charset="-122"/>
                <a:ea typeface="微软雅黑" panose="020B0503020204020204" pitchFamily="34" charset="-122"/>
                <a:cs typeface="黑体" panose="02010609060101010101" pitchFamily="49" charset="-122"/>
                <a:sym typeface="+mn-ea"/>
              </a:rPr>
              <a:t>报告期末</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发放各项贷款余额中对小微型企业的贷款余额。</a:t>
            </a:r>
            <a:endPar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285750" indent="-285750">
              <a:lnSpc>
                <a:spcPct val="125000"/>
              </a:lnSpc>
              <a:buFont typeface="Arial" panose="020B0604020202020204" pitchFamily="34" charset="0"/>
              <a:buChar char="•"/>
            </a:pPr>
            <a:r>
              <a:rPr lang="zh-CN" altLang="en-US" sz="2200" dirty="0">
                <a:latin typeface="微软雅黑" panose="020B0503020204020204" pitchFamily="34" charset="-122"/>
                <a:sym typeface="+mn-ea"/>
              </a:rPr>
              <a:t>个人消费贷款：指</a:t>
            </a:r>
            <a:r>
              <a:rPr lang="zh-CN" altLang="en-US" sz="2200" dirty="0">
                <a:solidFill>
                  <a:srgbClr val="00B050"/>
                </a:solidFill>
                <a:latin typeface="微软雅黑" panose="020B0503020204020204" pitchFamily="34" charset="-122"/>
                <a:sym typeface="+mn-ea"/>
              </a:rPr>
              <a:t>报告期末</a:t>
            </a:r>
            <a:r>
              <a:rPr lang="zh-CN" altLang="en-US" sz="2200" dirty="0">
                <a:latin typeface="微软雅黑" panose="020B0503020204020204" pitchFamily="34" charset="-122"/>
                <a:sym typeface="+mn-ea"/>
              </a:rPr>
              <a:t>发放各项贷款余额中对个人消费的贷款余额。</a:t>
            </a:r>
            <a:endParaRPr lang="en-US" altLang="zh-CN" sz="2200" dirty="0">
              <a:latin typeface="微软雅黑" panose="020B0503020204020204" pitchFamily="34" charset="-122"/>
              <a:sym typeface="+mn-ea"/>
            </a:endParaRPr>
          </a:p>
        </p:txBody>
      </p:sp>
      <p:pic>
        <p:nvPicPr>
          <p:cNvPr id="7" name="图片 6"/>
          <p:cNvPicPr>
            <a:picLocks noChangeAspect="1"/>
          </p:cNvPicPr>
          <p:nvPr/>
        </p:nvPicPr>
        <p:blipFill>
          <a:blip r:embed="rId3"/>
          <a:stretch>
            <a:fillRect/>
          </a:stretch>
        </p:blipFill>
        <p:spPr>
          <a:xfrm>
            <a:off x="4854666" y="3472124"/>
            <a:ext cx="6993542" cy="2444110"/>
          </a:xfrm>
          <a:prstGeom prst="rect">
            <a:avLst/>
          </a:prstGeom>
        </p:spPr>
      </p:pic>
      <p:sp>
        <p:nvSpPr>
          <p:cNvPr id="11" name="文本框 10"/>
          <p:cNvSpPr txBox="1"/>
          <p:nvPr/>
        </p:nvSpPr>
        <p:spPr>
          <a:xfrm>
            <a:off x="316722" y="3227271"/>
            <a:ext cx="4032448" cy="2933816"/>
          </a:xfrm>
          <a:prstGeom prst="rect">
            <a:avLst/>
          </a:prstGeom>
          <a:noFill/>
        </p:spPr>
        <p:txBody>
          <a:bodyPr wrap="square" rtlCol="0">
            <a:spAutoFit/>
          </a:bodyPr>
          <a:lstStyle/>
          <a:p>
            <a:pPr marL="342900" indent="-342900">
              <a:lnSpc>
                <a:spcPct val="125000"/>
              </a:lnSpc>
              <a:buFont typeface="Arial" panose="020B0604020202020204" pitchFamily="34" charset="0"/>
              <a:buChar char="•"/>
            </a:pP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小微企业贷款包括个体工商户贷款。</a:t>
            </a:r>
            <a:endParaRPr lang="en-US" altLang="zh-CN" sz="25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342900" indent="-342900">
              <a:lnSpc>
                <a:spcPct val="125000"/>
              </a:lnSpc>
              <a:buFont typeface="Arial" panose="020B0604020202020204" pitchFamily="34" charset="0"/>
              <a:buChar char="•"/>
            </a:pPr>
            <a:r>
              <a:rPr lang="zh-CN" altLang="en-US" sz="2500" dirty="0">
                <a:latin typeface="微软雅黑" panose="020B0503020204020204" pitchFamily="34" charset="-122"/>
                <a:sym typeface="+mn-ea"/>
              </a:rPr>
              <a:t>个人消费贷款包括个人住房贷款、汽车贷款、助学贷款和其他贷款，</a:t>
            </a:r>
            <a:r>
              <a:rPr lang="zh-CN" altLang="en-US" sz="2500" dirty="0">
                <a:solidFill>
                  <a:srgbClr val="FF0000"/>
                </a:solidFill>
                <a:latin typeface="微软雅黑" panose="020B0503020204020204" pitchFamily="34" charset="-122"/>
                <a:sym typeface="+mn-ea"/>
              </a:rPr>
              <a:t>不包括个人经营性贷款</a:t>
            </a:r>
            <a:r>
              <a:rPr lang="zh-CN" altLang="en-US" sz="2500" dirty="0">
                <a:latin typeface="微软雅黑" panose="020B0503020204020204" pitchFamily="34" charset="-122"/>
                <a:sym typeface="+mn-ea"/>
              </a:rPr>
              <a:t>。</a:t>
            </a:r>
            <a:endParaRPr lang="en-US" altLang="zh-CN" sz="2500" dirty="0">
              <a:latin typeface="微软雅黑" panose="020B0503020204020204" pitchFamily="34" charset="-122"/>
              <a:sym typeface="+mn-ea"/>
            </a:endParaRPr>
          </a:p>
        </p:txBody>
      </p:sp>
      <p:sp>
        <p:nvSpPr>
          <p:cNvPr id="13" name="矩形 12"/>
          <p:cNvSpPr/>
          <p:nvPr/>
        </p:nvSpPr>
        <p:spPr>
          <a:xfrm>
            <a:off x="6587241" y="4866131"/>
            <a:ext cx="3528392" cy="64180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2"/>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四</a:t>
            </a: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cs typeface="黑体" panose="02010609060101010101" pitchFamily="49" charset="-122"/>
                <a:sym typeface="+mn-ea"/>
              </a:rPr>
              <a:t>指标解释</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文本框 2"/>
          <p:cNvSpPr txBox="1"/>
          <p:nvPr/>
        </p:nvSpPr>
        <p:spPr>
          <a:xfrm>
            <a:off x="479376" y="1463077"/>
            <a:ext cx="10502817" cy="900055"/>
          </a:xfrm>
          <a:prstGeom prst="rect">
            <a:avLst/>
          </a:prstGeom>
          <a:noFill/>
        </p:spPr>
        <p:txBody>
          <a:bodyPr wrap="square" rtlCol="0">
            <a:spAutoFit/>
          </a:bodyPr>
          <a:lstStyle/>
          <a:p>
            <a:pPr>
              <a:lnSpc>
                <a:spcPct val="125000"/>
              </a:lnSpc>
            </a:pPr>
            <a:r>
              <a:rPr lang="en-US" altLang="zh-CN" sz="2200" dirty="0"/>
              <a:t>1</a:t>
            </a:r>
            <a:r>
              <a:rPr lang="zh-CN" altLang="en-US" sz="2200" dirty="0"/>
              <a:t>、存贷款业务</a:t>
            </a:r>
            <a:endParaRPr lang="en-US" altLang="zh-CN" sz="2200" dirty="0"/>
          </a:p>
          <a:p>
            <a:pPr marL="285750" indent="-285750">
              <a:lnSpc>
                <a:spcPct val="125000"/>
              </a:lnSpc>
              <a:buFont typeface="Arial" panose="020B0604020202020204" pitchFamily="34" charset="0"/>
              <a:buChar char="•"/>
            </a:pP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贷款累计发放额：指</a:t>
            </a:r>
            <a:r>
              <a:rPr lang="zh-CN" altLang="en-US" sz="2200" dirty="0">
                <a:solidFill>
                  <a:srgbClr val="0070C0"/>
                </a:solidFill>
                <a:latin typeface="微软雅黑" panose="020B0503020204020204" pitchFamily="34" charset="-122"/>
                <a:ea typeface="微软雅黑" panose="020B0503020204020204" pitchFamily="34" charset="-122"/>
                <a:cs typeface="黑体" panose="02010609060101010101" pitchFamily="49" charset="-122"/>
                <a:sym typeface="+mn-ea"/>
              </a:rPr>
              <a:t>报告期内</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金融机构累计发放各项贷款的金额。</a:t>
            </a:r>
            <a:endPar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pic>
        <p:nvPicPr>
          <p:cNvPr id="7" name="图片 6"/>
          <p:cNvPicPr>
            <a:picLocks noChangeAspect="1"/>
          </p:cNvPicPr>
          <p:nvPr/>
        </p:nvPicPr>
        <p:blipFill>
          <a:blip r:embed="rId3"/>
          <a:stretch>
            <a:fillRect/>
          </a:stretch>
        </p:blipFill>
        <p:spPr>
          <a:xfrm>
            <a:off x="5113829" y="2950813"/>
            <a:ext cx="6993542" cy="2444110"/>
          </a:xfrm>
          <a:prstGeom prst="rect">
            <a:avLst/>
          </a:prstGeom>
        </p:spPr>
      </p:pic>
      <p:sp>
        <p:nvSpPr>
          <p:cNvPr id="11" name="文本框 10"/>
          <p:cNvSpPr txBox="1"/>
          <p:nvPr/>
        </p:nvSpPr>
        <p:spPr>
          <a:xfrm>
            <a:off x="467975" y="2699422"/>
            <a:ext cx="4032448" cy="3414717"/>
          </a:xfrm>
          <a:prstGeom prst="rect">
            <a:avLst/>
          </a:prstGeom>
          <a:noFill/>
        </p:spPr>
        <p:txBody>
          <a:bodyPr wrap="square" rtlCol="0">
            <a:spAutoFit/>
          </a:bodyPr>
          <a:lstStyle/>
          <a:p>
            <a:pPr marL="342900" indent="-342900">
              <a:lnSpc>
                <a:spcPct val="125000"/>
              </a:lnSpc>
              <a:buFont typeface="Arial" panose="020B0604020202020204" pitchFamily="34" charset="0"/>
              <a:buChar char="•"/>
            </a:pP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统计口径为</a:t>
            </a:r>
            <a:r>
              <a:rPr lang="zh-CN" altLang="en-US" sz="25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当年累计发放额</a:t>
            </a: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，容易错填为</a:t>
            </a:r>
            <a:r>
              <a:rPr lang="zh-CN" altLang="en-US" sz="2500" dirty="0">
                <a:solidFill>
                  <a:srgbClr val="00B0F0"/>
                </a:solidFill>
                <a:latin typeface="微软雅黑" panose="020B0503020204020204" pitchFamily="34" charset="-122"/>
                <a:ea typeface="微软雅黑" panose="020B0503020204020204" pitchFamily="34" charset="-122"/>
                <a:cs typeface="黑体" panose="02010609060101010101" pitchFamily="49" charset="-122"/>
                <a:sym typeface="+mn-ea"/>
              </a:rPr>
              <a:t>自成立以来的贷款发放额</a:t>
            </a: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或</a:t>
            </a:r>
            <a:r>
              <a:rPr lang="zh-CN" altLang="en-US" sz="2500" dirty="0">
                <a:solidFill>
                  <a:srgbClr val="00B0F0"/>
                </a:solidFill>
                <a:latin typeface="微软雅黑" panose="020B0503020204020204" pitchFamily="34" charset="-122"/>
                <a:ea typeface="微软雅黑" panose="020B0503020204020204" pitchFamily="34" charset="-122"/>
                <a:cs typeface="黑体" panose="02010609060101010101" pitchFamily="49" charset="-122"/>
                <a:sym typeface="+mn-ea"/>
              </a:rPr>
              <a:t>当季发放</a:t>
            </a: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的贷款数额。</a:t>
            </a:r>
            <a:endPar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342900" indent="-342900">
              <a:lnSpc>
                <a:spcPct val="125000"/>
              </a:lnSpc>
              <a:buFont typeface="Arial" panose="020B0604020202020204" pitchFamily="34" charset="0"/>
              <a:buChar char="•"/>
            </a:pP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出现</a:t>
            </a:r>
            <a:r>
              <a:rPr lang="zh-CN" altLang="en-US" sz="25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负数</a:t>
            </a: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时需核实。</a:t>
            </a:r>
            <a:endParaRPr lang="en-US" altLang="zh-CN" sz="25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342900" indent="-342900">
              <a:lnSpc>
                <a:spcPct val="125000"/>
              </a:lnSpc>
              <a:buFont typeface="Arial" panose="020B0604020202020204" pitchFamily="34" charset="0"/>
              <a:buChar char="•"/>
            </a:pP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直接用期末余额减期初余额是错误的。</a:t>
            </a:r>
            <a:endParaRPr lang="en-US" altLang="zh-CN" sz="25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13" name="矩形 12"/>
          <p:cNvSpPr/>
          <p:nvPr/>
        </p:nvSpPr>
        <p:spPr>
          <a:xfrm>
            <a:off x="6869593" y="5013446"/>
            <a:ext cx="1741007" cy="353924"/>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2"/>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一</a:t>
            </a: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统计范围</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3" name="文本框 2"/>
          <p:cNvSpPr txBox="1"/>
          <p:nvPr/>
        </p:nvSpPr>
        <p:spPr>
          <a:xfrm>
            <a:off x="347737" y="1628800"/>
            <a:ext cx="8131224" cy="1384995"/>
          </a:xfrm>
          <a:prstGeom prst="rect">
            <a:avLst/>
          </a:prstGeom>
          <a:noFill/>
        </p:spPr>
        <p:txBody>
          <a:bodyPr wrap="square" rtlCol="0">
            <a:spAutoFit/>
          </a:bodyPr>
          <a:lstStyle/>
          <a:p>
            <a:pPr marL="457200" indent="-457200" algn="just" fontAlgn="auto">
              <a:lnSpc>
                <a:spcPct val="150000"/>
              </a:lnSpc>
              <a:buFont typeface="Arial" panose="020B0604020202020204" pitchFamily="34" charset="0"/>
              <a:buChar char="•"/>
            </a:pPr>
            <a:r>
              <a:rPr lang="zh-CN" altLang="en-US" sz="2800" dirty="0">
                <a:latin typeface="微软雅黑" panose="020B0503020204020204" pitchFamily="34" charset="-122"/>
                <a:ea typeface="微软雅黑" panose="020B0503020204020204" pitchFamily="34" charset="-122"/>
                <a:cs typeface="黑体" panose="02010609060101010101" pitchFamily="49" charset="-122"/>
                <a:sym typeface="+mn-ea"/>
              </a:rPr>
              <a:t>统计范围为辖区内</a:t>
            </a:r>
            <a:r>
              <a:rPr lang="zh-CN" altLang="en-US" sz="2800" dirty="0">
                <a:solidFill>
                  <a:srgbClr val="0070C0"/>
                </a:solidFill>
                <a:latin typeface="微软雅黑" panose="020B0503020204020204" pitchFamily="34" charset="-122"/>
                <a:ea typeface="微软雅黑" panose="020B0503020204020204" pitchFamily="34" charset="-122"/>
                <a:cs typeface="黑体" panose="02010609060101010101" pitchFamily="49" charset="-122"/>
                <a:sym typeface="+mn-ea"/>
              </a:rPr>
              <a:t>专营或兼营</a:t>
            </a:r>
            <a:r>
              <a:rPr lang="zh-CN" altLang="en-US" sz="2800" dirty="0">
                <a:latin typeface="微软雅黑" panose="020B0503020204020204" pitchFamily="34" charset="-122"/>
                <a:ea typeface="微软雅黑" panose="020B0503020204020204" pitchFamily="34" charset="-122"/>
                <a:cs typeface="黑体" panose="02010609060101010101" pitchFamily="49" charset="-122"/>
                <a:sym typeface="+mn-ea"/>
              </a:rPr>
              <a:t>证券业务的证券机构在京证券营业部、</a:t>
            </a:r>
            <a:r>
              <a:rPr lang="zh-CN" altLang="en-US" sz="2800" b="1"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证券分公司</a:t>
            </a:r>
            <a:r>
              <a:rPr lang="zh-CN" altLang="en-US" sz="2800" dirty="0">
                <a:latin typeface="微软雅黑" panose="020B0503020204020204" pitchFamily="34" charset="-122"/>
                <a:ea typeface="微软雅黑" panose="020B0503020204020204" pitchFamily="34" charset="-122"/>
                <a:cs typeface="黑体" panose="02010609060101010101" pitchFamily="49" charset="-122"/>
                <a:sym typeface="+mn-ea"/>
              </a:rPr>
              <a:t>。</a:t>
            </a:r>
            <a:endParaRPr lang="zh-CN" altLang="en-US" sz="28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5128106" y="2965768"/>
            <a:ext cx="6406669" cy="2504863"/>
          </a:xfrm>
          <a:prstGeom prst="rect">
            <a:avLst/>
          </a:prstGeom>
        </p:spPr>
      </p:pic>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3"/>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四</a:t>
            </a: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cs typeface="黑体" panose="02010609060101010101" pitchFamily="49" charset="-122"/>
                <a:sym typeface="+mn-ea"/>
              </a:rPr>
              <a:t>指标解释</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文本框 2"/>
          <p:cNvSpPr txBox="1"/>
          <p:nvPr/>
        </p:nvSpPr>
        <p:spPr>
          <a:xfrm>
            <a:off x="333639" y="1597713"/>
            <a:ext cx="10502817" cy="900055"/>
          </a:xfrm>
          <a:prstGeom prst="rect">
            <a:avLst/>
          </a:prstGeom>
          <a:noFill/>
        </p:spPr>
        <p:txBody>
          <a:bodyPr wrap="square" rtlCol="0">
            <a:spAutoFit/>
          </a:bodyPr>
          <a:lstStyle/>
          <a:p>
            <a:pPr>
              <a:lnSpc>
                <a:spcPct val="125000"/>
              </a:lnSpc>
            </a:pPr>
            <a:r>
              <a:rPr lang="en-US" altLang="zh-CN" sz="2200" dirty="0"/>
              <a:t>2</a:t>
            </a:r>
            <a:r>
              <a:rPr lang="zh-CN" altLang="en-US" sz="2200" dirty="0"/>
              <a:t>、基金业务</a:t>
            </a:r>
            <a:endParaRPr lang="en-US" altLang="zh-CN" sz="2200" dirty="0"/>
          </a:p>
          <a:p>
            <a:pPr marL="285750" indent="-285750">
              <a:lnSpc>
                <a:spcPct val="125000"/>
              </a:lnSpc>
              <a:buFont typeface="Arial" panose="020B0604020202020204" pitchFamily="34" charset="0"/>
              <a:buChar char="•"/>
            </a:pP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管理基金只数：指</a:t>
            </a:r>
            <a:r>
              <a:rPr lang="zh-CN" altLang="en-US" sz="2200" dirty="0">
                <a:solidFill>
                  <a:srgbClr val="00B050"/>
                </a:solidFill>
                <a:latin typeface="微软雅黑" panose="020B0503020204020204" pitchFamily="34" charset="-122"/>
                <a:ea typeface="微软雅黑" panose="020B0503020204020204" pitchFamily="34" charset="-122"/>
                <a:cs typeface="黑体" panose="02010609060101010101" pitchFamily="49" charset="-122"/>
                <a:sym typeface="+mn-ea"/>
              </a:rPr>
              <a:t>报告期末</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金融机构作为基金管理人管理的基金只数。</a:t>
            </a:r>
            <a:endPar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11" name="文本框 10"/>
          <p:cNvSpPr txBox="1"/>
          <p:nvPr/>
        </p:nvSpPr>
        <p:spPr>
          <a:xfrm>
            <a:off x="407368" y="2756348"/>
            <a:ext cx="4032448" cy="1491114"/>
          </a:xfrm>
          <a:prstGeom prst="rect">
            <a:avLst/>
          </a:prstGeom>
          <a:noFill/>
        </p:spPr>
        <p:txBody>
          <a:bodyPr wrap="square" rtlCol="0">
            <a:spAutoFit/>
          </a:bodyPr>
          <a:lstStyle/>
          <a:p>
            <a:pPr marL="342900" indent="-342900">
              <a:lnSpc>
                <a:spcPct val="125000"/>
              </a:lnSpc>
              <a:buFont typeface="Arial" panose="020B0604020202020204" pitchFamily="34" charset="0"/>
              <a:buChar char="•"/>
            </a:pP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报告期末时点数。</a:t>
            </a:r>
            <a:endParaRPr lang="en-US" altLang="zh-CN" sz="25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342900" indent="-342900">
              <a:lnSpc>
                <a:spcPct val="125000"/>
              </a:lnSpc>
              <a:buFont typeface="Arial" panose="020B0604020202020204" pitchFamily="34" charset="0"/>
              <a:buChar char="•"/>
            </a:pP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包括</a:t>
            </a:r>
            <a:r>
              <a:rPr lang="zh-CN" altLang="en-US" sz="25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公募</a:t>
            </a: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基金和</a:t>
            </a:r>
            <a:r>
              <a:rPr lang="zh-CN" altLang="en-US" sz="25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私募</a:t>
            </a: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基金。</a:t>
            </a:r>
            <a:endParaRPr lang="en-US" altLang="zh-CN" sz="25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342900" indent="-342900">
              <a:lnSpc>
                <a:spcPct val="125000"/>
              </a:lnSpc>
              <a:buFont typeface="Arial" panose="020B0604020202020204" pitchFamily="34" charset="0"/>
              <a:buChar char="•"/>
            </a:pP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只算</a:t>
            </a:r>
            <a:r>
              <a:rPr lang="zh-CN" altLang="en-US" sz="25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备案成功</a:t>
            </a: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的只数。</a:t>
            </a:r>
            <a:endParaRPr lang="en-US" altLang="zh-CN" sz="25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13" name="矩形 12"/>
          <p:cNvSpPr/>
          <p:nvPr/>
        </p:nvSpPr>
        <p:spPr>
          <a:xfrm>
            <a:off x="6744072" y="2965169"/>
            <a:ext cx="1741007" cy="31921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6525096" y="2863586"/>
            <a:ext cx="2082552" cy="792088"/>
          </a:xfrm>
          <a:prstGeom prst="ellipse">
            <a:avLst/>
          </a:pr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 name="直接箭头连接符 9"/>
          <p:cNvCxnSpPr/>
          <p:nvPr/>
        </p:nvCxnSpPr>
        <p:spPr>
          <a:xfrm flipH="1">
            <a:off x="4420937" y="3405699"/>
            <a:ext cx="2173439" cy="1420635"/>
          </a:xfrm>
          <a:prstGeom prst="straightConnector1">
            <a:avLst/>
          </a:prstGeom>
          <a:ln w="1905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405643" y="4543076"/>
            <a:ext cx="4032448" cy="1010213"/>
          </a:xfrm>
          <a:prstGeom prst="rect">
            <a:avLst/>
          </a:prstGeom>
          <a:noFill/>
        </p:spPr>
        <p:txBody>
          <a:bodyPr wrap="square" rtlCol="0">
            <a:spAutoFit/>
          </a:bodyPr>
          <a:lstStyle/>
          <a:p>
            <a:pPr marL="342900" indent="-342900">
              <a:lnSpc>
                <a:spcPct val="125000"/>
              </a:lnSpc>
              <a:buFont typeface="Arial" panose="020B0604020202020204" pitchFamily="34" charset="0"/>
              <a:buChar char="•"/>
            </a:pP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管理基金只数和管理基金规模必须同时填报。</a:t>
            </a:r>
            <a:endParaRPr lang="en-US" altLang="zh-CN" sz="25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Tree>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5128106" y="2965768"/>
            <a:ext cx="6406669" cy="2504863"/>
          </a:xfrm>
          <a:prstGeom prst="rect">
            <a:avLst/>
          </a:prstGeom>
        </p:spPr>
      </p:pic>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3"/>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四</a:t>
            </a: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cs typeface="黑体" panose="02010609060101010101" pitchFamily="49" charset="-122"/>
                <a:sym typeface="+mn-ea"/>
              </a:rPr>
              <a:t>指标解释</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文本框 2"/>
          <p:cNvSpPr txBox="1"/>
          <p:nvPr/>
        </p:nvSpPr>
        <p:spPr>
          <a:xfrm>
            <a:off x="333639" y="1597713"/>
            <a:ext cx="10502817" cy="900055"/>
          </a:xfrm>
          <a:prstGeom prst="rect">
            <a:avLst/>
          </a:prstGeom>
          <a:noFill/>
        </p:spPr>
        <p:txBody>
          <a:bodyPr wrap="square" rtlCol="0">
            <a:spAutoFit/>
          </a:bodyPr>
          <a:lstStyle/>
          <a:p>
            <a:pPr>
              <a:lnSpc>
                <a:spcPct val="125000"/>
              </a:lnSpc>
            </a:pPr>
            <a:r>
              <a:rPr lang="en-US" altLang="zh-CN" sz="2200" dirty="0"/>
              <a:t>2</a:t>
            </a:r>
            <a:r>
              <a:rPr lang="zh-CN" altLang="en-US" sz="2200" dirty="0"/>
              <a:t>、基金业务</a:t>
            </a:r>
            <a:endParaRPr lang="en-US" altLang="zh-CN" sz="2200" dirty="0"/>
          </a:p>
          <a:p>
            <a:pPr marL="285750" indent="-285750">
              <a:lnSpc>
                <a:spcPct val="125000"/>
              </a:lnSpc>
              <a:buFont typeface="Arial" panose="020B0604020202020204" pitchFamily="34" charset="0"/>
              <a:buChar char="•"/>
            </a:pP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管理基金规模：指</a:t>
            </a:r>
            <a:r>
              <a:rPr lang="zh-CN" altLang="en-US" sz="2200" dirty="0">
                <a:solidFill>
                  <a:srgbClr val="00B050"/>
                </a:solidFill>
                <a:latin typeface="微软雅黑" panose="020B0503020204020204" pitchFamily="34" charset="-122"/>
                <a:ea typeface="微软雅黑" panose="020B0503020204020204" pitchFamily="34" charset="-122"/>
                <a:cs typeface="黑体" panose="02010609060101010101" pitchFamily="49" charset="-122"/>
                <a:sym typeface="+mn-ea"/>
              </a:rPr>
              <a:t>报告期末</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金融机构作为基金管理人所管理的基金的规模。</a:t>
            </a:r>
            <a:endPar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11" name="文本框 10"/>
          <p:cNvSpPr txBox="1"/>
          <p:nvPr/>
        </p:nvSpPr>
        <p:spPr>
          <a:xfrm>
            <a:off x="339254" y="2519471"/>
            <a:ext cx="4032448" cy="3895618"/>
          </a:xfrm>
          <a:prstGeom prst="rect">
            <a:avLst/>
          </a:prstGeom>
          <a:noFill/>
        </p:spPr>
        <p:txBody>
          <a:bodyPr wrap="square" rtlCol="0">
            <a:spAutoFit/>
          </a:bodyPr>
          <a:lstStyle/>
          <a:p>
            <a:pPr marL="342900" indent="-342900" algn="just">
              <a:lnSpc>
                <a:spcPct val="125000"/>
              </a:lnSpc>
              <a:buFont typeface="Arial" panose="020B0604020202020204" pitchFamily="34" charset="0"/>
              <a:buChar char="•"/>
            </a:pP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报告期末时点数。</a:t>
            </a:r>
            <a:endParaRPr lang="en-US" altLang="zh-CN" sz="25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342900" indent="-342900" algn="just">
              <a:lnSpc>
                <a:spcPct val="125000"/>
              </a:lnSpc>
              <a:buFont typeface="Arial" panose="020B0604020202020204" pitchFamily="34" charset="0"/>
              <a:buChar char="•"/>
            </a:pPr>
            <a:r>
              <a:rPr lang="zh-CN" altLang="en-US" sz="25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公募基金</a:t>
            </a: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按</a:t>
            </a:r>
            <a:r>
              <a:rPr lang="zh-CN" altLang="en-US" sz="25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市值</a:t>
            </a: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填报。</a:t>
            </a:r>
            <a:endParaRPr lang="en-US" altLang="zh-CN" sz="25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342900" indent="-342900" algn="just">
              <a:lnSpc>
                <a:spcPct val="125000"/>
              </a:lnSpc>
              <a:buFont typeface="Arial" panose="020B0604020202020204" pitchFamily="34" charset="0"/>
              <a:buChar char="•"/>
            </a:pPr>
            <a:r>
              <a:rPr lang="zh-CN" altLang="en-US" sz="25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私募基金</a:t>
            </a: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根据实际情况填报：若掌握市值按市值填报，不掌握市值按实缴金额或净资产填报。</a:t>
            </a:r>
            <a:endParaRPr lang="en-US" altLang="zh-CN" sz="25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342900" indent="-342900" algn="just">
              <a:lnSpc>
                <a:spcPct val="125000"/>
              </a:lnSpc>
              <a:buFont typeface="Arial" panose="020B0604020202020204" pitchFamily="34" charset="0"/>
              <a:buChar char="•"/>
            </a:pP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发生实缴退回情况应做相应扣减。</a:t>
            </a:r>
            <a:endPar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13" name="矩形 12"/>
          <p:cNvSpPr/>
          <p:nvPr/>
        </p:nvSpPr>
        <p:spPr>
          <a:xfrm>
            <a:off x="6744072" y="3309439"/>
            <a:ext cx="2232248" cy="88469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5128106" y="3131178"/>
            <a:ext cx="6406669" cy="2504863"/>
          </a:xfrm>
          <a:prstGeom prst="rect">
            <a:avLst/>
          </a:prstGeom>
        </p:spPr>
      </p:pic>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3"/>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四</a:t>
            </a: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cs typeface="黑体" panose="02010609060101010101" pitchFamily="49" charset="-122"/>
                <a:sym typeface="+mn-ea"/>
              </a:rPr>
              <a:t>指标解释</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文本框 2"/>
          <p:cNvSpPr txBox="1"/>
          <p:nvPr/>
        </p:nvSpPr>
        <p:spPr>
          <a:xfrm>
            <a:off x="333639" y="1597713"/>
            <a:ext cx="10502817" cy="1323247"/>
          </a:xfrm>
          <a:prstGeom prst="rect">
            <a:avLst/>
          </a:prstGeom>
          <a:noFill/>
        </p:spPr>
        <p:txBody>
          <a:bodyPr wrap="square" rtlCol="0">
            <a:spAutoFit/>
          </a:bodyPr>
          <a:lstStyle/>
          <a:p>
            <a:pPr>
              <a:lnSpc>
                <a:spcPct val="125000"/>
              </a:lnSpc>
            </a:pPr>
            <a:r>
              <a:rPr lang="en-US" altLang="zh-CN" sz="2200" dirty="0"/>
              <a:t>2</a:t>
            </a:r>
            <a:r>
              <a:rPr lang="zh-CN" altLang="en-US" sz="2200" dirty="0"/>
              <a:t>、基金业务</a:t>
            </a:r>
            <a:endParaRPr lang="en-US" altLang="zh-CN" sz="2200" dirty="0"/>
          </a:p>
          <a:p>
            <a:pPr marL="285750" indent="-285750">
              <a:lnSpc>
                <a:spcPct val="125000"/>
              </a:lnSpc>
              <a:buFont typeface="Arial" panose="020B0604020202020204" pitchFamily="34" charset="0"/>
              <a:buChar char="•"/>
            </a:pP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基金发行额：指</a:t>
            </a:r>
            <a:r>
              <a:rPr lang="zh-CN" altLang="en-US" sz="2200" dirty="0">
                <a:solidFill>
                  <a:srgbClr val="0070C0"/>
                </a:solidFill>
                <a:latin typeface="微软雅黑" panose="020B0503020204020204" pitchFamily="34" charset="-122"/>
                <a:ea typeface="微软雅黑" panose="020B0503020204020204" pitchFamily="34" charset="-122"/>
                <a:cs typeface="黑体" panose="02010609060101010101" pitchFamily="49" charset="-122"/>
                <a:sym typeface="+mn-ea"/>
              </a:rPr>
              <a:t>报告期内</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金融机构通过各种渠道（包括</a:t>
            </a:r>
            <a:r>
              <a:rPr lang="zh-CN" altLang="en-US"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直销和代销</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渠道）发售各类基金的金额。</a:t>
            </a:r>
            <a:endPar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11" name="文本框 10"/>
          <p:cNvSpPr txBox="1"/>
          <p:nvPr/>
        </p:nvSpPr>
        <p:spPr>
          <a:xfrm>
            <a:off x="336590" y="3183125"/>
            <a:ext cx="4032448" cy="2452916"/>
          </a:xfrm>
          <a:prstGeom prst="rect">
            <a:avLst/>
          </a:prstGeom>
          <a:noFill/>
        </p:spPr>
        <p:txBody>
          <a:bodyPr wrap="square" rtlCol="0">
            <a:spAutoFit/>
          </a:bodyPr>
          <a:lstStyle/>
          <a:p>
            <a:pPr marL="342900" indent="-342900" algn="just">
              <a:lnSpc>
                <a:spcPct val="125000"/>
              </a:lnSpc>
              <a:buFont typeface="Arial" panose="020B0604020202020204" pitchFamily="34" charset="0"/>
              <a:buChar char="•"/>
            </a:pPr>
            <a:r>
              <a:rPr lang="zh-CN" altLang="en-US" sz="2500" dirty="0">
                <a:solidFill>
                  <a:srgbClr val="FF0000"/>
                </a:solidFill>
                <a:latin typeface="微软雅黑" panose="020B0503020204020204" pitchFamily="34" charset="-122"/>
                <a:cs typeface="黑体" panose="02010609060101010101" pitchFamily="49" charset="-122"/>
                <a:sym typeface="+mn-ea"/>
              </a:rPr>
              <a:t>包括</a:t>
            </a:r>
            <a:r>
              <a:rPr lang="zh-CN" altLang="en-US" sz="2500" dirty="0">
                <a:latin typeface="微软雅黑" panose="020B0503020204020204" pitchFamily="34" charset="-122"/>
                <a:cs typeface="黑体" panose="02010609060101010101" pitchFamily="49" charset="-122"/>
                <a:sym typeface="+mn-ea"/>
              </a:rPr>
              <a:t>公募发行额和私募基金募集资金。</a:t>
            </a:r>
            <a:endParaRPr lang="en-US" altLang="zh-CN" sz="2500" dirty="0">
              <a:latin typeface="微软雅黑" panose="020B0503020204020204" pitchFamily="34" charset="-122"/>
              <a:cs typeface="黑体" panose="02010609060101010101" pitchFamily="49" charset="-122"/>
              <a:sym typeface="+mn-ea"/>
            </a:endParaRPr>
          </a:p>
          <a:p>
            <a:pPr marL="342900" indent="-342900" algn="just">
              <a:lnSpc>
                <a:spcPct val="125000"/>
              </a:lnSpc>
              <a:buFont typeface="Arial" panose="020B0604020202020204" pitchFamily="34" charset="0"/>
              <a:buChar char="•"/>
            </a:pP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由基金管理公司统一填报全部基金发行额数据，包括直销和代销渠道的数据。</a:t>
            </a:r>
            <a:endPar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13" name="矩形 12"/>
          <p:cNvSpPr/>
          <p:nvPr/>
        </p:nvSpPr>
        <p:spPr>
          <a:xfrm>
            <a:off x="6744072" y="4381178"/>
            <a:ext cx="2232248" cy="88469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5128106" y="3131178"/>
            <a:ext cx="6406669" cy="2504863"/>
          </a:xfrm>
          <a:prstGeom prst="rect">
            <a:avLst/>
          </a:prstGeom>
        </p:spPr>
      </p:pic>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3"/>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四</a:t>
            </a: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cs typeface="黑体" panose="02010609060101010101" pitchFamily="49" charset="-122"/>
                <a:sym typeface="+mn-ea"/>
              </a:rPr>
              <a:t>指标解释</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文本框 2"/>
          <p:cNvSpPr txBox="1"/>
          <p:nvPr/>
        </p:nvSpPr>
        <p:spPr>
          <a:xfrm>
            <a:off x="333639" y="1597713"/>
            <a:ext cx="10502817" cy="1323247"/>
          </a:xfrm>
          <a:prstGeom prst="rect">
            <a:avLst/>
          </a:prstGeom>
          <a:noFill/>
        </p:spPr>
        <p:txBody>
          <a:bodyPr wrap="square" rtlCol="0">
            <a:spAutoFit/>
          </a:bodyPr>
          <a:lstStyle/>
          <a:p>
            <a:pPr>
              <a:lnSpc>
                <a:spcPct val="125000"/>
              </a:lnSpc>
            </a:pPr>
            <a:r>
              <a:rPr lang="en-US" altLang="zh-CN" sz="2200" dirty="0"/>
              <a:t>2</a:t>
            </a:r>
            <a:r>
              <a:rPr lang="zh-CN" altLang="en-US" sz="2200" dirty="0"/>
              <a:t>、基金业务</a:t>
            </a:r>
            <a:endParaRPr lang="en-US" altLang="zh-CN" sz="2200" dirty="0"/>
          </a:p>
          <a:p>
            <a:pPr marL="285750" indent="-285750">
              <a:lnSpc>
                <a:spcPct val="125000"/>
              </a:lnSpc>
              <a:buFont typeface="Arial" panose="020B0604020202020204" pitchFamily="34" charset="0"/>
              <a:buChar char="•"/>
            </a:pP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网上基金销售额：指</a:t>
            </a:r>
            <a:r>
              <a:rPr lang="zh-CN" altLang="en-US" sz="2200" dirty="0">
                <a:solidFill>
                  <a:srgbClr val="00B0F0"/>
                </a:solidFill>
                <a:latin typeface="微软雅黑" panose="020B0503020204020204" pitchFamily="34" charset="-122"/>
                <a:ea typeface="微软雅黑" panose="020B0503020204020204" pitchFamily="34" charset="-122"/>
                <a:cs typeface="黑体" panose="02010609060101010101" pitchFamily="49" charset="-122"/>
                <a:sym typeface="+mn-ea"/>
              </a:rPr>
              <a:t>报告期内</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金融机构利用</a:t>
            </a:r>
            <a:r>
              <a:rPr lang="zh-CN" altLang="en-US"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互联网平台或移动网络</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等渠道（包括</a:t>
            </a:r>
            <a:r>
              <a:rPr lang="zh-CN" altLang="en-US"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直销和代销</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渠道）发售各类基金产品的金额。</a:t>
            </a:r>
            <a:endPar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11" name="文本框 10"/>
          <p:cNvSpPr txBox="1"/>
          <p:nvPr/>
        </p:nvSpPr>
        <p:spPr>
          <a:xfrm>
            <a:off x="407368" y="3252403"/>
            <a:ext cx="4320480" cy="1010213"/>
          </a:xfrm>
          <a:prstGeom prst="rect">
            <a:avLst/>
          </a:prstGeom>
          <a:noFill/>
        </p:spPr>
        <p:txBody>
          <a:bodyPr wrap="square" rtlCol="0">
            <a:spAutoFit/>
          </a:bodyPr>
          <a:lstStyle/>
          <a:p>
            <a:pPr marL="342900" indent="-342900" algn="just">
              <a:lnSpc>
                <a:spcPct val="125000"/>
              </a:lnSpc>
              <a:buFont typeface="Arial" panose="020B0604020202020204" pitchFamily="34" charset="0"/>
              <a:buChar char="•"/>
            </a:pPr>
            <a:r>
              <a:rPr lang="zh-CN" altLang="en-US" sz="2500" dirty="0">
                <a:solidFill>
                  <a:srgbClr val="FF0000"/>
                </a:solidFill>
                <a:latin typeface="微软雅黑" panose="020B0503020204020204" pitchFamily="34" charset="-122"/>
                <a:cs typeface="黑体" panose="02010609060101010101" pitchFamily="49" charset="-122"/>
                <a:sym typeface="+mn-ea"/>
              </a:rPr>
              <a:t>行业代码</a:t>
            </a:r>
            <a:r>
              <a:rPr lang="en-US" altLang="zh-CN" sz="2500" dirty="0">
                <a:solidFill>
                  <a:srgbClr val="FF0000"/>
                </a:solidFill>
                <a:latin typeface="微软雅黑" panose="020B0503020204020204" pitchFamily="34" charset="-122"/>
                <a:cs typeface="黑体" panose="02010609060101010101" pitchFamily="49" charset="-122"/>
                <a:sym typeface="+mn-ea"/>
              </a:rPr>
              <a:t>6790</a:t>
            </a:r>
            <a:r>
              <a:rPr lang="zh-CN" altLang="en-US" sz="2500" dirty="0">
                <a:latin typeface="微软雅黑" panose="020B0503020204020204" pitchFamily="34" charset="-122"/>
                <a:cs typeface="黑体" panose="02010609060101010101" pitchFamily="49" charset="-122"/>
                <a:sym typeface="+mn-ea"/>
              </a:rPr>
              <a:t>的基金销售公司不填写该指标。</a:t>
            </a:r>
            <a:endPar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13" name="矩形 12"/>
          <p:cNvSpPr/>
          <p:nvPr/>
        </p:nvSpPr>
        <p:spPr>
          <a:xfrm>
            <a:off x="6744072" y="5259352"/>
            <a:ext cx="2232248" cy="30778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stretch>
            <a:fillRect/>
          </a:stretch>
        </p:blipFill>
        <p:spPr>
          <a:xfrm>
            <a:off x="5060273" y="3583857"/>
            <a:ext cx="6456950" cy="1323246"/>
          </a:xfrm>
          <a:prstGeom prst="rect">
            <a:avLst/>
          </a:prstGeom>
        </p:spPr>
      </p:pic>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3"/>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四</a:t>
            </a: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cs typeface="黑体" panose="02010609060101010101" pitchFamily="49" charset="-122"/>
                <a:sym typeface="+mn-ea"/>
              </a:rPr>
              <a:t>指标解释</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文本框 2"/>
          <p:cNvSpPr txBox="1"/>
          <p:nvPr/>
        </p:nvSpPr>
        <p:spPr>
          <a:xfrm>
            <a:off x="331470" y="1703388"/>
            <a:ext cx="10711794" cy="1746440"/>
          </a:xfrm>
          <a:prstGeom prst="rect">
            <a:avLst/>
          </a:prstGeom>
          <a:noFill/>
        </p:spPr>
        <p:txBody>
          <a:bodyPr wrap="square" rtlCol="0">
            <a:spAutoFit/>
          </a:bodyPr>
          <a:lstStyle/>
          <a:p>
            <a:pPr>
              <a:lnSpc>
                <a:spcPct val="125000"/>
              </a:lnSpc>
            </a:pPr>
            <a:r>
              <a:rPr lang="en-US" altLang="zh-CN" sz="2200" dirty="0"/>
              <a:t>3</a:t>
            </a:r>
            <a:r>
              <a:rPr lang="zh-CN" altLang="en-US" sz="2200" dirty="0"/>
              <a:t>、期货业务</a:t>
            </a:r>
            <a:endParaRPr lang="en-US" altLang="zh-CN" sz="2200" dirty="0"/>
          </a:p>
          <a:p>
            <a:pPr marL="285750" indent="-285750">
              <a:lnSpc>
                <a:spcPct val="125000"/>
              </a:lnSpc>
              <a:buFont typeface="Arial" panose="020B0604020202020204" pitchFamily="34" charset="0"/>
              <a:buChar char="•"/>
            </a:pP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期货累计成交金额：指</a:t>
            </a:r>
            <a:r>
              <a:rPr lang="zh-CN" altLang="en-US" sz="2200" dirty="0">
                <a:solidFill>
                  <a:srgbClr val="0070C0"/>
                </a:solidFill>
                <a:latin typeface="微软雅黑" panose="020B0503020204020204" pitchFamily="34" charset="-122"/>
                <a:ea typeface="微软雅黑" panose="020B0503020204020204" pitchFamily="34" charset="-122"/>
                <a:cs typeface="黑体" panose="02010609060101010101" pitchFamily="49" charset="-122"/>
                <a:sym typeface="+mn-ea"/>
              </a:rPr>
              <a:t>报告期内</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投资者在各期货交易场所买卖期货合约的成交金额。</a:t>
            </a:r>
            <a:endPar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285750" indent="-285750">
              <a:lnSpc>
                <a:spcPct val="125000"/>
              </a:lnSpc>
              <a:buFont typeface="Arial" panose="020B0604020202020204" pitchFamily="34" charset="0"/>
              <a:buChar char="•"/>
            </a:pPr>
            <a:r>
              <a:rPr lang="zh-CN" altLang="en-US" sz="2200" dirty="0">
                <a:latin typeface="微软雅黑" panose="020B0503020204020204" pitchFamily="34" charset="-122"/>
                <a:cs typeface="黑体" panose="02010609060101010101" pitchFamily="49" charset="-122"/>
                <a:sym typeface="+mn-ea"/>
              </a:rPr>
              <a:t>期货累计成交量：指</a:t>
            </a:r>
            <a:r>
              <a:rPr lang="zh-CN" altLang="en-US" sz="2200" dirty="0">
                <a:solidFill>
                  <a:srgbClr val="0070C0"/>
                </a:solidFill>
                <a:latin typeface="微软雅黑" panose="020B0503020204020204" pitchFamily="34" charset="-122"/>
                <a:cs typeface="黑体" panose="02010609060101010101" pitchFamily="49" charset="-122"/>
                <a:sym typeface="+mn-ea"/>
              </a:rPr>
              <a:t>报告期内</a:t>
            </a:r>
            <a:r>
              <a:rPr lang="zh-CN" altLang="en-US" sz="2200" dirty="0">
                <a:latin typeface="微软雅黑" panose="020B0503020204020204" pitchFamily="34" charset="-122"/>
                <a:cs typeface="黑体" panose="02010609060101010101" pitchFamily="49" charset="-122"/>
                <a:sym typeface="+mn-ea"/>
              </a:rPr>
              <a:t>投资者在各期货交易场所买卖期货合约的</a:t>
            </a:r>
            <a:r>
              <a:rPr lang="zh-CN" altLang="en-US" sz="2200" dirty="0">
                <a:solidFill>
                  <a:srgbClr val="FF0000"/>
                </a:solidFill>
                <a:latin typeface="微软雅黑" panose="020B0503020204020204" pitchFamily="34" charset="-122"/>
                <a:cs typeface="黑体" panose="02010609060101010101" pitchFamily="49" charset="-122"/>
                <a:sym typeface="+mn-ea"/>
              </a:rPr>
              <a:t>成交手数</a:t>
            </a:r>
            <a:r>
              <a:rPr lang="zh-CN" altLang="en-US" sz="2200" dirty="0">
                <a:latin typeface="微软雅黑" panose="020B0503020204020204" pitchFamily="34" charset="-122"/>
                <a:cs typeface="黑体" panose="02010609060101010101" pitchFamily="49" charset="-122"/>
                <a:sym typeface="+mn-ea"/>
              </a:rPr>
              <a:t>。</a:t>
            </a:r>
            <a:endParaRPr lang="en-US" altLang="zh-CN" sz="2200" dirty="0">
              <a:latin typeface="微软雅黑" panose="020B0503020204020204" pitchFamily="34" charset="-122"/>
              <a:cs typeface="黑体" panose="02010609060101010101" pitchFamily="49" charset="-122"/>
              <a:sym typeface="+mn-ea"/>
            </a:endParaRPr>
          </a:p>
          <a:p>
            <a:pPr marL="285750" indent="-285750">
              <a:lnSpc>
                <a:spcPct val="125000"/>
              </a:lnSpc>
              <a:buFont typeface="Arial" panose="020B0604020202020204" pitchFamily="34" charset="0"/>
              <a:buChar char="•"/>
            </a:pPr>
            <a:endPar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13" name="矩形 12"/>
          <p:cNvSpPr/>
          <p:nvPr/>
        </p:nvSpPr>
        <p:spPr>
          <a:xfrm>
            <a:off x="10056440" y="4281297"/>
            <a:ext cx="720080" cy="617777"/>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672064" y="3628465"/>
            <a:ext cx="1800200" cy="127060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331470" y="3628465"/>
            <a:ext cx="4320480" cy="529312"/>
          </a:xfrm>
          <a:prstGeom prst="rect">
            <a:avLst/>
          </a:prstGeom>
          <a:noFill/>
        </p:spPr>
        <p:txBody>
          <a:bodyPr wrap="square" rtlCol="0">
            <a:spAutoFit/>
          </a:bodyPr>
          <a:lstStyle/>
          <a:p>
            <a:pPr marL="342900" indent="-342900" algn="just">
              <a:lnSpc>
                <a:spcPct val="125000"/>
              </a:lnSpc>
              <a:buFont typeface="Arial" panose="020B0604020202020204" pitchFamily="34" charset="0"/>
              <a:buChar char="•"/>
            </a:pPr>
            <a:r>
              <a:rPr lang="zh-CN" altLang="en-US" sz="2500" dirty="0">
                <a:solidFill>
                  <a:srgbClr val="FF0000"/>
                </a:solidFill>
                <a:latin typeface="微软雅黑" panose="020B0503020204020204" pitchFamily="34" charset="-122"/>
                <a:cs typeface="黑体" panose="02010609060101010101" pitchFamily="49" charset="-122"/>
                <a:sym typeface="+mn-ea"/>
              </a:rPr>
              <a:t>注意成交量单位为“手”。</a:t>
            </a:r>
            <a:endPar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Tree>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1"/>
          <a:stretch>
            <a:fillRect/>
          </a:stretch>
        </p:blipFill>
        <p:spPr>
          <a:xfrm>
            <a:off x="5588000" y="3664259"/>
            <a:ext cx="6415568" cy="1567440"/>
          </a:xfrm>
          <a:prstGeom prst="rect">
            <a:avLst/>
          </a:prstGeom>
        </p:spPr>
      </p:pic>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3"/>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四</a:t>
            </a: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cs typeface="黑体" panose="02010609060101010101" pitchFamily="49" charset="-122"/>
                <a:sym typeface="+mn-ea"/>
              </a:rPr>
              <a:t>指标解释</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文本框 2"/>
          <p:cNvSpPr txBox="1"/>
          <p:nvPr/>
        </p:nvSpPr>
        <p:spPr>
          <a:xfrm>
            <a:off x="331470" y="1648712"/>
            <a:ext cx="10711794" cy="1361911"/>
          </a:xfrm>
          <a:prstGeom prst="rect">
            <a:avLst/>
          </a:prstGeom>
          <a:noFill/>
        </p:spPr>
        <p:txBody>
          <a:bodyPr wrap="square" rtlCol="0">
            <a:spAutoFit/>
          </a:bodyPr>
          <a:lstStyle/>
          <a:p>
            <a:pPr>
              <a:lnSpc>
                <a:spcPct val="125000"/>
              </a:lnSpc>
            </a:pPr>
            <a:r>
              <a:rPr lang="en-US" altLang="zh-CN" sz="2200" dirty="0" smtClean="0"/>
              <a:t>4</a:t>
            </a:r>
            <a:r>
              <a:rPr lang="zh-CN" altLang="en-US" sz="2200" dirty="0" smtClean="0"/>
              <a:t>、</a:t>
            </a:r>
            <a:r>
              <a:rPr lang="zh-CN" altLang="en-US" sz="2200" dirty="0"/>
              <a:t>第三方支付业务</a:t>
            </a:r>
            <a:endParaRPr lang="en-US" altLang="zh-CN" sz="2200" dirty="0"/>
          </a:p>
          <a:p>
            <a:pPr marL="285750" indent="-285750">
              <a:lnSpc>
                <a:spcPct val="125000"/>
              </a:lnSpc>
              <a:buFont typeface="Arial" panose="020B0604020202020204" pitchFamily="34" charset="0"/>
              <a:buChar char="•"/>
            </a:pP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非金融支付机构预付款余额：指</a:t>
            </a:r>
            <a:r>
              <a:rPr lang="zh-CN" altLang="en-US" sz="2200" dirty="0">
                <a:solidFill>
                  <a:srgbClr val="00B050"/>
                </a:solidFill>
                <a:latin typeface="微软雅黑" panose="020B0503020204020204" pitchFamily="34" charset="-122"/>
                <a:ea typeface="微软雅黑" panose="020B0503020204020204" pitchFamily="34" charset="-122"/>
                <a:cs typeface="黑体" panose="02010609060101010101" pitchFamily="49" charset="-122"/>
                <a:sym typeface="+mn-ea"/>
              </a:rPr>
              <a:t>报告期末</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企业及个人预存在非金融支付机构用于交易结算用的备付金</a:t>
            </a:r>
            <a:r>
              <a:rPr lang="zh-CN" altLang="en-US" sz="2200" dirty="0">
                <a:solidFill>
                  <a:srgbClr val="00B050"/>
                </a:solidFill>
                <a:latin typeface="微软雅黑" panose="020B0503020204020204" pitchFamily="34" charset="-122"/>
                <a:ea typeface="微软雅黑" panose="020B0503020204020204" pitchFamily="34" charset="-122"/>
                <a:cs typeface="黑体" panose="02010609060101010101" pitchFamily="49" charset="-122"/>
                <a:sym typeface="+mn-ea"/>
              </a:rPr>
              <a:t>余额</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a:t>
            </a:r>
            <a:endPar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9" name="矩形 8"/>
          <p:cNvSpPr/>
          <p:nvPr/>
        </p:nvSpPr>
        <p:spPr>
          <a:xfrm>
            <a:off x="7176120" y="3691598"/>
            <a:ext cx="2448272" cy="33588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7176120" y="4042627"/>
            <a:ext cx="2592288" cy="1189072"/>
          </a:xfrm>
          <a:prstGeom prst="ellipse">
            <a:avLst/>
          </a:pr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箭头连接符 13"/>
          <p:cNvCxnSpPr/>
          <p:nvPr/>
        </p:nvCxnSpPr>
        <p:spPr>
          <a:xfrm flipH="1" flipV="1">
            <a:off x="3935760" y="4575026"/>
            <a:ext cx="3240360" cy="43454"/>
          </a:xfrm>
          <a:prstGeom prst="straightConnector1">
            <a:avLst/>
          </a:prstGeom>
          <a:ln w="1905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297473" y="3340750"/>
            <a:ext cx="3490251" cy="2592826"/>
          </a:xfrm>
          <a:prstGeom prst="rect">
            <a:avLst/>
          </a:prstGeom>
          <a:noFill/>
        </p:spPr>
        <p:txBody>
          <a:bodyPr wrap="square" rtlCol="0">
            <a:spAutoFit/>
          </a:bodyPr>
          <a:lstStyle/>
          <a:p>
            <a:pPr marL="342900" indent="-342900" algn="just">
              <a:lnSpc>
                <a:spcPct val="125000"/>
              </a:lnSpc>
              <a:buFont typeface="Arial" panose="020B0604020202020204" pitchFamily="34" charset="0"/>
              <a:buChar char="•"/>
            </a:pP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注意结算金额与结算量的匹配性：填报结算量要填报结算金额；填报结算金额也要填报结算量（笔数四舍五入不足万笔除外）。</a:t>
            </a:r>
            <a:endPar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18" name="矩形 17"/>
          <p:cNvSpPr/>
          <p:nvPr/>
        </p:nvSpPr>
        <p:spPr>
          <a:xfrm>
            <a:off x="10632504" y="4591225"/>
            <a:ext cx="543496" cy="61806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1"/>
          <a:stretch>
            <a:fillRect/>
          </a:stretch>
        </p:blipFill>
        <p:spPr>
          <a:xfrm>
            <a:off x="5588000" y="4060548"/>
            <a:ext cx="6415568" cy="1567440"/>
          </a:xfrm>
          <a:prstGeom prst="rect">
            <a:avLst/>
          </a:prstGeom>
        </p:spPr>
      </p:pic>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3"/>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四</a:t>
            </a: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cs typeface="黑体" panose="02010609060101010101" pitchFamily="49" charset="-122"/>
                <a:sym typeface="+mn-ea"/>
              </a:rPr>
              <a:t>指标解释</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文本框 2"/>
          <p:cNvSpPr txBox="1"/>
          <p:nvPr/>
        </p:nvSpPr>
        <p:spPr>
          <a:xfrm>
            <a:off x="331470" y="1542483"/>
            <a:ext cx="10711794" cy="2208297"/>
          </a:xfrm>
          <a:prstGeom prst="rect">
            <a:avLst/>
          </a:prstGeom>
          <a:noFill/>
        </p:spPr>
        <p:txBody>
          <a:bodyPr wrap="square" rtlCol="0">
            <a:spAutoFit/>
          </a:bodyPr>
          <a:lstStyle/>
          <a:p>
            <a:pPr>
              <a:lnSpc>
                <a:spcPct val="125000"/>
              </a:lnSpc>
            </a:pPr>
            <a:r>
              <a:rPr lang="en-US" altLang="zh-CN" sz="2200" dirty="0" smtClean="0"/>
              <a:t>4</a:t>
            </a:r>
            <a:r>
              <a:rPr lang="zh-CN" altLang="en-US" sz="2200" dirty="0" smtClean="0"/>
              <a:t>、</a:t>
            </a:r>
            <a:r>
              <a:rPr lang="zh-CN" altLang="en-US" sz="2200" dirty="0"/>
              <a:t>第三方支付业务</a:t>
            </a:r>
            <a:endParaRPr lang="en-US" altLang="zh-CN" sz="2200" dirty="0"/>
          </a:p>
          <a:p>
            <a:pPr marL="285750" indent="-285750">
              <a:lnSpc>
                <a:spcPct val="125000"/>
              </a:lnSpc>
              <a:buFont typeface="Arial" panose="020B0604020202020204" pitchFamily="34" charset="0"/>
              <a:buChar char="•"/>
            </a:pP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非金融支付机构结算金额：指</a:t>
            </a:r>
            <a:r>
              <a:rPr lang="zh-CN" altLang="en-US" sz="2200" dirty="0">
                <a:solidFill>
                  <a:srgbClr val="7030A0"/>
                </a:solidFill>
                <a:latin typeface="微软雅黑" panose="020B0503020204020204" pitchFamily="34" charset="-122"/>
                <a:ea typeface="微软雅黑" panose="020B0503020204020204" pitchFamily="34" charset="-122"/>
                <a:cs typeface="黑体" panose="02010609060101010101" pitchFamily="49" charset="-122"/>
                <a:sym typeface="+mn-ea"/>
              </a:rPr>
              <a:t>报告期</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企业及个人通过非金融支付机构进行资金结算的金额之和。</a:t>
            </a:r>
            <a:endPar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285750" indent="-285750">
              <a:lnSpc>
                <a:spcPct val="125000"/>
              </a:lnSpc>
              <a:buFont typeface="Arial" panose="020B0604020202020204" pitchFamily="34" charset="0"/>
              <a:buChar char="•"/>
            </a:pP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“其中：互联网支付结算金额</a:t>
            </a:r>
            <a:r>
              <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指</a:t>
            </a:r>
            <a:r>
              <a:rPr lang="zh-CN" altLang="en-US" sz="2200" dirty="0">
                <a:solidFill>
                  <a:srgbClr val="00B0F0"/>
                </a:solidFill>
                <a:latin typeface="微软雅黑" panose="020B0503020204020204" pitchFamily="34" charset="-122"/>
                <a:ea typeface="微软雅黑" panose="020B0503020204020204" pitchFamily="34" charset="-122"/>
                <a:cs typeface="黑体" panose="02010609060101010101" pitchFamily="49" charset="-122"/>
                <a:sym typeface="+mn-ea"/>
              </a:rPr>
              <a:t>报告期内</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企业及个人通过非金融支付机构进行互联网支付的金额</a:t>
            </a:r>
            <a:r>
              <a:rPr lang="zh-CN" altLang="en-US" sz="2200" dirty="0">
                <a:latin typeface="微软雅黑" panose="020B0503020204020204" pitchFamily="34" charset="-122"/>
                <a:cs typeface="黑体" panose="02010609060101010101" pitchFamily="49" charset="-122"/>
                <a:sym typeface="+mn-ea"/>
              </a:rPr>
              <a:t>。</a:t>
            </a:r>
            <a:r>
              <a:rPr lang="zh-CN" altLang="en-US"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不包括银行卡收单和预付卡业务。</a:t>
            </a:r>
            <a:endParaRPr lang="en-US" altLang="zh-CN"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9" name="矩形 8"/>
          <p:cNvSpPr/>
          <p:nvPr/>
        </p:nvSpPr>
        <p:spPr>
          <a:xfrm>
            <a:off x="7176120" y="4450724"/>
            <a:ext cx="2520280" cy="60494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513090" y="5976421"/>
            <a:ext cx="10775929" cy="369332"/>
          </a:xfrm>
          <a:prstGeom prst="rect">
            <a:avLst/>
          </a:prstGeom>
          <a:noFill/>
        </p:spPr>
        <p:txBody>
          <a:bodyPr wrap="square" rtlCol="0">
            <a:spAutoFit/>
          </a:bodyPr>
          <a:lstStyle/>
          <a:p>
            <a:r>
              <a:rPr lang="zh-CN" altLang="en-US" sz="1800" dirty="0">
                <a:latin typeface="微软雅黑" panose="020B0503020204020204" pitchFamily="34" charset="-122"/>
                <a:ea typeface="微软雅黑" panose="020B0503020204020204" pitchFamily="34" charset="-122"/>
                <a:cs typeface="黑体" panose="02010609060101010101" pitchFamily="49" charset="-122"/>
                <a:sym typeface="+mn-ea"/>
              </a:rPr>
              <a:t>互联网支付是指通过计算机、手机等设备，依托互联网发起支付指令、转移货币资金的服务。</a:t>
            </a:r>
            <a:endParaRPr lang="zh-CN" altLang="en-US" dirty="0"/>
          </a:p>
        </p:txBody>
      </p:sp>
    </p:spTree>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1"/>
          <a:stretch>
            <a:fillRect/>
          </a:stretch>
        </p:blipFill>
        <p:spPr>
          <a:xfrm>
            <a:off x="5588000" y="4060548"/>
            <a:ext cx="6415568" cy="1567440"/>
          </a:xfrm>
          <a:prstGeom prst="rect">
            <a:avLst/>
          </a:prstGeom>
        </p:spPr>
      </p:pic>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3"/>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四</a:t>
            </a: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cs typeface="黑体" panose="02010609060101010101" pitchFamily="49" charset="-122"/>
                <a:sym typeface="+mn-ea"/>
              </a:rPr>
              <a:t>指标解释</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文本框 2"/>
          <p:cNvSpPr txBox="1"/>
          <p:nvPr/>
        </p:nvSpPr>
        <p:spPr>
          <a:xfrm>
            <a:off x="331470" y="1542483"/>
            <a:ext cx="10711794" cy="2208297"/>
          </a:xfrm>
          <a:prstGeom prst="rect">
            <a:avLst/>
          </a:prstGeom>
          <a:noFill/>
        </p:spPr>
        <p:txBody>
          <a:bodyPr wrap="square" rtlCol="0">
            <a:spAutoFit/>
          </a:bodyPr>
          <a:lstStyle/>
          <a:p>
            <a:pPr>
              <a:lnSpc>
                <a:spcPct val="125000"/>
              </a:lnSpc>
            </a:pPr>
            <a:r>
              <a:rPr lang="en-US" altLang="zh-CN" sz="2200" dirty="0" smtClean="0"/>
              <a:t>4</a:t>
            </a:r>
            <a:r>
              <a:rPr lang="zh-CN" altLang="en-US" sz="2200" dirty="0" smtClean="0"/>
              <a:t>、</a:t>
            </a:r>
            <a:r>
              <a:rPr lang="zh-CN" altLang="en-US" sz="2200" dirty="0"/>
              <a:t>第三方支付业务</a:t>
            </a:r>
            <a:endParaRPr lang="en-US" altLang="zh-CN" sz="2200" dirty="0"/>
          </a:p>
          <a:p>
            <a:pPr marL="285750" indent="-285750">
              <a:lnSpc>
                <a:spcPct val="125000"/>
              </a:lnSpc>
              <a:buFont typeface="Arial" panose="020B0604020202020204" pitchFamily="34" charset="0"/>
              <a:buChar char="•"/>
            </a:pP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非金融支付机构结算量：指</a:t>
            </a:r>
            <a:r>
              <a:rPr lang="zh-CN" altLang="en-US" sz="2200" dirty="0">
                <a:solidFill>
                  <a:srgbClr val="7030A0"/>
                </a:solidFill>
                <a:latin typeface="微软雅黑" panose="020B0503020204020204" pitchFamily="34" charset="-122"/>
                <a:ea typeface="微软雅黑" panose="020B0503020204020204" pitchFamily="34" charset="-122"/>
                <a:cs typeface="黑体" panose="02010609060101010101" pitchFamily="49" charset="-122"/>
                <a:sym typeface="+mn-ea"/>
              </a:rPr>
              <a:t>报告期</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企业及个人通过非金融支付机构进行资金结算的笔数之和。</a:t>
            </a:r>
            <a:endPar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285750" indent="-285750">
              <a:lnSpc>
                <a:spcPct val="125000"/>
              </a:lnSpc>
              <a:buFont typeface="Arial" panose="020B0604020202020204" pitchFamily="34" charset="0"/>
              <a:buChar char="•"/>
            </a:pP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“其中：互联网支付结算</a:t>
            </a:r>
            <a:r>
              <a:rPr lang="zh-CN" altLang="en-US" sz="2200" dirty="0">
                <a:latin typeface="微软雅黑" panose="020B0503020204020204" pitchFamily="34" charset="-122"/>
                <a:cs typeface="黑体" panose="02010609060101010101" pitchFamily="49" charset="-122"/>
                <a:sym typeface="+mn-ea"/>
              </a:rPr>
              <a:t>量</a:t>
            </a:r>
            <a:r>
              <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指</a:t>
            </a:r>
            <a:r>
              <a:rPr lang="zh-CN" altLang="en-US" sz="2200" dirty="0">
                <a:solidFill>
                  <a:srgbClr val="00B0F0"/>
                </a:solidFill>
                <a:latin typeface="微软雅黑" panose="020B0503020204020204" pitchFamily="34" charset="-122"/>
                <a:ea typeface="微软雅黑" panose="020B0503020204020204" pitchFamily="34" charset="-122"/>
                <a:cs typeface="黑体" panose="02010609060101010101" pitchFamily="49" charset="-122"/>
                <a:sym typeface="+mn-ea"/>
              </a:rPr>
              <a:t>报告期内</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企业及个人通过非金融支付机构进行互联网支付的笔数之和，</a:t>
            </a:r>
            <a:r>
              <a:rPr lang="zh-CN" altLang="en-US"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不包括银行卡收单和预付卡业务。</a:t>
            </a:r>
            <a:endParaRPr lang="en-US" altLang="zh-CN"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9" name="矩形 8"/>
          <p:cNvSpPr/>
          <p:nvPr/>
        </p:nvSpPr>
        <p:spPr>
          <a:xfrm>
            <a:off x="7176120" y="4986054"/>
            <a:ext cx="2520280" cy="60494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0636872" y="4986053"/>
            <a:ext cx="539128" cy="60494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331470" y="4060548"/>
            <a:ext cx="4910275" cy="529312"/>
          </a:xfrm>
          <a:prstGeom prst="rect">
            <a:avLst/>
          </a:prstGeom>
          <a:noFill/>
        </p:spPr>
        <p:txBody>
          <a:bodyPr wrap="square" rtlCol="0">
            <a:spAutoFit/>
          </a:bodyPr>
          <a:lstStyle/>
          <a:p>
            <a:pPr marL="342900" indent="-342900" algn="just">
              <a:lnSpc>
                <a:spcPct val="125000"/>
              </a:lnSpc>
              <a:buFont typeface="Arial" panose="020B0604020202020204" pitchFamily="34" charset="0"/>
              <a:buChar char="•"/>
            </a:pPr>
            <a:r>
              <a:rPr lang="zh-CN" altLang="en-US" sz="25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注意结算量单位为“万笔”。</a:t>
            </a:r>
            <a:endParaRPr lang="zh-CN" altLang="en-US" sz="2500" dirty="0">
              <a:solidFill>
                <a:srgbClr val="FF0000"/>
              </a:solidFill>
              <a:latin typeface="微软雅黑" panose="020B0503020204020204" pitchFamily="34" charset="-122"/>
              <a:cs typeface="黑体" panose="02010609060101010101" pitchFamily="49" charset="-122"/>
              <a:sym typeface="+mn-ea"/>
            </a:endParaRPr>
          </a:p>
        </p:txBody>
      </p:sp>
    </p:spTree>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5314397" y="4509120"/>
            <a:ext cx="6777583" cy="771642"/>
          </a:xfrm>
          <a:prstGeom prst="rect">
            <a:avLst/>
          </a:prstGeom>
        </p:spPr>
      </p:pic>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3"/>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四</a:t>
            </a: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cs typeface="黑体" panose="02010609060101010101" pitchFamily="49" charset="-122"/>
                <a:sym typeface="+mn-ea"/>
              </a:rPr>
              <a:t>指标解释</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文本框 2"/>
          <p:cNvSpPr txBox="1"/>
          <p:nvPr/>
        </p:nvSpPr>
        <p:spPr>
          <a:xfrm>
            <a:off x="323419" y="1570146"/>
            <a:ext cx="10711794" cy="2630170"/>
          </a:xfrm>
          <a:prstGeom prst="rect">
            <a:avLst/>
          </a:prstGeom>
          <a:noFill/>
        </p:spPr>
        <p:txBody>
          <a:bodyPr wrap="square" rtlCol="0">
            <a:spAutoFit/>
          </a:bodyPr>
          <a:lstStyle/>
          <a:p>
            <a:pPr>
              <a:lnSpc>
                <a:spcPct val="125000"/>
              </a:lnSpc>
            </a:pPr>
            <a:r>
              <a:rPr lang="en-US" altLang="zh-CN" sz="2200" dirty="0" smtClean="0"/>
              <a:t>5</a:t>
            </a:r>
            <a:r>
              <a:rPr lang="zh-CN" altLang="en-US" sz="2200" dirty="0" smtClean="0"/>
              <a:t>、</a:t>
            </a:r>
            <a:r>
              <a:rPr lang="zh-CN" altLang="en-US" sz="2200" dirty="0"/>
              <a:t>银行业务</a:t>
            </a:r>
            <a:endParaRPr lang="en-US" altLang="zh-CN" sz="2200" dirty="0"/>
          </a:p>
          <a:p>
            <a:pPr marL="285750" indent="-285750">
              <a:lnSpc>
                <a:spcPct val="125000"/>
              </a:lnSpc>
              <a:buFont typeface="Arial" panose="020B0604020202020204" pitchFamily="34" charset="0"/>
              <a:buChar char="•"/>
            </a:pP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全部业务交易笔数：指</a:t>
            </a:r>
            <a:r>
              <a:rPr lang="zh-CN" altLang="en-US" sz="2200" dirty="0">
                <a:solidFill>
                  <a:srgbClr val="0070C0"/>
                </a:solidFill>
                <a:latin typeface="微软雅黑" panose="020B0503020204020204" pitchFamily="34" charset="-122"/>
                <a:ea typeface="微软雅黑" panose="020B0503020204020204" pitchFamily="34" charset="-122"/>
                <a:cs typeface="黑体" panose="02010609060101010101" pitchFamily="49" charset="-122"/>
                <a:sym typeface="+mn-ea"/>
              </a:rPr>
              <a:t>报告期内</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企业或个人在银行办理的全部业务数量之和，</a:t>
            </a:r>
            <a:r>
              <a:rPr lang="zh-CN" altLang="en-US"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包括柜面办理业务和电子银行业务</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只包括涉及资金变动的交易。</a:t>
            </a:r>
            <a:endParaRPr lang="zh-CN" altLang="en-US"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endParaRPr>
          </a:p>
          <a:p>
            <a:pPr marL="285750" indent="-285750">
              <a:lnSpc>
                <a:spcPct val="125000"/>
              </a:lnSpc>
              <a:buFont typeface="Arial" panose="020B0604020202020204" pitchFamily="34" charset="0"/>
              <a:buChar char="•"/>
            </a:pP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“其中：电子银行交易笔数”：指</a:t>
            </a:r>
            <a:r>
              <a:rPr lang="zh-CN" altLang="en-US" sz="2200" dirty="0">
                <a:solidFill>
                  <a:srgbClr val="0070C0"/>
                </a:solidFill>
                <a:latin typeface="微软雅黑" panose="020B0503020204020204" pitchFamily="34" charset="-122"/>
                <a:ea typeface="微软雅黑" panose="020B0503020204020204" pitchFamily="34" charset="-122"/>
                <a:cs typeface="黑体" panose="02010609060101010101" pitchFamily="49" charset="-122"/>
                <a:sym typeface="+mn-ea"/>
              </a:rPr>
              <a:t>报告期内</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企业或个人通过</a:t>
            </a:r>
            <a:r>
              <a:rPr lang="zh-CN" altLang="en-US" sz="2200" dirty="0">
                <a:solidFill>
                  <a:srgbClr val="00B0F0"/>
                </a:solidFill>
                <a:latin typeface="微软雅黑" panose="020B0503020204020204" pitchFamily="34" charset="-122"/>
                <a:ea typeface="微软雅黑" panose="020B0503020204020204" pitchFamily="34" charset="-122"/>
                <a:cs typeface="黑体" panose="02010609060101010101" pitchFamily="49" charset="-122"/>
                <a:sym typeface="+mn-ea"/>
              </a:rPr>
              <a:t>网上银行、电话银行和手机银行</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办理业务的数量之和，</a:t>
            </a:r>
            <a:r>
              <a:rPr lang="zh-CN" altLang="en-US"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不包括</a:t>
            </a:r>
            <a:r>
              <a:rPr lang="en-US" altLang="zh-CN"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ATM</a:t>
            </a:r>
            <a:r>
              <a:rPr lang="zh-CN" altLang="en-US"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自动取款机办理的业务数量</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a:t>
            </a:r>
            <a:endPar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285750" indent="-285750">
              <a:lnSpc>
                <a:spcPct val="125000"/>
              </a:lnSpc>
              <a:buFont typeface="Arial" panose="020B0604020202020204" pitchFamily="34" charset="0"/>
              <a:buChar char="•"/>
            </a:pPr>
            <a:endPar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9" name="矩形 8"/>
          <p:cNvSpPr/>
          <p:nvPr/>
        </p:nvSpPr>
        <p:spPr>
          <a:xfrm>
            <a:off x="10560496" y="4552464"/>
            <a:ext cx="720080" cy="67673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475871" y="4329852"/>
            <a:ext cx="4474820" cy="1010213"/>
          </a:xfrm>
          <a:prstGeom prst="rect">
            <a:avLst/>
          </a:prstGeom>
          <a:noFill/>
        </p:spPr>
        <p:txBody>
          <a:bodyPr wrap="square" rtlCol="0">
            <a:spAutoFit/>
          </a:bodyPr>
          <a:lstStyle/>
          <a:p>
            <a:pPr marL="342900" indent="-342900" algn="just">
              <a:lnSpc>
                <a:spcPct val="125000"/>
              </a:lnSpc>
              <a:buFont typeface="Arial" panose="020B0604020202020204" pitchFamily="34" charset="0"/>
              <a:buChar char="•"/>
            </a:pP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银行总行填写，不是总行本级口径，</a:t>
            </a:r>
            <a:r>
              <a:rPr lang="zh-CN" altLang="en-US" sz="25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是北京地区口径。</a:t>
            </a:r>
            <a:endParaRPr lang="zh-CN" altLang="en-US" sz="25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Tree>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2"/>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四</a:t>
            </a: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cs typeface="黑体" panose="02010609060101010101" pitchFamily="49" charset="-122"/>
                <a:sym typeface="+mn-ea"/>
              </a:rPr>
              <a:t>指标解释</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文本框 2"/>
          <p:cNvSpPr txBox="1"/>
          <p:nvPr/>
        </p:nvSpPr>
        <p:spPr>
          <a:xfrm>
            <a:off x="362948" y="1526446"/>
            <a:ext cx="10711794" cy="2207260"/>
          </a:xfrm>
          <a:prstGeom prst="rect">
            <a:avLst/>
          </a:prstGeom>
          <a:noFill/>
        </p:spPr>
        <p:txBody>
          <a:bodyPr wrap="square" rtlCol="0">
            <a:spAutoFit/>
          </a:bodyPr>
          <a:lstStyle/>
          <a:p>
            <a:pPr>
              <a:lnSpc>
                <a:spcPct val="125000"/>
              </a:lnSpc>
            </a:pPr>
            <a:r>
              <a:rPr lang="en-US" altLang="zh-CN" sz="2200" dirty="0" smtClean="0"/>
              <a:t>5</a:t>
            </a:r>
            <a:r>
              <a:rPr lang="zh-CN" altLang="en-US" sz="2200" dirty="0" smtClean="0"/>
              <a:t>、</a:t>
            </a:r>
            <a:r>
              <a:rPr lang="zh-CN" altLang="en-US" sz="2200" dirty="0"/>
              <a:t>银行业务</a:t>
            </a:r>
            <a:endParaRPr lang="zh-CN" altLang="en-US"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endParaRPr>
          </a:p>
          <a:p>
            <a:pPr marL="285750" indent="-285750">
              <a:lnSpc>
                <a:spcPct val="125000"/>
              </a:lnSpc>
              <a:buFont typeface="Arial" panose="020B0604020202020204" pitchFamily="34" charset="0"/>
              <a:buChar char="•"/>
            </a:pPr>
            <a:r>
              <a:rPr lang="zh-CN" altLang="en-US" sz="2200" dirty="0">
                <a:latin typeface="微软雅黑" panose="020B0503020204020204" pitchFamily="34" charset="-122"/>
                <a:cs typeface="黑体" panose="02010609060101010101" pitchFamily="49" charset="-122"/>
                <a:sym typeface="+mn-ea"/>
              </a:rPr>
              <a:t>电子银行交易笔数</a:t>
            </a:r>
            <a:r>
              <a:rPr lang="zh-CN" altLang="en-US" sz="2200" dirty="0" smtClean="0">
                <a:solidFill>
                  <a:srgbClr val="00B0F0"/>
                </a:solidFill>
                <a:latin typeface="微软雅黑" panose="020B0503020204020204" pitchFamily="34" charset="-122"/>
                <a:ea typeface="微软雅黑" panose="020B0503020204020204" pitchFamily="34" charset="-122"/>
                <a:cs typeface="黑体" panose="02010609060101010101" pitchFamily="49" charset="-122"/>
                <a:sym typeface="+mn-ea"/>
              </a:rPr>
              <a:t>不</a:t>
            </a:r>
            <a:r>
              <a:rPr lang="zh-CN" altLang="en-US" sz="2200" dirty="0">
                <a:solidFill>
                  <a:srgbClr val="00B0F0"/>
                </a:solidFill>
                <a:latin typeface="微软雅黑" panose="020B0503020204020204" pitchFamily="34" charset="-122"/>
                <a:ea typeface="微软雅黑" panose="020B0503020204020204" pitchFamily="34" charset="-122"/>
                <a:cs typeface="黑体" panose="02010609060101010101" pitchFamily="49" charset="-122"/>
                <a:sym typeface="+mn-ea"/>
              </a:rPr>
              <a:t>包括</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以下操作：</a:t>
            </a:r>
            <a:endPar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endParaRPr>
          </a:p>
          <a:p>
            <a:pPr>
              <a:lnSpc>
                <a:spcPct val="125000"/>
              </a:lnSpc>
            </a:pPr>
            <a:r>
              <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rPr>
              <a:t>1</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、通过</a:t>
            </a:r>
            <a:r>
              <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rPr>
              <a:t>ATM</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自动取款机进行转账操作。</a:t>
            </a:r>
            <a:endPar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endParaRPr>
          </a:p>
          <a:p>
            <a:pPr>
              <a:lnSpc>
                <a:spcPct val="125000"/>
              </a:lnSpc>
            </a:pPr>
            <a:r>
              <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rPr>
              <a:t>2</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、通过手机银行查询账户余额。</a:t>
            </a:r>
            <a:endPar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endParaRPr>
          </a:p>
          <a:p>
            <a:pPr>
              <a:lnSpc>
                <a:spcPct val="125000"/>
              </a:lnSpc>
            </a:pPr>
            <a:r>
              <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rPr>
              <a:t>3</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、到银行柜台查询银行账户收支明细。</a:t>
            </a:r>
            <a:endPar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7" name="文本框 6"/>
          <p:cNvSpPr txBox="1"/>
          <p:nvPr/>
        </p:nvSpPr>
        <p:spPr>
          <a:xfrm>
            <a:off x="5088255" y="2205672"/>
            <a:ext cx="817880" cy="829945"/>
          </a:xfrm>
          <a:prstGeom prst="rect">
            <a:avLst/>
          </a:prstGeom>
          <a:noFill/>
        </p:spPr>
        <p:txBody>
          <a:bodyPr wrap="square" rtlCol="0" anchor="t">
            <a:spAutoFit/>
          </a:bodyPr>
          <a:lstStyle/>
          <a:p>
            <a:r>
              <a:rPr lang="zh-CN" altLang="en-US" sz="4800" b="1" dirty="0">
                <a:solidFill>
                  <a:srgbClr val="FF0000"/>
                </a:solidFill>
                <a:latin typeface="Arial" panose="020B0604020202020204" pitchFamily="34" charset="0"/>
              </a:rPr>
              <a:t>×</a:t>
            </a:r>
            <a:endParaRPr lang="zh-CN" altLang="en-US" sz="4800" b="1" dirty="0">
              <a:solidFill>
                <a:srgbClr val="FF0000"/>
              </a:solidFill>
              <a:latin typeface="Arial" panose="020B0604020202020204" pitchFamily="34" charset="0"/>
            </a:endParaRPr>
          </a:p>
        </p:txBody>
      </p:sp>
      <p:sp>
        <p:nvSpPr>
          <p:cNvPr id="10" name="文本框 9"/>
          <p:cNvSpPr txBox="1"/>
          <p:nvPr/>
        </p:nvSpPr>
        <p:spPr>
          <a:xfrm>
            <a:off x="4270147" y="2637154"/>
            <a:ext cx="817880" cy="829945"/>
          </a:xfrm>
          <a:prstGeom prst="rect">
            <a:avLst/>
          </a:prstGeom>
          <a:noFill/>
        </p:spPr>
        <p:txBody>
          <a:bodyPr wrap="square" rtlCol="0" anchor="t">
            <a:spAutoFit/>
          </a:bodyPr>
          <a:lstStyle/>
          <a:p>
            <a:r>
              <a:rPr lang="zh-CN" altLang="en-US" sz="4800" b="1" dirty="0">
                <a:solidFill>
                  <a:srgbClr val="FF0000"/>
                </a:solidFill>
                <a:latin typeface="Arial" panose="020B0604020202020204" pitchFamily="34" charset="0"/>
              </a:rPr>
              <a:t>×</a:t>
            </a:r>
            <a:endParaRPr lang="zh-CN" altLang="en-US" sz="4800" b="1" dirty="0">
              <a:solidFill>
                <a:srgbClr val="FF0000"/>
              </a:solidFill>
              <a:latin typeface="Arial" panose="020B0604020202020204" pitchFamily="34" charset="0"/>
            </a:endParaRPr>
          </a:p>
        </p:txBody>
      </p:sp>
      <p:sp>
        <p:nvSpPr>
          <p:cNvPr id="12" name="文本框 11"/>
          <p:cNvSpPr txBox="1"/>
          <p:nvPr/>
        </p:nvSpPr>
        <p:spPr>
          <a:xfrm>
            <a:off x="5088270" y="3045708"/>
            <a:ext cx="817880" cy="829945"/>
          </a:xfrm>
          <a:prstGeom prst="rect">
            <a:avLst/>
          </a:prstGeom>
          <a:noFill/>
        </p:spPr>
        <p:txBody>
          <a:bodyPr wrap="square" rtlCol="0" anchor="t">
            <a:spAutoFit/>
          </a:bodyPr>
          <a:lstStyle/>
          <a:p>
            <a:r>
              <a:rPr lang="zh-CN" altLang="en-US" sz="4800" b="1" dirty="0">
                <a:solidFill>
                  <a:srgbClr val="FF0000"/>
                </a:solidFill>
                <a:latin typeface="Arial" panose="020B0604020202020204" pitchFamily="34" charset="0"/>
              </a:rPr>
              <a:t>×</a:t>
            </a:r>
            <a:endParaRPr lang="zh-CN" altLang="en-US" sz="4800" b="1" dirty="0">
              <a:solidFill>
                <a:srgbClr val="FF0000"/>
              </a:solidFill>
              <a:latin typeface="Arial" panose="020B0604020202020204" pitchFamily="34" charset="0"/>
            </a:endParaRP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pic>
        <p:nvPicPr>
          <p:cNvPr id="10" name="图片 9"/>
          <p:cNvPicPr>
            <a:picLocks noChangeAspect="1"/>
          </p:cNvPicPr>
          <p:nvPr/>
        </p:nvPicPr>
        <p:blipFill>
          <a:blip r:embed="rId1"/>
          <a:stretch>
            <a:fillRect/>
          </a:stretch>
        </p:blipFill>
        <p:spPr>
          <a:xfrm>
            <a:off x="4952992" y="286998"/>
            <a:ext cx="5871076" cy="6406490"/>
          </a:xfrm>
          <a:prstGeom prst="rect">
            <a:avLst/>
          </a:prstGeom>
        </p:spPr>
      </p:pic>
      <p:sp>
        <p:nvSpPr>
          <p:cNvPr id="11" name="文本框 10"/>
          <p:cNvSpPr txBox="1"/>
          <p:nvPr/>
        </p:nvSpPr>
        <p:spPr>
          <a:xfrm>
            <a:off x="335915" y="1557020"/>
            <a:ext cx="3905250" cy="4154984"/>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zh-CN" altLang="en-US" sz="2200" b="1" dirty="0" smtClean="0">
                <a:solidFill>
                  <a:srgbClr val="FF0000"/>
                </a:solidFill>
              </a:rPr>
              <a:t>可从监管</a:t>
            </a:r>
            <a:r>
              <a:rPr lang="zh-CN" altLang="en-US" sz="2200" b="1" dirty="0">
                <a:solidFill>
                  <a:srgbClr val="FF0000"/>
                </a:solidFill>
              </a:rPr>
              <a:t>部门</a:t>
            </a:r>
            <a:r>
              <a:rPr lang="zh-CN" altLang="en-US" sz="2200" b="1" dirty="0" smtClean="0">
                <a:solidFill>
                  <a:srgbClr val="FF0000"/>
                </a:solidFill>
              </a:rPr>
              <a:t>报表取数指标</a:t>
            </a:r>
            <a:endParaRPr lang="en-US" altLang="zh-CN" sz="2200" b="1" dirty="0" smtClean="0">
              <a:solidFill>
                <a:srgbClr val="FF0000"/>
              </a:solidFill>
            </a:endParaRPr>
          </a:p>
          <a:p>
            <a:pPr marL="285750" indent="-285750">
              <a:lnSpc>
                <a:spcPct val="150000"/>
              </a:lnSpc>
              <a:buFont typeface="Arial" panose="020B0604020202020204" pitchFamily="34" charset="0"/>
              <a:buChar char="•"/>
            </a:pPr>
            <a:r>
              <a:rPr lang="zh-CN" altLang="en-US" sz="2200" b="1" dirty="0" smtClean="0"/>
              <a:t>股票交易额</a:t>
            </a:r>
            <a:endParaRPr lang="en-US" altLang="zh-CN" sz="2200" b="1" dirty="0" smtClean="0"/>
          </a:p>
          <a:p>
            <a:pPr marL="285750" indent="-285750">
              <a:lnSpc>
                <a:spcPct val="150000"/>
              </a:lnSpc>
              <a:buFont typeface="Arial" panose="020B0604020202020204" pitchFamily="34" charset="0"/>
              <a:buChar char="•"/>
            </a:pPr>
            <a:r>
              <a:rPr lang="zh-CN" altLang="en-US" sz="2200" b="1" dirty="0" smtClean="0"/>
              <a:t>基金交易额</a:t>
            </a:r>
            <a:endParaRPr lang="en-US" altLang="zh-CN" sz="2200" b="1" dirty="0" smtClean="0"/>
          </a:p>
          <a:p>
            <a:pPr marL="285750" indent="-285750">
              <a:lnSpc>
                <a:spcPct val="150000"/>
              </a:lnSpc>
              <a:buFont typeface="Arial" panose="020B0604020202020204" pitchFamily="34" charset="0"/>
              <a:buChar char="•"/>
            </a:pPr>
            <a:r>
              <a:rPr lang="zh-CN" altLang="en-US" sz="2200" b="1" dirty="0" smtClean="0"/>
              <a:t>债券现货交易额</a:t>
            </a:r>
            <a:endParaRPr lang="en-US" altLang="zh-CN" sz="2200" b="1" dirty="0" smtClean="0"/>
          </a:p>
          <a:p>
            <a:pPr marL="285750" indent="-285750">
              <a:lnSpc>
                <a:spcPct val="150000"/>
              </a:lnSpc>
              <a:buFont typeface="Arial" panose="020B0604020202020204" pitchFamily="34" charset="0"/>
              <a:buChar char="•"/>
            </a:pPr>
            <a:r>
              <a:rPr lang="zh-CN" altLang="en-US" sz="2200" b="1" dirty="0" smtClean="0"/>
              <a:t>债券回购交易额</a:t>
            </a:r>
            <a:endParaRPr lang="en-US" altLang="zh-CN" sz="2200" b="1" dirty="0" smtClean="0"/>
          </a:p>
          <a:p>
            <a:pPr marL="285750" indent="-285750">
              <a:lnSpc>
                <a:spcPct val="150000"/>
              </a:lnSpc>
              <a:buFont typeface="Arial" panose="020B0604020202020204" pitchFamily="34" charset="0"/>
              <a:buChar char="•"/>
            </a:pPr>
            <a:r>
              <a:rPr lang="zh-CN" altLang="en-US" sz="2200" b="1" dirty="0" smtClean="0"/>
              <a:t>月末资金账户</a:t>
            </a:r>
            <a:endParaRPr lang="en-US" altLang="zh-CN" sz="2200" b="1" dirty="0" smtClean="0"/>
          </a:p>
          <a:p>
            <a:pPr marL="285750" indent="-285750">
              <a:lnSpc>
                <a:spcPct val="150000"/>
              </a:lnSpc>
              <a:buFont typeface="Arial" panose="020B0604020202020204" pitchFamily="34" charset="0"/>
              <a:buChar char="•"/>
            </a:pPr>
            <a:r>
              <a:rPr lang="zh-CN" altLang="en-US" sz="2200" b="1" dirty="0" smtClean="0"/>
              <a:t>月末证券账户</a:t>
            </a:r>
            <a:endParaRPr lang="en-US" altLang="zh-CN" sz="2200" b="1" dirty="0" smtClean="0"/>
          </a:p>
          <a:p>
            <a:pPr marL="285750" indent="-285750">
              <a:lnSpc>
                <a:spcPct val="150000"/>
              </a:lnSpc>
              <a:buFont typeface="Arial" panose="020B0604020202020204" pitchFamily="34" charset="0"/>
              <a:buChar char="•"/>
            </a:pPr>
            <a:r>
              <a:rPr lang="zh-CN" altLang="en-US" sz="2200" b="1" dirty="0" smtClean="0">
                <a:solidFill>
                  <a:srgbClr val="FF0000"/>
                </a:solidFill>
              </a:rPr>
              <a:t>其他不再直接取数</a:t>
            </a:r>
            <a:endParaRPr lang="en-US" altLang="zh-CN" sz="2200" b="1" dirty="0" smtClean="0">
              <a:solidFill>
                <a:srgbClr val="FF0000"/>
              </a:solidFill>
            </a:endParaRPr>
          </a:p>
        </p:txBody>
      </p:sp>
      <p:sp>
        <p:nvSpPr>
          <p:cNvPr id="13" name="矩形 12"/>
          <p:cNvSpPr/>
          <p:nvPr/>
        </p:nvSpPr>
        <p:spPr>
          <a:xfrm>
            <a:off x="4938803" y="2348880"/>
            <a:ext cx="1589245" cy="100868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4941680" y="5835644"/>
            <a:ext cx="1589245" cy="85807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stretch>
            <a:fillRect/>
          </a:stretch>
        </p:blipFill>
        <p:spPr>
          <a:xfrm>
            <a:off x="6790249" y="3533347"/>
            <a:ext cx="5334104" cy="1491372"/>
          </a:xfrm>
          <a:prstGeom prst="rect">
            <a:avLst/>
          </a:prstGeom>
        </p:spPr>
      </p:pic>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3"/>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四</a:t>
            </a: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cs typeface="黑体" panose="02010609060101010101" pitchFamily="49" charset="-122"/>
                <a:sym typeface="+mn-ea"/>
              </a:rPr>
              <a:t>指标解释</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文本框 2"/>
          <p:cNvSpPr txBox="1"/>
          <p:nvPr/>
        </p:nvSpPr>
        <p:spPr>
          <a:xfrm>
            <a:off x="300046" y="1558746"/>
            <a:ext cx="11428497" cy="1361911"/>
          </a:xfrm>
          <a:prstGeom prst="rect">
            <a:avLst/>
          </a:prstGeom>
          <a:noFill/>
        </p:spPr>
        <p:txBody>
          <a:bodyPr wrap="square" rtlCol="0">
            <a:spAutoFit/>
          </a:bodyPr>
          <a:lstStyle/>
          <a:p>
            <a:pPr>
              <a:lnSpc>
                <a:spcPct val="125000"/>
              </a:lnSpc>
            </a:pPr>
            <a:r>
              <a:rPr lang="en-US" altLang="zh-CN" sz="2200" dirty="0" smtClean="0"/>
              <a:t>6</a:t>
            </a:r>
            <a:r>
              <a:rPr lang="zh-CN" altLang="en-US" sz="2200" dirty="0" smtClean="0"/>
              <a:t>、</a:t>
            </a:r>
            <a:r>
              <a:rPr lang="zh-CN" altLang="en-US" sz="2200" dirty="0"/>
              <a:t>保险业务</a:t>
            </a:r>
            <a:endParaRPr lang="en-US" altLang="zh-CN" sz="2200" dirty="0"/>
          </a:p>
          <a:p>
            <a:pPr marL="285750" indent="-285750">
              <a:lnSpc>
                <a:spcPct val="125000"/>
              </a:lnSpc>
              <a:buFont typeface="Arial" panose="020B0604020202020204" pitchFamily="34" charset="0"/>
              <a:buChar char="•"/>
            </a:pP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原保险保费收入：指</a:t>
            </a:r>
            <a:r>
              <a:rPr lang="zh-CN" altLang="en-US" sz="2200" dirty="0">
                <a:solidFill>
                  <a:srgbClr val="0070C0"/>
                </a:solidFill>
                <a:latin typeface="微软雅黑" panose="020B0503020204020204" pitchFamily="34" charset="-122"/>
                <a:ea typeface="微软雅黑" panose="020B0503020204020204" pitchFamily="34" charset="-122"/>
                <a:cs typeface="黑体" panose="02010609060101010101" pitchFamily="49" charset="-122"/>
                <a:sym typeface="+mn-ea"/>
              </a:rPr>
              <a:t>报告期内</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保险公司</a:t>
            </a:r>
            <a:r>
              <a:rPr lang="zh-CN" altLang="en-US"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直接承保</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业务所取得的保费收入。</a:t>
            </a:r>
            <a:endPar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285750" indent="-285750">
              <a:lnSpc>
                <a:spcPct val="125000"/>
              </a:lnSpc>
              <a:buFont typeface="Arial" panose="020B0604020202020204" pitchFamily="34" charset="0"/>
              <a:buChar char="•"/>
            </a:pP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“其中：人身险业务”：指</a:t>
            </a:r>
            <a:r>
              <a:rPr lang="zh-CN" altLang="en-US" sz="2200" dirty="0">
                <a:solidFill>
                  <a:srgbClr val="0070C0"/>
                </a:solidFill>
                <a:latin typeface="微软雅黑" panose="020B0503020204020204" pitchFamily="34" charset="-122"/>
                <a:ea typeface="微软雅黑" panose="020B0503020204020204" pitchFamily="34" charset="-122"/>
                <a:cs typeface="黑体" panose="02010609060101010101" pitchFamily="49" charset="-122"/>
                <a:sym typeface="+mn-ea"/>
              </a:rPr>
              <a:t>报告期内</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保险公司直接承保业务所取得的人身险业务保费收入。</a:t>
            </a:r>
            <a:endPar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9" name="矩形 8"/>
          <p:cNvSpPr/>
          <p:nvPr/>
        </p:nvSpPr>
        <p:spPr>
          <a:xfrm>
            <a:off x="8256240" y="3579509"/>
            <a:ext cx="2160240" cy="59198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72903" y="3140968"/>
            <a:ext cx="6604417" cy="2592826"/>
          </a:xfrm>
          <a:prstGeom prst="rect">
            <a:avLst/>
          </a:prstGeom>
          <a:noFill/>
        </p:spPr>
        <p:txBody>
          <a:bodyPr wrap="square" rtlCol="0">
            <a:spAutoFit/>
          </a:bodyPr>
          <a:lstStyle/>
          <a:p>
            <a:pPr marL="342900" indent="-342900" algn="just">
              <a:lnSpc>
                <a:spcPct val="125000"/>
              </a:lnSpc>
              <a:buFont typeface="Arial" panose="020B0604020202020204" pitchFamily="34" charset="0"/>
              <a:buChar char="•"/>
            </a:pPr>
            <a:r>
              <a:rPr lang="zh-CN" altLang="en-US"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若发生退保情况，</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原保险保费收入要做相应扣减。</a:t>
            </a:r>
            <a:endPar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342900" indent="-342900" algn="just">
              <a:lnSpc>
                <a:spcPct val="125000"/>
              </a:lnSpc>
              <a:buFont typeface="Arial" panose="020B0604020202020204" pitchFamily="34" charset="0"/>
              <a:buChar char="•"/>
            </a:pP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注意</a:t>
            </a:r>
            <a:r>
              <a:rPr lang="zh-CN" altLang="en-US"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再保险公司若有直接承保</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业务才填报。</a:t>
            </a:r>
            <a:endPar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342900" indent="-342900" algn="just">
              <a:lnSpc>
                <a:spcPct val="125000"/>
              </a:lnSpc>
              <a:buFont typeface="Arial" panose="020B0604020202020204" pitchFamily="34" charset="0"/>
              <a:buChar char="•"/>
            </a:pP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人身险业务：包括</a:t>
            </a:r>
            <a:r>
              <a:rPr lang="zh-CN" altLang="en-US"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人寿保险，年金保险，健康保险和意外伤害保险。</a:t>
            </a:r>
            <a:endParaRPr lang="zh-CN" altLang="en-US"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endParaRPr>
          </a:p>
          <a:p>
            <a:pPr marL="342900" indent="-342900" algn="just">
              <a:lnSpc>
                <a:spcPct val="125000"/>
              </a:lnSpc>
              <a:buFont typeface="Arial" panose="020B0604020202020204" pitchFamily="34" charset="0"/>
              <a:buChar char="•"/>
            </a:pPr>
            <a:r>
              <a:rPr lang="zh-CN" altLang="en-US" sz="2200" dirty="0">
                <a:solidFill>
                  <a:srgbClr val="0070C0"/>
                </a:solidFill>
                <a:latin typeface="微软雅黑" panose="020B0503020204020204" pitchFamily="34" charset="-122"/>
                <a:ea typeface="微软雅黑" panose="020B0503020204020204" pitchFamily="34" charset="-122"/>
                <a:cs typeface="黑体" panose="02010609060101010101" pitchFamily="49" charset="-122"/>
                <a:sym typeface="+mn-ea"/>
              </a:rPr>
              <a:t>健康保险公司、有短期健康险和意外险业务的财产保险公司</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容易漏填“人身险业务”指标。</a:t>
            </a:r>
            <a:endPar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Tree>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stretch>
            <a:fillRect/>
          </a:stretch>
        </p:blipFill>
        <p:spPr>
          <a:xfrm>
            <a:off x="6528048" y="3447318"/>
            <a:ext cx="5334104" cy="1491372"/>
          </a:xfrm>
          <a:prstGeom prst="rect">
            <a:avLst/>
          </a:prstGeom>
        </p:spPr>
      </p:pic>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3"/>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四</a:t>
            </a: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cs typeface="黑体" panose="02010609060101010101" pitchFamily="49" charset="-122"/>
                <a:sym typeface="+mn-ea"/>
              </a:rPr>
              <a:t>指标解释</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文本框 2"/>
          <p:cNvSpPr txBox="1"/>
          <p:nvPr/>
        </p:nvSpPr>
        <p:spPr>
          <a:xfrm>
            <a:off x="331470" y="1502094"/>
            <a:ext cx="10191663" cy="1361911"/>
          </a:xfrm>
          <a:prstGeom prst="rect">
            <a:avLst/>
          </a:prstGeom>
          <a:noFill/>
        </p:spPr>
        <p:txBody>
          <a:bodyPr wrap="square" rtlCol="0">
            <a:spAutoFit/>
          </a:bodyPr>
          <a:lstStyle/>
          <a:p>
            <a:pPr>
              <a:lnSpc>
                <a:spcPct val="125000"/>
              </a:lnSpc>
            </a:pPr>
            <a:r>
              <a:rPr lang="en-US" altLang="zh-CN" sz="2200" dirty="0" smtClean="0"/>
              <a:t>6</a:t>
            </a:r>
            <a:r>
              <a:rPr lang="zh-CN" altLang="en-US" sz="2200" dirty="0" smtClean="0"/>
              <a:t>、</a:t>
            </a:r>
            <a:r>
              <a:rPr lang="zh-CN" altLang="en-US" sz="2200" dirty="0"/>
              <a:t>保险业务</a:t>
            </a:r>
            <a:endParaRPr lang="en-US" altLang="zh-CN" sz="2200" dirty="0"/>
          </a:p>
          <a:p>
            <a:pPr marL="285750" indent="-285750">
              <a:lnSpc>
                <a:spcPct val="125000"/>
              </a:lnSpc>
              <a:buFont typeface="Arial" panose="020B0604020202020204" pitchFamily="34" charset="0"/>
              <a:buChar char="•"/>
            </a:pP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赔付支出：指</a:t>
            </a:r>
            <a:r>
              <a:rPr lang="zh-CN" altLang="en-US" sz="2200" dirty="0">
                <a:solidFill>
                  <a:srgbClr val="0070C0"/>
                </a:solidFill>
                <a:latin typeface="微软雅黑" panose="020B0503020204020204" pitchFamily="34" charset="-122"/>
                <a:ea typeface="微软雅黑" panose="020B0503020204020204" pitchFamily="34" charset="-122"/>
                <a:cs typeface="黑体" panose="02010609060101010101" pitchFamily="49" charset="-122"/>
                <a:sym typeface="+mn-ea"/>
              </a:rPr>
              <a:t>报告期内</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保险公司支付的保险合同赔付款项。</a:t>
            </a:r>
            <a:endPar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285750" indent="-285750">
              <a:lnSpc>
                <a:spcPct val="125000"/>
              </a:lnSpc>
              <a:buFont typeface="Arial" panose="020B0604020202020204" pitchFamily="34" charset="0"/>
              <a:buChar char="•"/>
            </a:pP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“其中：人身险业务”：指</a:t>
            </a:r>
            <a:r>
              <a:rPr lang="zh-CN" altLang="en-US" sz="2200" dirty="0">
                <a:solidFill>
                  <a:srgbClr val="0070C0"/>
                </a:solidFill>
                <a:latin typeface="微软雅黑" panose="020B0503020204020204" pitchFamily="34" charset="-122"/>
                <a:ea typeface="微软雅黑" panose="020B0503020204020204" pitchFamily="34" charset="-122"/>
                <a:cs typeface="黑体" panose="02010609060101010101" pitchFamily="49" charset="-122"/>
                <a:sym typeface="+mn-ea"/>
              </a:rPr>
              <a:t>报告期内</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保险公司支付的人身险保险合同赔付款项</a:t>
            </a:r>
            <a:r>
              <a:rPr lang="zh-CN" altLang="en-US" sz="2200" dirty="0">
                <a:latin typeface="微软雅黑" panose="020B0503020204020204" pitchFamily="34" charset="-122"/>
                <a:cs typeface="黑体" panose="02010609060101010101" pitchFamily="49" charset="-122"/>
                <a:sym typeface="+mn-ea"/>
              </a:rPr>
              <a:t>。</a:t>
            </a:r>
            <a:endPar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9" name="矩形 8"/>
          <p:cNvSpPr/>
          <p:nvPr/>
        </p:nvSpPr>
        <p:spPr>
          <a:xfrm>
            <a:off x="8114980" y="4040552"/>
            <a:ext cx="2160240" cy="59198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741865" y="3447576"/>
            <a:ext cx="4675008" cy="1491114"/>
          </a:xfrm>
          <a:prstGeom prst="rect">
            <a:avLst/>
          </a:prstGeom>
          <a:noFill/>
        </p:spPr>
        <p:txBody>
          <a:bodyPr wrap="square" rtlCol="0">
            <a:spAutoFit/>
          </a:bodyPr>
          <a:lstStyle/>
          <a:p>
            <a:pPr marL="342900" indent="-342900" algn="just">
              <a:lnSpc>
                <a:spcPct val="125000"/>
              </a:lnSpc>
              <a:buFont typeface="Arial" panose="020B0604020202020204" pitchFamily="34" charset="0"/>
              <a:buChar char="•"/>
            </a:pPr>
            <a:r>
              <a:rPr lang="zh-CN" altLang="en-US" sz="25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赔付支出不减摊回赔付。</a:t>
            </a:r>
            <a:endParaRPr lang="en-US" altLang="zh-CN" sz="25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endParaRPr>
          </a:p>
          <a:p>
            <a:pPr marL="342900" indent="-342900" algn="just">
              <a:lnSpc>
                <a:spcPct val="125000"/>
              </a:lnSpc>
              <a:buFont typeface="Arial" panose="020B0604020202020204" pitchFamily="34" charset="0"/>
              <a:buChar char="•"/>
            </a:pPr>
            <a:r>
              <a:rPr lang="zh-CN" altLang="en-US" sz="25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再保险公司若有直接赔付</a:t>
            </a: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业务才填报，注意核实。</a:t>
            </a:r>
            <a:endPar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Tree>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stretch>
            <a:fillRect/>
          </a:stretch>
        </p:blipFill>
        <p:spPr>
          <a:xfrm>
            <a:off x="5735960" y="3391027"/>
            <a:ext cx="5334104" cy="1491372"/>
          </a:xfrm>
          <a:prstGeom prst="rect">
            <a:avLst/>
          </a:prstGeom>
        </p:spPr>
      </p:pic>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3"/>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四</a:t>
            </a: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cs typeface="黑体" panose="02010609060101010101" pitchFamily="49" charset="-122"/>
                <a:sym typeface="+mn-ea"/>
              </a:rPr>
              <a:t>指标解释</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文本框 2"/>
          <p:cNvSpPr txBox="1"/>
          <p:nvPr/>
        </p:nvSpPr>
        <p:spPr>
          <a:xfrm>
            <a:off x="381751" y="1638273"/>
            <a:ext cx="11428497" cy="938719"/>
          </a:xfrm>
          <a:prstGeom prst="rect">
            <a:avLst/>
          </a:prstGeom>
          <a:noFill/>
        </p:spPr>
        <p:txBody>
          <a:bodyPr wrap="square" rtlCol="0">
            <a:spAutoFit/>
          </a:bodyPr>
          <a:lstStyle/>
          <a:p>
            <a:pPr>
              <a:lnSpc>
                <a:spcPct val="125000"/>
              </a:lnSpc>
            </a:pPr>
            <a:r>
              <a:rPr lang="en-US" altLang="zh-CN" sz="2200" dirty="0" smtClean="0"/>
              <a:t>6</a:t>
            </a:r>
            <a:r>
              <a:rPr lang="zh-CN" altLang="en-US" sz="2200" dirty="0" smtClean="0"/>
              <a:t>、</a:t>
            </a:r>
            <a:r>
              <a:rPr lang="zh-CN" altLang="en-US" sz="2200" dirty="0"/>
              <a:t>保险业务</a:t>
            </a:r>
            <a:endParaRPr lang="en-US" altLang="zh-CN" sz="2200" dirty="0"/>
          </a:p>
          <a:p>
            <a:pPr marL="285750" indent="-285750">
              <a:lnSpc>
                <a:spcPct val="125000"/>
              </a:lnSpc>
              <a:buFont typeface="Arial" panose="020B0604020202020204" pitchFamily="34" charset="0"/>
              <a:buChar char="•"/>
            </a:pP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保户质押贷款：指</a:t>
            </a:r>
            <a:r>
              <a:rPr lang="zh-CN" altLang="en-US" sz="2200" dirty="0">
                <a:solidFill>
                  <a:srgbClr val="00B050"/>
                </a:solidFill>
                <a:latin typeface="微软雅黑" panose="020B0503020204020204" pitchFamily="34" charset="-122"/>
                <a:ea typeface="微软雅黑" panose="020B0503020204020204" pitchFamily="34" charset="-122"/>
                <a:cs typeface="黑体" panose="02010609060101010101" pitchFamily="49" charset="-122"/>
                <a:sym typeface="+mn-ea"/>
              </a:rPr>
              <a:t>报告期末</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保险公司按规定发放的保户质押贷款</a:t>
            </a:r>
            <a:r>
              <a:rPr lang="zh-CN" altLang="en-US" sz="2200" dirty="0">
                <a:solidFill>
                  <a:srgbClr val="00B050"/>
                </a:solidFill>
                <a:latin typeface="微软雅黑" panose="020B0503020204020204" pitchFamily="34" charset="-122"/>
                <a:ea typeface="微软雅黑" panose="020B0503020204020204" pitchFamily="34" charset="-122"/>
                <a:cs typeface="黑体" panose="02010609060101010101" pitchFamily="49" charset="-122"/>
                <a:sym typeface="+mn-ea"/>
              </a:rPr>
              <a:t>余额</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a:t>
            </a:r>
            <a:endPar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9" name="矩形 8"/>
          <p:cNvSpPr/>
          <p:nvPr/>
        </p:nvSpPr>
        <p:spPr>
          <a:xfrm>
            <a:off x="7248128" y="4523120"/>
            <a:ext cx="2160240" cy="301377"/>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551384" y="3360456"/>
            <a:ext cx="4675008" cy="1010213"/>
          </a:xfrm>
          <a:prstGeom prst="rect">
            <a:avLst/>
          </a:prstGeom>
          <a:noFill/>
        </p:spPr>
        <p:txBody>
          <a:bodyPr wrap="square" rtlCol="0">
            <a:spAutoFit/>
          </a:bodyPr>
          <a:lstStyle/>
          <a:p>
            <a:pPr marL="342900" indent="-342900" algn="just">
              <a:lnSpc>
                <a:spcPct val="125000"/>
              </a:lnSpc>
              <a:buFont typeface="Arial" panose="020B0604020202020204" pitchFamily="34" charset="0"/>
              <a:buChar char="•"/>
            </a:pPr>
            <a:r>
              <a:rPr lang="zh-CN" altLang="en-US" sz="2500" dirty="0">
                <a:latin typeface="微软雅黑" panose="020B0503020204020204" pitchFamily="34" charset="-122"/>
                <a:cs typeface="黑体" panose="02010609060101010101" pitchFamily="49" charset="-122"/>
                <a:sym typeface="+mn-ea"/>
              </a:rPr>
              <a:t>期末时点数，</a:t>
            </a: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容易错填为本年发生数。</a:t>
            </a:r>
            <a:endPar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Tree>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2"/>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四</a:t>
            </a: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cs typeface="黑体" panose="02010609060101010101" pitchFamily="49" charset="-122"/>
                <a:sym typeface="+mn-ea"/>
              </a:rPr>
              <a:t>指标解释</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文本框 2"/>
          <p:cNvSpPr txBox="1"/>
          <p:nvPr/>
        </p:nvSpPr>
        <p:spPr>
          <a:xfrm>
            <a:off x="619448" y="1703388"/>
            <a:ext cx="9937104" cy="2823850"/>
          </a:xfrm>
          <a:prstGeom prst="rect">
            <a:avLst/>
          </a:prstGeom>
          <a:noFill/>
        </p:spPr>
        <p:txBody>
          <a:bodyPr wrap="square" rtlCol="0">
            <a:spAutoFit/>
          </a:bodyPr>
          <a:lstStyle/>
          <a:p>
            <a:pPr>
              <a:lnSpc>
                <a:spcPct val="125000"/>
              </a:lnSpc>
            </a:pPr>
            <a:r>
              <a:rPr lang="en-US" altLang="zh-CN" sz="2200" dirty="0" smtClean="0"/>
              <a:t>6</a:t>
            </a:r>
            <a:r>
              <a:rPr lang="zh-CN" altLang="en-US" sz="2200" dirty="0" smtClean="0"/>
              <a:t>、</a:t>
            </a:r>
            <a:r>
              <a:rPr lang="zh-CN" altLang="en-US" sz="2200" dirty="0"/>
              <a:t>保险业务</a:t>
            </a:r>
            <a:endParaRPr lang="en-US" altLang="zh-CN" sz="10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285750" indent="-285750">
              <a:lnSpc>
                <a:spcPct val="150000"/>
              </a:lnSpc>
              <a:buFont typeface="Arial" panose="020B0604020202020204" pitchFamily="34" charset="0"/>
              <a:buChar char="•"/>
            </a:pP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由保险总公司与在京保险分公司进行填报，总公司仅填报本级业务。</a:t>
            </a:r>
            <a:endPar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285750" indent="-285750">
              <a:lnSpc>
                <a:spcPct val="150000"/>
              </a:lnSpc>
              <a:buFont typeface="Arial" panose="020B0604020202020204" pitchFamily="34" charset="0"/>
              <a:buChar char="•"/>
            </a:pP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填报口径与上报金融监管总局口径一致。</a:t>
            </a:r>
            <a:endPar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285750" indent="-285750">
              <a:lnSpc>
                <a:spcPct val="150000"/>
              </a:lnSpc>
              <a:buFont typeface="Arial" panose="020B0604020202020204" pitchFamily="34" charset="0"/>
              <a:buChar char="•"/>
            </a:pPr>
            <a:r>
              <a:rPr lang="zh-CN" altLang="en-US" sz="25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网络销售保费收入</a:t>
            </a: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根据产品开发方，计入原保险保费收入。保险总公司仅填报本级开发的产品。</a:t>
            </a:r>
            <a:endPar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Tree>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1"/>
          <a:stretch>
            <a:fillRect/>
          </a:stretch>
        </p:blipFill>
        <p:spPr>
          <a:xfrm>
            <a:off x="6095999" y="3944141"/>
            <a:ext cx="5982159" cy="1360696"/>
          </a:xfrm>
          <a:prstGeom prst="rect">
            <a:avLst/>
          </a:prstGeom>
        </p:spPr>
      </p:pic>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3"/>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四</a:t>
            </a: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cs typeface="黑体" panose="02010609060101010101" pitchFamily="49" charset="-122"/>
                <a:sym typeface="+mn-ea"/>
              </a:rPr>
              <a:t>指标解释</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文本框 2"/>
          <p:cNvSpPr txBox="1"/>
          <p:nvPr/>
        </p:nvSpPr>
        <p:spPr>
          <a:xfrm>
            <a:off x="271671" y="1502094"/>
            <a:ext cx="11428497" cy="1785104"/>
          </a:xfrm>
          <a:prstGeom prst="rect">
            <a:avLst/>
          </a:prstGeom>
          <a:noFill/>
        </p:spPr>
        <p:txBody>
          <a:bodyPr wrap="square" rtlCol="0">
            <a:spAutoFit/>
          </a:bodyPr>
          <a:lstStyle/>
          <a:p>
            <a:pPr>
              <a:lnSpc>
                <a:spcPct val="125000"/>
              </a:lnSpc>
            </a:pPr>
            <a:r>
              <a:rPr lang="en-US" altLang="zh-CN" sz="2200" dirty="0" smtClean="0"/>
              <a:t>7</a:t>
            </a:r>
            <a:r>
              <a:rPr lang="zh-CN" altLang="en-US" sz="2200" dirty="0" smtClean="0"/>
              <a:t>、</a:t>
            </a:r>
            <a:r>
              <a:rPr lang="zh-CN" altLang="en-US" sz="2200" dirty="0"/>
              <a:t>其他业务</a:t>
            </a:r>
            <a:endParaRPr lang="en-US" altLang="zh-CN" sz="2200" dirty="0"/>
          </a:p>
          <a:p>
            <a:pPr marL="285750" indent="-285750">
              <a:lnSpc>
                <a:spcPct val="125000"/>
              </a:lnSpc>
              <a:buFont typeface="Arial" panose="020B0604020202020204" pitchFamily="34" charset="0"/>
              <a:buChar char="•"/>
            </a:pP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理财产品发行额：反映报告期金融机构理财产品的发行情况。</a:t>
            </a:r>
            <a:endPar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285750" indent="-285750">
              <a:lnSpc>
                <a:spcPct val="125000"/>
              </a:lnSpc>
              <a:buFont typeface="Arial" panose="020B0604020202020204" pitchFamily="34" charset="0"/>
              <a:buChar char="•"/>
            </a:pP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填报时，金融机构统计</a:t>
            </a:r>
            <a:r>
              <a:rPr lang="zh-CN" altLang="en-US"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本机构</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通过发行或代理理财产品直接对投资人的资金募集金额。</a:t>
            </a:r>
            <a:endPar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285750" indent="-285750">
              <a:lnSpc>
                <a:spcPct val="125000"/>
              </a:lnSpc>
              <a:buFont typeface="Arial" panose="020B0604020202020204" pitchFamily="34" charset="0"/>
              <a:buChar char="•"/>
            </a:pPr>
            <a:r>
              <a:rPr lang="zh-CN" altLang="en-US" sz="22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其他机构代理</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募集的资金由相应代理机构统计报送。</a:t>
            </a:r>
            <a:endPar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9" name="矩形 8"/>
          <p:cNvSpPr/>
          <p:nvPr/>
        </p:nvSpPr>
        <p:spPr>
          <a:xfrm>
            <a:off x="7824192" y="4004238"/>
            <a:ext cx="2160240" cy="301377"/>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314987" y="3328076"/>
            <a:ext cx="5586068" cy="2592826"/>
          </a:xfrm>
          <a:prstGeom prst="rect">
            <a:avLst/>
          </a:prstGeom>
          <a:noFill/>
        </p:spPr>
        <p:txBody>
          <a:bodyPr wrap="square" rtlCol="0">
            <a:spAutoFit/>
          </a:bodyPr>
          <a:lstStyle/>
          <a:p>
            <a:pPr algn="just">
              <a:lnSpc>
                <a:spcPct val="125000"/>
              </a:lnSpc>
            </a:pP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主要包括：</a:t>
            </a:r>
            <a:endPar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342900" indent="-342900" algn="just">
              <a:lnSpc>
                <a:spcPct val="125000"/>
              </a:lnSpc>
              <a:buFont typeface="Arial" panose="020B0604020202020204" pitchFamily="34" charset="0"/>
              <a:buChar char="•"/>
            </a:pP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银行、银行理财子公司发行或代理发行的</a:t>
            </a:r>
            <a:r>
              <a:rPr lang="zh-CN" altLang="en-US" sz="2200" dirty="0">
                <a:solidFill>
                  <a:srgbClr val="00B0F0"/>
                </a:solidFill>
                <a:latin typeface="微软雅黑" panose="020B0503020204020204" pitchFamily="34" charset="-122"/>
                <a:ea typeface="微软雅黑" panose="020B0503020204020204" pitchFamily="34" charset="-122"/>
                <a:cs typeface="黑体" panose="02010609060101010101" pitchFamily="49" charset="-122"/>
                <a:sym typeface="+mn-ea"/>
              </a:rPr>
              <a:t>理财产品</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a:t>
            </a:r>
            <a:endPar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342900" indent="-342900" algn="just">
              <a:lnSpc>
                <a:spcPct val="125000"/>
              </a:lnSpc>
              <a:buFont typeface="Arial" panose="020B0604020202020204" pitchFamily="34" charset="0"/>
              <a:buChar char="•"/>
            </a:pP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证券公司、基金公司、资产管理公司发行或代理发行的理财产品或</a:t>
            </a:r>
            <a:r>
              <a:rPr lang="zh-CN" altLang="en-US" sz="2200" dirty="0">
                <a:solidFill>
                  <a:srgbClr val="00B0F0"/>
                </a:solidFill>
                <a:latin typeface="微软雅黑" panose="020B0503020204020204" pitchFamily="34" charset="-122"/>
                <a:ea typeface="微软雅黑" panose="020B0503020204020204" pitchFamily="34" charset="-122"/>
                <a:cs typeface="黑体" panose="02010609060101010101" pitchFamily="49" charset="-122"/>
                <a:sym typeface="+mn-ea"/>
              </a:rPr>
              <a:t>资管计划</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a:t>
            </a:r>
            <a:endPar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342900" indent="-342900" algn="just">
              <a:lnSpc>
                <a:spcPct val="125000"/>
              </a:lnSpc>
              <a:buFont typeface="Arial" panose="020B0604020202020204" pitchFamily="34" charset="0"/>
              <a:buChar char="•"/>
            </a:pP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信托公司发行的理财产品或</a:t>
            </a:r>
            <a:r>
              <a:rPr lang="zh-CN" altLang="en-US" sz="2200" dirty="0">
                <a:solidFill>
                  <a:srgbClr val="00B0F0"/>
                </a:solidFill>
                <a:latin typeface="微软雅黑" panose="020B0503020204020204" pitchFamily="34" charset="-122"/>
                <a:ea typeface="微软雅黑" panose="020B0503020204020204" pitchFamily="34" charset="-122"/>
                <a:cs typeface="黑体" panose="02010609060101010101" pitchFamily="49" charset="-122"/>
                <a:sym typeface="+mn-ea"/>
              </a:rPr>
              <a:t>信托产品</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a:t>
            </a:r>
            <a:endPar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Tree>
  </p:cSld>
  <p:clrMapOvr>
    <a:masterClrMapping/>
  </p:clrMapOv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1"/>
          <a:stretch>
            <a:fillRect/>
          </a:stretch>
        </p:blipFill>
        <p:spPr>
          <a:xfrm>
            <a:off x="6137267" y="3408504"/>
            <a:ext cx="5982159" cy="1360696"/>
          </a:xfrm>
          <a:prstGeom prst="rect">
            <a:avLst/>
          </a:prstGeom>
        </p:spPr>
      </p:pic>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3"/>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四</a:t>
            </a: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cs typeface="黑体" panose="02010609060101010101" pitchFamily="49" charset="-122"/>
                <a:sym typeface="+mn-ea"/>
              </a:rPr>
              <a:t>指标解释</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文本框 2"/>
          <p:cNvSpPr txBox="1"/>
          <p:nvPr/>
        </p:nvSpPr>
        <p:spPr>
          <a:xfrm>
            <a:off x="381750" y="1500662"/>
            <a:ext cx="11428497" cy="1361911"/>
          </a:xfrm>
          <a:prstGeom prst="rect">
            <a:avLst/>
          </a:prstGeom>
          <a:noFill/>
        </p:spPr>
        <p:txBody>
          <a:bodyPr wrap="square" rtlCol="0">
            <a:spAutoFit/>
          </a:bodyPr>
          <a:lstStyle/>
          <a:p>
            <a:pPr>
              <a:lnSpc>
                <a:spcPct val="125000"/>
              </a:lnSpc>
            </a:pPr>
            <a:r>
              <a:rPr lang="en-US" altLang="zh-CN" sz="2200" dirty="0" smtClean="0"/>
              <a:t>7</a:t>
            </a:r>
            <a:r>
              <a:rPr lang="zh-CN" altLang="en-US" sz="2200" dirty="0" smtClean="0"/>
              <a:t>、</a:t>
            </a:r>
            <a:r>
              <a:rPr lang="zh-CN" altLang="en-US" sz="2200" dirty="0"/>
              <a:t>其他业务</a:t>
            </a:r>
            <a:endParaRPr lang="en-US" altLang="zh-CN" sz="2200" dirty="0"/>
          </a:p>
          <a:p>
            <a:pPr marL="285750" indent="-285750">
              <a:lnSpc>
                <a:spcPct val="125000"/>
              </a:lnSpc>
              <a:buFont typeface="Arial" panose="020B0604020202020204" pitchFamily="34" charset="0"/>
              <a:buChar char="•"/>
            </a:pP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贵金属交易额：指</a:t>
            </a:r>
            <a:r>
              <a:rPr lang="zh-CN" altLang="en-US" sz="2200" dirty="0">
                <a:solidFill>
                  <a:srgbClr val="7030A0"/>
                </a:solidFill>
                <a:latin typeface="微软雅黑" panose="020B0503020204020204" pitchFamily="34" charset="-122"/>
                <a:ea typeface="微软雅黑" panose="020B0503020204020204" pitchFamily="34" charset="-122"/>
                <a:cs typeface="黑体" panose="02010609060101010101" pitchFamily="49" charset="-122"/>
                <a:sym typeface="+mn-ea"/>
              </a:rPr>
              <a:t>报告期</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金融机构自营或代理贵金属产品交易的成交金额。</a:t>
            </a:r>
            <a:endPar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285750" indent="-285750">
              <a:lnSpc>
                <a:spcPct val="125000"/>
              </a:lnSpc>
              <a:buFont typeface="Arial" panose="020B0604020202020204" pitchFamily="34" charset="0"/>
              <a:buChar char="•"/>
            </a:pP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贵金属主要指金、银和铂族金属。</a:t>
            </a:r>
            <a:endPar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9" name="矩形 8"/>
          <p:cNvSpPr/>
          <p:nvPr/>
        </p:nvSpPr>
        <p:spPr>
          <a:xfrm>
            <a:off x="7896200" y="3787475"/>
            <a:ext cx="2160240" cy="301377"/>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267335" y="3325145"/>
            <a:ext cx="5683889" cy="1491114"/>
          </a:xfrm>
          <a:prstGeom prst="rect">
            <a:avLst/>
          </a:prstGeom>
          <a:noFill/>
        </p:spPr>
        <p:txBody>
          <a:bodyPr wrap="square" rtlCol="0">
            <a:spAutoFit/>
          </a:bodyPr>
          <a:lstStyle/>
          <a:p>
            <a:pPr marL="342900" indent="-342900" algn="just">
              <a:lnSpc>
                <a:spcPct val="125000"/>
              </a:lnSpc>
              <a:buFont typeface="Arial" panose="020B0604020202020204" pitchFamily="34" charset="0"/>
              <a:buChar char="•"/>
            </a:pP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填报单位：</a:t>
            </a:r>
            <a:r>
              <a:rPr lang="zh-CN" altLang="en-US" sz="25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银行</a:t>
            </a: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a:t>
            </a:r>
            <a:endParaRPr lang="en-US" altLang="zh-CN" sz="25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342900" indent="-342900" algn="just">
              <a:lnSpc>
                <a:spcPct val="125000"/>
              </a:lnSpc>
              <a:buFont typeface="Arial" panose="020B0604020202020204" pitchFamily="34" charset="0"/>
              <a:buChar char="•"/>
            </a:pP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包括</a:t>
            </a:r>
            <a:r>
              <a:rPr lang="zh-CN" altLang="en-US" sz="25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实物</a:t>
            </a: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贵金属和</a:t>
            </a:r>
            <a:r>
              <a:rPr lang="zh-CN" altLang="en-US" sz="25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非实物</a:t>
            </a: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贵金属交易。</a:t>
            </a:r>
            <a:endParaRPr lang="en-US" altLang="zh-CN" sz="25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342900" indent="-342900" algn="just">
              <a:lnSpc>
                <a:spcPct val="125000"/>
              </a:lnSpc>
              <a:buFont typeface="Arial" panose="020B0604020202020204" pitchFamily="34" charset="0"/>
              <a:buChar char="•"/>
            </a:pP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不包含贵金属期货等</a:t>
            </a:r>
            <a:r>
              <a:rPr lang="zh-CN" altLang="en-US" sz="2500" dirty="0">
                <a:solidFill>
                  <a:srgbClr val="00B0F0"/>
                </a:solidFill>
                <a:latin typeface="微软雅黑" panose="020B0503020204020204" pitchFamily="34" charset="-122"/>
                <a:ea typeface="微软雅黑" panose="020B0503020204020204" pitchFamily="34" charset="-122"/>
                <a:cs typeface="黑体" panose="02010609060101010101" pitchFamily="49" charset="-122"/>
                <a:sym typeface="+mn-ea"/>
              </a:rPr>
              <a:t>衍生品</a:t>
            </a: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交易。</a:t>
            </a:r>
            <a:endPar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Tree>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1"/>
          <a:stretch>
            <a:fillRect/>
          </a:stretch>
        </p:blipFill>
        <p:spPr>
          <a:xfrm>
            <a:off x="6233631" y="3408504"/>
            <a:ext cx="5982159" cy="1360696"/>
          </a:xfrm>
          <a:prstGeom prst="rect">
            <a:avLst/>
          </a:prstGeom>
        </p:spPr>
      </p:pic>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3"/>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四</a:t>
            </a: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cs typeface="黑体" panose="02010609060101010101" pitchFamily="49" charset="-122"/>
                <a:sym typeface="+mn-ea"/>
              </a:rPr>
              <a:t>指标解释</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文本框 2"/>
          <p:cNvSpPr txBox="1"/>
          <p:nvPr/>
        </p:nvSpPr>
        <p:spPr>
          <a:xfrm>
            <a:off x="381750" y="1500662"/>
            <a:ext cx="11428497" cy="938719"/>
          </a:xfrm>
          <a:prstGeom prst="rect">
            <a:avLst/>
          </a:prstGeom>
          <a:noFill/>
        </p:spPr>
        <p:txBody>
          <a:bodyPr wrap="square" rtlCol="0">
            <a:spAutoFit/>
          </a:bodyPr>
          <a:lstStyle/>
          <a:p>
            <a:pPr>
              <a:lnSpc>
                <a:spcPct val="125000"/>
              </a:lnSpc>
            </a:pPr>
            <a:r>
              <a:rPr lang="en-US" altLang="zh-CN" sz="2200" dirty="0" smtClean="0"/>
              <a:t>7</a:t>
            </a:r>
            <a:r>
              <a:rPr lang="zh-CN" altLang="en-US" sz="2200" dirty="0" smtClean="0"/>
              <a:t>、</a:t>
            </a:r>
            <a:r>
              <a:rPr lang="zh-CN" altLang="en-US" sz="2200" dirty="0"/>
              <a:t>其他业务</a:t>
            </a:r>
            <a:endParaRPr lang="en-US" altLang="zh-CN" sz="2200" dirty="0"/>
          </a:p>
          <a:p>
            <a:pPr marL="285750" indent="-285750">
              <a:lnSpc>
                <a:spcPct val="125000"/>
              </a:lnSpc>
              <a:buFont typeface="Arial" panose="020B0604020202020204" pitchFamily="34" charset="0"/>
              <a:buChar char="•"/>
            </a:pP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代理保险销售额：指</a:t>
            </a:r>
            <a:r>
              <a:rPr lang="zh-CN" altLang="en-US" sz="2200" dirty="0">
                <a:solidFill>
                  <a:srgbClr val="00B0F0"/>
                </a:solidFill>
                <a:latin typeface="微软雅黑" panose="020B0503020204020204" pitchFamily="34" charset="-122"/>
                <a:ea typeface="微软雅黑" panose="020B0503020204020204" pitchFamily="34" charset="-122"/>
                <a:cs typeface="黑体" panose="02010609060101010101" pitchFamily="49" charset="-122"/>
                <a:sym typeface="+mn-ea"/>
              </a:rPr>
              <a:t>报告期内</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金融机构代理销售各类保险的合同金额。</a:t>
            </a:r>
            <a:endPar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9" name="矩形 8"/>
          <p:cNvSpPr/>
          <p:nvPr/>
        </p:nvSpPr>
        <p:spPr>
          <a:xfrm>
            <a:off x="7968208" y="4063727"/>
            <a:ext cx="2160240" cy="301377"/>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289483" y="2820714"/>
            <a:ext cx="5683889" cy="2452916"/>
          </a:xfrm>
          <a:prstGeom prst="rect">
            <a:avLst/>
          </a:prstGeom>
          <a:noFill/>
        </p:spPr>
        <p:txBody>
          <a:bodyPr wrap="square" rtlCol="0">
            <a:spAutoFit/>
          </a:bodyPr>
          <a:lstStyle/>
          <a:p>
            <a:pPr marL="342900" indent="-342900" algn="just">
              <a:lnSpc>
                <a:spcPct val="125000"/>
              </a:lnSpc>
              <a:buFont typeface="Arial" panose="020B0604020202020204" pitchFamily="34" charset="0"/>
              <a:buChar char="•"/>
            </a:pP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填报单位：</a:t>
            </a:r>
            <a:r>
              <a:rPr lang="zh-CN" altLang="en-US" sz="25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银行、各类保险中介机构</a:t>
            </a: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a:t>
            </a:r>
            <a:endParaRPr lang="en-US" altLang="zh-CN" sz="25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342900" indent="-342900" algn="just">
              <a:lnSpc>
                <a:spcPct val="125000"/>
              </a:lnSpc>
              <a:buFont typeface="Arial" panose="020B0604020202020204" pitchFamily="34" charset="0"/>
              <a:buChar char="•"/>
            </a:pP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只统计代理保险销售情况。</a:t>
            </a:r>
            <a:endParaRPr lang="en-US" altLang="zh-CN" sz="25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342900" indent="-342900" algn="just">
              <a:lnSpc>
                <a:spcPct val="125000"/>
              </a:lnSpc>
              <a:buFont typeface="Arial" panose="020B0604020202020204" pitchFamily="34" charset="0"/>
              <a:buChar char="•"/>
            </a:pPr>
            <a:r>
              <a:rPr lang="zh-CN" altLang="en-US" sz="25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不包含</a:t>
            </a:r>
            <a:r>
              <a:rPr lang="zh-CN" altLang="en-US" sz="2500" dirty="0">
                <a:solidFill>
                  <a:schemeClr val="tx2">
                    <a:lumMod val="50000"/>
                  </a:schemeClr>
                </a:solidFill>
                <a:latin typeface="微软雅黑" panose="020B0503020204020204" pitchFamily="34" charset="-122"/>
                <a:ea typeface="微软雅黑" panose="020B0503020204020204" pitchFamily="34" charset="-122"/>
                <a:cs typeface="黑体" panose="02010609060101010101" pitchFamily="49" charset="-122"/>
                <a:sym typeface="+mn-ea"/>
              </a:rPr>
              <a:t>保险经纪业务</a:t>
            </a: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a:t>
            </a:r>
            <a:endPar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342900" indent="-342900" algn="just">
              <a:lnSpc>
                <a:spcPct val="125000"/>
              </a:lnSpc>
              <a:buFont typeface="Arial" panose="020B0604020202020204" pitchFamily="34" charset="0"/>
              <a:buChar char="•"/>
            </a:pPr>
            <a:r>
              <a:rPr lang="zh-CN" altLang="en-US" sz="25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保险经纪公司若有代理保险</a:t>
            </a: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业务，应将代理销售保险金额进行统计填报。</a:t>
            </a:r>
            <a:endPar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Tree>
  </p:cSld>
  <p:clrMapOvr>
    <a:masterClrMapping/>
  </p:clrMapOv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1"/>
          <a:stretch>
            <a:fillRect/>
          </a:stretch>
        </p:blipFill>
        <p:spPr>
          <a:xfrm>
            <a:off x="6233631" y="3408504"/>
            <a:ext cx="5982159" cy="1360696"/>
          </a:xfrm>
          <a:prstGeom prst="rect">
            <a:avLst/>
          </a:prstGeom>
        </p:spPr>
      </p:pic>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3"/>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四</a:t>
            </a: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cs typeface="黑体" panose="02010609060101010101" pitchFamily="49" charset="-122"/>
                <a:sym typeface="+mn-ea"/>
              </a:rPr>
              <a:t>指标解释</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文本框 2"/>
          <p:cNvSpPr txBox="1"/>
          <p:nvPr/>
        </p:nvSpPr>
        <p:spPr>
          <a:xfrm>
            <a:off x="381750" y="1500662"/>
            <a:ext cx="11428497" cy="938719"/>
          </a:xfrm>
          <a:prstGeom prst="rect">
            <a:avLst/>
          </a:prstGeom>
          <a:noFill/>
        </p:spPr>
        <p:txBody>
          <a:bodyPr wrap="square" rtlCol="0">
            <a:spAutoFit/>
          </a:bodyPr>
          <a:lstStyle/>
          <a:p>
            <a:pPr>
              <a:lnSpc>
                <a:spcPct val="125000"/>
              </a:lnSpc>
            </a:pPr>
            <a:r>
              <a:rPr lang="en-US" altLang="zh-CN" sz="2200" dirty="0" smtClean="0"/>
              <a:t>7</a:t>
            </a:r>
            <a:r>
              <a:rPr lang="zh-CN" altLang="en-US" sz="2200" dirty="0" smtClean="0"/>
              <a:t>、</a:t>
            </a:r>
            <a:r>
              <a:rPr lang="zh-CN" altLang="en-US" sz="2200" dirty="0"/>
              <a:t>其他业务</a:t>
            </a:r>
            <a:endParaRPr lang="en-US" altLang="zh-CN" sz="2200" dirty="0"/>
          </a:p>
          <a:p>
            <a:pPr marL="285750" indent="-285750">
              <a:lnSpc>
                <a:spcPct val="125000"/>
              </a:lnSpc>
              <a:buFont typeface="Arial" panose="020B0604020202020204" pitchFamily="34" charset="0"/>
              <a:buChar char="•"/>
            </a:pP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代理基金销售额：指</a:t>
            </a:r>
            <a:r>
              <a:rPr lang="zh-CN" altLang="en-US" sz="2200" dirty="0">
                <a:solidFill>
                  <a:srgbClr val="0070C0"/>
                </a:solidFill>
                <a:latin typeface="微软雅黑" panose="020B0503020204020204" pitchFamily="34" charset="-122"/>
                <a:ea typeface="微软雅黑" panose="020B0503020204020204" pitchFamily="34" charset="-122"/>
                <a:cs typeface="黑体" panose="02010609060101010101" pitchFamily="49" charset="-122"/>
                <a:sym typeface="+mn-ea"/>
              </a:rPr>
              <a:t>报告期内</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金融机构</a:t>
            </a:r>
            <a:r>
              <a:rPr lang="zh-CN" altLang="en-US" sz="2200" dirty="0">
                <a:solidFill>
                  <a:srgbClr val="0070C0"/>
                </a:solidFill>
                <a:latin typeface="微软雅黑" panose="020B0503020204020204" pitchFamily="34" charset="-122"/>
                <a:ea typeface="微软雅黑" panose="020B0503020204020204" pitchFamily="34" charset="-122"/>
                <a:cs typeface="黑体" panose="02010609060101010101" pitchFamily="49" charset="-122"/>
                <a:sym typeface="+mn-ea"/>
              </a:rPr>
              <a:t>代理发售</a:t>
            </a:r>
            <a:r>
              <a:rPr lang="zh-CN" altLang="en-US" sz="2200" dirty="0">
                <a:latin typeface="微软雅黑" panose="020B0503020204020204" pitchFamily="34" charset="-122"/>
                <a:ea typeface="微软雅黑" panose="020B0503020204020204" pitchFamily="34" charset="-122"/>
                <a:cs typeface="黑体" panose="02010609060101010101" pitchFamily="49" charset="-122"/>
                <a:sym typeface="+mn-ea"/>
              </a:rPr>
              <a:t>各类基金的成交金额。</a:t>
            </a:r>
            <a:endParaRPr lang="en-US" altLang="zh-CN" sz="22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9" name="矩形 8"/>
          <p:cNvSpPr/>
          <p:nvPr/>
        </p:nvSpPr>
        <p:spPr>
          <a:xfrm>
            <a:off x="7968208" y="4423767"/>
            <a:ext cx="2160240" cy="301377"/>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384948" y="3316593"/>
            <a:ext cx="5360370" cy="1010213"/>
          </a:xfrm>
          <a:prstGeom prst="rect">
            <a:avLst/>
          </a:prstGeom>
          <a:noFill/>
        </p:spPr>
        <p:txBody>
          <a:bodyPr wrap="square" rtlCol="0">
            <a:spAutoFit/>
          </a:bodyPr>
          <a:lstStyle/>
          <a:p>
            <a:pPr marL="342900" indent="-342900" algn="just">
              <a:lnSpc>
                <a:spcPct val="125000"/>
              </a:lnSpc>
              <a:buFont typeface="Arial" panose="020B0604020202020204" pitchFamily="34" charset="0"/>
              <a:buChar char="•"/>
            </a:pP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填报单位：</a:t>
            </a:r>
            <a:r>
              <a:rPr lang="zh-CN" altLang="en-US" sz="25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银行、基金销售公司、投资公司</a:t>
            </a:r>
            <a:r>
              <a:rPr lang="zh-CN" altLang="en-US" sz="2500" dirty="0">
                <a:latin typeface="微软雅黑" panose="020B0503020204020204" pitchFamily="34" charset="-122"/>
                <a:ea typeface="微软雅黑" panose="020B0503020204020204" pitchFamily="34" charset="-122"/>
                <a:cs typeface="黑体" panose="02010609060101010101" pitchFamily="49" charset="-122"/>
                <a:sym typeface="+mn-ea"/>
              </a:rPr>
              <a:t>。</a:t>
            </a:r>
            <a:endParaRPr lang="en-US" altLang="zh-CN" sz="25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Tree>
  </p:cSld>
  <p:clrMapOvr>
    <a:masterClrMapping/>
  </p:clrMapOv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2"/>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cs typeface="黑体" panose="02010609060101010101" pitchFamily="49" charset="-122"/>
                <a:sym typeface="+mn-ea"/>
              </a:rPr>
              <a:t>五</a:t>
            </a: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注意事项</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文本框 2"/>
          <p:cNvSpPr txBox="1"/>
          <p:nvPr/>
        </p:nvSpPr>
        <p:spPr>
          <a:xfrm>
            <a:off x="299759" y="1803937"/>
            <a:ext cx="10074024" cy="616644"/>
          </a:xfrm>
          <a:prstGeom prst="rect">
            <a:avLst/>
          </a:prstGeom>
          <a:noFill/>
        </p:spPr>
        <p:txBody>
          <a:bodyPr wrap="square" rtlCol="0">
            <a:spAutoFit/>
          </a:bodyPr>
          <a:lstStyle/>
          <a:p>
            <a:pPr>
              <a:lnSpc>
                <a:spcPct val="125000"/>
              </a:lnSpc>
            </a:pPr>
            <a:r>
              <a:rPr lang="en-US" altLang="zh-CN" sz="3000" dirty="0">
                <a:latin typeface="微软雅黑" panose="020B0503020204020204" pitchFamily="34" charset="-122"/>
                <a:cs typeface="黑体" panose="02010609060101010101" pitchFamily="49" charset="-122"/>
                <a:sym typeface="+mn-ea"/>
              </a:rPr>
              <a:t>1</a:t>
            </a:r>
            <a:r>
              <a:rPr lang="zh-CN" altLang="en-US" sz="3000" dirty="0">
                <a:latin typeface="微软雅黑" panose="020B0503020204020204" pitchFamily="34" charset="-122"/>
                <a:cs typeface="黑体" panose="02010609060101010101" pitchFamily="49" charset="-122"/>
                <a:sym typeface="+mn-ea"/>
              </a:rPr>
              <a:t>、报送日期及方式：</a:t>
            </a:r>
            <a:r>
              <a:rPr lang="zh-CN" altLang="en-US" sz="3000" dirty="0">
                <a:solidFill>
                  <a:srgbClr val="FF0000"/>
                </a:solidFill>
                <a:latin typeface="微软雅黑" panose="020B0503020204020204" pitchFamily="34" charset="-122"/>
                <a:cs typeface="黑体" panose="02010609060101010101" pitchFamily="49" charset="-122"/>
                <a:sym typeface="+mn-ea"/>
              </a:rPr>
              <a:t>季后</a:t>
            </a:r>
            <a:r>
              <a:rPr lang="en-US" altLang="zh-CN" sz="3000" dirty="0">
                <a:solidFill>
                  <a:srgbClr val="FF0000"/>
                </a:solidFill>
                <a:latin typeface="微软雅黑" panose="020B0503020204020204" pitchFamily="34" charset="-122"/>
                <a:cs typeface="黑体" panose="02010609060101010101" pitchFamily="49" charset="-122"/>
                <a:sym typeface="+mn-ea"/>
              </a:rPr>
              <a:t>10</a:t>
            </a:r>
            <a:r>
              <a:rPr lang="zh-CN" altLang="en-US" sz="3000" dirty="0">
                <a:solidFill>
                  <a:srgbClr val="FF0000"/>
                </a:solidFill>
                <a:latin typeface="微软雅黑" panose="020B0503020204020204" pitchFamily="34" charset="-122"/>
                <a:cs typeface="黑体" panose="02010609060101010101" pitchFamily="49" charset="-122"/>
                <a:sym typeface="+mn-ea"/>
              </a:rPr>
              <a:t>日</a:t>
            </a:r>
            <a:r>
              <a:rPr lang="en-US" altLang="zh-CN" sz="3000" dirty="0">
                <a:solidFill>
                  <a:schemeClr val="tx1">
                    <a:lumMod val="95000"/>
                    <a:lumOff val="5000"/>
                  </a:schemeClr>
                </a:solidFill>
                <a:latin typeface="微软雅黑" panose="020B0503020204020204" pitchFamily="34" charset="-122"/>
                <a:cs typeface="黑体" panose="02010609060101010101" pitchFamily="49" charset="-122"/>
                <a:sym typeface="+mn-ea"/>
              </a:rPr>
              <a:t>18</a:t>
            </a:r>
            <a:r>
              <a:rPr lang="zh-CN" altLang="en-US" sz="3000" dirty="0">
                <a:solidFill>
                  <a:schemeClr val="tx1">
                    <a:lumMod val="95000"/>
                    <a:lumOff val="5000"/>
                  </a:schemeClr>
                </a:solidFill>
                <a:latin typeface="微软雅黑" panose="020B0503020204020204" pitchFamily="34" charset="-122"/>
                <a:cs typeface="黑体" panose="02010609060101010101" pitchFamily="49" charset="-122"/>
                <a:sym typeface="+mn-ea"/>
              </a:rPr>
              <a:t>时前网上填报。</a:t>
            </a:r>
            <a:endParaRPr lang="zh-CN" altLang="en-US" sz="3000" dirty="0">
              <a:solidFill>
                <a:schemeClr val="tx1">
                  <a:lumMod val="95000"/>
                  <a:lumOff val="5000"/>
                </a:schemeClr>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Tree>
  </p:cSld>
  <p:clrMapOvr>
    <a:masterClrMapping/>
  </p:clrMapOv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2"/>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cs typeface="黑体" panose="02010609060101010101" pitchFamily="49" charset="-122"/>
                <a:sym typeface="+mn-ea"/>
              </a:rPr>
              <a:t>五</a:t>
            </a: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注意事项</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文本框 2"/>
          <p:cNvSpPr txBox="1"/>
          <p:nvPr/>
        </p:nvSpPr>
        <p:spPr>
          <a:xfrm>
            <a:off x="551384" y="1726457"/>
            <a:ext cx="10481108" cy="1770806"/>
          </a:xfrm>
          <a:prstGeom prst="rect">
            <a:avLst/>
          </a:prstGeom>
          <a:noFill/>
        </p:spPr>
        <p:txBody>
          <a:bodyPr wrap="square" rtlCol="0">
            <a:spAutoFit/>
          </a:bodyPr>
          <a:lstStyle/>
          <a:p>
            <a:pPr>
              <a:lnSpc>
                <a:spcPct val="125000"/>
              </a:lnSpc>
            </a:pPr>
            <a:r>
              <a:rPr lang="en-US" altLang="zh-CN" sz="3000" dirty="0">
                <a:latin typeface="微软雅黑" panose="020B0503020204020204" pitchFamily="34" charset="-122"/>
                <a:cs typeface="黑体" panose="02010609060101010101" pitchFamily="49" charset="-122"/>
                <a:sym typeface="+mn-ea"/>
              </a:rPr>
              <a:t>2</a:t>
            </a:r>
            <a:r>
              <a:rPr lang="zh-CN" altLang="en-US" sz="3000" dirty="0">
                <a:latin typeface="微软雅黑" panose="020B0503020204020204" pitchFamily="34" charset="-122"/>
                <a:cs typeface="黑体" panose="02010609060101010101" pitchFamily="49" charset="-122"/>
                <a:sym typeface="+mn-ea"/>
              </a:rPr>
              <a:t>、计量单位</a:t>
            </a:r>
            <a:endParaRPr lang="en-US" altLang="zh-CN" sz="3000" dirty="0">
              <a:latin typeface="微软雅黑" panose="020B0503020204020204" pitchFamily="34" charset="-122"/>
              <a:cs typeface="黑体" panose="02010609060101010101" pitchFamily="49" charset="-122"/>
              <a:sym typeface="+mn-ea"/>
            </a:endParaRPr>
          </a:p>
          <a:p>
            <a:pPr marL="457200" indent="-457200">
              <a:lnSpc>
                <a:spcPct val="125000"/>
              </a:lnSpc>
              <a:buFont typeface="Arial" panose="020B0604020202020204" pitchFamily="34" charset="0"/>
              <a:buChar char="•"/>
            </a:pPr>
            <a:r>
              <a:rPr lang="zh-CN" altLang="en-US" sz="3000" dirty="0">
                <a:latin typeface="微软雅黑" panose="020B0503020204020204" pitchFamily="34" charset="-122"/>
                <a:ea typeface="微软雅黑" panose="020B0503020204020204" pitchFamily="34" charset="-122"/>
                <a:cs typeface="黑体" panose="02010609060101010101" pitchFamily="49" charset="-122"/>
                <a:sym typeface="+mn-ea"/>
              </a:rPr>
              <a:t>价值量计量单位为</a:t>
            </a:r>
            <a:r>
              <a:rPr lang="zh-CN" altLang="en-US" sz="3000" dirty="0">
                <a:solidFill>
                  <a:srgbClr val="FF0000"/>
                </a:solidFill>
                <a:latin typeface="微软雅黑" panose="020B0503020204020204" pitchFamily="34" charset="-122"/>
                <a:ea typeface="微软雅黑" panose="020B0503020204020204" pitchFamily="34" charset="-122"/>
                <a:cs typeface="黑体" panose="02010609060101010101" pitchFamily="49" charset="-122"/>
                <a:sym typeface="+mn-ea"/>
              </a:rPr>
              <a:t>万元</a:t>
            </a:r>
            <a:r>
              <a:rPr lang="zh-CN" altLang="en-US" sz="3000" dirty="0">
                <a:latin typeface="微软雅黑" panose="020B0503020204020204" pitchFamily="34" charset="-122"/>
                <a:ea typeface="微软雅黑" panose="020B0503020204020204" pitchFamily="34" charset="-122"/>
                <a:cs typeface="黑体" panose="02010609060101010101" pitchFamily="49" charset="-122"/>
                <a:sym typeface="+mn-ea"/>
              </a:rPr>
              <a:t>，四舍五入取整填报。</a:t>
            </a:r>
            <a:endParaRPr lang="en-US" altLang="zh-CN" sz="3000" dirty="0">
              <a:latin typeface="微软雅黑" panose="020B0503020204020204" pitchFamily="34" charset="-122"/>
              <a:ea typeface="微软雅黑" panose="020B0503020204020204" pitchFamily="34" charset="-122"/>
              <a:cs typeface="黑体" panose="02010609060101010101" pitchFamily="49" charset="-122"/>
              <a:sym typeface="+mn-ea"/>
            </a:endParaRPr>
          </a:p>
          <a:p>
            <a:pPr marL="457200" indent="-457200">
              <a:lnSpc>
                <a:spcPct val="125000"/>
              </a:lnSpc>
              <a:buFont typeface="Arial" panose="020B0604020202020204" pitchFamily="34" charset="0"/>
              <a:buChar char="•"/>
            </a:pPr>
            <a:r>
              <a:rPr lang="zh-CN" altLang="en-US" sz="3000" dirty="0">
                <a:latin typeface="微软雅黑" panose="020B0503020204020204" pitchFamily="34" charset="-122"/>
                <a:ea typeface="微软雅黑" panose="020B0503020204020204" pitchFamily="34" charset="-122"/>
                <a:cs typeface="黑体" panose="02010609060101010101" pitchFamily="49" charset="-122"/>
                <a:sym typeface="+mn-ea"/>
              </a:rPr>
              <a:t>企业取数填报时请注意核对单位，否则直接影响数据质量。</a:t>
            </a:r>
            <a:endParaRPr lang="zh-CN" altLang="en-US" sz="3000" dirty="0">
              <a:latin typeface="微软雅黑" panose="020B0503020204020204" pitchFamily="34" charset="-122"/>
              <a:ea typeface="微软雅黑" panose="020B0503020204020204" pitchFamily="34" charset="-122"/>
              <a:cs typeface="黑体" panose="02010609060101010101" pitchFamily="49" charset="-122"/>
              <a:sym typeface="+mn-ea"/>
            </a:endParaRP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stretch>
            <a:fillRect/>
          </a:stretch>
        </p:blipFill>
        <p:spPr>
          <a:xfrm>
            <a:off x="267335" y="2582182"/>
            <a:ext cx="7628865" cy="542925"/>
          </a:xfrm>
          <a:prstGeom prst="rect">
            <a:avLst/>
          </a:prstGeom>
        </p:spPr>
      </p:pic>
      <p:pic>
        <p:nvPicPr>
          <p:cNvPr id="4" name="图片 3"/>
          <p:cNvPicPr>
            <a:picLocks noChangeAspect="1"/>
          </p:cNvPicPr>
          <p:nvPr/>
        </p:nvPicPr>
        <p:blipFill>
          <a:blip r:embed="rId2"/>
          <a:stretch>
            <a:fillRect/>
          </a:stretch>
        </p:blipFill>
        <p:spPr>
          <a:xfrm>
            <a:off x="191344" y="1632058"/>
            <a:ext cx="7572375" cy="828675"/>
          </a:xfrm>
          <a:prstGeom prst="rect">
            <a:avLst/>
          </a:prstGeom>
        </p:spPr>
      </p:pic>
      <p:pic>
        <p:nvPicPr>
          <p:cNvPr id="18" name="图片 17"/>
          <p:cNvPicPr>
            <a:picLocks noChangeAspect="1"/>
          </p:cNvPicPr>
          <p:nvPr/>
        </p:nvPicPr>
        <p:blipFill>
          <a:blip r:embed="rId3"/>
          <a:stretch>
            <a:fillRect/>
          </a:stretch>
        </p:blipFill>
        <p:spPr>
          <a:xfrm>
            <a:off x="6016898" y="2886617"/>
            <a:ext cx="6057983" cy="3680634"/>
          </a:xfrm>
          <a:prstGeom prst="rect">
            <a:avLst/>
          </a:prstGeom>
        </p:spPr>
      </p:pic>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4"/>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5"/>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altLang="en-US" sz="2000" b="1" dirty="0" smtClean="0">
                <a:solidFill>
                  <a:schemeClr val="bg1"/>
                </a:solidFill>
                <a:latin typeface="微软雅黑" panose="020B0503020204020204" pitchFamily="34" charset="-122"/>
                <a:cs typeface="黑体" panose="02010609060101010101" pitchFamily="49" charset="-122"/>
                <a:sym typeface="+mn-ea"/>
              </a:rPr>
              <a:t>（二）指标解释</a:t>
            </a:r>
            <a:endParaRPr lang="zh-CN" altLang="en-US" sz="2000" b="1" dirty="0">
              <a:solidFill>
                <a:schemeClr val="bg1"/>
              </a:solidFill>
              <a:latin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a:xfrm>
            <a:off x="9045890" y="6380631"/>
            <a:ext cx="2743200" cy="365125"/>
          </a:xfrm>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13" name="矩形 12"/>
          <p:cNvSpPr/>
          <p:nvPr/>
        </p:nvSpPr>
        <p:spPr>
          <a:xfrm>
            <a:off x="479376" y="2838203"/>
            <a:ext cx="3672409" cy="286904"/>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6476365" y="3752215"/>
            <a:ext cx="3147695" cy="89852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0" y="3363595"/>
            <a:ext cx="5259705" cy="1615827"/>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zh-CN" altLang="en-US" sz="2200" b="1" i="0" u="none" strike="noStrike" dirty="0">
                <a:solidFill>
                  <a:srgbClr val="FF0000"/>
                </a:solidFill>
                <a:effectLst/>
                <a:latin typeface="微软雅黑" panose="020B0503020204020204" pitchFamily="34" charset="-122"/>
              </a:rPr>
              <a:t>股票</a:t>
            </a:r>
            <a:r>
              <a:rPr lang="zh-CN" altLang="en-US" sz="2200" b="1" i="0" u="none" strike="noStrike" dirty="0" smtClean="0">
                <a:solidFill>
                  <a:srgbClr val="FF0000"/>
                </a:solidFill>
                <a:effectLst/>
                <a:latin typeface="微软雅黑" panose="020B0503020204020204" pitchFamily="34" charset="-122"/>
              </a:rPr>
              <a:t>交易额</a:t>
            </a:r>
            <a:endParaRPr lang="en-US" altLang="zh-CN" sz="2200" b="1" i="0" u="none" strike="noStrike" dirty="0" smtClean="0">
              <a:solidFill>
                <a:srgbClr val="000000"/>
              </a:solidFill>
              <a:effectLst/>
              <a:latin typeface="微软雅黑" panose="020B0503020204020204" pitchFamily="34" charset="-122"/>
            </a:endParaRPr>
          </a:p>
          <a:p>
            <a:pPr marL="342900" indent="-342900" algn="just">
              <a:lnSpc>
                <a:spcPct val="150000"/>
              </a:lnSpc>
            </a:pPr>
            <a:r>
              <a:rPr lang="zh-CN" altLang="en-US" sz="2200" dirty="0" smtClean="0">
                <a:solidFill>
                  <a:srgbClr val="000000"/>
                </a:solidFill>
                <a:latin typeface="微软雅黑" panose="020B0503020204020204" pitchFamily="34" charset="-122"/>
              </a:rPr>
              <a:t>取自监管部门</a:t>
            </a:r>
            <a:r>
              <a:rPr lang="en-US" altLang="zh-CN" sz="2200" b="0" i="0" u="none" strike="noStrike" dirty="0" smtClean="0">
                <a:solidFill>
                  <a:schemeClr val="tx1"/>
                </a:solidFill>
                <a:effectLst/>
                <a:latin typeface="微软雅黑" panose="020B0503020204020204" pitchFamily="34" charset="-122"/>
              </a:rPr>
              <a:t>《</a:t>
            </a:r>
            <a:r>
              <a:rPr lang="zh-CN" altLang="en-US" sz="2200" b="0" i="0" u="none" strike="noStrike" dirty="0">
                <a:solidFill>
                  <a:schemeClr val="tx1"/>
                </a:solidFill>
                <a:effectLst/>
                <a:latin typeface="微软雅黑" panose="020B0503020204020204" pitchFamily="34" charset="-122"/>
              </a:rPr>
              <a:t>证券交易情况表</a:t>
            </a:r>
            <a:r>
              <a:rPr lang="en-US" altLang="zh-CN" sz="2200" b="0" i="0" u="none" strike="noStrike" dirty="0" smtClean="0">
                <a:solidFill>
                  <a:schemeClr val="tx1"/>
                </a:solidFill>
                <a:effectLst/>
                <a:latin typeface="微软雅黑" panose="020B0503020204020204" pitchFamily="34" charset="-122"/>
              </a:rPr>
              <a:t>》</a:t>
            </a:r>
            <a:endParaRPr lang="en-US" altLang="zh-CN" sz="2200" b="0" i="0" u="none" strike="noStrike" dirty="0">
              <a:solidFill>
                <a:schemeClr val="tx1"/>
              </a:solidFill>
              <a:effectLst/>
              <a:latin typeface="微软雅黑" panose="020B0503020204020204" pitchFamily="34" charset="-122"/>
            </a:endParaRPr>
          </a:p>
          <a:p>
            <a:pPr marL="342900" indent="-342900" algn="just">
              <a:lnSpc>
                <a:spcPct val="150000"/>
              </a:lnSpc>
              <a:buFont typeface="Arial" panose="020B0604020202020204" pitchFamily="34" charset="0"/>
              <a:buChar char="•"/>
            </a:pPr>
            <a:r>
              <a:rPr lang="zh-CN" altLang="en-US" sz="2200" dirty="0"/>
              <a:t>本月对应本期，</a:t>
            </a:r>
            <a:r>
              <a:rPr lang="en-US" altLang="zh-CN" sz="2200" dirty="0"/>
              <a:t>1-</a:t>
            </a:r>
            <a:r>
              <a:rPr lang="zh-CN" altLang="en-US" sz="2200" dirty="0"/>
              <a:t>本月对应本年累计数。</a:t>
            </a:r>
            <a:endParaRPr lang="en-US" altLang="zh-CN" sz="2200" dirty="0"/>
          </a:p>
        </p:txBody>
      </p:sp>
      <p:sp>
        <p:nvSpPr>
          <p:cNvPr id="21" name="矩形 20"/>
          <p:cNvSpPr/>
          <p:nvPr/>
        </p:nvSpPr>
        <p:spPr>
          <a:xfrm>
            <a:off x="6476668" y="5068434"/>
            <a:ext cx="3200823" cy="34117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6461598" y="6178258"/>
            <a:ext cx="3215893" cy="180257"/>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4" name="直接箭头连接符 23"/>
          <p:cNvCxnSpPr/>
          <p:nvPr/>
        </p:nvCxnSpPr>
        <p:spPr>
          <a:xfrm flipH="1" flipV="1">
            <a:off x="4151784" y="3125107"/>
            <a:ext cx="2309814" cy="626992"/>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直接箭头连接符 27"/>
          <p:cNvCxnSpPr/>
          <p:nvPr/>
        </p:nvCxnSpPr>
        <p:spPr>
          <a:xfrm flipH="1" flipV="1">
            <a:off x="4114979" y="3156708"/>
            <a:ext cx="2319569" cy="1942749"/>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直接箭头连接符 29"/>
          <p:cNvCxnSpPr/>
          <p:nvPr/>
        </p:nvCxnSpPr>
        <p:spPr>
          <a:xfrm flipH="1" flipV="1">
            <a:off x="4098187" y="3135434"/>
            <a:ext cx="2336361" cy="3046461"/>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2" name="矩形 31"/>
          <p:cNvSpPr/>
          <p:nvPr/>
        </p:nvSpPr>
        <p:spPr>
          <a:xfrm>
            <a:off x="4151784" y="1927918"/>
            <a:ext cx="1152128" cy="268908"/>
          </a:xfrm>
          <a:prstGeom prst="rect">
            <a:avLst/>
          </a:prstGeom>
          <a:noFill/>
          <a:extLst>
            <a:ext uri="{909E8E84-426E-40DD-AFC4-6F175D3DCCD1}">
              <a14:hiddenFill xmlns:a14="http://schemas.microsoft.com/office/drawing/2010/main">
                <a:solidFill>
                  <a:schemeClr val="lt1"/>
                </a:solidFill>
              </a14:hiddenFill>
            </a:ext>
          </a:extLst>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33" name="矩形 32"/>
          <p:cNvSpPr/>
          <p:nvPr/>
        </p:nvSpPr>
        <p:spPr>
          <a:xfrm>
            <a:off x="9696400" y="3506403"/>
            <a:ext cx="1152128" cy="268908"/>
          </a:xfrm>
          <a:prstGeom prst="rect">
            <a:avLst/>
          </a:prstGeom>
          <a:noFill/>
          <a:extLst>
            <a:ext uri="{909E8E84-426E-40DD-AFC4-6F175D3DCCD1}">
              <a14:hiddenFill xmlns:a14="http://schemas.microsoft.com/office/drawing/2010/main">
                <a:solidFill>
                  <a:schemeClr val="lt1"/>
                </a:solidFill>
              </a14:hiddenFill>
            </a:ext>
          </a:extLst>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cxnSp>
        <p:nvCxnSpPr>
          <p:cNvPr id="52" name="直接箭头连接符 51"/>
          <p:cNvCxnSpPr/>
          <p:nvPr/>
        </p:nvCxnSpPr>
        <p:spPr>
          <a:xfrm flipH="1" flipV="1">
            <a:off x="5303141" y="2196826"/>
            <a:ext cx="4374350" cy="1359515"/>
          </a:xfrm>
          <a:prstGeom prst="straightConnector1">
            <a:avLst/>
          </a:prstGeom>
          <a:ln>
            <a:tailEnd type="triangle" w="med" len="med"/>
          </a:ln>
        </p:spPr>
        <p:style>
          <a:lnRef idx="3">
            <a:schemeClr val="dk1"/>
          </a:lnRef>
          <a:fillRef idx="0">
            <a:schemeClr val="dk1"/>
          </a:fillRef>
          <a:effectRef idx="2">
            <a:schemeClr val="dk1"/>
          </a:effectRef>
          <a:fontRef idx="minor">
            <a:schemeClr val="tx1"/>
          </a:fontRef>
        </p:style>
      </p:cxnSp>
    </p:spTree>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2"/>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cs typeface="黑体" panose="02010609060101010101" pitchFamily="49" charset="-122"/>
                <a:sym typeface="+mn-ea"/>
              </a:rPr>
              <a:t>五</a:t>
            </a:r>
            <a:r>
              <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a:t>
            </a:r>
            <a:r>
              <a:rPr lang="zh-CN" altLang="en-US"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rPr>
              <a:t>注意事项</a:t>
            </a:r>
            <a:endParaRPr lang="zh-CN" sz="2000" b="1" dirty="0">
              <a:solidFill>
                <a:schemeClr val="bg1"/>
              </a:solidFill>
              <a:latin typeface="微软雅黑" panose="020B0503020204020204" pitchFamily="34" charset="-122"/>
              <a:ea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文本框 2"/>
          <p:cNvSpPr txBox="1"/>
          <p:nvPr/>
        </p:nvSpPr>
        <p:spPr>
          <a:xfrm>
            <a:off x="511436" y="1726457"/>
            <a:ext cx="9400988" cy="1770806"/>
          </a:xfrm>
          <a:prstGeom prst="rect">
            <a:avLst/>
          </a:prstGeom>
          <a:noFill/>
        </p:spPr>
        <p:txBody>
          <a:bodyPr wrap="square" rtlCol="0">
            <a:spAutoFit/>
          </a:bodyPr>
          <a:lstStyle/>
          <a:p>
            <a:pPr>
              <a:lnSpc>
                <a:spcPct val="125000"/>
              </a:lnSpc>
            </a:pPr>
            <a:r>
              <a:rPr lang="en-US" altLang="zh-CN" sz="3000" dirty="0">
                <a:latin typeface="微软雅黑" panose="020B0503020204020204" pitchFamily="34" charset="-122"/>
                <a:cs typeface="黑体" panose="02010609060101010101" pitchFamily="49" charset="-122"/>
                <a:sym typeface="+mn-ea"/>
              </a:rPr>
              <a:t>3</a:t>
            </a:r>
            <a:r>
              <a:rPr lang="zh-CN" altLang="en-US" sz="3000" dirty="0">
                <a:latin typeface="微软雅黑" panose="020B0503020204020204" pitchFamily="34" charset="-122"/>
                <a:cs typeface="黑体" panose="02010609060101010101" pitchFamily="49" charset="-122"/>
                <a:sym typeface="+mn-ea"/>
              </a:rPr>
              <a:t>、数据调整</a:t>
            </a:r>
            <a:endParaRPr lang="en-US" altLang="zh-CN" sz="3000" dirty="0">
              <a:latin typeface="微软雅黑" panose="020B0503020204020204" pitchFamily="34" charset="-122"/>
              <a:cs typeface="黑体" panose="02010609060101010101" pitchFamily="49" charset="-122"/>
              <a:sym typeface="+mn-ea"/>
            </a:endParaRPr>
          </a:p>
          <a:p>
            <a:pPr marL="457200" indent="-457200">
              <a:lnSpc>
                <a:spcPct val="125000"/>
              </a:lnSpc>
              <a:buFont typeface="Arial" panose="020B0604020202020204" pitchFamily="34" charset="0"/>
              <a:buChar char="•"/>
            </a:pPr>
            <a:r>
              <a:rPr lang="zh-CN" altLang="en-US" sz="3000" dirty="0">
                <a:latin typeface="微软雅黑" panose="020B0503020204020204" pitchFamily="34" charset="-122"/>
                <a:cs typeface="黑体" panose="02010609060101010101" pitchFamily="49" charset="-122"/>
                <a:sym typeface="+mn-ea"/>
              </a:rPr>
              <a:t>企业填报口径有调整时，</a:t>
            </a:r>
            <a:r>
              <a:rPr lang="zh-CN" altLang="en-US" sz="3000" dirty="0">
                <a:solidFill>
                  <a:srgbClr val="00B0F0"/>
                </a:solidFill>
                <a:latin typeface="微软雅黑" panose="020B0503020204020204" pitchFamily="34" charset="-122"/>
                <a:cs typeface="黑体" panose="02010609060101010101" pitchFamily="49" charset="-122"/>
                <a:sym typeface="+mn-ea"/>
              </a:rPr>
              <a:t>本期数</a:t>
            </a:r>
            <a:r>
              <a:rPr lang="zh-CN" altLang="en-US" sz="3000" dirty="0">
                <a:latin typeface="微软雅黑" panose="020B0503020204020204" pitchFamily="34" charset="-122"/>
                <a:cs typeface="黑体" panose="02010609060101010101" pitchFamily="49" charset="-122"/>
                <a:sym typeface="+mn-ea"/>
              </a:rPr>
              <a:t>与</a:t>
            </a:r>
            <a:r>
              <a:rPr lang="zh-CN" altLang="en-US" sz="3000" dirty="0">
                <a:solidFill>
                  <a:srgbClr val="00B0F0"/>
                </a:solidFill>
                <a:latin typeface="微软雅黑" panose="020B0503020204020204" pitchFamily="34" charset="-122"/>
                <a:cs typeface="黑体" panose="02010609060101010101" pitchFamily="49" charset="-122"/>
                <a:sym typeface="+mn-ea"/>
              </a:rPr>
              <a:t>上年同期数</a:t>
            </a:r>
            <a:r>
              <a:rPr lang="zh-CN" altLang="en-US" sz="3000" dirty="0">
                <a:latin typeface="微软雅黑" panose="020B0503020204020204" pitchFamily="34" charset="-122"/>
                <a:cs typeface="黑体" panose="02010609060101010101" pitchFamily="49" charset="-122"/>
                <a:sym typeface="+mn-ea"/>
              </a:rPr>
              <a:t>都应进行调整。</a:t>
            </a:r>
            <a:endParaRPr lang="zh-CN" altLang="en-US" sz="3000" dirty="0">
              <a:latin typeface="微软雅黑" panose="020B0503020204020204" pitchFamily="34" charset="-122"/>
              <a:cs typeface="黑体" panose="02010609060101010101" pitchFamily="49" charset="-122"/>
              <a:sym typeface="+mn-ea"/>
            </a:endParaRPr>
          </a:p>
        </p:txBody>
      </p:sp>
    </p:spTree>
  </p:cSld>
  <p:clrMapOvr>
    <a:masterClrMapping/>
  </p:clrMapOv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图片 6"/>
          <p:cNvPicPr>
            <a:picLocks noChangeAspect="1"/>
          </p:cNvPicPr>
          <p:nvPr/>
        </p:nvPicPr>
        <p:blipFill>
          <a:blip r:embed="rId1" cstate="print"/>
          <a:stretch>
            <a:fillRect/>
          </a:stretch>
        </p:blipFill>
        <p:spPr>
          <a:xfrm>
            <a:off x="6326188" y="5200650"/>
            <a:ext cx="5865812" cy="1657350"/>
          </a:xfrm>
          <a:prstGeom prst="rect">
            <a:avLst/>
          </a:prstGeom>
          <a:noFill/>
          <a:ln w="9525">
            <a:noFill/>
          </a:ln>
        </p:spPr>
      </p:pic>
      <p:sp>
        <p:nvSpPr>
          <p:cNvPr id="16388" name="文本框 62"/>
          <p:cNvSpPr txBox="1"/>
          <p:nvPr/>
        </p:nvSpPr>
        <p:spPr>
          <a:xfrm>
            <a:off x="4727848" y="2851270"/>
            <a:ext cx="2959465" cy="1107996"/>
          </a:xfrm>
          <a:prstGeom prst="rect">
            <a:avLst/>
          </a:prstGeom>
          <a:noFill/>
          <a:ln w="9525">
            <a:noFill/>
          </a:ln>
        </p:spPr>
        <p:txBody>
          <a:bodyPr wrap="none" anchor="t" anchorCtr="0">
            <a:spAutoFit/>
          </a:bodyPr>
          <a:lstStyle/>
          <a:p>
            <a:r>
              <a:rPr lang="zh-CN" altLang="en-US" sz="6600" b="1" dirty="0">
                <a:latin typeface="Arial" panose="020B0604020202020204" pitchFamily="34" charset="0"/>
                <a:ea typeface="微软雅黑" panose="020B0503020204020204" pitchFamily="34" charset="-122"/>
              </a:rPr>
              <a:t>谢谢！ </a:t>
            </a:r>
            <a:endParaRPr lang="zh-CN" altLang="en-US" sz="6600" b="1" dirty="0">
              <a:latin typeface="Arial" panose="020B0604020202020204" pitchFamily="34" charset="0"/>
              <a:ea typeface="微软雅黑" panose="020B0503020204020204" pitchFamily="34" charset="-122"/>
            </a:endParaRPr>
          </a:p>
        </p:txBody>
      </p:sp>
      <p:sp>
        <p:nvSpPr>
          <p:cNvPr id="1069" name="矩形 1068"/>
          <p:cNvSpPr/>
          <p:nvPr/>
        </p:nvSpPr>
        <p:spPr>
          <a:xfrm>
            <a:off x="10906125" y="4237038"/>
            <a:ext cx="476250" cy="4762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17" name="矩形 116"/>
          <p:cNvSpPr/>
          <p:nvPr/>
        </p:nvSpPr>
        <p:spPr>
          <a:xfrm>
            <a:off x="10637838" y="4008438"/>
            <a:ext cx="474663" cy="474663"/>
          </a:xfrm>
          <a:prstGeom prst="rect">
            <a:avLst/>
          </a:prstGeom>
          <a:solidFill>
            <a:srgbClr val="4B649F">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18" name="矩形 117"/>
          <p:cNvSpPr/>
          <p:nvPr/>
        </p:nvSpPr>
        <p:spPr>
          <a:xfrm>
            <a:off x="1262063" y="2146300"/>
            <a:ext cx="474663" cy="474663"/>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19" name="矩形 118"/>
          <p:cNvSpPr/>
          <p:nvPr/>
        </p:nvSpPr>
        <p:spPr>
          <a:xfrm>
            <a:off x="1460500" y="2386013"/>
            <a:ext cx="474663" cy="474663"/>
          </a:xfrm>
          <a:prstGeom prst="rect">
            <a:avLst/>
          </a:prstGeom>
          <a:solidFill>
            <a:srgbClr val="4B649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24" name="直接连接符 23"/>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167993" y="2503442"/>
            <a:ext cx="5219700" cy="781050"/>
          </a:xfrm>
          <a:prstGeom prst="rect">
            <a:avLst/>
          </a:prstGeom>
        </p:spPr>
      </p:pic>
      <p:pic>
        <p:nvPicPr>
          <p:cNvPr id="4" name="图片 3"/>
          <p:cNvPicPr>
            <a:picLocks noChangeAspect="1"/>
          </p:cNvPicPr>
          <p:nvPr/>
        </p:nvPicPr>
        <p:blipFill>
          <a:blip r:embed="rId2"/>
          <a:stretch>
            <a:fillRect/>
          </a:stretch>
        </p:blipFill>
        <p:spPr>
          <a:xfrm>
            <a:off x="191344" y="1632058"/>
            <a:ext cx="7572375" cy="828675"/>
          </a:xfrm>
          <a:prstGeom prst="rect">
            <a:avLst/>
          </a:prstGeom>
        </p:spPr>
      </p:pic>
      <p:pic>
        <p:nvPicPr>
          <p:cNvPr id="18" name="图片 17"/>
          <p:cNvPicPr>
            <a:picLocks noChangeAspect="1"/>
          </p:cNvPicPr>
          <p:nvPr/>
        </p:nvPicPr>
        <p:blipFill>
          <a:blip r:embed="rId3"/>
          <a:stretch>
            <a:fillRect/>
          </a:stretch>
        </p:blipFill>
        <p:spPr>
          <a:xfrm>
            <a:off x="6016898" y="2886617"/>
            <a:ext cx="6057983" cy="3680634"/>
          </a:xfrm>
          <a:prstGeom prst="rect">
            <a:avLst/>
          </a:prstGeom>
        </p:spPr>
      </p:pic>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4"/>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5"/>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altLang="en-US" sz="2000" b="1" dirty="0" smtClean="0">
                <a:solidFill>
                  <a:schemeClr val="bg1"/>
                </a:solidFill>
                <a:latin typeface="微软雅黑" panose="020B0503020204020204" pitchFamily="34" charset="-122"/>
                <a:cs typeface="黑体" panose="02010609060101010101" pitchFamily="49" charset="-122"/>
                <a:sym typeface="+mn-ea"/>
              </a:rPr>
              <a:t>（二）指标解释</a:t>
            </a:r>
            <a:endParaRPr lang="zh-CN" altLang="en-US" sz="2000" b="1" dirty="0">
              <a:solidFill>
                <a:schemeClr val="bg1"/>
              </a:solidFill>
              <a:latin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a:xfrm>
            <a:off x="9045890" y="6380631"/>
            <a:ext cx="2743200" cy="365125"/>
          </a:xfrm>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13" name="矩形 12"/>
          <p:cNvSpPr/>
          <p:nvPr/>
        </p:nvSpPr>
        <p:spPr>
          <a:xfrm>
            <a:off x="532475" y="3038706"/>
            <a:ext cx="3600400" cy="28849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191770" y="3665855"/>
            <a:ext cx="4626610" cy="1615827"/>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zh-CN" altLang="en-US" sz="2200" b="1" i="0" u="none" strike="noStrike" dirty="0">
                <a:solidFill>
                  <a:srgbClr val="FF0000"/>
                </a:solidFill>
                <a:effectLst/>
                <a:latin typeface="微软雅黑" panose="020B0503020204020204" pitchFamily="34" charset="-122"/>
              </a:rPr>
              <a:t>基金</a:t>
            </a:r>
            <a:r>
              <a:rPr lang="zh-CN" altLang="en-US" sz="2200" b="1" i="0" u="none" strike="noStrike" dirty="0" smtClean="0">
                <a:solidFill>
                  <a:srgbClr val="FF0000"/>
                </a:solidFill>
                <a:effectLst/>
                <a:latin typeface="微软雅黑" panose="020B0503020204020204" pitchFamily="34" charset="-122"/>
              </a:rPr>
              <a:t>交易额</a:t>
            </a:r>
            <a:endParaRPr lang="en-US" altLang="zh-CN" sz="2200" b="1" i="0" u="none" strike="noStrike" dirty="0" smtClean="0">
              <a:solidFill>
                <a:srgbClr val="FF0000"/>
              </a:solidFill>
              <a:effectLst/>
              <a:latin typeface="微软雅黑" panose="020B0503020204020204" pitchFamily="34" charset="-122"/>
            </a:endParaRPr>
          </a:p>
          <a:p>
            <a:pPr marL="342900" indent="-342900" algn="just">
              <a:lnSpc>
                <a:spcPct val="150000"/>
              </a:lnSpc>
            </a:pPr>
            <a:r>
              <a:rPr lang="zh-CN" altLang="en-US" sz="2200" dirty="0" smtClean="0">
                <a:solidFill>
                  <a:srgbClr val="000000"/>
                </a:solidFill>
                <a:latin typeface="微软雅黑" panose="020B0503020204020204" pitchFamily="34" charset="-122"/>
              </a:rPr>
              <a:t>取自监管部门</a:t>
            </a:r>
            <a:r>
              <a:rPr lang="en-US" altLang="zh-CN" sz="2200" dirty="0" smtClean="0">
                <a:latin typeface="微软雅黑" panose="020B0503020204020204" pitchFamily="34" charset="-122"/>
              </a:rPr>
              <a:t>《</a:t>
            </a:r>
            <a:r>
              <a:rPr lang="zh-CN" altLang="en-US" sz="2200" dirty="0" smtClean="0">
                <a:latin typeface="微软雅黑" panose="020B0503020204020204" pitchFamily="34" charset="-122"/>
              </a:rPr>
              <a:t>证券交易情况表</a:t>
            </a:r>
            <a:r>
              <a:rPr lang="en-US" altLang="zh-CN" sz="2200" dirty="0" smtClean="0">
                <a:latin typeface="微软雅黑" panose="020B0503020204020204" pitchFamily="34" charset="-122"/>
              </a:rPr>
              <a:t>》</a:t>
            </a:r>
            <a:endParaRPr lang="en-US" altLang="zh-CN" sz="2200" dirty="0" smtClean="0">
              <a:latin typeface="微软雅黑" panose="020B0503020204020204" pitchFamily="34" charset="-122"/>
            </a:endParaRPr>
          </a:p>
          <a:p>
            <a:pPr marL="342900" indent="-342900" algn="just">
              <a:lnSpc>
                <a:spcPct val="150000"/>
              </a:lnSpc>
            </a:pPr>
            <a:endParaRPr lang="en-US" altLang="zh-CN" sz="2200" dirty="0"/>
          </a:p>
        </p:txBody>
      </p:sp>
      <p:sp>
        <p:nvSpPr>
          <p:cNvPr id="20" name="矩形 19"/>
          <p:cNvSpPr/>
          <p:nvPr/>
        </p:nvSpPr>
        <p:spPr>
          <a:xfrm>
            <a:off x="6483240" y="4657944"/>
            <a:ext cx="3143885" cy="227764"/>
          </a:xfrm>
          <a:prstGeom prst="rect">
            <a:avLst/>
          </a:prstGeom>
          <a:noFill/>
          <a:extLst>
            <a:ext uri="{909E8E84-426E-40DD-AFC4-6F175D3DCCD1}">
              <a14:hiddenFill xmlns:a14="http://schemas.microsoft.com/office/drawing/2010/main">
                <a:solidFill>
                  <a:schemeClr val="lt1"/>
                </a:solidFill>
              </a14:hiddenFill>
            </a:ext>
          </a:extLst>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cxnSp>
        <p:nvCxnSpPr>
          <p:cNvPr id="26" name="直接箭头连接符 25"/>
          <p:cNvCxnSpPr/>
          <p:nvPr/>
        </p:nvCxnSpPr>
        <p:spPr>
          <a:xfrm flipH="1" flipV="1">
            <a:off x="4151784" y="3156708"/>
            <a:ext cx="2387266" cy="150123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2" name="矩形 31"/>
          <p:cNvSpPr/>
          <p:nvPr/>
        </p:nvSpPr>
        <p:spPr>
          <a:xfrm>
            <a:off x="4151784" y="1927918"/>
            <a:ext cx="1152128" cy="268908"/>
          </a:xfrm>
          <a:prstGeom prst="rect">
            <a:avLst/>
          </a:prstGeom>
          <a:noFill/>
          <a:extLst>
            <a:ext uri="{909E8E84-426E-40DD-AFC4-6F175D3DCCD1}">
              <a14:hiddenFill xmlns:a14="http://schemas.microsoft.com/office/drawing/2010/main">
                <a:solidFill>
                  <a:schemeClr val="lt1"/>
                </a:solidFill>
              </a14:hiddenFill>
            </a:ext>
          </a:extLst>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33" name="矩形 32"/>
          <p:cNvSpPr/>
          <p:nvPr/>
        </p:nvSpPr>
        <p:spPr>
          <a:xfrm>
            <a:off x="9696400" y="3506403"/>
            <a:ext cx="1152128" cy="268908"/>
          </a:xfrm>
          <a:prstGeom prst="rect">
            <a:avLst/>
          </a:prstGeom>
          <a:noFill/>
          <a:extLst>
            <a:ext uri="{909E8E84-426E-40DD-AFC4-6F175D3DCCD1}">
              <a14:hiddenFill xmlns:a14="http://schemas.microsoft.com/office/drawing/2010/main">
                <a:solidFill>
                  <a:schemeClr val="lt1"/>
                </a:solidFill>
              </a14:hiddenFill>
            </a:ext>
          </a:extLst>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cxnSp>
        <p:nvCxnSpPr>
          <p:cNvPr id="52" name="直接箭头连接符 51"/>
          <p:cNvCxnSpPr/>
          <p:nvPr/>
        </p:nvCxnSpPr>
        <p:spPr>
          <a:xfrm flipH="1" flipV="1">
            <a:off x="5303141" y="2196826"/>
            <a:ext cx="4374350" cy="135951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218355" y="2522266"/>
            <a:ext cx="5057775" cy="1562100"/>
          </a:xfrm>
          <a:prstGeom prst="rect">
            <a:avLst/>
          </a:prstGeom>
        </p:spPr>
      </p:pic>
      <p:pic>
        <p:nvPicPr>
          <p:cNvPr id="4" name="图片 3"/>
          <p:cNvPicPr>
            <a:picLocks noChangeAspect="1"/>
          </p:cNvPicPr>
          <p:nvPr/>
        </p:nvPicPr>
        <p:blipFill>
          <a:blip r:embed="rId2"/>
          <a:stretch>
            <a:fillRect/>
          </a:stretch>
        </p:blipFill>
        <p:spPr>
          <a:xfrm>
            <a:off x="191344" y="1632058"/>
            <a:ext cx="7572375" cy="828675"/>
          </a:xfrm>
          <a:prstGeom prst="rect">
            <a:avLst/>
          </a:prstGeom>
        </p:spPr>
      </p:pic>
      <p:pic>
        <p:nvPicPr>
          <p:cNvPr id="18" name="图片 17"/>
          <p:cNvPicPr>
            <a:picLocks noChangeAspect="1"/>
          </p:cNvPicPr>
          <p:nvPr/>
        </p:nvPicPr>
        <p:blipFill>
          <a:blip r:embed="rId3"/>
          <a:stretch>
            <a:fillRect/>
          </a:stretch>
        </p:blipFill>
        <p:spPr>
          <a:xfrm>
            <a:off x="6016898" y="2886616"/>
            <a:ext cx="6057983" cy="3680634"/>
          </a:xfrm>
          <a:prstGeom prst="rect">
            <a:avLst/>
          </a:prstGeom>
        </p:spPr>
      </p:pic>
      <p:sp>
        <p:nvSpPr>
          <p:cNvPr id="57" name="Rectangle 269"/>
          <p:cNvSpPr/>
          <p:nvPr/>
        </p:nvSpPr>
        <p:spPr>
          <a:xfrm>
            <a:off x="331470" y="805180"/>
            <a:ext cx="11139170" cy="564515"/>
          </a:xfrm>
          <a:prstGeom prst="rect">
            <a:avLst/>
          </a:prstGeom>
          <a:solidFill>
            <a:srgbClr val="4B649F"/>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5">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9219" name="图片 17"/>
          <p:cNvPicPr>
            <a:picLocks noChangeAspect="1"/>
          </p:cNvPicPr>
          <p:nvPr/>
        </p:nvPicPr>
        <p:blipFill>
          <a:blip r:embed="rId4"/>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5"/>
            </p:custDataLst>
          </p:nvPr>
        </p:nvSpPr>
        <p:spPr>
          <a:xfrm>
            <a:off x="267335" y="805180"/>
            <a:ext cx="11267440" cy="564515"/>
          </a:xfrm>
          <a:prstGeom prst="rect">
            <a:avLst/>
          </a:prstGeom>
          <a:noFill/>
        </p:spPr>
        <p:txBody>
          <a:bodyPr wrap="square" rtlCol="0">
            <a:noAutofit/>
          </a:bodyPr>
          <a:lstStyle/>
          <a:p>
            <a:pPr fontAlgn="auto">
              <a:lnSpc>
                <a:spcPct val="150000"/>
              </a:lnSpc>
            </a:pPr>
            <a:r>
              <a:rPr lang="zh-CN" altLang="en-US" sz="2000" b="1" dirty="0" smtClean="0">
                <a:solidFill>
                  <a:schemeClr val="bg1"/>
                </a:solidFill>
                <a:latin typeface="微软雅黑" panose="020B0503020204020204" pitchFamily="34" charset="-122"/>
                <a:cs typeface="黑体" panose="02010609060101010101" pitchFamily="49" charset="-122"/>
                <a:sym typeface="+mn-ea"/>
              </a:rPr>
              <a:t>（二）指标解释</a:t>
            </a:r>
            <a:endParaRPr lang="zh-CN" altLang="en-US" sz="2000" b="1" dirty="0">
              <a:solidFill>
                <a:schemeClr val="bg1"/>
              </a:solidFill>
              <a:latin typeface="微软雅黑" panose="020B0503020204020204" pitchFamily="34" charset="-122"/>
              <a:cs typeface="黑体" panose="02010609060101010101" pitchFamily="49" charset="-122"/>
              <a:sym typeface="+mn-ea"/>
            </a:endParaRPr>
          </a:p>
        </p:txBody>
      </p:sp>
      <p:sp>
        <p:nvSpPr>
          <p:cNvPr id="5" name="灯片编号占位符 4"/>
          <p:cNvSpPr>
            <a:spLocks noGrp="1"/>
          </p:cNvSpPr>
          <p:nvPr>
            <p:ph type="sldNum" sz="quarter" idx="12"/>
          </p:nvPr>
        </p:nvSpPr>
        <p:spPr>
          <a:xfrm>
            <a:off x="9045890" y="6380631"/>
            <a:ext cx="2743200" cy="365125"/>
          </a:xfrm>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13" name="矩形 12"/>
          <p:cNvSpPr/>
          <p:nvPr/>
        </p:nvSpPr>
        <p:spPr>
          <a:xfrm>
            <a:off x="1055440" y="3611010"/>
            <a:ext cx="3116337" cy="20441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253028" y="4506491"/>
            <a:ext cx="4985716" cy="1107996"/>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zh-CN" altLang="en-US" sz="2200" b="1" i="0" u="none" strike="noStrike" dirty="0" smtClean="0">
                <a:solidFill>
                  <a:srgbClr val="FF0000"/>
                </a:solidFill>
                <a:effectLst/>
                <a:latin typeface="微软雅黑" panose="020B0503020204020204" pitchFamily="34" charset="-122"/>
              </a:rPr>
              <a:t>债券</a:t>
            </a:r>
            <a:r>
              <a:rPr lang="zh-CN" altLang="en-US" sz="2200" b="1" i="0" u="none" strike="noStrike" dirty="0">
                <a:solidFill>
                  <a:srgbClr val="FF0000"/>
                </a:solidFill>
                <a:effectLst/>
                <a:latin typeface="微软雅黑" panose="020B0503020204020204" pitchFamily="34" charset="-122"/>
              </a:rPr>
              <a:t>现货</a:t>
            </a:r>
            <a:r>
              <a:rPr lang="zh-CN" altLang="en-US" sz="2200" b="1" i="0" u="none" strike="noStrike" dirty="0" smtClean="0">
                <a:solidFill>
                  <a:srgbClr val="FF0000"/>
                </a:solidFill>
                <a:effectLst/>
                <a:latin typeface="微软雅黑" panose="020B0503020204020204" pitchFamily="34" charset="-122"/>
              </a:rPr>
              <a:t>交易额</a:t>
            </a:r>
            <a:endParaRPr lang="en-US" altLang="zh-CN" sz="2200" b="1" i="0" u="none" strike="noStrike" dirty="0" smtClean="0">
              <a:solidFill>
                <a:srgbClr val="FF0000"/>
              </a:solidFill>
              <a:effectLst/>
              <a:latin typeface="微软雅黑" panose="020B0503020204020204" pitchFamily="34" charset="-122"/>
            </a:endParaRPr>
          </a:p>
          <a:p>
            <a:pPr marL="342900" indent="-342900" algn="just">
              <a:lnSpc>
                <a:spcPct val="150000"/>
              </a:lnSpc>
              <a:buFont typeface="Arial" panose="020B0604020202020204" pitchFamily="34" charset="0"/>
              <a:buChar char="•"/>
            </a:pPr>
            <a:r>
              <a:rPr lang="zh-CN" altLang="en-US" sz="2200" b="0" i="0" u="none" strike="noStrike" dirty="0" smtClean="0">
                <a:solidFill>
                  <a:srgbClr val="000000"/>
                </a:solidFill>
                <a:effectLst/>
                <a:latin typeface="微软雅黑" panose="020B0503020204020204" pitchFamily="34" charset="-122"/>
              </a:rPr>
              <a:t>取自</a:t>
            </a:r>
            <a:r>
              <a:rPr lang="zh-CN" altLang="en-US" sz="2200" b="0" i="0" u="none" strike="noStrike" dirty="0">
                <a:solidFill>
                  <a:srgbClr val="000000"/>
                </a:solidFill>
                <a:effectLst/>
                <a:latin typeface="微软雅黑" panose="020B0503020204020204" pitchFamily="34" charset="-122"/>
              </a:rPr>
              <a:t>监管</a:t>
            </a:r>
            <a:r>
              <a:rPr lang="zh-CN" altLang="en-US" sz="2200" b="0" i="0" u="none" strike="noStrike" dirty="0" smtClean="0">
                <a:solidFill>
                  <a:srgbClr val="000000"/>
                </a:solidFill>
                <a:effectLst/>
                <a:latin typeface="微软雅黑" panose="020B0503020204020204" pitchFamily="34" charset="-122"/>
              </a:rPr>
              <a:t>部门</a:t>
            </a:r>
            <a:r>
              <a:rPr lang="en-US" altLang="zh-CN" sz="2200" b="0" i="0" u="none" strike="noStrike" dirty="0" smtClean="0">
                <a:solidFill>
                  <a:srgbClr val="000000"/>
                </a:solidFill>
                <a:effectLst/>
                <a:latin typeface="微软雅黑" panose="020B0503020204020204" pitchFamily="34" charset="-122"/>
              </a:rPr>
              <a:t>《</a:t>
            </a:r>
            <a:r>
              <a:rPr lang="zh-CN" altLang="en-US" sz="2200" b="0" i="0" u="none" strike="noStrike" dirty="0">
                <a:solidFill>
                  <a:srgbClr val="000000"/>
                </a:solidFill>
                <a:effectLst/>
                <a:latin typeface="微软雅黑" panose="020B0503020204020204" pitchFamily="34" charset="-122"/>
              </a:rPr>
              <a:t>证券交易情况表</a:t>
            </a:r>
            <a:r>
              <a:rPr lang="en-US" altLang="zh-CN" sz="2200" b="0" i="0" u="none" strike="noStrike" dirty="0" smtClean="0">
                <a:solidFill>
                  <a:srgbClr val="000000"/>
                </a:solidFill>
                <a:effectLst/>
                <a:latin typeface="微软雅黑" panose="020B0503020204020204" pitchFamily="34" charset="-122"/>
              </a:rPr>
              <a:t>》</a:t>
            </a:r>
            <a:endParaRPr lang="en-US" altLang="zh-CN" sz="2200" b="0" i="0" u="none" strike="noStrike" dirty="0">
              <a:solidFill>
                <a:srgbClr val="000000"/>
              </a:solidFill>
              <a:effectLst/>
              <a:latin typeface="微软雅黑" panose="020B0503020204020204" pitchFamily="34" charset="-122"/>
            </a:endParaRPr>
          </a:p>
        </p:txBody>
      </p:sp>
      <p:sp>
        <p:nvSpPr>
          <p:cNvPr id="20" name="矩形 19"/>
          <p:cNvSpPr/>
          <p:nvPr/>
        </p:nvSpPr>
        <p:spPr>
          <a:xfrm>
            <a:off x="6480507" y="4856952"/>
            <a:ext cx="3196984" cy="203537"/>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6" name="直接箭头连接符 25"/>
          <p:cNvCxnSpPr>
            <a:stCxn id="20" idx="1"/>
          </p:cNvCxnSpPr>
          <p:nvPr/>
        </p:nvCxnSpPr>
        <p:spPr>
          <a:xfrm flipH="1" flipV="1">
            <a:off x="4198788" y="3775311"/>
            <a:ext cx="2281719" cy="118341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2" name="矩形 31"/>
          <p:cNvSpPr/>
          <p:nvPr/>
        </p:nvSpPr>
        <p:spPr>
          <a:xfrm>
            <a:off x="4151784" y="1927918"/>
            <a:ext cx="1152128" cy="268908"/>
          </a:xfrm>
          <a:prstGeom prst="rect">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9696400" y="3506403"/>
            <a:ext cx="1152128" cy="268908"/>
          </a:xfrm>
          <a:prstGeom prst="rect">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2" name="直接箭头连接符 51"/>
          <p:cNvCxnSpPr/>
          <p:nvPr/>
        </p:nvCxnSpPr>
        <p:spPr>
          <a:xfrm flipH="1" flipV="1">
            <a:off x="5303141" y="2196826"/>
            <a:ext cx="4374350" cy="1359515"/>
          </a:xfrm>
          <a:prstGeom prst="straightConnector1">
            <a:avLst/>
          </a:prstGeom>
          <a:ln w="19050">
            <a:solidFill>
              <a:srgbClr val="00B0F0"/>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BEAUTIFY_FLAG" val=""/>
</p:tagLst>
</file>

<file path=ppt/tags/tag11.xml><?xml version="1.0" encoding="utf-8"?>
<p:tagLst xmlns:p="http://schemas.openxmlformats.org/presentationml/2006/main">
  <p:tag name="KSO_WM_UNIT_ISCONTENTSTITLE" val="0"/>
  <p:tag name="KSO_WM_UNIT_ISNUMDGMTITLE" val="0"/>
  <p:tag name="KSO_WM_UNIT_NOCLEAR" val="0"/>
  <p:tag name="KSO_WM_UNIT_VALUE" val="7"/>
  <p:tag name="KSO_WM_UNIT_HIGHLIGHT" val="0"/>
  <p:tag name="KSO_WM_UNIT_COMPATIBLE" val="0"/>
  <p:tag name="KSO_WM_UNIT_DIAGRAM_ISNUMVISUAL" val="0"/>
  <p:tag name="KSO_WM_UNIT_DIAGRAM_ISREFERUNIT" val="0"/>
  <p:tag name="KSO_WM_DIAGRAM_GROUP_CODE" val="l1-1"/>
  <p:tag name="KSO_WM_UNIT_TYPE" val="l_h_a"/>
  <p:tag name="KSO_WM_UNIT_INDEX" val="448_1_1"/>
  <p:tag name="KSO_WM_UNIT_ID" val="diagram20168780_1*l_h_a*448_1_1"/>
  <p:tag name="KSO_WM_TEMPLATE_CATEGORY" val="diagram"/>
  <p:tag name="KSO_WM_TEMPLATE_INDEX" val="20168780"/>
  <p:tag name="KSO_WM_UNIT_LAYERLEVEL" val="1_1_1"/>
  <p:tag name="KSO_WM_TAG_VERSION" val="1.0"/>
  <p:tag name="KSO_WM_BEAUTIFY_FLAG" val="#wm#"/>
  <p:tag name="KSO_WM_UNIT_PRESET_TEXT" val="添加标题"/>
  <p:tag name="KSO_WM_UNIT_TEXT_FILL_FORE_SCHEMECOLOR_INDEX" val="14"/>
  <p:tag name="KSO_WM_UNIT_TEXT_FILL_TYPE" val="1"/>
  <p:tag name="KSO_WM_UNIT_USESOURCEFORMAT_APPLY" val="0"/>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KSO_WM_BEAUTIFY_FLAG" val=""/>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KSO_WM_BEAUTIFY_FLAG" val=""/>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KSO_WM_BEAUTIFY_FLAG" val=""/>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KSO_WM_BEAUTIFY_FLAG" val=""/>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KSO_WM_BEAUTIFY_FLAG" val=""/>
</p:tagLst>
</file>

<file path=ppt/tags/tag34.xml><?xml version="1.0" encoding="utf-8"?>
<p:tagLst xmlns:p="http://schemas.openxmlformats.org/presentationml/2006/main">
  <p:tag name="KSO_WM_BEAUTIFY_FLAG" val=""/>
</p:tagLst>
</file>

<file path=ppt/tags/tag35.xml><?xml version="1.0" encoding="utf-8"?>
<p:tagLst xmlns:p="http://schemas.openxmlformats.org/presentationml/2006/main">
  <p:tag name="KSO_WM_BEAUTIFY_FLAG" val=""/>
</p:tagLst>
</file>

<file path=ppt/tags/tag36.xml><?xml version="1.0" encoding="utf-8"?>
<p:tagLst xmlns:p="http://schemas.openxmlformats.org/presentationml/2006/main">
  <p:tag name="KSO_WM_BEAUTIFY_FLAG" val=""/>
</p:tagLst>
</file>

<file path=ppt/tags/tag37.xml><?xml version="1.0" encoding="utf-8"?>
<p:tagLst xmlns:p="http://schemas.openxmlformats.org/presentationml/2006/main">
  <p:tag name="KSO_WM_BEAUTIFY_FLAG" val=""/>
</p:tagLst>
</file>

<file path=ppt/tags/tag38.xml><?xml version="1.0" encoding="utf-8"?>
<p:tagLst xmlns:p="http://schemas.openxmlformats.org/presentationml/2006/main">
  <p:tag name="KSO_WM_BEAUTIFY_FLAG" val=""/>
</p:tagLst>
</file>

<file path=ppt/tags/tag39.xml><?xml version="1.0" encoding="utf-8"?>
<p:tagLst xmlns:p="http://schemas.openxmlformats.org/presentationml/2006/main">
  <p:tag name="KSO_WM_BEAUTIFY_FLAG" val=""/>
</p:tagLst>
</file>

<file path=ppt/tags/tag4.xml><?xml version="1.0" encoding="utf-8"?>
<p:tagLst xmlns:p="http://schemas.openxmlformats.org/presentationml/2006/main">
  <p:tag name="KSO_WM_BEAUTIFY_FLAG" val=""/>
</p:tagLst>
</file>

<file path=ppt/tags/tag40.xml><?xml version="1.0" encoding="utf-8"?>
<p:tagLst xmlns:p="http://schemas.openxmlformats.org/presentationml/2006/main">
  <p:tag name="KSO_WM_BEAUTIFY_FLAG" val=""/>
</p:tagLst>
</file>

<file path=ppt/tags/tag41.xml><?xml version="1.0" encoding="utf-8"?>
<p:tagLst xmlns:p="http://schemas.openxmlformats.org/presentationml/2006/main">
  <p:tag name="KSO_WM_BEAUTIFY_FLAG" val=""/>
</p:tagLst>
</file>

<file path=ppt/tags/tag42.xml><?xml version="1.0" encoding="utf-8"?>
<p:tagLst xmlns:p="http://schemas.openxmlformats.org/presentationml/2006/main">
  <p:tag name="KSO_WM_BEAUTIFY_FLAG" val=""/>
</p:tagLst>
</file>

<file path=ppt/tags/tag43.xml><?xml version="1.0" encoding="utf-8"?>
<p:tagLst xmlns:p="http://schemas.openxmlformats.org/presentationml/2006/main">
  <p:tag name="KSO_WM_BEAUTIFY_FLAG" val=""/>
</p:tagLst>
</file>

<file path=ppt/tags/tag44.xml><?xml version="1.0" encoding="utf-8"?>
<p:tagLst xmlns:p="http://schemas.openxmlformats.org/presentationml/2006/main">
  <p:tag name="KSO_WM_BEAUTIFY_FLAG" val=""/>
</p:tagLst>
</file>

<file path=ppt/tags/tag45.xml><?xml version="1.0" encoding="utf-8"?>
<p:tagLst xmlns:p="http://schemas.openxmlformats.org/presentationml/2006/main">
  <p:tag name="KSO_WM_BEAUTIFY_FLAG" val=""/>
</p:tagLst>
</file>

<file path=ppt/tags/tag46.xml><?xml version="1.0" encoding="utf-8"?>
<p:tagLst xmlns:p="http://schemas.openxmlformats.org/presentationml/2006/main">
  <p:tag name="KSO_WM_UNIT_ISCONTENTSTITLE" val="0"/>
  <p:tag name="KSO_WM_UNIT_ISNUMDGMTITLE" val="0"/>
  <p:tag name="KSO_WM_UNIT_NOCLEAR" val="0"/>
  <p:tag name="KSO_WM_UNIT_VALUE" val="7"/>
  <p:tag name="KSO_WM_UNIT_HIGHLIGHT" val="0"/>
  <p:tag name="KSO_WM_UNIT_COMPATIBLE" val="0"/>
  <p:tag name="KSO_WM_UNIT_DIAGRAM_ISNUMVISUAL" val="0"/>
  <p:tag name="KSO_WM_UNIT_DIAGRAM_ISREFERUNIT" val="0"/>
  <p:tag name="KSO_WM_DIAGRAM_GROUP_CODE" val="l1-1"/>
  <p:tag name="KSO_WM_UNIT_TYPE" val="l_h_a"/>
  <p:tag name="KSO_WM_UNIT_INDEX" val="448_1_1"/>
  <p:tag name="KSO_WM_UNIT_ID" val="diagram20168780_1*l_h_a*448_1_1"/>
  <p:tag name="KSO_WM_TEMPLATE_CATEGORY" val="diagram"/>
  <p:tag name="KSO_WM_TEMPLATE_INDEX" val="20168780"/>
  <p:tag name="KSO_WM_UNIT_LAYERLEVEL" val="1_1_1"/>
  <p:tag name="KSO_WM_TAG_VERSION" val="1.0"/>
  <p:tag name="KSO_WM_BEAUTIFY_FLAG" val="#wm#"/>
  <p:tag name="KSO_WM_UNIT_PRESET_TEXT" val="添加标题"/>
  <p:tag name="KSO_WM_UNIT_TEXT_FILL_FORE_SCHEMECOLOR_INDEX" val="14"/>
  <p:tag name="KSO_WM_UNIT_TEXT_FILL_TYPE" val="1"/>
  <p:tag name="KSO_WM_UNIT_USESOURCEFORMAT_APPLY" val="0"/>
</p:tagLst>
</file>

<file path=ppt/tags/tag47.xml><?xml version="1.0" encoding="utf-8"?>
<p:tagLst xmlns:p="http://schemas.openxmlformats.org/presentationml/2006/main">
  <p:tag name="KSO_WM_BEAUTIFY_FLAG" val=""/>
</p:tagLst>
</file>

<file path=ppt/tags/tag48.xml><?xml version="1.0" encoding="utf-8"?>
<p:tagLst xmlns:p="http://schemas.openxmlformats.org/presentationml/2006/main">
  <p:tag name="KSO_WM_UNIT_ISCONTENTSTITLE" val="0"/>
  <p:tag name="KSO_WM_UNIT_ISNUMDGMTITLE" val="0"/>
  <p:tag name="KSO_WM_UNIT_NOCLEAR" val="0"/>
  <p:tag name="KSO_WM_UNIT_VALUE" val="7"/>
  <p:tag name="KSO_WM_UNIT_HIGHLIGHT" val="0"/>
  <p:tag name="KSO_WM_UNIT_COMPATIBLE" val="0"/>
  <p:tag name="KSO_WM_UNIT_DIAGRAM_ISNUMVISUAL" val="0"/>
  <p:tag name="KSO_WM_UNIT_DIAGRAM_ISREFERUNIT" val="0"/>
  <p:tag name="KSO_WM_DIAGRAM_GROUP_CODE" val="l1-1"/>
  <p:tag name="KSO_WM_UNIT_TYPE" val="l_h_a"/>
  <p:tag name="KSO_WM_UNIT_INDEX" val="448_1_1"/>
  <p:tag name="KSO_WM_UNIT_ID" val="diagram20168780_1*l_h_a*448_1_1"/>
  <p:tag name="KSO_WM_TEMPLATE_CATEGORY" val="diagram"/>
  <p:tag name="KSO_WM_TEMPLATE_INDEX" val="20168780"/>
  <p:tag name="KSO_WM_UNIT_LAYERLEVEL" val="1_1_1"/>
  <p:tag name="KSO_WM_TAG_VERSION" val="1.0"/>
  <p:tag name="KSO_WM_BEAUTIFY_FLAG" val="#wm#"/>
  <p:tag name="KSO_WM_UNIT_PRESET_TEXT" val="添加标题"/>
  <p:tag name="KSO_WM_UNIT_TEXT_FILL_FORE_SCHEMECOLOR_INDEX" val="14"/>
  <p:tag name="KSO_WM_UNIT_TEXT_FILL_TYPE" val="1"/>
  <p:tag name="KSO_WM_UNIT_USESOURCEFORMAT_APPLY" val="0"/>
</p:tagLst>
</file>

<file path=ppt/tags/tag49.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Lst>
</file>

<file path=ppt/tags/tag50.xml><?xml version="1.0" encoding="utf-8"?>
<p:tagLst xmlns:p="http://schemas.openxmlformats.org/presentationml/2006/main">
  <p:tag name="KSO_WM_BEAUTIFY_FLAG" val=""/>
</p:tagLst>
</file>

<file path=ppt/tags/tag51.xml><?xml version="1.0" encoding="utf-8"?>
<p:tagLst xmlns:p="http://schemas.openxmlformats.org/presentationml/2006/main">
  <p:tag name="KSO_WM_BEAUTIFY_FLAG" val=""/>
</p:tagLst>
</file>

<file path=ppt/tags/tag52.xml><?xml version="1.0" encoding="utf-8"?>
<p:tagLst xmlns:p="http://schemas.openxmlformats.org/presentationml/2006/main">
  <p:tag name="KSO_WM_BEAUTIFY_FLAG" val=""/>
</p:tagLst>
</file>

<file path=ppt/tags/tag53.xml><?xml version="1.0" encoding="utf-8"?>
<p:tagLst xmlns:p="http://schemas.openxmlformats.org/presentationml/2006/main">
  <p:tag name="KSO_WM_BEAUTIFY_FLAG" val=""/>
</p:tagLst>
</file>

<file path=ppt/tags/tag54.xml><?xml version="1.0" encoding="utf-8"?>
<p:tagLst xmlns:p="http://schemas.openxmlformats.org/presentationml/2006/main">
  <p:tag name="KSO_WM_BEAUTIFY_FLAG" val=""/>
</p:tagLst>
</file>

<file path=ppt/tags/tag55.xml><?xml version="1.0" encoding="utf-8"?>
<p:tagLst xmlns:p="http://schemas.openxmlformats.org/presentationml/2006/main">
  <p:tag name="KSO_WM_BEAUTIFY_FLAG" val=""/>
</p:tagLst>
</file>

<file path=ppt/tags/tag56.xml><?xml version="1.0" encoding="utf-8"?>
<p:tagLst xmlns:p="http://schemas.openxmlformats.org/presentationml/2006/main">
  <p:tag name="KSO_WM_BEAUTIFY_FLAG" val=""/>
</p:tagLst>
</file>

<file path=ppt/tags/tag57.xml><?xml version="1.0" encoding="utf-8"?>
<p:tagLst xmlns:p="http://schemas.openxmlformats.org/presentationml/2006/main">
  <p:tag name="KSO_WM_BEAUTIFY_FLAG" val=""/>
</p:tagLst>
</file>

<file path=ppt/tags/tag58.xml><?xml version="1.0" encoding="utf-8"?>
<p:tagLst xmlns:p="http://schemas.openxmlformats.org/presentationml/2006/main">
  <p:tag name="KSO_WM_BEAUTIFY_FLAG" val=""/>
</p:tagLst>
</file>

<file path=ppt/tags/tag59.xml><?xml version="1.0" encoding="utf-8"?>
<p:tagLst xmlns:p="http://schemas.openxmlformats.org/presentationml/2006/main">
  <p:tag name="KSO_WM_BEAUTIFY_FLAG" val=""/>
</p:tagLst>
</file>

<file path=ppt/tags/tag6.xml><?xml version="1.0" encoding="utf-8"?>
<p:tagLst xmlns:p="http://schemas.openxmlformats.org/presentationml/2006/main">
  <p:tag name="KSO_WM_BEAUTIFY_FLAG" val=""/>
</p:tagLst>
</file>

<file path=ppt/tags/tag60.xml><?xml version="1.0" encoding="utf-8"?>
<p:tagLst xmlns:p="http://schemas.openxmlformats.org/presentationml/2006/main">
  <p:tag name="KSO_WM_BEAUTIFY_FLAG" val=""/>
</p:tagLst>
</file>

<file path=ppt/tags/tag61.xml><?xml version="1.0" encoding="utf-8"?>
<p:tagLst xmlns:p="http://schemas.openxmlformats.org/presentationml/2006/main">
  <p:tag name="KSO_WM_BEAUTIFY_FLAG" val=""/>
</p:tagLst>
</file>

<file path=ppt/tags/tag62.xml><?xml version="1.0" encoding="utf-8"?>
<p:tagLst xmlns:p="http://schemas.openxmlformats.org/presentationml/2006/main">
  <p:tag name="KSO_WM_BEAUTIFY_FLAG" val=""/>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KSO_WM_BEAUTIFY_FLAG" val=""/>
</p:tagLst>
</file>

<file path=ppt/tags/tag69.xml><?xml version="1.0" encoding="utf-8"?>
<p:tagLst xmlns:p="http://schemas.openxmlformats.org/presentationml/2006/main">
  <p:tag name="KSO_WM_BEAUTIFY_FLAG" val=""/>
</p:tagLst>
</file>

<file path=ppt/tags/tag7.xml><?xml version="1.0" encoding="utf-8"?>
<p:tagLst xmlns:p="http://schemas.openxmlformats.org/presentationml/2006/main">
  <p:tag name="KSO_WM_BEAUTIFY_FLAG" val=""/>
</p:tagLst>
</file>

<file path=ppt/tags/tag70.xml><?xml version="1.0" encoding="utf-8"?>
<p:tagLst xmlns:p="http://schemas.openxmlformats.org/presentationml/2006/main">
  <p:tag name="KSO_WM_BEAUTIFY_FLAG" val=""/>
</p:tagLst>
</file>

<file path=ppt/tags/tag71.xml><?xml version="1.0" encoding="utf-8"?>
<p:tagLst xmlns:p="http://schemas.openxmlformats.org/presentationml/2006/main">
  <p:tag name="KSO_WM_BEAUTIFY_FLAG" val=""/>
</p:tagLst>
</file>

<file path=ppt/tags/tag72.xml><?xml version="1.0" encoding="utf-8"?>
<p:tagLst xmlns:p="http://schemas.openxmlformats.org/presentationml/2006/main">
  <p:tag name="KSO_WM_BEAUTIFY_FLAG" val=""/>
</p:tagLst>
</file>

<file path=ppt/tags/tag73.xml><?xml version="1.0" encoding="utf-8"?>
<p:tagLst xmlns:p="http://schemas.openxmlformats.org/presentationml/2006/main">
  <p:tag name="KSO_WM_BEAUTIFY_FLAG" val=""/>
</p:tagLst>
</file>

<file path=ppt/tags/tag74.xml><?xml version="1.0" encoding="utf-8"?>
<p:tagLst xmlns:p="http://schemas.openxmlformats.org/presentationml/2006/main">
  <p:tag name="KSO_WM_BEAUTIFY_FLAG" val=""/>
</p:tagLst>
</file>

<file path=ppt/tags/tag75.xml><?xml version="1.0" encoding="utf-8"?>
<p:tagLst xmlns:p="http://schemas.openxmlformats.org/presentationml/2006/main">
  <p:tag name="KSO_WM_BEAUTIFY_FLAG" val=""/>
</p:tagLst>
</file>

<file path=ppt/tags/tag76.xml><?xml version="1.0" encoding="utf-8"?>
<p:tagLst xmlns:p="http://schemas.openxmlformats.org/presentationml/2006/main">
  <p:tag name="KSO_WM_BEAUTIFY_FLAG" val=""/>
</p:tagLst>
</file>

<file path=ppt/tags/tag77.xml><?xml version="1.0" encoding="utf-8"?>
<p:tagLst xmlns:p="http://schemas.openxmlformats.org/presentationml/2006/main">
  <p:tag name="KSO_WM_BEAUTIFY_FLAG" val=""/>
</p:tagLst>
</file>

<file path=ppt/tags/tag78.xml><?xml version="1.0" encoding="utf-8"?>
<p:tagLst xmlns:p="http://schemas.openxmlformats.org/presentationml/2006/main">
  <p:tag name="KSO_WM_BEAUTIFY_FLAG" val=""/>
</p:tagLst>
</file>

<file path=ppt/tags/tag79.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9.xml><?xml version="1.0" encoding="utf-8"?>
<p:tagLst xmlns:p="http://schemas.openxmlformats.org/presentationml/2006/main">
  <p:tag name="KSO_WM_UNIT_ISCONTENTSTITLE" val="0"/>
  <p:tag name="KSO_WM_UNIT_ISNUMDGMTITLE" val="0"/>
  <p:tag name="KSO_WM_UNIT_NOCLEAR" val="0"/>
  <p:tag name="KSO_WM_UNIT_VALUE" val="7"/>
  <p:tag name="KSO_WM_UNIT_HIGHLIGHT" val="0"/>
  <p:tag name="KSO_WM_UNIT_COMPATIBLE" val="0"/>
  <p:tag name="KSO_WM_UNIT_DIAGRAM_ISNUMVISUAL" val="0"/>
  <p:tag name="KSO_WM_UNIT_DIAGRAM_ISREFERUNIT" val="0"/>
  <p:tag name="KSO_WM_DIAGRAM_GROUP_CODE" val="l1-1"/>
  <p:tag name="KSO_WM_UNIT_TYPE" val="l_h_a"/>
  <p:tag name="KSO_WM_UNIT_INDEX" val="448_1_1"/>
  <p:tag name="KSO_WM_UNIT_ID" val="diagram20168780_1*l_h_a*448_1_1"/>
  <p:tag name="KSO_WM_TEMPLATE_CATEGORY" val="diagram"/>
  <p:tag name="KSO_WM_TEMPLATE_INDEX" val="20168780"/>
  <p:tag name="KSO_WM_UNIT_LAYERLEVEL" val="1_1_1"/>
  <p:tag name="KSO_WM_TAG_VERSION" val="1.0"/>
  <p:tag name="KSO_WM_BEAUTIFY_FLAG" val="#wm#"/>
  <p:tag name="KSO_WM_UNIT_PRESET_TEXT" val="添加标题"/>
  <p:tag name="KSO_WM_UNIT_TEXT_FILL_FORE_SCHEMECOLOR_INDEX" val="14"/>
  <p:tag name="KSO_WM_UNIT_TEXT_FILL_TYPE" val="1"/>
  <p:tag name="KSO_WM_UNIT_USESOURCEFORMAT_APPLY" val="0"/>
</p:tagLst>
</file>

<file path=ppt/theme/theme1.xml><?xml version="1.0" encoding="utf-8"?>
<a:theme xmlns:a="http://schemas.openxmlformats.org/drawingml/2006/main" name="Office 主题">
  <a:themeElements>
    <a:clrScheme name="自定义 3">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4E67C8"/>
      </a:accent6>
      <a:hlink>
        <a:srgbClr val="56C7AA"/>
      </a:hlink>
      <a:folHlink>
        <a:srgbClr val="59A8D1"/>
      </a:folHlink>
    </a:clrScheme>
    <a:fontScheme name="自定义 3">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自定义 3">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4E67C8"/>
      </a:accent6>
      <a:hlink>
        <a:srgbClr val="56C7AA"/>
      </a:hlink>
      <a:folHlink>
        <a:srgbClr val="59A8D1"/>
      </a:folHlink>
    </a:clrScheme>
    <a:fontScheme name="自定义 3">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自定义 3">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4E67C8"/>
      </a:accent6>
      <a:hlink>
        <a:srgbClr val="56C7AA"/>
      </a:hlink>
      <a:folHlink>
        <a:srgbClr val="59A8D1"/>
      </a:folHlink>
    </a:clrScheme>
    <a:fontScheme name="自定义 3">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主题">
  <a:themeElements>
    <a:clrScheme name="自定义 3">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4E67C8"/>
      </a:accent6>
      <a:hlink>
        <a:srgbClr val="56C7AA"/>
      </a:hlink>
      <a:folHlink>
        <a:srgbClr val="59A8D1"/>
      </a:folHlink>
    </a:clrScheme>
    <a:fontScheme name="自定义 3">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Office 主题">
  <a:themeElements>
    <a:clrScheme name="自定义 3">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4E67C8"/>
      </a:accent6>
      <a:hlink>
        <a:srgbClr val="56C7AA"/>
      </a:hlink>
      <a:folHlink>
        <a:srgbClr val="59A8D1"/>
      </a:folHlink>
    </a:clrScheme>
    <a:fontScheme name="自定义 3">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5_Office 主题">
  <a:themeElements>
    <a:clrScheme name="自定义 3">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4E67C8"/>
      </a:accent6>
      <a:hlink>
        <a:srgbClr val="56C7AA"/>
      </a:hlink>
      <a:folHlink>
        <a:srgbClr val="59A8D1"/>
      </a:folHlink>
    </a:clrScheme>
    <a:fontScheme name="自定义 3">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6697</Words>
  <Application>WPS 演示</Application>
  <PresentationFormat>自定义</PresentationFormat>
  <Paragraphs>668</Paragraphs>
  <Slides>71</Slides>
  <Notes>75</Notes>
  <HiddenSlides>0</HiddenSlides>
  <MMClips>0</MMClips>
  <ScaleCrop>false</ScaleCrop>
  <HeadingPairs>
    <vt:vector size="6" baseType="variant">
      <vt:variant>
        <vt:lpstr>已用的字体</vt:lpstr>
      </vt:variant>
      <vt:variant>
        <vt:i4>9</vt:i4>
      </vt:variant>
      <vt:variant>
        <vt:lpstr>主题</vt:lpstr>
      </vt:variant>
      <vt:variant>
        <vt:i4>6</vt:i4>
      </vt:variant>
      <vt:variant>
        <vt:lpstr>幻灯片标题</vt:lpstr>
      </vt:variant>
      <vt:variant>
        <vt:i4>71</vt:i4>
      </vt:variant>
    </vt:vector>
  </HeadingPairs>
  <TitlesOfParts>
    <vt:vector size="86" baseType="lpstr">
      <vt:lpstr>Arial</vt:lpstr>
      <vt:lpstr>宋体</vt:lpstr>
      <vt:lpstr>Wingdings</vt:lpstr>
      <vt:lpstr>微软雅黑</vt:lpstr>
      <vt:lpstr>黑体</vt:lpstr>
      <vt:lpstr>Arial Unicode MS</vt:lpstr>
      <vt:lpstr>Calibri</vt:lpstr>
      <vt:lpstr>方正小标宋简体</vt:lpstr>
      <vt:lpstr>Times New Roman</vt:lpstr>
      <vt:lpstr>Office 主题</vt:lpstr>
      <vt:lpstr>1_Office 主题</vt:lpstr>
      <vt:lpstr>2_Office 主题</vt:lpstr>
      <vt:lpstr>3_Office 主题</vt:lpstr>
      <vt:lpstr>4_Office 主题</vt:lpstr>
      <vt:lpstr>5_Office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PC</dc:creator>
  <cp:lastModifiedBy>dell</cp:lastModifiedBy>
  <cp:revision>2168</cp:revision>
  <dcterms:created xsi:type="dcterms:W3CDTF">2023-06-16T10:16:00Z</dcterms:created>
  <dcterms:modified xsi:type="dcterms:W3CDTF">2025-01-02T02:02:31Z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2052-11.8.2.8808</vt:lpwstr>
  </property>
  <property fmtid="{D5CDD505-2E9C-101B-9397-08002B2CF9AE}" pid="3" name="ICV">
    <vt:lpwstr>3D43C6C17132478F9E3B033315981197</vt:lpwstr>
  </property>
</Properties>
</file>