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4" r:id="rId4"/>
    <p:sldMasterId id="2147483686" r:id="rId5"/>
    <p:sldMasterId id="2147483698" r:id="rId6"/>
    <p:sldMasterId id="2147483710" r:id="rId7"/>
    <p:sldMasterId id="2147483722" r:id="rId8"/>
  </p:sldMasterIdLst>
  <p:notesMasterIdLst>
    <p:notesMasterId r:id="rId10"/>
  </p:notesMasterIdLst>
  <p:handoutMasterIdLst>
    <p:handoutMasterId r:id="rId34"/>
  </p:handoutMasterIdLst>
  <p:sldIdLst>
    <p:sldId id="1583" r:id="rId9"/>
    <p:sldId id="1584" r:id="rId11"/>
    <p:sldId id="1586" r:id="rId12"/>
    <p:sldId id="1587" r:id="rId13"/>
    <p:sldId id="1682" r:id="rId14"/>
    <p:sldId id="1597" r:id="rId15"/>
    <p:sldId id="1683" r:id="rId16"/>
    <p:sldId id="1795" r:id="rId17"/>
    <p:sldId id="1658" r:id="rId18"/>
    <p:sldId id="1607" r:id="rId19"/>
    <p:sldId id="1660" r:id="rId20"/>
    <p:sldId id="1600" r:id="rId21"/>
    <p:sldId id="1601" r:id="rId22"/>
    <p:sldId id="1797" r:id="rId23"/>
    <p:sldId id="1605" r:id="rId24"/>
    <p:sldId id="1666" r:id="rId25"/>
    <p:sldId id="1804" r:id="rId26"/>
    <p:sldId id="1675" r:id="rId27"/>
    <p:sldId id="1677" r:id="rId28"/>
    <p:sldId id="1678" r:id="rId29"/>
    <p:sldId id="1679" r:id="rId30"/>
    <p:sldId id="1680" r:id="rId31"/>
    <p:sldId id="1762" r:id="rId32"/>
    <p:sldId id="1681" r:id="rId33"/>
  </p:sldIdLst>
  <p:sldSz cx="12192000" cy="6858000"/>
  <p:notesSz cx="9926320" cy="666877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zhouyz" initials="zyz"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3CCCC"/>
    <a:srgbClr val="D9D9D9"/>
    <a:srgbClr val="256BB0"/>
    <a:srgbClr val="FFFFFF"/>
    <a:srgbClr val="D2EBFF"/>
    <a:srgbClr val="D4F5FD"/>
    <a:srgbClr val="8EB0D7"/>
    <a:srgbClr val="86AAD4"/>
    <a:srgbClr val="3A82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1275"/>
    <p:restoredTop sz="94660"/>
  </p:normalViewPr>
  <p:slideViewPr>
    <p:cSldViewPr showGuides="1">
      <p:cViewPr varScale="1">
        <p:scale>
          <a:sx n="59" d="100"/>
          <a:sy n="59" d="100"/>
        </p:scale>
        <p:origin x="-72" y="-300"/>
      </p:cViewPr>
      <p:guideLst>
        <p:guide orient="horz" pos="1978"/>
        <p:guide pos="281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24.xml"/><Relationship Id="rId32" Type="http://schemas.openxmlformats.org/officeDocument/2006/relationships/slide" Target="slides/slide23.xml"/><Relationship Id="rId31" Type="http://schemas.openxmlformats.org/officeDocument/2006/relationships/slide" Target="slides/slide22.xml"/><Relationship Id="rId30" Type="http://schemas.openxmlformats.org/officeDocument/2006/relationships/slide" Target="slides/slide21.xml"/><Relationship Id="rId3" Type="http://schemas.openxmlformats.org/officeDocument/2006/relationships/slideMaster" Target="slideMasters/slideMaster2.xml"/><Relationship Id="rId29" Type="http://schemas.openxmlformats.org/officeDocument/2006/relationships/slide" Target="slides/slide20.xml"/><Relationship Id="rId28" Type="http://schemas.openxmlformats.org/officeDocument/2006/relationships/slide" Target="slides/slide19.xml"/><Relationship Id="rId27" Type="http://schemas.openxmlformats.org/officeDocument/2006/relationships/slide" Target="slides/slide18.xml"/><Relationship Id="rId26" Type="http://schemas.openxmlformats.org/officeDocument/2006/relationships/slide" Target="slides/slide17.xml"/><Relationship Id="rId25" Type="http://schemas.openxmlformats.org/officeDocument/2006/relationships/slide" Target="slides/slide16.xml"/><Relationship Id="rId24" Type="http://schemas.openxmlformats.org/officeDocument/2006/relationships/slide" Target="slides/slide15.xml"/><Relationship Id="rId23" Type="http://schemas.openxmlformats.org/officeDocument/2006/relationships/slide" Target="slides/slide14.xml"/><Relationship Id="rId22" Type="http://schemas.openxmlformats.org/officeDocument/2006/relationships/slide" Target="slides/slide13.xml"/><Relationship Id="rId21" Type="http://schemas.openxmlformats.org/officeDocument/2006/relationships/slide" Target="slides/slide12.xml"/><Relationship Id="rId20" Type="http://schemas.openxmlformats.org/officeDocument/2006/relationships/slide" Target="slides/slide11.xml"/><Relationship Id="rId2" Type="http://schemas.openxmlformats.org/officeDocument/2006/relationships/theme" Target="theme/theme1.xml"/><Relationship Id="rId19" Type="http://schemas.openxmlformats.org/officeDocument/2006/relationships/slide" Target="slides/slide10.xml"/><Relationship Id="rId18" Type="http://schemas.openxmlformats.org/officeDocument/2006/relationships/slide" Target="slides/slide9.xml"/><Relationship Id="rId17" Type="http://schemas.openxmlformats.org/officeDocument/2006/relationships/slide" Target="slides/slide8.xml"/><Relationship Id="rId16" Type="http://schemas.openxmlformats.org/officeDocument/2006/relationships/slide" Target="slides/slide7.xml"/><Relationship Id="rId15" Type="http://schemas.openxmlformats.org/officeDocument/2006/relationships/slide" Target="slides/slide6.xml"/><Relationship Id="rId14" Type="http://schemas.openxmlformats.org/officeDocument/2006/relationships/slide" Target="slides/slide5.xml"/><Relationship Id="rId13" Type="http://schemas.openxmlformats.org/officeDocument/2006/relationships/slide" Target="slides/slide4.xml"/><Relationship Id="rId12" Type="http://schemas.openxmlformats.org/officeDocument/2006/relationships/slide" Target="slides/slide3.xml"/><Relationship Id="rId11" Type="http://schemas.openxmlformats.org/officeDocument/2006/relationships/slide" Target="slides/slide2.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1543" cy="33461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5622798" y="0"/>
            <a:ext cx="4301543" cy="33461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6334477"/>
            <a:ext cx="4301543" cy="334612"/>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622798" y="6334477"/>
            <a:ext cx="4301543" cy="334612"/>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1543" cy="33461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622798" y="0"/>
            <a:ext cx="4301543" cy="334613"/>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62275" y="833438"/>
            <a:ext cx="4002088" cy="2251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992664" y="3209498"/>
            <a:ext cx="7941310" cy="26259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6334477"/>
            <a:ext cx="4301543" cy="33461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622798" y="6334477"/>
            <a:ext cx="4301543" cy="334612"/>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1610439-C8EA-405E-B580-DAD9D0F5175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1610439-C8EA-405E-B580-DAD9D0F5175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1610439-C8EA-405E-B580-DAD9D0F5175D}" type="slidenum">
              <a:rPr kumimoji="0" lang="zh-CN" altLang="en-US" sz="1200" b="0" i="0" u="none" strike="noStrike" kern="1200" cap="none" spc="0" normalizeH="0" baseline="0" noProof="0" smtClean="0">
                <a:ln>
                  <a:noFill/>
                </a:ln>
                <a:solidFill>
                  <a:prstClr val="black"/>
                </a:solidFill>
                <a:effectLst/>
                <a:uLnTx/>
                <a:uFillTx/>
                <a:ea typeface="思源宋体 CN Medium" panose="02020500000000000000" pitchFamily="18" charset="-122"/>
                <a:cs typeface="+mn-cs"/>
              </a:rPr>
            </a:fld>
            <a:endParaRPr kumimoji="0" lang="zh-CN" altLang="en-US" sz="1200" b="0" i="0" u="none" strike="noStrike" kern="1200" cap="none" spc="0" normalizeH="0" baseline="0" noProof="0">
              <a:ln>
                <a:noFill/>
              </a:ln>
              <a:solidFill>
                <a:prstClr val="black"/>
              </a:solidFill>
              <a:effectLst/>
              <a:uLnTx/>
              <a:uFillTx/>
              <a:ea typeface="思源宋体 CN Medium" panose="02020500000000000000" pitchFamily="18"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封面页">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2"/>
          <a:srcRect l="2041" t="82463" r="2041" b="11497"/>
          <a:stretch>
            <a:fillRect/>
          </a:stretch>
        </p:blipFill>
        <p:spPr>
          <a:xfrm flipV="1">
            <a:off x="0" y="0"/>
            <a:ext cx="12192000" cy="805911"/>
          </a:xfrm>
          <a:custGeom>
            <a:avLst/>
            <a:gdLst>
              <a:gd name="connsiteX0" fmla="*/ 0 w 12192000"/>
              <a:gd name="connsiteY0" fmla="*/ 431799 h 431799"/>
              <a:gd name="connsiteX1" fmla="*/ 12192000 w 12192000"/>
              <a:gd name="connsiteY1" fmla="*/ 431799 h 431799"/>
              <a:gd name="connsiteX2" fmla="*/ 12192000 w 12192000"/>
              <a:gd name="connsiteY2" fmla="*/ 0 h 431799"/>
              <a:gd name="connsiteX3" fmla="*/ 0 w 12192000"/>
              <a:gd name="connsiteY3" fmla="*/ 0 h 431799"/>
            </a:gdLst>
            <a:ahLst/>
            <a:cxnLst>
              <a:cxn ang="0">
                <a:pos x="connsiteX0" y="connsiteY0"/>
              </a:cxn>
              <a:cxn ang="0">
                <a:pos x="connsiteX1" y="connsiteY1"/>
              </a:cxn>
              <a:cxn ang="0">
                <a:pos x="connsiteX2" y="connsiteY2"/>
              </a:cxn>
              <a:cxn ang="0">
                <a:pos x="connsiteX3" y="connsiteY3"/>
              </a:cxn>
            </a:cxnLst>
            <a:rect l="l" t="t" r="r" b="b"/>
            <a:pathLst>
              <a:path w="12192000" h="431799">
                <a:moveTo>
                  <a:pt x="0" y="431799"/>
                </a:moveTo>
                <a:lnTo>
                  <a:pt x="12192000" y="431799"/>
                </a:lnTo>
                <a:lnTo>
                  <a:pt x="12192000" y="0"/>
                </a:lnTo>
                <a:lnTo>
                  <a:pt x="0" y="0"/>
                </a:lnTo>
                <a:close/>
              </a:path>
            </a:pathLst>
          </a:custGeom>
        </p:spPr>
      </p:pic>
      <p:sp>
        <p:nvSpPr>
          <p:cNvPr id="5" name="标题 4"/>
          <p:cNvSpPr>
            <a:spLocks noGrp="1"/>
          </p:cNvSpPr>
          <p:nvPr>
            <p:ph type="title"/>
          </p:nvPr>
        </p:nvSpPr>
        <p:spPr>
          <a:xfrm>
            <a:off x="937003" y="161894"/>
            <a:ext cx="6467475" cy="535531"/>
          </a:xfrm>
          <a:prstGeom prst="rect">
            <a:avLst/>
          </a:prstGeom>
        </p:spPr>
        <p:txBody>
          <a:bodyPr wrap="square" anchor="ctr" anchorCtr="0">
            <a:spAutoFit/>
          </a:bodyPr>
          <a:lstStyle>
            <a:lvl1pPr algn="l">
              <a:defRPr sz="3200" b="1" spc="3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pic>
        <p:nvPicPr>
          <p:cNvPr id="4" name="图片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518" y="161894"/>
            <a:ext cx="547481" cy="535531"/>
          </a:xfrm>
          <a:prstGeom prst="rect">
            <a:avLst/>
          </a:prstGeom>
          <a:effectLst>
            <a:outerShdw blurRad="63500" sx="102000" sy="102000" algn="ctr" rotWithShape="0">
              <a:prstClr val="black">
                <a:alpha val="40000"/>
              </a:prstClr>
            </a:outerShdw>
          </a:effec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封面页">
    <p:spTree>
      <p:nvGrpSpPr>
        <p:cNvPr id="1" name=""/>
        <p:cNvGrpSpPr/>
        <p:nvPr/>
      </p:nvGrpSpPr>
      <p:grpSpPr>
        <a:xfrm>
          <a:off x="0" y="0"/>
          <a:ext cx="0" cy="0"/>
          <a:chOff x="0" y="0"/>
          <a:chExt cx="0" cy="0"/>
        </a:xfrm>
      </p:grpSpPr>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2"/>
          <a:srcRect l="2041" t="82463" r="2041" b="11497"/>
          <a:stretch>
            <a:fillRect/>
          </a:stretch>
        </p:blipFill>
        <p:spPr>
          <a:xfrm flipV="1">
            <a:off x="0" y="0"/>
            <a:ext cx="12192000" cy="805911"/>
          </a:xfrm>
          <a:custGeom>
            <a:avLst/>
            <a:gdLst>
              <a:gd name="connsiteX0" fmla="*/ 0 w 12192000"/>
              <a:gd name="connsiteY0" fmla="*/ 431799 h 431799"/>
              <a:gd name="connsiteX1" fmla="*/ 12192000 w 12192000"/>
              <a:gd name="connsiteY1" fmla="*/ 431799 h 431799"/>
              <a:gd name="connsiteX2" fmla="*/ 12192000 w 12192000"/>
              <a:gd name="connsiteY2" fmla="*/ 0 h 431799"/>
              <a:gd name="connsiteX3" fmla="*/ 0 w 12192000"/>
              <a:gd name="connsiteY3" fmla="*/ 0 h 431799"/>
            </a:gdLst>
            <a:ahLst/>
            <a:cxnLst>
              <a:cxn ang="0">
                <a:pos x="connsiteX0" y="connsiteY0"/>
              </a:cxn>
              <a:cxn ang="0">
                <a:pos x="connsiteX1" y="connsiteY1"/>
              </a:cxn>
              <a:cxn ang="0">
                <a:pos x="connsiteX2" y="connsiteY2"/>
              </a:cxn>
              <a:cxn ang="0">
                <a:pos x="connsiteX3" y="connsiteY3"/>
              </a:cxn>
            </a:cxnLst>
            <a:rect l="l" t="t" r="r" b="b"/>
            <a:pathLst>
              <a:path w="12192000" h="431799">
                <a:moveTo>
                  <a:pt x="0" y="431799"/>
                </a:moveTo>
                <a:lnTo>
                  <a:pt x="12192000" y="431799"/>
                </a:lnTo>
                <a:lnTo>
                  <a:pt x="12192000" y="0"/>
                </a:lnTo>
                <a:lnTo>
                  <a:pt x="0" y="0"/>
                </a:lnTo>
                <a:close/>
              </a:path>
            </a:pathLst>
          </a:custGeom>
        </p:spPr>
      </p:pic>
      <p:sp>
        <p:nvSpPr>
          <p:cNvPr id="5" name="标题 4"/>
          <p:cNvSpPr>
            <a:spLocks noGrp="1"/>
          </p:cNvSpPr>
          <p:nvPr>
            <p:ph type="title"/>
          </p:nvPr>
        </p:nvSpPr>
        <p:spPr>
          <a:xfrm>
            <a:off x="937003" y="161894"/>
            <a:ext cx="6467475" cy="535531"/>
          </a:xfrm>
          <a:prstGeom prst="rect">
            <a:avLst/>
          </a:prstGeom>
        </p:spPr>
        <p:txBody>
          <a:bodyPr wrap="square" anchor="ctr" anchorCtr="0">
            <a:spAutoFit/>
          </a:bodyPr>
          <a:lstStyle>
            <a:lvl1pPr algn="l">
              <a:defRPr sz="3200" b="1" spc="3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pic>
        <p:nvPicPr>
          <p:cNvPr id="4" name="图片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518" y="161894"/>
            <a:ext cx="547481" cy="535531"/>
          </a:xfrm>
          <a:prstGeom prst="rect">
            <a:avLst/>
          </a:prstGeom>
          <a:effectLst>
            <a:outerShdw blurRad="63500" sx="102000" sy="102000" algn="ctr" rotWithShape="0">
              <a:prstClr val="black">
                <a:alpha val="40000"/>
              </a:prstClr>
            </a:outerShdw>
          </a:effectLst>
        </p:spPr>
      </p:pic>
    </p:spTree>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封底页">
    <p:spTree>
      <p:nvGrpSpPr>
        <p:cNvPr id="1" name=""/>
        <p:cNvGrpSpPr/>
        <p:nvPr/>
      </p:nvGrpSpPr>
      <p:grpSpPr>
        <a:xfrm>
          <a:off x="0" y="0"/>
          <a:ext cx="0" cy="0"/>
          <a:chOff x="0" y="0"/>
          <a:chExt cx="0" cy="0"/>
        </a:xfrm>
      </p:grpSpPr>
    </p:spTree>
  </p:cSld>
  <p:clrMapOvr>
    <a:masterClrMapping/>
  </p:clrMapOvr>
  <p:hf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grpSp>
        <p:nvGrpSpPr>
          <p:cNvPr id="2" name="组合 1"/>
          <p:cNvGrpSpPr/>
          <p:nvPr userDrawn="1"/>
        </p:nvGrpSpPr>
        <p:grpSpPr>
          <a:xfrm>
            <a:off x="-600" y="0"/>
            <a:ext cx="12193200" cy="6858000"/>
            <a:chOff x="-600" y="0"/>
            <a:chExt cx="12193200" cy="685800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68869"/>
              <a:ext cx="12192000" cy="2589131"/>
            </a:xfrm>
            <a:prstGeom prst="rect">
              <a:avLst/>
            </a:prstGeom>
          </p:spPr>
        </p:pic>
        <p:sp>
          <p:nvSpPr>
            <p:cNvPr id="4" name="矩形 3"/>
            <p:cNvSpPr/>
            <p:nvPr/>
          </p:nvSpPr>
          <p:spPr>
            <a:xfrm>
              <a:off x="-600" y="0"/>
              <a:ext cx="12193200" cy="6858000"/>
            </a:xfrm>
            <a:prstGeom prst="rect">
              <a:avLst/>
            </a:prstGeom>
            <a:solidFill>
              <a:srgbClr val="FEF4E8">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宋体 CN Medium" panose="02020500000000000000" pitchFamily="18" charset="-122"/>
                <a:ea typeface="思源宋体 CN Medium" panose="02020500000000000000" pitchFamily="18" charset="-122"/>
                <a:cs typeface="Calibri" panose="020F0502020204030204"/>
              </a:endParaRPr>
            </a:p>
          </p:txBody>
        </p:sp>
      </p:grpSp>
      <p:sp>
        <p:nvSpPr>
          <p:cNvPr id="5" name="矩形 4"/>
          <p:cNvSpPr/>
          <p:nvPr userDrawn="1"/>
        </p:nvSpPr>
        <p:spPr>
          <a:xfrm>
            <a:off x="-600" y="0"/>
            <a:ext cx="121932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宋体 CN Medium" panose="02020500000000000000" pitchFamily="18" charset="-122"/>
              <a:ea typeface="思源宋体 CN Medium" panose="02020500000000000000" pitchFamily="18" charset="-122"/>
              <a:cs typeface="Calibri" panose="020F0502020204030204"/>
            </a:endParaRPr>
          </a:p>
        </p:txBody>
      </p:sp>
      <p:grpSp>
        <p:nvGrpSpPr>
          <p:cNvPr id="6" name="组合 5"/>
          <p:cNvGrpSpPr/>
          <p:nvPr userDrawn="1"/>
        </p:nvGrpSpPr>
        <p:grpSpPr>
          <a:xfrm>
            <a:off x="1109678" y="1426808"/>
            <a:ext cx="9972644" cy="4004385"/>
            <a:chOff x="1117424" y="1227345"/>
            <a:chExt cx="7378576" cy="4004385"/>
          </a:xfrm>
        </p:grpSpPr>
        <p:sp>
          <p:nvSpPr>
            <p:cNvPr id="7" name="Text Placeholder 3"/>
            <p:cNvSpPr txBox="1"/>
            <p:nvPr userDrawn="1"/>
          </p:nvSpPr>
          <p:spPr>
            <a:xfrm>
              <a:off x="2235163" y="1227345"/>
              <a:ext cx="4932874" cy="333192"/>
            </a:xfrm>
            <a:prstGeom prst="rect">
              <a:avLst/>
            </a:prstGeom>
          </p:spPr>
          <p:txBody>
            <a:bodyPr vert="horz" lIns="0" tIns="40504" rIns="0" bIns="40504" anchor="t"/>
            <a:lstStyle>
              <a:lvl1pPr marL="0" indent="0" algn="ctr" defTabSz="404495" rtl="0" eaLnBrk="1" latinLnBrk="0" hangingPunct="1">
                <a:lnSpc>
                  <a:spcPct val="100000"/>
                </a:lnSpc>
                <a:spcBef>
                  <a:spcPts val="0"/>
                </a:spcBef>
                <a:spcAft>
                  <a:spcPts val="0"/>
                </a:spcAft>
                <a:buFont typeface="Arial" panose="020B0604020202020204"/>
                <a:buNone/>
                <a:defRPr sz="1500" b="0" kern="1200">
                  <a:solidFill>
                    <a:schemeClr val="accent3"/>
                  </a:solidFill>
                  <a:latin typeface="Lato Light"/>
                  <a:ea typeface="+mn-ea"/>
                  <a:cs typeface="Lato Light"/>
                </a:defRPr>
              </a:lvl1pPr>
              <a:lvl2pPr marL="658495" indent="-253365" algn="l" defTabSz="404495" rtl="0" eaLnBrk="1" latinLnBrk="0" hangingPunct="1">
                <a:spcBef>
                  <a:spcPct val="20000"/>
                </a:spcBef>
                <a:buFont typeface="Arial" panose="020B0604020202020204"/>
                <a:buChar char="–"/>
                <a:defRPr sz="2500" kern="1200">
                  <a:solidFill>
                    <a:schemeClr val="tx1"/>
                  </a:solidFill>
                  <a:latin typeface="+mn-lt"/>
                  <a:ea typeface="+mn-ea"/>
                  <a:cs typeface="+mn-cs"/>
                </a:defRPr>
              </a:lvl2pPr>
              <a:lvl3pPr marL="1012825" indent="-202565" algn="l" defTabSz="404495" rtl="0" eaLnBrk="1" latinLnBrk="0" hangingPunct="1">
                <a:spcBef>
                  <a:spcPct val="20000"/>
                </a:spcBef>
                <a:buFont typeface="Arial" panose="020B0604020202020204"/>
                <a:buChar char="•"/>
                <a:defRPr sz="2100" kern="1200">
                  <a:solidFill>
                    <a:schemeClr val="tx1"/>
                  </a:solidFill>
                  <a:latin typeface="+mn-lt"/>
                  <a:ea typeface="+mn-ea"/>
                  <a:cs typeface="+mn-cs"/>
                </a:defRPr>
              </a:lvl3pPr>
              <a:lvl4pPr marL="141732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4pPr>
              <a:lvl5pPr marL="182245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5pPr>
              <a:lvl6pPr marL="222758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6pPr>
              <a:lvl7pPr marL="263271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7pPr>
              <a:lvl8pPr marL="303784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8pPr>
              <a:lvl9pPr marL="344297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9pPr>
            </a:lstStyle>
            <a:p>
              <a:pPr marL="0" marR="0" lvl="0" indent="0" algn="ctr" defTabSz="404495" rtl="0" eaLnBrk="1" fontAlgn="auto" latinLnBrk="0" hangingPunct="1">
                <a:lnSpc>
                  <a:spcPct val="100000"/>
                </a:lnSpc>
                <a:spcBef>
                  <a:spcPts val="0"/>
                </a:spcBef>
                <a:spcAft>
                  <a:spcPts val="0"/>
                </a:spcAft>
                <a:buClrTx/>
                <a:buSzTx/>
                <a:buFont typeface="Arial" panose="020B0604020202020204"/>
                <a:buNone/>
                <a:defRPr/>
              </a:pPr>
              <a:r>
                <a:rPr kumimoji="0" lang="en-US" sz="2000" b="1" i="0" u="none" strike="noStrike" kern="1200" cap="none" spc="0" normalizeH="0" baseline="0" noProof="0" dirty="0" err="1">
                  <a:ln>
                    <a:noFill/>
                  </a:ln>
                  <a:solidFill>
                    <a:srgbClr val="FFFFFF"/>
                  </a:solidFill>
                  <a:effectLst/>
                  <a:uLnTx/>
                  <a:uFillTx/>
                  <a:latin typeface="思源宋体 CN SemiBold" panose="02020600000000000000" pitchFamily="18" charset="-122"/>
                  <a:ea typeface="思源宋体 CN SemiBold" panose="02020600000000000000" pitchFamily="18" charset="-122"/>
                  <a:cs typeface="+mn-ea"/>
                  <a:sym typeface="+mn-lt"/>
                </a:rPr>
                <a:t>感谢您支持原创设计事业，支持设计版权产品</a:t>
              </a:r>
              <a:r>
                <a:rPr kumimoji="0" lang="en-US" sz="2000" b="1" i="0" u="none" strike="noStrike" kern="1200" cap="none" spc="0" normalizeH="0" baseline="0" noProof="0" dirty="0">
                  <a:ln>
                    <a:noFill/>
                  </a:ln>
                  <a:solidFill>
                    <a:srgbClr val="FFFFFF"/>
                  </a:solidFill>
                  <a:effectLst/>
                  <a:uLnTx/>
                  <a:uFillTx/>
                  <a:latin typeface="思源宋体 CN SemiBold" panose="02020600000000000000" pitchFamily="18" charset="-122"/>
                  <a:ea typeface="思源宋体 CN SemiBold" panose="02020600000000000000" pitchFamily="18" charset="-122"/>
                  <a:cs typeface="+mn-ea"/>
                  <a:sym typeface="+mn-lt"/>
                </a:rPr>
                <a:t>！</a:t>
              </a:r>
              <a:endParaRPr kumimoji="0" lang="en-US" sz="2000" b="1" i="0" u="none" strike="noStrike" kern="1200" cap="none" spc="0" normalizeH="0" baseline="0" noProof="0" dirty="0">
                <a:ln>
                  <a:noFill/>
                </a:ln>
                <a:solidFill>
                  <a:srgbClr val="FFFFFF"/>
                </a:solidFill>
                <a:effectLst/>
                <a:uLnTx/>
                <a:uFillTx/>
                <a:latin typeface="思源宋体 CN SemiBold" panose="02020600000000000000" pitchFamily="18" charset="-122"/>
                <a:ea typeface="思源宋体 CN SemiBold" panose="02020600000000000000" pitchFamily="18" charset="-122"/>
                <a:cs typeface="+mn-ea"/>
                <a:sym typeface="+mn-lt"/>
              </a:endParaRPr>
            </a:p>
          </p:txBody>
        </p:sp>
        <p:sp>
          <p:nvSpPr>
            <p:cNvPr id="8" name="Text Placeholder 4"/>
            <p:cNvSpPr txBox="1"/>
            <p:nvPr userDrawn="1"/>
          </p:nvSpPr>
          <p:spPr>
            <a:xfrm>
              <a:off x="1117424" y="1887820"/>
              <a:ext cx="7378576" cy="3343910"/>
            </a:xfrm>
            <a:prstGeom prst="rect">
              <a:avLst/>
            </a:prstGeom>
          </p:spPr>
          <p:txBody>
            <a:bodyPr vert="horz" lIns="0" tIns="0" rIns="0" bIns="0" anchor="t"/>
            <a:lstStyle>
              <a:lvl1pPr marL="0" indent="0" algn="ctr" defTabSz="404495" rtl="0" eaLnBrk="1" latinLnBrk="0" hangingPunct="1">
                <a:lnSpc>
                  <a:spcPct val="130000"/>
                </a:lnSpc>
                <a:spcBef>
                  <a:spcPct val="20000"/>
                </a:spcBef>
                <a:buFont typeface="Arial" panose="020B0604020202020204"/>
                <a:buNone/>
                <a:defRPr sz="1200" kern="1200">
                  <a:solidFill>
                    <a:schemeClr val="tx1">
                      <a:lumMod val="50000"/>
                      <a:lumOff val="50000"/>
                    </a:schemeClr>
                  </a:solidFill>
                  <a:latin typeface="Lato Regular"/>
                  <a:ea typeface="+mn-ea"/>
                  <a:cs typeface="Lato Regular"/>
                </a:defRPr>
              </a:lvl1pPr>
              <a:lvl2pPr marL="658495" indent="-253365" algn="l" defTabSz="404495" rtl="0" eaLnBrk="1" latinLnBrk="0" hangingPunct="1">
                <a:spcBef>
                  <a:spcPct val="20000"/>
                </a:spcBef>
                <a:buFont typeface="Arial" panose="020B0604020202020204"/>
                <a:buChar char="–"/>
                <a:defRPr sz="2500" kern="1200">
                  <a:solidFill>
                    <a:schemeClr val="tx1"/>
                  </a:solidFill>
                  <a:latin typeface="+mn-lt"/>
                  <a:ea typeface="+mn-ea"/>
                  <a:cs typeface="+mn-cs"/>
                </a:defRPr>
              </a:lvl2pPr>
              <a:lvl3pPr marL="1012825" indent="-202565" algn="l" defTabSz="404495" rtl="0" eaLnBrk="1" latinLnBrk="0" hangingPunct="1">
                <a:spcBef>
                  <a:spcPct val="20000"/>
                </a:spcBef>
                <a:buFont typeface="Arial" panose="020B0604020202020204"/>
                <a:buChar char="•"/>
                <a:defRPr sz="2100" kern="1200">
                  <a:solidFill>
                    <a:schemeClr val="tx1"/>
                  </a:solidFill>
                  <a:latin typeface="+mn-lt"/>
                  <a:ea typeface="+mn-ea"/>
                  <a:cs typeface="+mn-cs"/>
                </a:defRPr>
              </a:lvl3pPr>
              <a:lvl4pPr marL="141732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4pPr>
              <a:lvl5pPr marL="182245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5pPr>
              <a:lvl6pPr marL="222758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6pPr>
              <a:lvl7pPr marL="263271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7pPr>
              <a:lvl8pPr marL="303784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8pPr>
              <a:lvl9pPr marL="3442970" indent="-202565" algn="l" defTabSz="404495" rtl="0" eaLnBrk="1" latinLnBrk="0" hangingPunct="1">
                <a:spcBef>
                  <a:spcPct val="20000"/>
                </a:spcBef>
                <a:buFont typeface="Arial" panose="020B0604020202020204"/>
                <a:buChar char="•"/>
                <a:defRPr sz="1800" kern="1200">
                  <a:solidFill>
                    <a:schemeClr val="tx1"/>
                  </a:solidFill>
                  <a:latin typeface="+mn-lt"/>
                  <a:ea typeface="+mn-ea"/>
                  <a:cs typeface="+mn-cs"/>
                </a:defRPr>
              </a:lvl9pPr>
            </a:lstStyle>
            <a:p>
              <a:pPr marL="0" marR="0" lvl="0" indent="0" algn="l" defTabSz="404495" rtl="0" eaLnBrk="1" fontAlgn="auto" latinLnBrk="0" hangingPunct="1">
                <a:lnSpc>
                  <a:spcPct val="130000"/>
                </a:lnSpc>
                <a:spcBef>
                  <a:spcPts val="1200"/>
                </a:spcBef>
                <a:spcAft>
                  <a:spcPts val="0"/>
                </a:spcAft>
                <a:buClrTx/>
                <a:buSzTx/>
                <a:buFont typeface="Arial" panose="020B0604020202020204"/>
                <a:buNone/>
                <a:defRPr/>
              </a:pPr>
              <a:r>
                <a:rPr kumimoji="0" lang="en-US" sz="1400" b="0" i="0" u="none" strike="noStrike" kern="1200" cap="none" spc="0" normalizeH="0" baseline="0" noProof="0" dirty="0" err="1">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感谢您下载千图网</a:t>
              </a:r>
              <a:r>
                <a:rPr kumimoji="0" lang="zh-CN" alt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原创</a:t>
              </a:r>
              <a:r>
                <a:rPr kumimoji="0" lang="en-US" altLang="zh-CN"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PPT</a:t>
              </a:r>
              <a:r>
                <a:rPr kumimoji="0" lang="zh-CN" alt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模板</a:t>
              </a:r>
              <a:r>
                <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a:t>
              </a:r>
              <a:r>
                <a:rPr kumimoji="0" lang="en-US" sz="1400" b="0" i="0" u="none" strike="noStrike" kern="1200" cap="none" spc="0" normalizeH="0" baseline="0" noProof="0" dirty="0" err="1">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为了您和千图网以及原创作者的利益，请勿复制、传播、销售，否则将承担法律责任</a:t>
              </a:r>
              <a:r>
                <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a:t>
              </a:r>
              <a:endPar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endParaRPr>
            </a:p>
            <a:p>
              <a:pPr marL="0" marR="0" lvl="0" indent="0" algn="l" defTabSz="404495" rtl="0" eaLnBrk="1" fontAlgn="auto" latinLnBrk="0" hangingPunct="1">
                <a:lnSpc>
                  <a:spcPct val="130000"/>
                </a:lnSpc>
                <a:spcBef>
                  <a:spcPts val="1200"/>
                </a:spcBef>
                <a:spcAft>
                  <a:spcPts val="0"/>
                </a:spcAft>
                <a:buClrTx/>
                <a:buSzTx/>
                <a:buFont typeface="Arial" panose="020B0604020202020204"/>
                <a:buNone/>
                <a:defRPr/>
              </a:pPr>
              <a:r>
                <a:rPr kumimoji="0" lang="en-US" sz="1400" b="0" i="0" u="none" strike="noStrike" kern="1200" cap="none" spc="0" normalizeH="0" baseline="0" noProof="0" dirty="0" err="1">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千图网将对作品进行维权，按照传播下载次数的十倍进行索取赔偿</a:t>
              </a:r>
              <a:r>
                <a:rPr kumimoji="0" lang="zh-CN" alt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金</a:t>
              </a:r>
              <a:r>
                <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a:t>
              </a:r>
              <a:endPar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endParaRPr>
            </a:p>
            <a:p>
              <a:pPr marL="0" marR="0" lvl="0" indent="0" algn="l" defTabSz="404495" rtl="0" eaLnBrk="1" fontAlgn="auto" latinLnBrk="0" hangingPunct="1">
                <a:lnSpc>
                  <a:spcPct val="130000"/>
                </a:lnSpc>
                <a:spcBef>
                  <a:spcPts val="1200"/>
                </a:spcBef>
                <a:spcAft>
                  <a:spcPts val="0"/>
                </a:spcAft>
                <a:buClrTx/>
                <a:buSzTx/>
                <a:buFont typeface="Arial" panose="020B0604020202020204"/>
                <a:buNone/>
                <a:defRPr/>
              </a:pPr>
              <a:r>
                <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1、千图网网站出售的PPT模版是免版税类（RF：Royalty-free）正版受《中华人民共和国著作法》和《世界版权公约》的保护，作品的所有权、版权和著作权归千图网所有，您下载的是PPT模版素材使用权。</a:t>
              </a:r>
              <a:endPar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endParaRPr>
            </a:p>
            <a:p>
              <a:pPr marL="0" marR="0" lvl="0" indent="0" algn="l" defTabSz="404495" rtl="0" eaLnBrk="1" fontAlgn="auto" latinLnBrk="0" hangingPunct="1">
                <a:lnSpc>
                  <a:spcPct val="130000"/>
                </a:lnSpc>
                <a:spcBef>
                  <a:spcPts val="1200"/>
                </a:spcBef>
                <a:spcAft>
                  <a:spcPts val="0"/>
                </a:spcAft>
                <a:buClrTx/>
                <a:buSzTx/>
                <a:buFont typeface="Arial" panose="020B0604020202020204"/>
                <a:buNone/>
                <a:defRPr/>
              </a:pPr>
              <a:r>
                <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2、不得将千图网的PPT模版、PPT素材，本身用于再出售，或者出租、出借、转让、分销、发布或者作为礼物供他人使用，不得转授权、出卖、转让本协议或本协议中的权利。</a:t>
              </a:r>
              <a:endPar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endParaRPr>
            </a:p>
            <a:p>
              <a:pPr marL="0" marR="0" lvl="0" indent="0" algn="l" defTabSz="404495" rtl="0" eaLnBrk="1" fontAlgn="auto" latinLnBrk="0" hangingPunct="1">
                <a:lnSpc>
                  <a:spcPct val="130000"/>
                </a:lnSpc>
                <a:spcBef>
                  <a:spcPts val="1200"/>
                </a:spcBef>
                <a:spcAft>
                  <a:spcPts val="0"/>
                </a:spcAft>
                <a:buClrTx/>
                <a:buSzTx/>
                <a:buFont typeface="Arial" panose="020B0604020202020204"/>
                <a:buNone/>
                <a:defRPr/>
              </a:pPr>
              <a:r>
                <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3、禁止把作品纳入商标或服务标记。</a:t>
              </a:r>
              <a:endPar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endParaRPr>
            </a:p>
            <a:p>
              <a:pPr marL="0" marR="0" lvl="0" indent="0" algn="l" defTabSz="404495" rtl="0" eaLnBrk="1" fontAlgn="auto" latinLnBrk="0" hangingPunct="1">
                <a:lnSpc>
                  <a:spcPct val="130000"/>
                </a:lnSpc>
                <a:spcBef>
                  <a:spcPts val="1200"/>
                </a:spcBef>
                <a:spcAft>
                  <a:spcPts val="0"/>
                </a:spcAft>
                <a:buClrTx/>
                <a:buSzTx/>
                <a:buFont typeface="Arial" panose="020B0604020202020204"/>
                <a:buNone/>
                <a:defRPr/>
              </a:pPr>
              <a:r>
                <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rPr>
                <a:t>4、禁止用户用下载格式在网上传播作品。或者作品可以让第三方单独付费或共享免费下载、或通过转移电话服务系统传播。</a:t>
              </a:r>
              <a:endParaRPr kumimoji="0" lang="en-US" sz="1400" b="0" i="0" u="none" strike="noStrike" kern="1200" cap="none" spc="0" normalizeH="0" baseline="0" noProof="0" dirty="0">
                <a:ln>
                  <a:noFill/>
                </a:ln>
                <a:solidFill>
                  <a:srgbClr val="FFFFFF"/>
                </a:solidFill>
                <a:effectLst/>
                <a:uLnTx/>
                <a:uFillTx/>
                <a:latin typeface="思源宋体 CN Medium" panose="02020500000000000000" pitchFamily="18" charset="-122"/>
                <a:ea typeface="思源宋体 CN Medium" panose="02020500000000000000" pitchFamily="18" charset="-122"/>
                <a:cs typeface="+mn-ea"/>
                <a:sym typeface="+mn-lt"/>
              </a:endParaRPr>
            </a:p>
          </p:txBody>
        </p:sp>
      </p:grpSp>
    </p:spTree>
  </p:cSld>
  <p:clrMapOvr>
    <a:masterClrMapping/>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hf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600" y="6356350"/>
            <a:ext cx="4114800" cy="365125"/>
          </a:xfrm>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2" Type="http://schemas.openxmlformats.org/officeDocument/2006/relationships/theme" Target="../theme/theme2.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2" Type="http://schemas.openxmlformats.org/officeDocument/2006/relationships/theme" Target="../theme/theme3.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2" Type="http://schemas.openxmlformats.org/officeDocument/2006/relationships/theme" Target="../theme/theme4.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2" Type="http://schemas.openxmlformats.org/officeDocument/2006/relationships/theme" Target="../theme/theme5.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6.xml"/><Relationship Id="rId8" Type="http://schemas.openxmlformats.org/officeDocument/2006/relationships/slideLayout" Target="../slideLayouts/slideLayout65.xml"/><Relationship Id="rId7" Type="http://schemas.openxmlformats.org/officeDocument/2006/relationships/slideLayout" Target="../slideLayouts/slideLayout64.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 Id="rId3" Type="http://schemas.openxmlformats.org/officeDocument/2006/relationships/slideLayout" Target="../slideLayouts/slideLayout60.xml"/><Relationship Id="rId2" Type="http://schemas.openxmlformats.org/officeDocument/2006/relationships/slideLayout" Target="../slideLayouts/slideLayout59.xml"/><Relationship Id="rId12" Type="http://schemas.openxmlformats.org/officeDocument/2006/relationships/theme" Target="../theme/theme6.xml"/><Relationship Id="rId11" Type="http://schemas.openxmlformats.org/officeDocument/2006/relationships/slideLayout" Target="../slideLayouts/slideLayout68.xml"/><Relationship Id="rId10" Type="http://schemas.openxmlformats.org/officeDocument/2006/relationships/slideLayout" Target="../slideLayouts/slideLayout67.xml"/><Relationship Id="rId1"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9" Type="http://schemas.openxmlformats.org/officeDocument/2006/relationships/theme" Target="../theme/theme7.xml"/><Relationship Id="rId8" Type="http://schemas.openxmlformats.org/officeDocument/2006/relationships/slideLayout" Target="../slideLayouts/slideLayout76.xml"/><Relationship Id="rId7" Type="http://schemas.openxmlformats.org/officeDocument/2006/relationships/slideLayout" Target="../slideLayouts/slideLayout75.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3" Type="http://schemas.openxmlformats.org/officeDocument/2006/relationships/slideLayout" Target="../slideLayouts/slideLayout71.xml"/><Relationship Id="rId2" Type="http://schemas.openxmlformats.org/officeDocument/2006/relationships/slideLayout" Target="../slideLayouts/slideLayout70.xml"/><Relationship Id="rId1"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2051"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3075"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4099"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5123"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4099" name="文本占位符 2"/>
          <p:cNvSpPr>
            <a:spLocks noGrp="1"/>
          </p:cNvSpPr>
          <p:nvPr>
            <p:ph type="body"/>
          </p:nvPr>
        </p:nvSpPr>
        <p:spPr>
          <a:xfrm>
            <a:off x="838200" y="1825625"/>
            <a:ext cx="10515600" cy="435133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2.xml"/><Relationship Id="rId3" Type="http://schemas.microsoft.com/office/2007/relationships/hdphoto" Target="../media/image7.wdp"/><Relationship Id="rId2" Type="http://schemas.openxmlformats.org/officeDocument/2006/relationships/image" Target="../media/image6.png"/><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vmlDrawing" Target="../drawings/vmlDrawing1.vml"/><Relationship Id="rId4" Type="http://schemas.openxmlformats.org/officeDocument/2006/relationships/slideLayout" Target="../slideLayouts/slideLayout13.xml"/><Relationship Id="rId3" Type="http://schemas.openxmlformats.org/officeDocument/2006/relationships/tags" Target="../tags/tag18.xml"/><Relationship Id="rId2" Type="http://schemas.openxmlformats.org/officeDocument/2006/relationships/image" Target="../media/image10.png"/><Relationship Id="rId1"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2.xml"/><Relationship Id="rId3" Type="http://schemas.microsoft.com/office/2007/relationships/hdphoto" Target="../media/image7.wdp"/><Relationship Id="rId2" Type="http://schemas.openxmlformats.org/officeDocument/2006/relationships/image" Target="../media/image6.png"/><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tags" Target="../tags/tag2.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185795"/>
            <a:ext cx="12191365" cy="18297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2050" y="0"/>
            <a:ext cx="12252780" cy="6858000"/>
          </a:xfrm>
          <a:prstGeom prst="rect">
            <a:avLst/>
          </a:prstGeom>
          <a:solidFill>
            <a:srgbClr val="F6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
          <p:cNvSpPr/>
          <p:nvPr/>
        </p:nvSpPr>
        <p:spPr>
          <a:xfrm>
            <a:off x="2627310" y="5081719"/>
            <a:ext cx="6600155" cy="611505"/>
          </a:xfrm>
          <a:prstGeom prst="rect">
            <a:avLst/>
          </a:prstGeom>
        </p:spPr>
        <p:txBody>
          <a:bodyPr wrap="square">
            <a:spAutoFit/>
          </a:bodyPr>
          <a:lstStyle/>
          <a:p>
            <a:pPr algn="ctr" fontAlgn="auto">
              <a:lnSpc>
                <a:spcPts val="4060"/>
              </a:lnSpc>
            </a:pPr>
            <a:r>
              <a:rPr lang="zh-CN" altLang="en-US" sz="2800" b="1" dirty="0">
                <a:solidFill>
                  <a:schemeClr val="tx1">
                    <a:lumMod val="50000"/>
                  </a:schemeClr>
                </a:solidFill>
                <a:latin typeface="微软雅黑" panose="020B0503020204020204" pitchFamily="34" charset="-122"/>
                <a:ea typeface="微软雅黑" panose="020B0503020204020204" pitchFamily="34" charset="-122"/>
              </a:rPr>
              <a:t>丰台区统计局</a:t>
            </a:r>
            <a:endParaRPr lang="en-US" altLang="zh-CN" sz="2800" b="1" dirty="0">
              <a:solidFill>
                <a:schemeClr val="tx1">
                  <a:lumMod val="50000"/>
                </a:schemeClr>
              </a:solidFill>
              <a:latin typeface="微软雅黑" panose="020B0503020204020204" pitchFamily="34" charset="-122"/>
              <a:ea typeface="微软雅黑" panose="020B0503020204020204" pitchFamily="34" charset="-122"/>
            </a:endParaRPr>
          </a:p>
        </p:txBody>
      </p:sp>
      <p:pic>
        <p:nvPicPr>
          <p:cNvPr id="3" name="图片 2" descr="VCG211313620848"/>
          <p:cNvPicPr>
            <a:picLocks noChangeAspect="1"/>
          </p:cNvPicPr>
          <p:nvPr/>
        </p:nvPicPr>
        <p:blipFill>
          <a:blip r:embed="rId1"/>
          <a:srcRect t="9924" b="36966"/>
          <a:stretch>
            <a:fillRect/>
          </a:stretch>
        </p:blipFill>
        <p:spPr>
          <a:xfrm>
            <a:off x="-62050" y="0"/>
            <a:ext cx="12253415" cy="3135887"/>
          </a:xfrm>
          <a:prstGeom prst="rect">
            <a:avLst/>
          </a:prstGeom>
        </p:spPr>
      </p:pic>
      <p:pic>
        <p:nvPicPr>
          <p:cNvPr id="6" name="图片 5"/>
          <p:cNvPicPr>
            <a:picLocks noChangeAspect="1"/>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617618" y="357297"/>
            <a:ext cx="882015" cy="862330"/>
          </a:xfrm>
          <a:prstGeom prst="rect">
            <a:avLst/>
          </a:prstGeom>
          <a:ln>
            <a:noFill/>
          </a:ln>
          <a:effectLst/>
        </p:spPr>
      </p:pic>
      <p:sp>
        <p:nvSpPr>
          <p:cNvPr id="19" name="文本"/>
          <p:cNvSpPr/>
          <p:nvPr/>
        </p:nvSpPr>
        <p:spPr>
          <a:xfrm>
            <a:off x="391636" y="3251962"/>
            <a:ext cx="11346678" cy="1373505"/>
          </a:xfrm>
          <a:prstGeom prst="rect">
            <a:avLst/>
          </a:prstGeom>
        </p:spPr>
        <p:txBody>
          <a:bodyPr wrap="square">
            <a:spAutoFit/>
          </a:bodyPr>
          <a:lstStyle/>
          <a:p>
            <a:pPr algn="ctr" fontAlgn="auto">
              <a:lnSpc>
                <a:spcPts val="5000"/>
              </a:lnSpc>
            </a:pPr>
            <a:r>
              <a:rPr lang="zh-CN" altLang="en-US" sz="4300" b="1" dirty="0">
                <a:solidFill>
                  <a:schemeClr val="bg2">
                    <a:lumMod val="10000"/>
                  </a:schemeClr>
                </a:solidFill>
                <a:latin typeface="微软雅黑" panose="020B0503020204020204" pitchFamily="34" charset="-122"/>
                <a:ea typeface="微软雅黑" panose="020B0503020204020204" pitchFamily="34" charset="-122"/>
              </a:rPr>
              <a:t>丰台区金融业统计财务表培训</a:t>
            </a:r>
            <a:endParaRPr lang="en-US" altLang="zh-CN" sz="4300" b="1" dirty="0">
              <a:solidFill>
                <a:schemeClr val="bg2">
                  <a:lumMod val="10000"/>
                </a:schemeClr>
              </a:solidFill>
              <a:latin typeface="微软雅黑" panose="020B0503020204020204" pitchFamily="34" charset="-122"/>
              <a:ea typeface="微软雅黑" panose="020B0503020204020204" pitchFamily="34" charset="-122"/>
            </a:endParaRPr>
          </a:p>
          <a:p>
            <a:pPr algn="ctr" fontAlgn="auto">
              <a:lnSpc>
                <a:spcPts val="5000"/>
              </a:lnSpc>
            </a:pPr>
            <a:r>
              <a:rPr lang="zh-CN" altLang="en-US" sz="32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rPr>
              <a:t>（</a:t>
            </a:r>
            <a:r>
              <a:rPr lang="en-US" altLang="zh-CN" sz="32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rPr>
              <a:t>2024</a:t>
            </a:r>
            <a:r>
              <a:rPr lang="zh-CN" altLang="en-US" sz="32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rPr>
              <a:t>年年报、</a:t>
            </a:r>
            <a:r>
              <a:rPr lang="en-US" altLang="zh-CN" sz="32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rPr>
              <a:t>2025</a:t>
            </a:r>
            <a:r>
              <a:rPr lang="zh-CN" altLang="en-US" sz="32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rPr>
              <a:t>年定报）</a:t>
            </a:r>
            <a:endParaRPr lang="zh-CN" sz="32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355998" y="133339"/>
            <a:ext cx="10531201" cy="589280"/>
          </a:xfrm>
        </p:spPr>
        <p:txBody>
          <a:bodyPr/>
          <a:lstStyle/>
          <a:p>
            <a:r>
              <a:rPr lang="zh-CN" altLang="en-US" sz="3600" dirty="0">
                <a:sym typeface="+mn-ea"/>
              </a:rPr>
              <a:t>三、重点指标讲解（三）其他指标</a:t>
            </a:r>
            <a:endParaRPr lang="zh-CN" altLang="en-US" sz="3600" dirty="0"/>
          </a:p>
        </p:txBody>
      </p:sp>
      <p:sp>
        <p:nvSpPr>
          <p:cNvPr id="2" name="文本框 1"/>
          <p:cNvSpPr txBox="1"/>
          <p:nvPr/>
        </p:nvSpPr>
        <p:spPr>
          <a:xfrm>
            <a:off x="571500" y="2444115"/>
            <a:ext cx="4541520" cy="521970"/>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从业人员范围统计口径</a:t>
            </a:r>
            <a:endPar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2"/>
          <p:cNvSpPr txBox="1"/>
          <p:nvPr/>
        </p:nvSpPr>
        <p:spPr>
          <a:xfrm>
            <a:off x="6457950" y="2444115"/>
            <a:ext cx="5340985" cy="521970"/>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工资总额包含内容</a:t>
            </a:r>
            <a:endPar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nvSpPr>
        <p:spPr>
          <a:xfrm>
            <a:off x="6457950" y="3042285"/>
            <a:ext cx="5340985" cy="70675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基础工资、职务工资、级别工资、工龄工资、计件工资</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 name="文本框 3"/>
          <p:cNvSpPr txBox="1"/>
          <p:nvPr/>
        </p:nvSpPr>
        <p:spPr>
          <a:xfrm>
            <a:off x="6457950" y="3896995"/>
            <a:ext cx="5340985" cy="70675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奖金、交通补贴、住房补贴、住房提租补贴、伙食补助、其他各种津贴和补贴</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 name="文本框 5"/>
          <p:cNvSpPr txBox="1"/>
          <p:nvPr/>
        </p:nvSpPr>
        <p:spPr>
          <a:xfrm>
            <a:off x="6457950" y="4777740"/>
            <a:ext cx="5340985" cy="70675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五险一金</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个人缴纳部分、</a:t>
            </a: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由单位从个人工资中直接为其</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代扣或代缴的个人所得税</a:t>
            </a:r>
            <a:endPar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p:cNvSpPr txBox="1"/>
          <p:nvPr/>
        </p:nvSpPr>
        <p:spPr>
          <a:xfrm>
            <a:off x="6457950" y="5644515"/>
            <a:ext cx="5340985"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solidFill>
                <a:effectLst/>
                <a:uLnTx/>
                <a:uFillTx/>
                <a:sym typeface="Arial" panose="020B0604020202020204" pitchFamily="34" charset="0"/>
              </a:rPr>
              <a:t>洗理费、书报费、旅游费、过节费、房水电费</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 name="文本框 24"/>
          <p:cNvSpPr txBox="1"/>
          <p:nvPr/>
        </p:nvSpPr>
        <p:spPr>
          <a:xfrm>
            <a:off x="1517015" y="1720850"/>
            <a:ext cx="9149080" cy="460375"/>
          </a:xfrm>
          <a:prstGeom prst="rect">
            <a:avLst/>
          </a:prstGeom>
          <a:solidFill>
            <a:srgbClr val="E3CCCC"/>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统计口径：通俗理解为员工能拿到的税前工资或工资条应发数</a:t>
            </a:r>
            <a:endParaRPr kumimoji="0" lang="zh-CN" sz="24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文本框 7"/>
          <p:cNvSpPr txBox="1"/>
          <p:nvPr/>
        </p:nvSpPr>
        <p:spPr>
          <a:xfrm>
            <a:off x="1120775" y="3039745"/>
            <a:ext cx="3992245" cy="398780"/>
          </a:xfrm>
          <a:prstGeom prst="rect">
            <a:avLst/>
          </a:prstGeom>
          <a:solidFill>
            <a:srgbClr val="E3CCCC"/>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在岗职工</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 name="文本框 8"/>
          <p:cNvSpPr txBox="1"/>
          <p:nvPr/>
        </p:nvSpPr>
        <p:spPr>
          <a:xfrm>
            <a:off x="1120775" y="3573780"/>
            <a:ext cx="3992245" cy="398780"/>
          </a:xfrm>
          <a:prstGeom prst="rect">
            <a:avLst/>
          </a:prstGeom>
          <a:solidFill>
            <a:srgbClr val="E3CCCC"/>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劳务派遣人员</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文本框 9"/>
          <p:cNvSpPr txBox="1"/>
          <p:nvPr/>
        </p:nvSpPr>
        <p:spPr>
          <a:xfrm>
            <a:off x="1133475" y="4107815"/>
            <a:ext cx="3979545" cy="398780"/>
          </a:xfrm>
          <a:prstGeom prst="rect">
            <a:avLst/>
          </a:prstGeom>
          <a:solidFill>
            <a:srgbClr val="E3CCCC"/>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其他从业人员</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文本框 10"/>
          <p:cNvSpPr txBox="1"/>
          <p:nvPr/>
        </p:nvSpPr>
        <p:spPr>
          <a:xfrm>
            <a:off x="1133475" y="4730750"/>
            <a:ext cx="3979545" cy="70675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离开本单位仍保留劳动关系，并定期领取生活费的人员</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文本框 11"/>
          <p:cNvSpPr txBox="1"/>
          <p:nvPr/>
        </p:nvSpPr>
        <p:spPr>
          <a:xfrm>
            <a:off x="1133475" y="5661660"/>
            <a:ext cx="3979545"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在本单位实习的各类在校学生</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文本框 12"/>
          <p:cNvSpPr txBox="1"/>
          <p:nvPr/>
        </p:nvSpPr>
        <p:spPr>
          <a:xfrm>
            <a:off x="1133475" y="6237605"/>
            <a:ext cx="3980180"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本单位使用的劳务外包人员</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3. 从业人员工资总额【</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定报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27" name="文本框 26"/>
          <p:cNvSpPr txBox="1"/>
          <p:nvPr/>
        </p:nvSpPr>
        <p:spPr>
          <a:xfrm>
            <a:off x="571500" y="3024505"/>
            <a:ext cx="459740" cy="1470660"/>
          </a:xfrm>
          <a:prstGeom prst="rect">
            <a:avLst/>
          </a:prstGeom>
          <a:solidFill>
            <a:srgbClr val="E3CCCC"/>
          </a:solidFill>
        </p:spPr>
        <p:txBody>
          <a:bodyPr vert="eaVert" wrap="square" rtlCol="0">
            <a:spAutoFit/>
          </a:bodyPr>
          <a:lstStyle/>
          <a:p>
            <a:pPr algn="ctr"/>
            <a:r>
              <a:rPr lang="zh-CN" altLang="en-US" b="1" dirty="0">
                <a:solidFill>
                  <a:schemeClr val="tx1"/>
                </a:solidFill>
                <a:latin typeface="微软雅黑" panose="020B0503020204020204" pitchFamily="34" charset="-122"/>
                <a:ea typeface="微软雅黑" panose="020B0503020204020204" pitchFamily="34" charset="-122"/>
              </a:rPr>
              <a:t>包括</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71500" y="4662170"/>
            <a:ext cx="459740" cy="2099310"/>
          </a:xfrm>
          <a:prstGeom prst="rect">
            <a:avLst/>
          </a:prstGeom>
          <a:solidFill>
            <a:schemeClr val="bg1">
              <a:lumMod val="85000"/>
            </a:schemeClr>
          </a:solidFill>
        </p:spPr>
        <p:txBody>
          <a:bodyPr vert="eaVert" wrap="square" rtlCol="0">
            <a:spAutoFit/>
          </a:bodyPr>
          <a:lstStyle/>
          <a:p>
            <a:pPr algn="ctr"/>
            <a:r>
              <a:rPr lang="zh-CN" altLang="en-US" b="1" dirty="0">
                <a:solidFill>
                  <a:schemeClr val="tx1"/>
                </a:solidFill>
                <a:latin typeface="微软雅黑" panose="020B0503020204020204" pitchFamily="34" charset="-122"/>
                <a:ea typeface="微软雅黑" panose="020B0503020204020204" pitchFamily="34" charset="-122"/>
              </a:rPr>
              <a:t>不包括</a:t>
            </a:r>
            <a:endParaRPr lang="zh-CN" altLang="en-US" b="1" dirty="0">
              <a:solidFill>
                <a:schemeClr val="tx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应付</a:t>
            </a:r>
            <a:r>
              <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职工薪酬和从业人员工资总额辨析</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会计处理基础</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16" name="标题 30"/>
          <p:cNvSpPr>
            <a:spLocks noGrp="1"/>
          </p:cNvSpPr>
          <p:nvPr>
            <p:ph type="title"/>
          </p:nvPr>
        </p:nvSpPr>
        <p:spPr>
          <a:xfrm>
            <a:off x="1355998" y="133339"/>
            <a:ext cx="10531201" cy="589280"/>
          </a:xfrm>
        </p:spPr>
        <p:txBody>
          <a:bodyPr/>
          <a:lstStyle/>
          <a:p>
            <a:r>
              <a:rPr lang="zh-CN" altLang="en-US" sz="3600" dirty="0">
                <a:sym typeface="+mn-ea"/>
              </a:rPr>
              <a:t>三、重点指标讲解（三）其他指标</a:t>
            </a:r>
            <a:endParaRPr lang="zh-CN" altLang="en-US" sz="3600" dirty="0"/>
          </a:p>
        </p:txBody>
      </p:sp>
      <p:sp>
        <p:nvSpPr>
          <p:cNvPr id="2" name="文本框 1"/>
          <p:cNvSpPr txBox="1"/>
          <p:nvPr/>
        </p:nvSpPr>
        <p:spPr>
          <a:xfrm>
            <a:off x="571500" y="1644650"/>
            <a:ext cx="5527675" cy="460375"/>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应付职工薪酬</a:t>
            </a:r>
            <a:r>
              <a:rPr lang="en-US" altLang="zh-CN"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权责发生制</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nvSpPr>
        <p:spPr>
          <a:xfrm>
            <a:off x="571500" y="2178685"/>
            <a:ext cx="11080115" cy="829945"/>
          </a:xfrm>
          <a:prstGeom prst="rect">
            <a:avLst/>
          </a:prstGeom>
          <a:solidFill>
            <a:schemeClr val="bg1">
              <a:lumMod val="85000"/>
            </a:schemeClr>
          </a:solidFill>
          <a:ln>
            <a:no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是应发工资，即劳动者提供了正常劳动情况下，用人单位</a:t>
            </a:r>
            <a:r>
              <a:rPr kumimoji="0" lang="zh-CN" altLang="en-US"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应当支付</a:t>
            </a: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给劳动者的工资报酬，无论工资是否实际支付，都应计入应付职工薪酬。</a:t>
            </a:r>
            <a:endPar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文本框 13"/>
          <p:cNvSpPr txBox="1"/>
          <p:nvPr/>
        </p:nvSpPr>
        <p:spPr>
          <a:xfrm>
            <a:off x="571500" y="3503930"/>
            <a:ext cx="5527675" cy="460375"/>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从业人员工资总额</a:t>
            </a:r>
            <a:r>
              <a:rPr lang="en-US" altLang="zh-CN"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收付实现制</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nvSpPr>
        <p:spPr>
          <a:xfrm>
            <a:off x="571500" y="4079875"/>
            <a:ext cx="11080115" cy="829945"/>
          </a:xfrm>
          <a:prstGeom prst="rect">
            <a:avLst/>
          </a:prstGeom>
          <a:solidFill>
            <a:schemeClr val="bg1">
              <a:lumMod val="85000"/>
            </a:schemeClr>
          </a:solidFill>
          <a:ln>
            <a:no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是实发工资，指本单位在月度或年度</a:t>
            </a:r>
            <a:r>
              <a:rPr kumimoji="0" lang="zh-CN" altLang="en-US"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直接支付</a:t>
            </a: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给本单位全部从业人员的劳动报酬总额，</a:t>
            </a:r>
            <a:r>
              <a:rPr lang="zh-CN" altLang="en-US" sz="2400" b="1" noProof="0" dirty="0">
                <a:ln>
                  <a:noFill/>
                </a:ln>
                <a:effectLst/>
                <a:uLnTx/>
                <a:uFillTx/>
                <a:sym typeface="+mn-ea"/>
              </a:rPr>
              <a:t>只计提没有发放的钱不统计</a:t>
            </a: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endPar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219200" y="133033"/>
            <a:ext cx="10375265" cy="589280"/>
          </a:xfrm>
        </p:spPr>
        <p:txBody>
          <a:bodyPr wrap="square"/>
          <a:lstStyle/>
          <a:p>
            <a:r>
              <a:rPr lang="zh-CN" altLang="en-US" sz="3600" dirty="0">
                <a:sym typeface="+mn-ea"/>
              </a:rPr>
              <a:t>三、重点指标讲解（三）其他指标</a:t>
            </a:r>
            <a:endParaRPr lang="zh-CN" altLang="en-US" sz="3600" dirty="0"/>
          </a:p>
        </p:txBody>
      </p:sp>
      <p:sp>
        <p:nvSpPr>
          <p:cNvPr id="29"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4.</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社会保险费（单位负担部分</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年报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 name="文本框 1"/>
          <p:cNvSpPr txBox="1"/>
          <p:nvPr/>
        </p:nvSpPr>
        <p:spPr>
          <a:xfrm>
            <a:off x="571500" y="1781175"/>
            <a:ext cx="5300980" cy="460375"/>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统计口径</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2"/>
          <p:cNvSpPr txBox="1"/>
          <p:nvPr/>
        </p:nvSpPr>
        <p:spPr>
          <a:xfrm>
            <a:off x="6580505" y="1798320"/>
            <a:ext cx="5151120" cy="460375"/>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填报方法</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570865" y="2540000"/>
            <a:ext cx="5300980" cy="46037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基本养老保险、补充养老保险（年金）</a:t>
            </a:r>
            <a:endPar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 name="文本框 8"/>
          <p:cNvSpPr txBox="1"/>
          <p:nvPr/>
        </p:nvSpPr>
        <p:spPr>
          <a:xfrm>
            <a:off x="570865" y="3298825"/>
            <a:ext cx="5300980" cy="46037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基本医疗保险、补充医疗保险</a:t>
            </a:r>
            <a:endPar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文本框 9"/>
          <p:cNvSpPr txBox="1"/>
          <p:nvPr/>
        </p:nvSpPr>
        <p:spPr>
          <a:xfrm>
            <a:off x="571500" y="4057650"/>
            <a:ext cx="5300980" cy="82994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生育险、失业险、工伤险以及其他人身险</a:t>
            </a:r>
            <a:endParaRPr kumimoji="0" lang="zh-CN" altLang="en-US"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文本框 13"/>
          <p:cNvSpPr txBox="1"/>
          <p:nvPr/>
        </p:nvSpPr>
        <p:spPr>
          <a:xfrm>
            <a:off x="6580505" y="2929255"/>
            <a:ext cx="5152390" cy="1198880"/>
          </a:xfrm>
          <a:prstGeom prst="rect">
            <a:avLst/>
          </a:prstGeom>
          <a:solidFill>
            <a:schemeClr val="bg1">
              <a:lumMod val="85000"/>
            </a:schemeClr>
          </a:solidFill>
          <a:ln>
            <a:no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根据企业“应付职工薪酬”项下的相关指标或会计成本、费用中的相关项目计算填报。</a:t>
            </a:r>
            <a:endParaRPr kumimoji="0" lang="zh-CN" altLang="en-US" sz="24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文本框 14"/>
          <p:cNvSpPr txBox="1"/>
          <p:nvPr/>
        </p:nvSpPr>
        <p:spPr>
          <a:xfrm>
            <a:off x="2022475" y="5561330"/>
            <a:ext cx="1783080" cy="368300"/>
          </a:xfrm>
          <a:prstGeom prst="rect">
            <a:avLst/>
          </a:prstGeom>
          <a:noFill/>
        </p:spPr>
        <p:txBody>
          <a:bodyPr wrap="none" rtlCol="0">
            <a:spAutoFit/>
          </a:bodyPr>
          <a:p>
            <a:r>
              <a:rPr lang="zh-CN" altLang="en-US" b="1">
                <a:solidFill>
                  <a:srgbClr val="C00000"/>
                </a:solidFill>
              </a:rPr>
              <a:t>不包含商业保险</a:t>
            </a:r>
            <a:endParaRPr lang="zh-CN" altLang="en-US" b="1">
              <a:solidFill>
                <a:srgbClr val="C00000"/>
              </a:solidFill>
            </a:endParaRPr>
          </a:p>
        </p:txBody>
      </p:sp>
      <p:sp>
        <p:nvSpPr>
          <p:cNvPr id="4" name="文本框 3"/>
          <p:cNvSpPr txBox="1"/>
          <p:nvPr/>
        </p:nvSpPr>
        <p:spPr>
          <a:xfrm>
            <a:off x="1991360" y="5087620"/>
            <a:ext cx="2011680" cy="368300"/>
          </a:xfrm>
          <a:prstGeom prst="rect">
            <a:avLst/>
          </a:prstGeom>
          <a:noFill/>
        </p:spPr>
        <p:txBody>
          <a:bodyPr wrap="none" rtlCol="0">
            <a:spAutoFit/>
          </a:bodyPr>
          <a:lstStyle/>
          <a:p>
            <a:r>
              <a:rPr lang="zh-CN" altLang="en-US" b="1">
                <a:solidFill>
                  <a:srgbClr val="C00000"/>
                </a:solidFill>
              </a:rPr>
              <a:t>不包含住房公积金</a:t>
            </a:r>
            <a:endParaRPr lang="zh-CN" altLang="en-US" b="1">
              <a:solidFill>
                <a:srgbClr val="C00000"/>
              </a:solidFill>
            </a:endParaRP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5730" y="1681480"/>
            <a:ext cx="1466215" cy="460375"/>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统计口径</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125730" y="2275840"/>
            <a:ext cx="11668125" cy="3784600"/>
          </a:xfrm>
          <a:prstGeom prst="rect">
            <a:avLst/>
          </a:prstGeom>
          <a:solidFill>
            <a:schemeClr val="bg1">
              <a:lumMod val="85000"/>
            </a:schemeClr>
          </a:solidFill>
          <a:ln>
            <a:noFill/>
          </a:ln>
        </p:spPr>
        <p:txBody>
          <a:bodyPr wrap="square" rtlCol="0">
            <a:spAutoFit/>
          </a:bodyPr>
          <a:lstStyle/>
          <a:p>
            <a:pPr marL="0" marR="0" lvl="0" indent="0" algn="l" defTabSz="914400" rtl="0" fontAlgn="auto">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Wingdings" panose="05000000000000000000" charset="0"/>
              </a:rPr>
              <a:t></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按</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权责发生制</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核算企业本期应负担的增值税，</a:t>
            </a:r>
            <a:r>
              <a:rPr lang="zh-CN" altLang="en-US" sz="2000" b="1" noProof="0" dirty="0">
                <a:ln>
                  <a:noFill/>
                </a:ln>
                <a:solidFill>
                  <a:srgbClr val="181717"/>
                </a:solidFill>
                <a:effectLst/>
                <a:uLnTx/>
                <a:uFillTx/>
                <a:sym typeface="+mn-ea"/>
              </a:rPr>
              <a:t>是应交概念，不是实缴数，也不是余额数</a:t>
            </a:r>
            <a:endPar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l" defTabSz="914400" rtl="0" fontAlgn="auto">
              <a:lnSpc>
                <a:spcPct val="150000"/>
              </a:lnSpc>
              <a:spcBef>
                <a:spcPts val="0"/>
              </a:spcBef>
              <a:spcAft>
                <a:spcPts val="0"/>
              </a:spcAft>
              <a:buClrTx/>
              <a:buSzTx/>
              <a:buFontTx/>
              <a:buNone/>
              <a:defRPr/>
            </a:pP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本期发生的进项税额全部参与计算</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，相当于不设置留</a:t>
            </a:r>
            <a:r>
              <a:rPr kumimoji="0" lang="zh-CN" altLang="en-US" sz="2000" b="1" i="0" u="none" strike="noStrike" kern="1200" cap="none" spc="0" normalizeH="0" baseline="0" noProof="0" dirty="0" smtClean="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抵，同时也不抵扣会计账簿或增值税纳税申报表中上年年末留抵的进项税额</a:t>
            </a:r>
            <a:endPar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l" defTabSz="914400" rtl="0" fontAlgn="auto">
              <a:lnSpc>
                <a:spcPct val="150000"/>
              </a:lnSpc>
              <a:spcBef>
                <a:spcPts val="0"/>
              </a:spcBef>
              <a:spcAft>
                <a:spcPts val="0"/>
              </a:spcAft>
              <a:buClrTx/>
              <a:buSzTx/>
              <a:buFontTx/>
              <a:buNone/>
              <a:defRPr/>
            </a:pPr>
            <a:r>
              <a:rPr lang="zh-CN" altLang="en-US" sz="2000" b="1" noProof="0" dirty="0" smtClean="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a:t>
            </a:r>
            <a:r>
              <a:rPr kumimoji="0" lang="zh-CN" altLang="en-US" sz="2000" b="1" i="0" u="none" strike="noStrike" kern="1200" cap="none" spc="0" normalizeH="0" baseline="0" noProof="0" dirty="0" smtClean="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公式计算结果</a:t>
            </a:r>
            <a:r>
              <a:rPr kumimoji="0" lang="zh-CN" altLang="en-US" sz="2000" b="1" i="0" u="none" strike="noStrike" kern="1200" cap="none" spc="0" normalizeH="0" baseline="0" noProof="0" dirty="0" smtClean="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可以为负数</a:t>
            </a:r>
            <a:endPar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l" defTabSz="914400" rtl="0" fontAlgn="auto">
              <a:lnSpc>
                <a:spcPct val="150000"/>
              </a:lnSpc>
              <a:spcBef>
                <a:spcPts val="0"/>
              </a:spcBef>
              <a:spcAft>
                <a:spcPts val="0"/>
              </a:spcAft>
              <a:buClrTx/>
              <a:buSzTx/>
              <a:buFontTx/>
              <a:buNone/>
              <a:defRPr/>
            </a:pPr>
            <a:r>
              <a:rPr lang="zh-CN" altLang="en-US" sz="2000" b="1" noProof="0" dirty="0" smtClean="0">
                <a:ln>
                  <a:noFill/>
                </a:ln>
                <a:solidFill>
                  <a:srgbClr val="181717"/>
                </a:solidFill>
                <a:effectLst/>
                <a:uLnTx/>
                <a:uFillTx/>
                <a:sym typeface="Wingdings" panose="05000000000000000000" charset="0"/>
              </a:rPr>
              <a:t></a:t>
            </a:r>
            <a:r>
              <a:rPr lang="zh-CN" altLang="en-US" sz="2000" b="1" noProof="0" dirty="0">
                <a:ln>
                  <a:noFill/>
                </a:ln>
                <a:solidFill>
                  <a:srgbClr val="C00000"/>
                </a:solidFill>
                <a:effectLst/>
                <a:uLnTx/>
                <a:uFillTx/>
                <a:sym typeface="Arial" panose="020B0604020202020204" pitchFamily="34" charset="0"/>
              </a:rPr>
              <a:t>包括</a:t>
            </a:r>
            <a:r>
              <a:rPr lang="zh-CN" altLang="en-US" sz="2000" b="1" noProof="0" dirty="0">
                <a:ln>
                  <a:noFill/>
                </a:ln>
                <a:solidFill>
                  <a:srgbClr val="181717"/>
                </a:solidFill>
                <a:effectLst/>
                <a:uLnTx/>
                <a:uFillTx/>
                <a:sym typeface="Arial" panose="020B0604020202020204" pitchFamily="34" charset="0"/>
              </a:rPr>
              <a:t>即征即退货物、劳务和应税服务</a:t>
            </a:r>
            <a:endPar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l" defTabSz="914400" rtl="0" fontAlgn="auto">
              <a:lnSpc>
                <a:spcPct val="150000"/>
              </a:lnSpc>
              <a:spcBef>
                <a:spcPts val="0"/>
              </a:spcBef>
              <a:spcAft>
                <a:spcPts val="0"/>
              </a:spcAft>
              <a:buClrTx/>
              <a:buSzTx/>
              <a:buFontTx/>
              <a:buNone/>
              <a:defRPr/>
            </a:pPr>
            <a:r>
              <a:rPr lang="zh-CN" altLang="en-US" sz="2000" b="1" noProof="0" dirty="0">
                <a:ln>
                  <a:noFill/>
                </a:ln>
                <a:solidFill>
                  <a:srgbClr val="181717"/>
                </a:solidFill>
                <a:effectLst/>
                <a:uLnTx/>
                <a:uFillTx/>
                <a:sym typeface="Wingdings" panose="05000000000000000000" charset="0"/>
              </a:rPr>
              <a:t></a:t>
            </a:r>
            <a:r>
              <a:rPr lang="zh-CN" altLang="en-US" sz="2000" b="1" noProof="0" dirty="0">
                <a:ln>
                  <a:noFill/>
                </a:ln>
                <a:solidFill>
                  <a:srgbClr val="C00000"/>
                </a:solidFill>
                <a:effectLst/>
                <a:uLnTx/>
                <a:uFillTx/>
                <a:sym typeface="Arial" panose="020B0604020202020204" pitchFamily="34" charset="0"/>
              </a:rPr>
              <a:t>包括</a:t>
            </a:r>
            <a:r>
              <a:rPr lang="zh-CN" altLang="en-US" sz="2000" b="1" noProof="0" dirty="0">
                <a:ln>
                  <a:noFill/>
                </a:ln>
                <a:solidFill>
                  <a:srgbClr val="181717"/>
                </a:solidFill>
                <a:effectLst/>
                <a:uLnTx/>
                <a:uFillTx/>
                <a:sym typeface="Arial" panose="020B0604020202020204" pitchFamily="34" charset="0"/>
              </a:rPr>
              <a:t>按简易计税办法计算的应纳税额</a:t>
            </a:r>
            <a:endPar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l" defTabSz="914400" rtl="0" fontAlgn="auto">
              <a:lnSpc>
                <a:spcPct val="150000"/>
              </a:lnSpc>
              <a:spcBef>
                <a:spcPts val="0"/>
              </a:spcBef>
              <a:spcAft>
                <a:spcPts val="0"/>
              </a:spcAft>
              <a:buClrTx/>
              <a:buSzTx/>
              <a:buFontTx/>
              <a:buNone/>
              <a:defRPr/>
            </a:pPr>
            <a:r>
              <a:rPr lang="zh-CN" altLang="en-US" sz="2000" b="1" noProof="0" dirty="0">
                <a:ln>
                  <a:noFill/>
                </a:ln>
                <a:solidFill>
                  <a:srgbClr val="181717"/>
                </a:solidFill>
                <a:effectLst/>
                <a:uLnTx/>
                <a:uFillTx/>
                <a:sym typeface="Wingdings" panose="05000000000000000000" charset="0"/>
              </a:rPr>
              <a:t></a:t>
            </a:r>
            <a:r>
              <a:rPr lang="zh-CN" altLang="en-US" sz="2000" b="1" noProof="0" dirty="0">
                <a:ln>
                  <a:noFill/>
                </a:ln>
                <a:solidFill>
                  <a:srgbClr val="C00000"/>
                </a:solidFill>
                <a:effectLst/>
                <a:uLnTx/>
                <a:uFillTx/>
                <a:sym typeface="Arial" panose="020B0604020202020204" pitchFamily="34" charset="0"/>
              </a:rPr>
              <a:t>扣除</a:t>
            </a:r>
            <a:r>
              <a:rPr lang="zh-CN" altLang="en-US" sz="2000" b="1" noProof="0" dirty="0">
                <a:ln>
                  <a:noFill/>
                </a:ln>
                <a:solidFill>
                  <a:srgbClr val="181717"/>
                </a:solidFill>
                <a:effectLst/>
                <a:uLnTx/>
                <a:uFillTx/>
                <a:sym typeface="Arial" panose="020B0604020202020204" pitchFamily="34" charset="0"/>
              </a:rPr>
              <a:t>进项税额加计抵减（应交）</a:t>
            </a:r>
            <a:endParaRPr lang="zh-CN" altLang="en-US" sz="2000" b="1" noProof="0" dirty="0">
              <a:ln>
                <a:noFill/>
              </a:ln>
              <a:solidFill>
                <a:srgbClr val="181717"/>
              </a:solidFill>
              <a:effectLst/>
              <a:uLnTx/>
              <a:uFillTx/>
              <a:sym typeface="Arial" panose="020B0604020202020204" pitchFamily="34" charset="0"/>
            </a:endParaRPr>
          </a:p>
          <a:p>
            <a:pPr marL="0" marR="0" lvl="0" indent="0" algn="l" defTabSz="914400" rtl="0" fontAlgn="auto">
              <a:lnSpc>
                <a:spcPct val="150000"/>
              </a:lnSpc>
              <a:spcBef>
                <a:spcPts val="0"/>
              </a:spcBef>
              <a:spcAft>
                <a:spcPts val="0"/>
              </a:spcAft>
              <a:buClrTx/>
              <a:buSzTx/>
              <a:buFontTx/>
              <a:buNone/>
              <a:defRPr/>
            </a:pPr>
            <a:r>
              <a:rPr lang="zh-CN" altLang="en-US" sz="2000" b="1" noProof="0" dirty="0">
                <a:ln>
                  <a:noFill/>
                </a:ln>
                <a:solidFill>
                  <a:srgbClr val="181717"/>
                </a:solidFill>
                <a:effectLst/>
                <a:uLnTx/>
                <a:uFillTx/>
                <a:sym typeface="Wingdings" panose="05000000000000000000" charset="0"/>
              </a:rPr>
              <a:t>是报告期内的</a:t>
            </a:r>
            <a:r>
              <a:rPr lang="zh-CN" altLang="en-US" sz="2000" b="1" noProof="0" dirty="0">
                <a:ln>
                  <a:noFill/>
                </a:ln>
                <a:solidFill>
                  <a:srgbClr val="C00000"/>
                </a:solidFill>
                <a:effectLst/>
                <a:uLnTx/>
                <a:uFillTx/>
                <a:sym typeface="Wingdings" panose="05000000000000000000" charset="0"/>
              </a:rPr>
              <a:t>累计数</a:t>
            </a:r>
            <a:r>
              <a:rPr lang="zh-CN" altLang="en-US" sz="2000" b="1" noProof="0" dirty="0">
                <a:ln>
                  <a:noFill/>
                </a:ln>
                <a:solidFill>
                  <a:srgbClr val="181717"/>
                </a:solidFill>
                <a:effectLst/>
                <a:uLnTx/>
                <a:uFillTx/>
                <a:sym typeface="Wingdings" panose="05000000000000000000" charset="0"/>
              </a:rPr>
              <a:t>，不是当月数</a:t>
            </a:r>
            <a:endParaRPr lang="zh-CN" altLang="en-US" sz="2000" b="1" noProof="0" dirty="0">
              <a:ln>
                <a:noFill/>
              </a:ln>
              <a:solidFill>
                <a:srgbClr val="181717"/>
              </a:solidFill>
              <a:effectLst/>
              <a:uLnTx/>
              <a:uFillTx/>
              <a:sym typeface="Wingdings" panose="05000000000000000000" charset="0"/>
            </a:endParaRPr>
          </a:p>
        </p:txBody>
      </p:sp>
      <p:sp>
        <p:nvSpPr>
          <p:cNvPr id="7" name="标题 30"/>
          <p:cNvSpPr>
            <a:spLocks noGrp="1"/>
          </p:cNvSpPr>
          <p:nvPr>
            <p:ph type="title"/>
          </p:nvPr>
        </p:nvSpPr>
        <p:spPr>
          <a:xfrm>
            <a:off x="1355998" y="133339"/>
            <a:ext cx="10531201" cy="589280"/>
          </a:xfrm>
        </p:spPr>
        <p:txBody>
          <a:bodyPr/>
          <a:lstStyle/>
          <a:p>
            <a:r>
              <a:rPr lang="zh-CN" altLang="en-US" sz="3600" dirty="0"/>
              <a:t>三、重点指标讲解</a:t>
            </a:r>
            <a:r>
              <a:rPr lang="zh-CN" altLang="en-US" sz="3600" dirty="0">
                <a:sym typeface="+mn-ea"/>
              </a:rPr>
              <a:t>（三）其他指标</a:t>
            </a:r>
            <a:endParaRPr lang="zh-CN" altLang="en-US" sz="3600" dirty="0"/>
          </a:p>
        </p:txBody>
      </p:sp>
      <p:sp>
        <p:nvSpPr>
          <p:cNvPr id="5"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5.</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应交增值税</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（本</a:t>
            </a:r>
            <a:r>
              <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贷方累计发生额）</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年报和定报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zh-CN"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1445" y="1700530"/>
            <a:ext cx="1588770" cy="460375"/>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填报方法</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131445" y="2337435"/>
            <a:ext cx="11806555" cy="706755"/>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方法一：</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取会计科目</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 name="文本框 3"/>
          <p:cNvSpPr txBox="1"/>
          <p:nvPr/>
        </p:nvSpPr>
        <p:spPr>
          <a:xfrm>
            <a:off x="131445" y="3353435"/>
            <a:ext cx="11805920" cy="706755"/>
          </a:xfrm>
          <a:prstGeom prst="rect">
            <a:avLst/>
          </a:prstGeom>
          <a:solidFill>
            <a:schemeClr val="bg1">
              <a:lumMod val="85000"/>
            </a:schemeClr>
          </a:solidFill>
          <a:ln>
            <a:no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方法二：</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取本期《增值税及附加税费申报表（一般纳税人适用）》及各期附表4</a:t>
            </a:r>
            <a:r>
              <a:rPr kumimoji="0" lang="en-US" altLang="zh-CN"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税额抵减情况表</a:t>
            </a:r>
            <a:r>
              <a:rPr kumimoji="0" lang="en-US" altLang="zh-CN"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endParaRPr kumimoji="0" lang="en-US" altLang="zh-CN"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标题 30"/>
          <p:cNvSpPr>
            <a:spLocks noGrp="1"/>
          </p:cNvSpPr>
          <p:nvPr>
            <p:ph type="title"/>
          </p:nvPr>
        </p:nvSpPr>
        <p:spPr>
          <a:xfrm>
            <a:off x="1355998" y="133339"/>
            <a:ext cx="10531201" cy="589280"/>
          </a:xfrm>
        </p:spPr>
        <p:txBody>
          <a:bodyPr/>
          <a:lstStyle/>
          <a:p>
            <a:r>
              <a:rPr lang="zh-CN" altLang="en-US" sz="3600" dirty="0"/>
              <a:t>三、重点指标讲解</a:t>
            </a:r>
            <a:r>
              <a:rPr lang="zh-CN" altLang="en-US" sz="3600" dirty="0">
                <a:sym typeface="+mn-ea"/>
              </a:rPr>
              <a:t>（三）其他指标</a:t>
            </a:r>
            <a:endParaRPr lang="zh-CN" altLang="en-US" sz="3600" dirty="0"/>
          </a:p>
        </p:txBody>
      </p:sp>
      <p:sp>
        <p:nvSpPr>
          <p:cNvPr id="37" name="文本框 36"/>
          <p:cNvSpPr txBox="1"/>
          <p:nvPr/>
        </p:nvSpPr>
        <p:spPr>
          <a:xfrm>
            <a:off x="131445" y="4287520"/>
            <a:ext cx="11756390" cy="460375"/>
          </a:xfrm>
          <a:prstGeom prst="rect">
            <a:avLst/>
          </a:prstGeom>
          <a:noFill/>
        </p:spPr>
        <p:txBody>
          <a:bodyPr wrap="square" rtlCol="0">
            <a:spAutoFit/>
          </a:bodyPr>
          <a:lstStyle/>
          <a:p>
            <a:r>
              <a:rPr lang="zh-CN" altLang="en-US" sz="2400" dirty="0">
                <a:solidFill>
                  <a:srgbClr val="181717"/>
                </a:solidFill>
                <a:latin typeface="微软雅黑" panose="020B0503020204020204" pitchFamily="34" charset="-122"/>
                <a:ea typeface="微软雅黑" panose="020B0503020204020204" pitchFamily="34" charset="-122"/>
              </a:rPr>
              <a:t>根据会计科目、纳税申报表两种计算方法任选其一，选定后本年度不得随意更改。</a:t>
            </a:r>
            <a:endParaRPr lang="zh-CN" altLang="en-US" sz="2400" dirty="0">
              <a:solidFill>
                <a:srgbClr val="181717"/>
              </a:solidFill>
              <a:latin typeface="微软雅黑" panose="020B0503020204020204" pitchFamily="34" charset="-122"/>
              <a:ea typeface="微软雅黑" panose="020B0503020204020204" pitchFamily="34" charset="-122"/>
            </a:endParaRPr>
          </a:p>
        </p:txBody>
      </p:sp>
      <p:sp>
        <p:nvSpPr>
          <p:cNvPr id="5"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5.</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应交增值税</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（本</a:t>
            </a:r>
            <a:r>
              <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贷方累计发生额）</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年报和定报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zh-CN"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3830" y="1594485"/>
            <a:ext cx="3912870" cy="1198880"/>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小规模纳税人</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一般纳税人</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选择简易征收的企业填报方法</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163195" y="3141345"/>
            <a:ext cx="3914140" cy="1014730"/>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solidFill>
                <a:effectLst/>
                <a:uLnTx/>
                <a:uFillTx/>
                <a:latin typeface="Arial" panose="020B0604020202020204" pitchFamily="34" charset="0"/>
                <a:ea typeface="微软雅黑" panose="020B0503020204020204" pitchFamily="34" charset="-122"/>
                <a:sym typeface="Arial" panose="020B0604020202020204" pitchFamily="34" charset="0"/>
              </a:rPr>
              <a:t>按照简易计税办法缴纳增值税</a:t>
            </a:r>
            <a:endParaRPr lang="zh-CN" altLang="en-US" sz="2000" b="1" noProof="0" dirty="0">
              <a:ln>
                <a:noFill/>
              </a:ln>
              <a:solidFill>
                <a:schemeClr val="tx1"/>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只有征收率，直接填写应纳税额合计数</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pic>
        <p:nvPicPr>
          <p:cNvPr id="69633" name="图片 1" descr="7"/>
          <p:cNvPicPr>
            <a:picLocks noChangeAspect="1"/>
          </p:cNvPicPr>
          <p:nvPr/>
        </p:nvPicPr>
        <p:blipFill>
          <a:blip r:embed="rId1"/>
          <a:stretch>
            <a:fillRect/>
          </a:stretch>
        </p:blipFill>
        <p:spPr>
          <a:xfrm>
            <a:off x="4493260" y="1483360"/>
            <a:ext cx="7588250" cy="5189855"/>
          </a:xfrm>
          <a:prstGeom prst="rect">
            <a:avLst/>
          </a:prstGeom>
          <a:noFill/>
          <a:ln w="9525">
            <a:noFill/>
          </a:ln>
        </p:spPr>
      </p:pic>
      <p:sp>
        <p:nvSpPr>
          <p:cNvPr id="5" name="标题 30"/>
          <p:cNvSpPr>
            <a:spLocks noGrp="1"/>
          </p:cNvSpPr>
          <p:nvPr>
            <p:ph type="title"/>
          </p:nvPr>
        </p:nvSpPr>
        <p:spPr>
          <a:xfrm>
            <a:off x="1355998" y="133339"/>
            <a:ext cx="10531201" cy="589280"/>
          </a:xfrm>
        </p:spPr>
        <p:txBody>
          <a:bodyPr/>
          <a:lstStyle/>
          <a:p>
            <a:r>
              <a:rPr lang="zh-CN" altLang="en-US" sz="3600" dirty="0"/>
              <a:t>三、重点指标讲解</a:t>
            </a:r>
            <a:r>
              <a:rPr lang="zh-CN" altLang="en-US" sz="3600" dirty="0">
                <a:sym typeface="+mn-ea"/>
              </a:rPr>
              <a:t>（三）其他指标</a:t>
            </a:r>
            <a:endParaRPr lang="zh-CN" altLang="en-US" sz="3600" dirty="0"/>
          </a:p>
        </p:txBody>
      </p:sp>
      <p:sp>
        <p:nvSpPr>
          <p:cNvPr id="2"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5.</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应交增值税</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（本</a:t>
            </a:r>
            <a:r>
              <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贷方累计发生额）</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年报和定报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zh-CN"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7" name="矩形 6"/>
          <p:cNvSpPr/>
          <p:nvPr/>
        </p:nvSpPr>
        <p:spPr>
          <a:xfrm>
            <a:off x="6887845" y="1412875"/>
            <a:ext cx="2930525" cy="51054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6.</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固定资产原价</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年报和定报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1/2/3/4</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endParaRPr lang="en-US" altLang="zh-CN"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7" name="文本框 6"/>
          <p:cNvSpPr txBox="1"/>
          <p:nvPr/>
        </p:nvSpPr>
        <p:spPr>
          <a:xfrm>
            <a:off x="171450" y="1509395"/>
            <a:ext cx="11836400" cy="1014730"/>
          </a:xfrm>
          <a:prstGeom prst="rect">
            <a:avLst/>
          </a:prstGeom>
          <a:solidFill>
            <a:srgbClr val="E3CCCC"/>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a:ln>
                  <a:noFill/>
                </a:ln>
                <a:solidFill>
                  <a:srgbClr val="181717"/>
                </a:solidFill>
                <a:effectLst/>
                <a:uLnTx/>
                <a:uFillTx/>
                <a:ea typeface="微软雅黑" panose="020B0503020204020204" pitchFamily="34" charset="-122"/>
              </a:rPr>
              <a:t> 指固定资产的成本，包括企业在购置、自行建造、安装、改建、扩建、技术改造某项固定资产时所发生的全部支出总额。</a:t>
            </a:r>
            <a:endParaRPr lang="zh-CN" altLang="en-US" sz="2000" b="1">
              <a:ln>
                <a:noFill/>
              </a:ln>
              <a:solidFill>
                <a:srgbClr val="181717"/>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填报方法：</a:t>
            </a:r>
            <a:r>
              <a:rPr lang="zh-CN" altLang="en-US" sz="2000" b="1">
                <a:ln>
                  <a:noFill/>
                </a:ln>
                <a:solidFill>
                  <a:srgbClr val="181717"/>
                </a:solidFill>
                <a:effectLst/>
                <a:uLnTx/>
                <a:uFillTx/>
                <a:ea typeface="微软雅黑" panose="020B0503020204020204" pitchFamily="34" charset="-122"/>
              </a:rPr>
              <a:t>根据会计“固定资产”科目的期末</a:t>
            </a:r>
            <a:r>
              <a:rPr lang="zh-CN" altLang="en-US" sz="2000" b="1">
                <a:ln>
                  <a:noFill/>
                </a:ln>
                <a:solidFill>
                  <a:srgbClr val="C00000"/>
                </a:solidFill>
                <a:effectLst/>
                <a:uLnTx/>
                <a:uFillTx/>
                <a:ea typeface="微软雅黑" panose="020B0503020204020204" pitchFamily="34" charset="-122"/>
              </a:rPr>
              <a:t>借方余额</a:t>
            </a:r>
            <a:r>
              <a:rPr lang="zh-CN" altLang="en-US" sz="2000" b="1">
                <a:ln>
                  <a:noFill/>
                </a:ln>
                <a:solidFill>
                  <a:srgbClr val="181717"/>
                </a:solidFill>
                <a:effectLst/>
                <a:uLnTx/>
                <a:uFillTx/>
                <a:ea typeface="微软雅黑" panose="020B0503020204020204" pitchFamily="34" charset="-122"/>
              </a:rPr>
              <a:t>填报。</a:t>
            </a:r>
            <a:endParaRPr lang="zh-CN" altLang="en-US" sz="2000" b="1">
              <a:ln>
                <a:noFill/>
              </a:ln>
              <a:solidFill>
                <a:srgbClr val="181717"/>
              </a:solidFill>
              <a:effectLst/>
              <a:uLnTx/>
              <a:uFillTx/>
              <a:ea typeface="微软雅黑" panose="020B0503020204020204" pitchFamily="34" charset="-122"/>
            </a:endParaRPr>
          </a:p>
        </p:txBody>
      </p:sp>
      <p:sp>
        <p:nvSpPr>
          <p:cNvPr id="9" name="文本框 8"/>
          <p:cNvSpPr txBox="1"/>
          <p:nvPr/>
        </p:nvSpPr>
        <p:spPr>
          <a:xfrm>
            <a:off x="171450" y="3133725"/>
            <a:ext cx="11842750" cy="1322070"/>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noProof="0" dirty="0">
                <a:ln>
                  <a:noFill/>
                </a:ln>
                <a:solidFill>
                  <a:schemeClr val="tx1"/>
                </a:solidFill>
                <a:effectLst/>
                <a:uLnTx/>
                <a:uFillTx/>
                <a:latin typeface="Arial" panose="020B0604020202020204" pitchFamily="34" charset="0"/>
                <a:ea typeface="微软雅黑" panose="020B0503020204020204" pitchFamily="34" charset="-122"/>
                <a:sym typeface="Wingdings" panose="05000000000000000000" charset="0"/>
              </a:rPr>
              <a:t>固定资产原价一般不应为0，填写的应是原值数。</a:t>
            </a:r>
            <a:endPar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noProof="0" dirty="0">
                <a:ln>
                  <a:noFill/>
                </a:ln>
                <a:effectLst/>
                <a:uLnTx/>
                <a:uFillTx/>
                <a:latin typeface="Arial" panose="020B0604020202020204" pitchFamily="34" charset="0"/>
                <a:ea typeface="微软雅黑" panose="020B0503020204020204" pitchFamily="34" charset="-122"/>
                <a:sym typeface="Wingdings" panose="05000000000000000000" charset="0"/>
              </a:rPr>
              <a:t>一般不能直接从资产负债表中取得，资产负债表中直接取得的是“固定资产合计”数据。</a:t>
            </a:r>
            <a:endParaRPr lang="zh-CN" altLang="en-US" sz="2000" b="1" noProof="0" dirty="0">
              <a:ln>
                <a:noFill/>
              </a:ln>
              <a:effectLst/>
              <a:uLnTx/>
              <a:uFillTx/>
              <a:latin typeface="Arial" panose="020B0604020202020204" pitchFamily="34" charset="0"/>
              <a:ea typeface="微软雅黑" panose="020B0503020204020204" pitchFamily="34" charset="-122"/>
              <a:sym typeface="Wingdings" panose="05000000000000000000"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effectLst/>
                <a:uLnTx/>
                <a:uFillTx/>
                <a:latin typeface="Arial" panose="020B0604020202020204" pitchFamily="34" charset="0"/>
                <a:ea typeface="微软雅黑" panose="020B0503020204020204" pitchFamily="34" charset="-122"/>
                <a:sym typeface="Wingdings" panose="05000000000000000000" charset="0"/>
              </a:rPr>
              <a:t>   </a:t>
            </a: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固定资产合计=固定资产原值-累计折旧-固定资产减值准备</a:t>
            </a:r>
            <a:endPar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noProof="0" dirty="0">
                <a:ln>
                  <a:noFill/>
                </a:ln>
                <a:effectLst/>
                <a:uLnTx/>
                <a:uFillTx/>
                <a:latin typeface="Arial" panose="020B0604020202020204" pitchFamily="34" charset="0"/>
                <a:ea typeface="微软雅黑" panose="020B0503020204020204" pitchFamily="34" charset="-122"/>
                <a:sym typeface="Wingdings" panose="05000000000000000000" charset="0"/>
              </a:rPr>
              <a:t>注意车辆等固定资产不要漏填。</a:t>
            </a:r>
            <a:endParaRPr lang="zh-CN" altLang="en-US" sz="2000" b="1" noProof="0" dirty="0">
              <a:ln>
                <a:noFill/>
              </a:ln>
              <a:effectLst/>
              <a:uLnTx/>
              <a:uFillTx/>
              <a:latin typeface="Arial" panose="020B0604020202020204" pitchFamily="34" charset="0"/>
              <a:ea typeface="微软雅黑" panose="020B0503020204020204" pitchFamily="34" charset="-122"/>
              <a:sym typeface="Wingdings" panose="05000000000000000000" charset="0"/>
            </a:endParaRPr>
          </a:p>
        </p:txBody>
      </p:sp>
      <p:sp>
        <p:nvSpPr>
          <p:cNvPr id="14" name="文本框 13"/>
          <p:cNvSpPr txBox="1"/>
          <p:nvPr/>
        </p:nvSpPr>
        <p:spPr>
          <a:xfrm>
            <a:off x="171450" y="2629535"/>
            <a:ext cx="1839595" cy="398780"/>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a:t>
            </a: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注意事项</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30"/>
          <p:cNvSpPr>
            <a:spLocks noGrp="1"/>
          </p:cNvSpPr>
          <p:nvPr>
            <p:ph type="title"/>
          </p:nvPr>
        </p:nvSpPr>
        <p:spPr>
          <a:xfrm>
            <a:off x="1355998" y="133339"/>
            <a:ext cx="10531201" cy="589280"/>
          </a:xfrm>
        </p:spPr>
        <p:txBody>
          <a:bodyPr/>
          <a:lstStyle/>
          <a:p>
            <a:r>
              <a:rPr lang="zh-CN" altLang="en-US" sz="3600" dirty="0"/>
              <a:t>三、重点指标讲解</a:t>
            </a:r>
            <a:r>
              <a:rPr lang="zh-CN" altLang="en-US" sz="3600" dirty="0">
                <a:sym typeface="+mn-ea"/>
              </a:rPr>
              <a:t>（三）其他指标</a:t>
            </a:r>
            <a:endParaRPr lang="zh-CN" altLang="en-US" sz="3600" dirty="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7.</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固定资产原价</a:t>
            </a:r>
            <a:r>
              <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其中：房屋和构筑物</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1/2/3/4</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endParaRPr lang="en-US" altLang="zh-CN"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7" name="文本框 6"/>
          <p:cNvSpPr txBox="1"/>
          <p:nvPr/>
        </p:nvSpPr>
        <p:spPr>
          <a:xfrm>
            <a:off x="171450" y="1509395"/>
            <a:ext cx="11836400" cy="706755"/>
          </a:xfrm>
          <a:prstGeom prst="rect">
            <a:avLst/>
          </a:prstGeom>
          <a:solidFill>
            <a:srgbClr val="E3CCCC"/>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sym typeface="Wingdings" panose="05000000000000000000" charset="0"/>
              </a:rPr>
              <a:t></a:t>
            </a:r>
            <a:r>
              <a:rPr lang="zh-CN" altLang="en-US" sz="2000" b="1">
                <a:ln>
                  <a:noFill/>
                </a:ln>
                <a:solidFill>
                  <a:srgbClr val="181717"/>
                </a:solidFill>
                <a:effectLst/>
                <a:uLnTx/>
                <a:uFillTx/>
                <a:sym typeface="+mn-ea"/>
              </a:rPr>
              <a:t>指产权属于本企业的所有房屋和构筑物，包括办公楼、仓库、宿舍等。</a:t>
            </a:r>
            <a:endParaRPr lang="zh-CN" altLang="en-US" sz="2000" b="1">
              <a:ln>
                <a:noFill/>
              </a:ln>
              <a:solidFill>
                <a:srgbClr val="181717"/>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sym typeface="Wingdings" panose="05000000000000000000" charset="0"/>
              </a:rPr>
              <a:t>填报方法：</a:t>
            </a:r>
            <a:r>
              <a:rPr lang="zh-CN" altLang="en-US" sz="2000" b="1">
                <a:ln>
                  <a:noFill/>
                </a:ln>
                <a:effectLst/>
                <a:uLnTx/>
                <a:uFillTx/>
                <a:sym typeface="+mn-ea"/>
              </a:rPr>
              <a:t>根据会计核算中</a:t>
            </a:r>
            <a:r>
              <a:rPr lang="zh-CN" altLang="en-US" sz="2000" b="1">
                <a:ln>
                  <a:noFill/>
                </a:ln>
                <a:solidFill>
                  <a:srgbClr val="C00000"/>
                </a:solidFill>
                <a:effectLst/>
                <a:uLnTx/>
                <a:uFillTx/>
                <a:sym typeface="+mn-ea"/>
              </a:rPr>
              <a:t>“固定资产原价”中房屋和构筑物</a:t>
            </a:r>
            <a:r>
              <a:rPr lang="zh-CN" altLang="en-US" sz="2000" b="1">
                <a:ln>
                  <a:noFill/>
                </a:ln>
                <a:effectLst/>
                <a:uLnTx/>
                <a:uFillTx/>
                <a:sym typeface="+mn-ea"/>
              </a:rPr>
              <a:t>有关二级科目的</a:t>
            </a:r>
            <a:r>
              <a:rPr lang="zh-CN" altLang="en-US" sz="2000" b="1">
                <a:ln>
                  <a:noFill/>
                </a:ln>
                <a:solidFill>
                  <a:srgbClr val="C00000"/>
                </a:solidFill>
                <a:effectLst/>
                <a:uLnTx/>
                <a:uFillTx/>
                <a:sym typeface="+mn-ea"/>
              </a:rPr>
              <a:t>期末余额数</a:t>
            </a:r>
            <a:r>
              <a:rPr lang="zh-CN" altLang="en-US" sz="2000" b="1">
                <a:ln>
                  <a:noFill/>
                </a:ln>
                <a:effectLst/>
                <a:uLnTx/>
                <a:uFillTx/>
                <a:sym typeface="+mn-ea"/>
              </a:rPr>
              <a:t>归并填报。</a:t>
            </a:r>
            <a:endParaRPr lang="zh-CN" altLang="en-US" sz="2000" b="1">
              <a:ln>
                <a:noFill/>
              </a:ln>
              <a:solidFill>
                <a:srgbClr val="181717"/>
              </a:solidFill>
              <a:effectLst/>
              <a:uLnTx/>
              <a:uFillTx/>
              <a:ea typeface="微软雅黑" panose="020B0503020204020204" pitchFamily="34" charset="-122"/>
            </a:endParaRPr>
          </a:p>
        </p:txBody>
      </p:sp>
      <p:sp>
        <p:nvSpPr>
          <p:cNvPr id="2" name="圆角矩形 144"/>
          <p:cNvSpPr/>
          <p:nvPr/>
        </p:nvSpPr>
        <p:spPr>
          <a:xfrm>
            <a:off x="129540" y="2421255"/>
            <a:ext cx="12098655"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8.</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固定资产原价</a:t>
            </a:r>
            <a:r>
              <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其中：机器设备</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2/3/4</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文本框 2"/>
          <p:cNvSpPr txBox="1"/>
          <p:nvPr/>
        </p:nvSpPr>
        <p:spPr>
          <a:xfrm>
            <a:off x="171450" y="3042920"/>
            <a:ext cx="11837035" cy="1322070"/>
          </a:xfrm>
          <a:prstGeom prst="rect">
            <a:avLst/>
          </a:prstGeom>
          <a:solidFill>
            <a:srgbClr val="E3CCCC"/>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a:ln>
                  <a:noFill/>
                </a:ln>
                <a:solidFill>
                  <a:srgbClr val="181717"/>
                </a:solidFill>
                <a:effectLst/>
                <a:uLnTx/>
                <a:uFillTx/>
                <a:ea typeface="微软雅黑" panose="020B0503020204020204" pitchFamily="34" charset="-122"/>
              </a:rPr>
              <a:t>指为生产商品、提供劳务、出租或经营管理持有的各种机器、设备。</a:t>
            </a:r>
            <a:endParaRPr lang="zh-CN" altLang="en-US" sz="2000" b="1">
              <a:ln>
                <a:noFill/>
              </a:ln>
              <a:solidFill>
                <a:srgbClr val="181717"/>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填报方法：</a:t>
            </a:r>
            <a:r>
              <a:rPr lang="zh-CN" altLang="en-US" sz="2000" b="1">
                <a:ln>
                  <a:noFill/>
                </a:ln>
                <a:solidFill>
                  <a:srgbClr val="181717"/>
                </a:solidFill>
                <a:effectLst/>
                <a:uLnTx/>
                <a:uFillTx/>
                <a:ea typeface="微软雅黑" panose="020B0503020204020204" pitchFamily="34" charset="-122"/>
              </a:rPr>
              <a:t>根据会计资产负债表</a:t>
            </a:r>
            <a:r>
              <a:rPr lang="zh-CN" altLang="en-US" sz="2000" b="1">
                <a:ln>
                  <a:noFill/>
                </a:ln>
                <a:solidFill>
                  <a:srgbClr val="C00000"/>
                </a:solidFill>
                <a:effectLst/>
                <a:uLnTx/>
                <a:uFillTx/>
                <a:ea typeface="微软雅黑" panose="020B0503020204020204" pitchFamily="34" charset="-122"/>
              </a:rPr>
              <a:t>“固定资产原价”</a:t>
            </a:r>
            <a:r>
              <a:rPr lang="zh-CN" altLang="en-US" sz="2000" b="1">
                <a:ln>
                  <a:noFill/>
                </a:ln>
                <a:solidFill>
                  <a:srgbClr val="181717"/>
                </a:solidFill>
                <a:effectLst/>
                <a:uLnTx/>
                <a:uFillTx/>
                <a:ea typeface="微软雅黑" panose="020B0503020204020204" pitchFamily="34" charset="-122"/>
              </a:rPr>
              <a:t>二级科目中机器设备相关项目的</a:t>
            </a:r>
            <a:r>
              <a:rPr lang="zh-CN" altLang="en-US" sz="2000" b="1">
                <a:ln>
                  <a:noFill/>
                </a:ln>
                <a:solidFill>
                  <a:srgbClr val="C00000"/>
                </a:solidFill>
                <a:effectLst/>
                <a:uLnTx/>
                <a:uFillTx/>
                <a:ea typeface="微软雅黑" panose="020B0503020204020204" pitchFamily="34" charset="-122"/>
              </a:rPr>
              <a:t>期末余额数</a:t>
            </a:r>
            <a:r>
              <a:rPr lang="zh-CN" altLang="en-US" sz="2000" b="1">
                <a:ln>
                  <a:noFill/>
                </a:ln>
                <a:solidFill>
                  <a:srgbClr val="181717"/>
                </a:solidFill>
                <a:effectLst/>
                <a:uLnTx/>
                <a:uFillTx/>
                <a:ea typeface="微软雅黑" panose="020B0503020204020204" pitchFamily="34" charset="-122"/>
              </a:rPr>
              <a:t>归并填报。</a:t>
            </a:r>
            <a:endParaRPr lang="zh-CN" altLang="en-US" sz="2000" b="1">
              <a:ln>
                <a:noFill/>
              </a:ln>
              <a:solidFill>
                <a:srgbClr val="C00000"/>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a:ln>
                  <a:noFill/>
                </a:ln>
                <a:solidFill>
                  <a:srgbClr val="C00000"/>
                </a:solidFill>
                <a:effectLst/>
                <a:uLnTx/>
                <a:uFillTx/>
                <a:ea typeface="微软雅黑" panose="020B0503020204020204" pitchFamily="34" charset="-122"/>
              </a:rPr>
              <a:t>注意：包括计入“固定资产”项下的所有机器、设备，包括电脑、服务器、汽车等，不包括家具。</a:t>
            </a:r>
            <a:endParaRPr lang="zh-CN" altLang="en-US" sz="2000" b="1">
              <a:ln>
                <a:noFill/>
              </a:ln>
              <a:solidFill>
                <a:srgbClr val="C00000"/>
              </a:solidFill>
              <a:effectLst/>
              <a:uLnTx/>
              <a:uFillTx/>
              <a:ea typeface="微软雅黑" panose="020B0503020204020204" pitchFamily="34" charset="-122"/>
            </a:endParaRPr>
          </a:p>
        </p:txBody>
      </p:sp>
      <p:sp>
        <p:nvSpPr>
          <p:cNvPr id="6" name="标题 30"/>
          <p:cNvSpPr>
            <a:spLocks noGrp="1"/>
          </p:cNvSpPr>
          <p:nvPr>
            <p:ph type="title"/>
          </p:nvPr>
        </p:nvSpPr>
        <p:spPr>
          <a:xfrm>
            <a:off x="1355998" y="133339"/>
            <a:ext cx="10531201" cy="589280"/>
          </a:xfrm>
        </p:spPr>
        <p:txBody>
          <a:bodyPr/>
          <a:lstStyle/>
          <a:p>
            <a:r>
              <a:rPr lang="zh-CN" altLang="en-US" sz="3600" dirty="0"/>
              <a:t>三、重点指标讲解</a:t>
            </a:r>
            <a:r>
              <a:rPr lang="zh-CN" altLang="en-US" sz="3600" dirty="0">
                <a:sym typeface="+mn-ea"/>
              </a:rPr>
              <a:t>（三）其他指标</a:t>
            </a:r>
            <a:endParaRPr lang="zh-CN" altLang="en-US" sz="3600" dirty="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44"/>
          <p:cNvSpPr/>
          <p:nvPr/>
        </p:nvSpPr>
        <p:spPr>
          <a:xfrm>
            <a:off x="119380" y="981075"/>
            <a:ext cx="12192635"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（一）需要注意的平衡关系</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 name="文本框 5"/>
          <p:cNvSpPr txBox="1"/>
          <p:nvPr/>
        </p:nvSpPr>
        <p:spPr>
          <a:xfrm>
            <a:off x="119380" y="1573530"/>
            <a:ext cx="2872226" cy="398780"/>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a:t>
            </a: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“营业利润 ”指标</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119380" y="2090420"/>
            <a:ext cx="11819890" cy="1630045"/>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dirty="0">
                <a:solidFill>
                  <a:srgbClr val="181717"/>
                </a:solidFill>
                <a:ea typeface="微软雅黑" panose="020B0503020204020204" pitchFamily="34" charset="-122"/>
                <a:sym typeface="Wingdings" panose="05000000000000000000" charset="0"/>
              </a:rPr>
              <a:t>营业利润</a:t>
            </a:r>
            <a:r>
              <a:rPr lang="zh-CN" altLang="en-US" sz="2000" b="1" dirty="0">
                <a:ln>
                  <a:noFill/>
                </a:ln>
                <a:solidFill>
                  <a:srgbClr val="181717"/>
                </a:solidFill>
                <a:effectLst/>
                <a:uLnTx/>
                <a:uFillTx/>
                <a:ea typeface="微软雅黑" panose="020B0503020204020204" pitchFamily="34" charset="-122"/>
              </a:rPr>
              <a:t>指标解释是个各专业通用解释，但各表营业利润计算公式略有不同</a:t>
            </a:r>
            <a:endParaRPr lang="en-US" altLang="zh-CN" sz="2000" b="1" dirty="0">
              <a:ln>
                <a:noFill/>
              </a:ln>
              <a:solidFill>
                <a:srgbClr val="181717"/>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2000" b="1" dirty="0">
                <a:ln>
                  <a:noFill/>
                </a:ln>
                <a:solidFill>
                  <a:srgbClr val="C00000"/>
                </a:solidFill>
                <a:effectLst/>
                <a:uLnTx/>
                <a:uFillTx/>
                <a:ea typeface="微软雅黑" panose="020B0503020204020204" pitchFamily="34" charset="-122"/>
              </a:rPr>
              <a:t>【1</a:t>
            </a:r>
            <a:r>
              <a:rPr lang="en-US" altLang="zh-CN" sz="2000" b="1" dirty="0">
                <a:solidFill>
                  <a:srgbClr val="C00000"/>
                </a:solidFill>
                <a:ea typeface="微软雅黑" panose="020B0503020204020204" pitchFamily="34" charset="-122"/>
              </a:rPr>
              <a:t>/2</a:t>
            </a:r>
            <a:r>
              <a:rPr lang="zh-CN" altLang="en-US" sz="2000" b="1" dirty="0">
                <a:solidFill>
                  <a:srgbClr val="C00000"/>
                </a:solidFill>
                <a:ea typeface="微软雅黑" panose="020B0503020204020204" pitchFamily="34" charset="-122"/>
              </a:rPr>
              <a:t>表</a:t>
            </a:r>
            <a:r>
              <a:rPr lang="en-US" altLang="zh-CN" sz="2000" b="1" dirty="0">
                <a:ln>
                  <a:noFill/>
                </a:ln>
                <a:solidFill>
                  <a:srgbClr val="C00000"/>
                </a:solidFill>
                <a:effectLst/>
                <a:uLnTx/>
                <a:uFillTx/>
                <a:ea typeface="微软雅黑" panose="020B0503020204020204" pitchFamily="34" charset="-122"/>
              </a:rPr>
              <a:t>】</a:t>
            </a:r>
            <a:r>
              <a:rPr lang="zh-CN" altLang="en-US" sz="2000" b="1" dirty="0">
                <a:ln>
                  <a:noFill/>
                </a:ln>
                <a:solidFill>
                  <a:srgbClr val="C00000"/>
                </a:solidFill>
                <a:effectLst/>
                <a:uLnTx/>
                <a:uFillTx/>
                <a:ea typeface="微软雅黑" panose="020B0503020204020204" pitchFamily="34" charset="-122"/>
              </a:rPr>
              <a:t>中：</a:t>
            </a:r>
            <a:r>
              <a:rPr lang="zh-CN" altLang="en-US" sz="2000" b="1" dirty="0">
                <a:ln>
                  <a:noFill/>
                </a:ln>
                <a:solidFill>
                  <a:srgbClr val="181717"/>
                </a:solidFill>
                <a:effectLst/>
                <a:uLnTx/>
                <a:uFillTx/>
                <a:ea typeface="微软雅黑" panose="020B0503020204020204" pitchFamily="34" charset="-122"/>
              </a:rPr>
              <a:t>营业利润</a:t>
            </a:r>
            <a:r>
              <a:rPr lang="en-US" altLang="zh-CN" sz="2000" b="1" dirty="0">
                <a:ln>
                  <a:noFill/>
                </a:ln>
                <a:solidFill>
                  <a:srgbClr val="181717"/>
                </a:solidFill>
                <a:effectLst/>
                <a:uLnTx/>
                <a:uFillTx/>
                <a:ea typeface="微软雅黑" panose="020B0503020204020204" pitchFamily="34" charset="-122"/>
              </a:rPr>
              <a:t>=</a:t>
            </a:r>
            <a:r>
              <a:rPr lang="zh-CN" altLang="en-US" sz="2000" b="1" dirty="0">
                <a:ln>
                  <a:noFill/>
                </a:ln>
                <a:solidFill>
                  <a:srgbClr val="181717"/>
                </a:solidFill>
                <a:effectLst/>
                <a:uLnTx/>
                <a:uFillTx/>
                <a:ea typeface="微软雅黑" panose="020B0503020204020204" pitchFamily="34" charset="-122"/>
              </a:rPr>
              <a:t>营业收入</a:t>
            </a:r>
            <a:r>
              <a:rPr lang="en-US" altLang="zh-CN" sz="2000" b="1" dirty="0">
                <a:ln>
                  <a:noFill/>
                </a:ln>
                <a:solidFill>
                  <a:srgbClr val="181717"/>
                </a:solidFill>
                <a:effectLst/>
                <a:uLnTx/>
                <a:uFillTx/>
                <a:ea typeface="微软雅黑" panose="020B0503020204020204" pitchFamily="34" charset="-122"/>
              </a:rPr>
              <a:t>-</a:t>
            </a:r>
            <a:r>
              <a:rPr lang="zh-CN" altLang="en-US" sz="2000" b="1" dirty="0">
                <a:ln>
                  <a:noFill/>
                </a:ln>
                <a:solidFill>
                  <a:srgbClr val="181717"/>
                </a:solidFill>
                <a:effectLst/>
                <a:uLnTx/>
                <a:uFillTx/>
                <a:ea typeface="微软雅黑" panose="020B0503020204020204" pitchFamily="34" charset="-122"/>
              </a:rPr>
              <a:t>营业支出</a:t>
            </a:r>
            <a:endParaRPr lang="zh-CN" altLang="en-US" sz="2000" b="1" dirty="0">
              <a:ln>
                <a:noFill/>
              </a:ln>
              <a:solidFill>
                <a:srgbClr val="181717"/>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2000" b="1" dirty="0">
                <a:ln>
                  <a:noFill/>
                </a:ln>
                <a:solidFill>
                  <a:srgbClr val="C00000"/>
                </a:solidFill>
                <a:effectLst/>
                <a:uLnTx/>
                <a:uFillTx/>
                <a:ea typeface="微软雅黑" panose="020B0503020204020204" pitchFamily="34" charset="-122"/>
              </a:rPr>
              <a:t>【3</a:t>
            </a:r>
            <a:r>
              <a:rPr lang="zh-CN" altLang="en-US" sz="2000" b="1" dirty="0">
                <a:solidFill>
                  <a:srgbClr val="C00000"/>
                </a:solidFill>
                <a:ea typeface="微软雅黑" panose="020B0503020204020204" pitchFamily="34" charset="-122"/>
              </a:rPr>
              <a:t>表</a:t>
            </a:r>
            <a:r>
              <a:rPr lang="en-US" altLang="zh-CN" sz="2000" b="1" dirty="0">
                <a:ln>
                  <a:noFill/>
                </a:ln>
                <a:solidFill>
                  <a:srgbClr val="C00000"/>
                </a:solidFill>
                <a:effectLst/>
                <a:uLnTx/>
                <a:uFillTx/>
                <a:ea typeface="微软雅黑" panose="020B0503020204020204" pitchFamily="34" charset="-122"/>
              </a:rPr>
              <a:t>】</a:t>
            </a:r>
            <a:r>
              <a:rPr lang="zh-CN" altLang="en-US" sz="2000" b="1" dirty="0">
                <a:ln>
                  <a:noFill/>
                </a:ln>
                <a:solidFill>
                  <a:srgbClr val="C00000"/>
                </a:solidFill>
                <a:effectLst/>
                <a:uLnTx/>
                <a:uFillTx/>
                <a:ea typeface="微软雅黑" panose="020B0503020204020204" pitchFamily="34" charset="-122"/>
              </a:rPr>
              <a:t>中：   </a:t>
            </a:r>
            <a:r>
              <a:rPr lang="zh-CN" altLang="en-US" sz="2000" b="1" dirty="0">
                <a:ln>
                  <a:noFill/>
                </a:ln>
                <a:solidFill>
                  <a:srgbClr val="181717"/>
                </a:solidFill>
                <a:effectLst/>
                <a:uLnTx/>
                <a:uFillTx/>
                <a:ea typeface="微软雅黑" panose="020B0503020204020204" pitchFamily="34" charset="-122"/>
              </a:rPr>
              <a:t>营业利润</a:t>
            </a:r>
            <a:r>
              <a:rPr lang="en-US" altLang="zh-CN" sz="2000" b="1" dirty="0">
                <a:ln>
                  <a:noFill/>
                </a:ln>
                <a:solidFill>
                  <a:srgbClr val="181717"/>
                </a:solidFill>
                <a:effectLst/>
                <a:uLnTx/>
                <a:uFillTx/>
                <a:ea typeface="微软雅黑" panose="020B0503020204020204" pitchFamily="34" charset="-122"/>
              </a:rPr>
              <a:t>=</a:t>
            </a:r>
            <a:r>
              <a:rPr lang="zh-CN" altLang="en-US" sz="2000" b="1" dirty="0">
                <a:ln>
                  <a:noFill/>
                </a:ln>
                <a:solidFill>
                  <a:srgbClr val="181717"/>
                </a:solidFill>
                <a:effectLst/>
                <a:uLnTx/>
                <a:uFillTx/>
                <a:ea typeface="微软雅黑" panose="020B0503020204020204" pitchFamily="34" charset="-122"/>
              </a:rPr>
              <a:t>营业收入－营业成本－税金及附加－销售费用－管理费用－研发费用－财务费用＋信用减值损失＋资产减值损失＋公允价值变动收益＋资产处置收益＋投资收益＋净敞口套期收益＋其他收益</a:t>
            </a:r>
            <a:endParaRPr lang="zh-CN" altLang="en-US" sz="2000" b="1" dirty="0">
              <a:ln>
                <a:noFill/>
              </a:ln>
              <a:solidFill>
                <a:srgbClr val="181717"/>
              </a:solidFill>
              <a:effectLst/>
              <a:uLnTx/>
              <a:uFillTx/>
              <a:ea typeface="微软雅黑" panose="020B0503020204020204" pitchFamily="34" charset="-122"/>
            </a:endParaRPr>
          </a:p>
        </p:txBody>
      </p:sp>
      <p:sp>
        <p:nvSpPr>
          <p:cNvPr id="11" name="标题 30"/>
          <p:cNvSpPr>
            <a:spLocks noGrp="1"/>
          </p:cNvSpPr>
          <p:nvPr>
            <p:ph type="title"/>
          </p:nvPr>
        </p:nvSpPr>
        <p:spPr>
          <a:xfrm>
            <a:off x="1378437" y="149670"/>
            <a:ext cx="10531201" cy="589280"/>
          </a:xfrm>
        </p:spPr>
        <p:txBody>
          <a:bodyPr/>
          <a:lstStyle/>
          <a:p>
            <a:r>
              <a:rPr lang="zh-CN" altLang="en-US" sz="3600" dirty="0"/>
              <a:t>四、填报注意事项</a:t>
            </a:r>
            <a:endParaRPr lang="zh-CN" altLang="en-US" sz="3600" dirty="0"/>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38430" y="1596390"/>
            <a:ext cx="12053570" cy="1014730"/>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solidFill>
                <a:effectLst/>
                <a:uLnTx/>
                <a:uFillTx/>
                <a:latin typeface="Arial" panose="020B0604020202020204" pitchFamily="34" charset="0"/>
                <a:ea typeface="微软雅黑" panose="020B0503020204020204" pitchFamily="34" charset="-122"/>
                <a:sym typeface="Wingdings" panose="05000000000000000000" charset="0"/>
              </a:rPr>
              <a:t>保险经纪公司、保险代理公司、保险公估公司等保险中介机构上报给监管部门的利润表格式与统计报表不同，要求企业在填报时“营业利润”要按照统计报表审核规则进行计算，不要直接填报上报监管部门的数据。</a:t>
            </a:r>
            <a:endParaRPr lang="zh-CN" altLang="en-US" sz="2000" b="1" noProof="0" dirty="0">
              <a:ln>
                <a:noFill/>
              </a:ln>
              <a:solidFill>
                <a:schemeClr val="tx1"/>
              </a:solidFill>
              <a:effectLst/>
              <a:uLnTx/>
              <a:uFillTx/>
              <a:latin typeface="Arial" panose="020B0604020202020204" pitchFamily="34" charset="0"/>
              <a:ea typeface="微软雅黑" panose="020B0503020204020204" pitchFamily="34" charset="-122"/>
              <a:sym typeface="Wingdings" panose="05000000000000000000" charset="0"/>
            </a:endParaRPr>
          </a:p>
        </p:txBody>
      </p:sp>
      <p:sp>
        <p:nvSpPr>
          <p:cNvPr id="4" name="圆角矩形 144"/>
          <p:cNvSpPr/>
          <p:nvPr/>
        </p:nvSpPr>
        <p:spPr>
          <a:xfrm>
            <a:off x="142875" y="1007745"/>
            <a:ext cx="12049125"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（二）保险中介机构利润表填报注意事项</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标题 30"/>
          <p:cNvSpPr>
            <a:spLocks noGrp="1"/>
          </p:cNvSpPr>
          <p:nvPr>
            <p:ph type="title"/>
          </p:nvPr>
        </p:nvSpPr>
        <p:spPr>
          <a:xfrm>
            <a:off x="1378437" y="149670"/>
            <a:ext cx="10531201" cy="589280"/>
          </a:xfrm>
        </p:spPr>
        <p:txBody>
          <a:bodyPr/>
          <a:lstStyle/>
          <a:p>
            <a:r>
              <a:rPr lang="zh-CN" altLang="en-US" sz="3600" dirty="0"/>
              <a:t>四、填报注意事项</a:t>
            </a:r>
            <a:endParaRPr lang="zh-CN" altLang="en-US" sz="3600" dirty="0"/>
          </a:p>
        </p:txBody>
      </p:sp>
      <p:sp>
        <p:nvSpPr>
          <p:cNvPr id="9" name="文本框 8"/>
          <p:cNvSpPr txBox="1"/>
          <p:nvPr/>
        </p:nvSpPr>
        <p:spPr>
          <a:xfrm>
            <a:off x="2524374" y="2315415"/>
            <a:ext cx="3774705" cy="400110"/>
          </a:xfrm>
          <a:prstGeom prst="rect">
            <a:avLst/>
          </a:prstGeom>
          <a:solidFill>
            <a:schemeClr val="accent6"/>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保险专业中介公司利润表</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2" name="对象 5"/>
          <p:cNvGraphicFramePr/>
          <p:nvPr/>
        </p:nvGraphicFramePr>
        <p:xfrm>
          <a:off x="2523852" y="2663428"/>
          <a:ext cx="3780316" cy="4153904"/>
        </p:xfrm>
        <a:graphic>
          <a:graphicData uri="http://schemas.openxmlformats.org/presentationml/2006/ole">
            <mc:AlternateContent xmlns:mc="http://schemas.openxmlformats.org/markup-compatibility/2006">
              <mc:Choice xmlns:v="urn:schemas-microsoft-com:vml" Requires="v">
                <p:oleObj spid="_x0000_s1025" name="BMP 图像" r:id="rId1" imgW="3819525" imgH="5429250" progId="PBrush">
                  <p:embed/>
                </p:oleObj>
              </mc:Choice>
              <mc:Fallback>
                <p:oleObj name="BMP 图像" r:id="rId1" imgW="3819525" imgH="5429250" progId="PBrush">
                  <p:embed/>
                  <p:pic>
                    <p:nvPicPr>
                      <p:cNvPr id="0" name="对象 5" descr="image4"/>
                      <p:cNvPicPr/>
                      <p:nvPr/>
                    </p:nvPicPr>
                    <p:blipFill>
                      <a:blip r:embed="rId2"/>
                      <a:stretch>
                        <a:fillRect/>
                      </a:stretch>
                    </p:blipFill>
                    <p:spPr>
                      <a:xfrm>
                        <a:off x="2523852" y="2663428"/>
                        <a:ext cx="3780316" cy="4153904"/>
                      </a:xfrm>
                      <a:prstGeom prst="rect">
                        <a:avLst/>
                      </a:prstGeom>
                      <a:noFill/>
                      <a:ln w="9525">
                        <a:noFill/>
                      </a:ln>
                    </p:spPr>
                  </p:pic>
                </p:oleObj>
              </mc:Fallback>
            </mc:AlternateContent>
          </a:graphicData>
        </a:graphic>
      </p:graphicFrame>
      <p:sp>
        <p:nvSpPr>
          <p:cNvPr id="5" name="文本框 4"/>
          <p:cNvSpPr txBox="1"/>
          <p:nvPr/>
        </p:nvSpPr>
        <p:spPr>
          <a:xfrm>
            <a:off x="6971068" y="2315138"/>
            <a:ext cx="4543952" cy="400110"/>
          </a:xfrm>
          <a:prstGeom prst="rect">
            <a:avLst/>
          </a:prstGeom>
          <a:solidFill>
            <a:srgbClr val="C00000"/>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a:t>
            </a:r>
            <a:r>
              <a:rPr lang="en-US" altLang="zh-CN"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BJJ103-3</a:t>
            </a: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表表式</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6" name="表格 5"/>
          <p:cNvGraphicFramePr>
            <a:graphicFrameLocks noGrp="1"/>
          </p:cNvGraphicFramePr>
          <p:nvPr/>
        </p:nvGraphicFramePr>
        <p:xfrm>
          <a:off x="6966632" y="2704095"/>
          <a:ext cx="5393750" cy="4078787"/>
        </p:xfrm>
        <a:graphic>
          <a:graphicData uri="http://schemas.openxmlformats.org/drawingml/2006/table">
            <a:tbl>
              <a:tblPr firstRow="1" firstCol="1" bandRow="1"/>
              <a:tblGrid>
                <a:gridCol w="3615439"/>
                <a:gridCol w="824060"/>
                <a:gridCol w="162560"/>
                <a:gridCol w="791691"/>
              </a:tblGrid>
              <a:tr h="226060">
                <a:tc>
                  <a:txBody>
                    <a:bodyPr/>
                    <a:lstStyle/>
                    <a:p>
                      <a:pPr algn="l"/>
                      <a:r>
                        <a:rPr lang="zh-CN" altLang="en-US" sz="1400" kern="0">
                          <a:solidFill>
                            <a:srgbClr val="181717"/>
                          </a:solidFill>
                          <a:effectLst/>
                          <a:latin typeface="宋体" panose="02010600030101010101" pitchFamily="2" charset="-122"/>
                          <a:ea typeface="宋体" panose="02010600030101010101" pitchFamily="2" charset="-122"/>
                          <a:cs typeface="宋体" panose="02010600030101010101" pitchFamily="2" charset="-122"/>
                        </a:rPr>
                        <a:t>三、损益及分配</a:t>
                      </a:r>
                      <a:endParaRPr lang="zh-CN" altLang="en-US" sz="1400" kern="0">
                        <a:solidFill>
                          <a:srgbClr val="181717"/>
                        </a:solidFill>
                        <a:effectLst/>
                        <a:latin typeface="宋体" panose="02010600030101010101" pitchFamily="2" charset="-122"/>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altLang="zh-CN"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a:t>
                      </a:r>
                      <a:endParaRPr lang="zh-CN" altLang="en-US" sz="1400" kern="0" dirty="0">
                        <a:solidFill>
                          <a:srgbClr val="181717"/>
                        </a:solidFill>
                        <a:effectLst/>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marL="0" algn="l" defTabSz="914400" rtl="0" eaLnBrk="1" latinLnBrk="0" hangingPunct="1"/>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alt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营业收入</a:t>
                      </a:r>
                      <a:endParaRPr lang="zh-CN" altLang="en-US" sz="1400" kern="0" dirty="0">
                        <a:solidFill>
                          <a:srgbClr val="181717"/>
                        </a:solidFill>
                        <a:effectLst/>
                        <a:latin typeface="宋体" panose="02010600030101010101" pitchFamily="2" charset="-122"/>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latinLnBrk="0" hangingPunct="1"/>
                      <a:r>
                        <a:rPr lang="en-US" sz="1400" kern="0" dirty="0">
                          <a:solidFill>
                            <a:srgbClr val="181717"/>
                          </a:solidFill>
                          <a:effectLst/>
                          <a:latin typeface="宋体" panose="02010600030101010101" pitchFamily="2" charset="-122"/>
                          <a:ea typeface="宋体" panose="02010600030101010101" pitchFamily="2" charset="-122"/>
                        </a:rPr>
                        <a:t>301</a:t>
                      </a:r>
                      <a:endParaRPr lang="zh-CN" altLang="en-US" sz="1400" kern="0" dirty="0">
                        <a:solidFill>
                          <a:srgbClr val="181717"/>
                        </a:solidFill>
                        <a:effectLst/>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900" kern="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zh-CN" sz="900" kern="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marL="0" algn="l" defTabSz="914400" rtl="0" eaLnBrk="1" latinLnBrk="0" hangingPunct="1"/>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alt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营业成本</a:t>
                      </a:r>
                      <a:endParaRPr lang="zh-CN" altLang="en-US" sz="1400" kern="0" dirty="0">
                        <a:solidFill>
                          <a:srgbClr val="181717"/>
                        </a:solidFill>
                        <a:effectLst/>
                        <a:latin typeface="宋体" panose="02010600030101010101" pitchFamily="2" charset="-122"/>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latinLnBrk="0" hangingPunct="1"/>
                      <a:r>
                        <a:rPr lang="en-US" sz="1400" kern="0" dirty="0">
                          <a:solidFill>
                            <a:srgbClr val="181717"/>
                          </a:solidFill>
                          <a:effectLst/>
                          <a:latin typeface="宋体" panose="02010600030101010101" pitchFamily="2" charset="-122"/>
                          <a:ea typeface="宋体" panose="02010600030101010101" pitchFamily="2" charset="-122"/>
                        </a:rPr>
                        <a:t>307</a:t>
                      </a:r>
                      <a:endParaRPr lang="zh-CN" altLang="en-US" sz="1400" kern="0" dirty="0">
                        <a:solidFill>
                          <a:srgbClr val="181717"/>
                        </a:solidFill>
                        <a:effectLst/>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900" kern="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zh-CN" sz="900" kern="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marL="0" algn="l" defTabSz="914400" rtl="0" eaLnBrk="1" latinLnBrk="0" hangingPunct="1"/>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alt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税金及附加</a:t>
                      </a:r>
                      <a:endParaRPr lang="zh-CN" altLang="en-US" sz="1400" kern="0" dirty="0">
                        <a:solidFill>
                          <a:srgbClr val="181717"/>
                        </a:solidFill>
                        <a:effectLst/>
                        <a:latin typeface="宋体" panose="02010600030101010101" pitchFamily="2" charset="-122"/>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latinLnBrk="0" hangingPunct="1"/>
                      <a:r>
                        <a:rPr lang="en-US" sz="1400" kern="0" dirty="0">
                          <a:solidFill>
                            <a:srgbClr val="181717"/>
                          </a:solidFill>
                          <a:effectLst/>
                          <a:latin typeface="宋体" panose="02010600030101010101" pitchFamily="2" charset="-122"/>
                          <a:ea typeface="宋体" panose="02010600030101010101" pitchFamily="2" charset="-122"/>
                        </a:rPr>
                        <a:t>309</a:t>
                      </a:r>
                      <a:endParaRPr lang="zh-CN" altLang="en-US" sz="1400" kern="0" dirty="0">
                        <a:solidFill>
                          <a:srgbClr val="181717"/>
                        </a:solidFill>
                        <a:effectLst/>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900" kern="0">
                          <a:effectLst/>
                          <a:latin typeface="Times New Roman" panose="02020603050405020304" pitchFamily="18" charset="0"/>
                          <a:ea typeface="宋体" panose="02010600030101010101" pitchFamily="2" charset="-122"/>
                        </a:rPr>
                        <a:t>　</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销售费用</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312</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管理费用</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313</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研发费用</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331</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财务费用</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317</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其中：利息收入</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318</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利息费用</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319</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spc="-3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spc="-3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信用减值损失（损失以“－”号记）</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333</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spc="-3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spc="-3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资产减值损失（损失以“－”号记）</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320</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indent="191135" algn="l">
                        <a:tabLst>
                          <a:tab pos="284480" algn="l"/>
                          <a:tab pos="384175" algn="l"/>
                          <a:tab pos="498475" algn="l"/>
                        </a:tabLst>
                      </a:pPr>
                      <a:r>
                        <a:rPr lang="zh-CN" sz="1400" kern="0" spc="-3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公允价值变动收益（损失以“－”号记）</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321</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dirty="0">
                          <a:solidFill>
                            <a:srgbClr val="181717"/>
                          </a:solidFill>
                          <a:effectLst/>
                          <a:latin typeface="Times New Roman" panose="02020603050405020304" pitchFamily="18" charset="0"/>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just"/>
                      <a:r>
                        <a:rPr lang="en-US" sz="1400" kern="0" spc="-3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spc="-3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资产处置收益（损失以“－”号记）</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335</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dirty="0">
                          <a:solidFill>
                            <a:srgbClr val="181717"/>
                          </a:solidFill>
                          <a:effectLst/>
                          <a:latin typeface="Times New Roman" panose="02020603050405020304" pitchFamily="18" charset="0"/>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just"/>
                      <a:r>
                        <a:rPr lang="en-US" sz="1400" kern="0" spc="-3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spc="-3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投资收益（损失以“－”号记）</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322</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dirty="0">
                          <a:solidFill>
                            <a:srgbClr val="181717"/>
                          </a:solidFill>
                          <a:effectLst/>
                          <a:latin typeface="Times New Roman" panose="02020603050405020304" pitchFamily="18" charset="0"/>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8479">
                <a:tc>
                  <a:txBody>
                    <a:bodyPr/>
                    <a:lstStyle/>
                    <a:p>
                      <a:pPr algn="just">
                        <a:lnSpc>
                          <a:spcPct val="110000"/>
                        </a:lnSpc>
                      </a:pPr>
                      <a:r>
                        <a:rPr lang="en-US" sz="1400" kern="0" spc="-6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spc="-6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净敞口套期收益</a:t>
                      </a:r>
                      <a:r>
                        <a:rPr lang="en-US" sz="1400" kern="0" spc="-6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a:t>
                      </a:r>
                      <a:r>
                        <a:rPr lang="zh-CN" sz="1400" kern="0" spc="-6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损失以“</a:t>
                      </a:r>
                      <a:r>
                        <a:rPr lang="en-US" sz="1400" kern="0" spc="-6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a:t>
                      </a:r>
                      <a:r>
                        <a:rPr lang="zh-CN" sz="1400" kern="0" spc="-6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”号记</a:t>
                      </a:r>
                      <a:r>
                        <a:rPr lang="en-US" sz="1400" kern="0" spc="-6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 </a:t>
                      </a:r>
                      <a:r>
                        <a:rPr lang="zh-CN" sz="1400" kern="0" spc="-6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0000"/>
                        </a:lnSpc>
                      </a:pPr>
                      <a:r>
                        <a:rPr lang="en-US" sz="1400" kern="0" dirty="0">
                          <a:solidFill>
                            <a:srgbClr val="181717"/>
                          </a:solidFill>
                          <a:effectLst/>
                          <a:latin typeface="宋体" panose="02010600030101010101" pitchFamily="2" charset="-122"/>
                          <a:ea typeface="宋体" panose="02010600030101010101" pitchFamily="2" charset="-122"/>
                        </a:rPr>
                        <a:t>334</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其他收益</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330</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r h="226123">
                <a:tc>
                  <a:txBody>
                    <a:bodyPr/>
                    <a:lstStyle/>
                    <a:p>
                      <a:pPr algn="l"/>
                      <a:r>
                        <a:rPr lang="en-US" sz="1400" kern="0" dirty="0">
                          <a:solidFill>
                            <a:srgbClr val="181717"/>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181717"/>
                          </a:solidFill>
                          <a:effectLst/>
                          <a:latin typeface="Times New Roman" panose="02020603050405020304" pitchFamily="18" charset="0"/>
                          <a:ea typeface="宋体" panose="02010600030101010101" pitchFamily="2" charset="-122"/>
                          <a:cs typeface="宋体" panose="02010600030101010101" pitchFamily="2" charset="-122"/>
                        </a:rPr>
                        <a:t>营业利润</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en-US" sz="1400" kern="0">
                          <a:solidFill>
                            <a:srgbClr val="181717"/>
                          </a:solidFill>
                          <a:effectLst/>
                          <a:latin typeface="宋体" panose="02010600030101010101" pitchFamily="2" charset="-122"/>
                          <a:ea typeface="宋体" panose="02010600030101010101" pitchFamily="2" charset="-122"/>
                        </a:rPr>
                        <a:t>323</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zh-CN" sz="1400" kern="0">
                          <a:solidFill>
                            <a:srgbClr val="181717"/>
                          </a:solidFill>
                          <a:effectLst/>
                          <a:latin typeface="Times New Roman" panose="02020603050405020304" pitchFamily="18" charset="0"/>
                          <a:ea typeface="宋体" panose="02010600030101010101" pitchFamily="2" charset="-122"/>
                        </a:rPr>
                        <a:t>　</a:t>
                      </a:r>
                      <a:endParaRPr lang="zh-CN" sz="1800" kern="10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en-US" sz="1400" kern="0" dirty="0">
                          <a:solidFill>
                            <a:srgbClr val="181717"/>
                          </a:solidFill>
                          <a:effectLst/>
                          <a:latin typeface="宋体" panose="02010600030101010101" pitchFamily="2" charset="-122"/>
                          <a:ea typeface="宋体" panose="02010600030101010101" pitchFamily="2" charset="-122"/>
                        </a:rPr>
                        <a:t> </a:t>
                      </a:r>
                      <a:endParaRPr lang="zh-CN" sz="1800" kern="100" dirty="0">
                        <a:solidFill>
                          <a:srgbClr val="181717"/>
                        </a:solidFill>
                        <a:effectLst/>
                        <a:latin typeface="Times New Roman" panose="02020603050405020304" pitchFamily="18" charset="0"/>
                        <a:ea typeface="宋体" panose="02010600030101010101" pitchFamily="2" charset="-122"/>
                      </a:endParaRPr>
                    </a:p>
                  </a:txBody>
                  <a:tcPr marL="68580" marR="68580" marT="0" marB="0" anchor="ctr">
                    <a:lnL>
                      <a:noFill/>
                    </a:lnL>
                    <a:lnR>
                      <a:noFill/>
                    </a:lnR>
                    <a:lnT>
                      <a:noFill/>
                    </a:lnT>
                    <a:lnB>
                      <a:noFill/>
                    </a:lnB>
                  </a:tcPr>
                </a:tc>
              </a:tr>
            </a:tbl>
          </a:graphicData>
        </a:graphic>
      </p:graphicFrame>
      <p:sp>
        <p:nvSpPr>
          <p:cNvPr id="7" name="矩形 6"/>
          <p:cNvSpPr/>
          <p:nvPr/>
        </p:nvSpPr>
        <p:spPr>
          <a:xfrm>
            <a:off x="2454910" y="5373370"/>
            <a:ext cx="3774440" cy="47180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372010" y="6524215"/>
            <a:ext cx="3774705" cy="25244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7501971" y="5834831"/>
            <a:ext cx="3774705" cy="25244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252095" y="3429000"/>
            <a:ext cx="1609725" cy="2245360"/>
          </a:xfrm>
          <a:prstGeom prst="rect">
            <a:avLst/>
          </a:prstGeom>
          <a:noFill/>
        </p:spPr>
        <p:txBody>
          <a:bodyPr wrap="square" rtlCol="0">
            <a:spAutoFit/>
          </a:bodyPr>
          <a:p>
            <a:r>
              <a:rPr lang="zh-CN" altLang="en-US" sz="2000" dirty="0">
                <a:solidFill>
                  <a:srgbClr val="181717"/>
                </a:solidFill>
                <a:latin typeface="微软雅黑" panose="020B0503020204020204" pitchFamily="34" charset="-122"/>
                <a:ea typeface="微软雅黑" panose="020B0503020204020204" pitchFamily="34" charset="-122"/>
              </a:rPr>
              <a:t>如，监管报表的营业利润不包含投资收益，但统计报表的营业利润包含投资收益。</a:t>
            </a:r>
            <a:endParaRPr lang="zh-CN" altLang="en-US" sz="2000" dirty="0">
              <a:solidFill>
                <a:srgbClr val="181717"/>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355999" y="88902"/>
            <a:ext cx="9169164" cy="646331"/>
          </a:xfrm>
        </p:spPr>
        <p:txBody>
          <a:bodyPr/>
          <a:lstStyle/>
          <a:p>
            <a:pPr algn="ctr"/>
            <a:r>
              <a:rPr lang="zh-CN" altLang="en-US" sz="4000" dirty="0"/>
              <a:t>目录</a:t>
            </a:r>
            <a:endParaRPr lang="zh-CN" altLang="en-US" sz="4000" dirty="0"/>
          </a:p>
        </p:txBody>
      </p:sp>
      <p:sp>
        <p:nvSpPr>
          <p:cNvPr id="2" name="îṣļîḑé"/>
          <p:cNvSpPr txBox="1"/>
          <p:nvPr/>
        </p:nvSpPr>
        <p:spPr>
          <a:xfrm>
            <a:off x="3900104" y="5319623"/>
            <a:ext cx="4266910" cy="583565"/>
          </a:xfrm>
          <a:prstGeom prst="rect">
            <a:avLst/>
          </a:prstGeom>
          <a:solidFill>
            <a:schemeClr val="bg2">
              <a:lumMod val="50000"/>
            </a:schemeClr>
          </a:solidFill>
          <a:effectLst/>
        </p:spPr>
        <p:txBody>
          <a:bodyPr wrap="square" rtlCol="0" anchor="t">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六、工作要求</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 name="îṣļîḑé"/>
          <p:cNvSpPr txBox="1"/>
          <p:nvPr/>
        </p:nvSpPr>
        <p:spPr>
          <a:xfrm>
            <a:off x="3882006" y="2104486"/>
            <a:ext cx="4285695" cy="583565"/>
          </a:xfrm>
          <a:prstGeom prst="rect">
            <a:avLst/>
          </a:prstGeom>
          <a:solidFill>
            <a:schemeClr val="bg2">
              <a:lumMod val="50000"/>
            </a:schemeClr>
          </a:solidFill>
          <a:effectLst/>
        </p:spPr>
        <p:txBody>
          <a:bodyPr wrap="square" rtlCol="0" anchor="t">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二、财务表基本情况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4" name="îṣļîḑé"/>
          <p:cNvSpPr txBox="1"/>
          <p:nvPr/>
        </p:nvSpPr>
        <p:spPr>
          <a:xfrm>
            <a:off x="3882006" y="2870296"/>
            <a:ext cx="4285695" cy="583565"/>
          </a:xfrm>
          <a:prstGeom prst="rect">
            <a:avLst/>
          </a:prstGeom>
          <a:solidFill>
            <a:schemeClr val="bg2">
              <a:lumMod val="50000"/>
            </a:schemeClr>
          </a:solidFill>
          <a:effectLst/>
        </p:spPr>
        <p:txBody>
          <a:bodyPr wrap="square" rtlCol="0" anchor="t">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三、重点指标讲解</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 name="îṣļîḑé"/>
          <p:cNvSpPr txBox="1"/>
          <p:nvPr/>
        </p:nvSpPr>
        <p:spPr>
          <a:xfrm>
            <a:off x="3882006" y="3661506"/>
            <a:ext cx="4285695" cy="583565"/>
          </a:xfrm>
          <a:prstGeom prst="rect">
            <a:avLst/>
          </a:prstGeom>
          <a:solidFill>
            <a:schemeClr val="bg2">
              <a:lumMod val="50000"/>
            </a:schemeClr>
          </a:solidFill>
          <a:effectLst/>
        </p:spPr>
        <p:txBody>
          <a:bodyPr wrap="square" rtlCol="0" anchor="t">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四、填报注意事项</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7" name="îṣļîḑé"/>
          <p:cNvSpPr txBox="1"/>
          <p:nvPr/>
        </p:nvSpPr>
        <p:spPr>
          <a:xfrm>
            <a:off x="3900103" y="4452716"/>
            <a:ext cx="4266215" cy="583565"/>
          </a:xfrm>
          <a:prstGeom prst="rect">
            <a:avLst/>
          </a:prstGeom>
          <a:solidFill>
            <a:schemeClr val="bg2">
              <a:lumMod val="50000"/>
            </a:schemeClr>
          </a:solidFill>
          <a:effectLst/>
        </p:spPr>
        <p:txBody>
          <a:bodyPr wrap="square" rtlCol="0" anchor="t">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五、上报要求</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 name="îṣļîḑé"/>
          <p:cNvSpPr txBox="1"/>
          <p:nvPr/>
        </p:nvSpPr>
        <p:spPr>
          <a:xfrm>
            <a:off x="3881372" y="1337406"/>
            <a:ext cx="4287086" cy="583565"/>
          </a:xfrm>
          <a:prstGeom prst="rect">
            <a:avLst/>
          </a:prstGeom>
          <a:solidFill>
            <a:schemeClr val="bg2">
              <a:lumMod val="50000"/>
            </a:schemeClr>
          </a:solidFill>
          <a:effectLst/>
        </p:spPr>
        <p:txBody>
          <a:bodyPr wrap="square" rtlCol="0" anchor="t">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一、制度修订情况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îŝḷïdè"/>
          <p:cNvSpPr/>
          <p:nvPr/>
        </p:nvSpPr>
        <p:spPr>
          <a:xfrm>
            <a:off x="6850922" y="1871574"/>
            <a:ext cx="5341078" cy="5024517"/>
          </a:xfrm>
          <a:custGeom>
            <a:avLst/>
            <a:gdLst>
              <a:gd name="connsiteX0" fmla="*/ 5341078 w 5341078"/>
              <a:gd name="connsiteY0" fmla="*/ 0 h 5024517"/>
              <a:gd name="connsiteX1" fmla="*/ 5341078 w 5341078"/>
              <a:gd name="connsiteY1" fmla="*/ 5024517 h 5024517"/>
              <a:gd name="connsiteX2" fmla="*/ 0 w 5341078"/>
              <a:gd name="connsiteY2" fmla="*/ 5024517 h 5024517"/>
              <a:gd name="connsiteX3" fmla="*/ 247916 w 5341078"/>
              <a:gd name="connsiteY3" fmla="*/ 4990148 h 5024517"/>
              <a:gd name="connsiteX4" fmla="*/ 3709113 w 5341078"/>
              <a:gd name="connsiteY4" fmla="*/ 3174031 h 5024517"/>
              <a:gd name="connsiteX5" fmla="*/ 5293927 w 5341078"/>
              <a:gd name="connsiteY5" fmla="*/ 236355 h 502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1078" h="5024517">
                <a:moveTo>
                  <a:pt x="5341078" y="0"/>
                </a:moveTo>
                <a:lnTo>
                  <a:pt x="5341078" y="5024517"/>
                </a:lnTo>
                <a:lnTo>
                  <a:pt x="0" y="5024517"/>
                </a:lnTo>
                <a:lnTo>
                  <a:pt x="247916" y="4990148"/>
                </a:lnTo>
                <a:cubicBezTo>
                  <a:pt x="1522779" y="4782218"/>
                  <a:pt x="2743743" y="4175608"/>
                  <a:pt x="3709113" y="3174031"/>
                </a:cubicBezTo>
                <a:cubicBezTo>
                  <a:pt x="4525964" y="2326543"/>
                  <a:pt x="5053486" y="1306588"/>
                  <a:pt x="5293927" y="236355"/>
                </a:cubicBez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ïSḻiḋe"/>
          <p:cNvSpPr/>
          <p:nvPr/>
        </p:nvSpPr>
        <p:spPr>
          <a:xfrm>
            <a:off x="-1263133" y="819248"/>
            <a:ext cx="2619132" cy="2970115"/>
          </a:xfrm>
          <a:custGeom>
            <a:avLst/>
            <a:gdLst>
              <a:gd name="connsiteX0" fmla="*/ 1216296 w 2619132"/>
              <a:gd name="connsiteY0" fmla="*/ 0 h 2970115"/>
              <a:gd name="connsiteX1" fmla="*/ 2330682 w 2619132"/>
              <a:gd name="connsiteY1" fmla="*/ 0 h 2970115"/>
              <a:gd name="connsiteX2" fmla="*/ 2410266 w 2619132"/>
              <a:gd name="connsiteY2" fmla="*/ 142207 h 2970115"/>
              <a:gd name="connsiteX3" fmla="*/ 2578757 w 2619132"/>
              <a:gd name="connsiteY3" fmla="*/ 626551 h 2970115"/>
              <a:gd name="connsiteX4" fmla="*/ 1417922 w 2619132"/>
              <a:gd name="connsiteY4" fmla="*/ 2820454 h 2970115"/>
              <a:gd name="connsiteX5" fmla="*/ 100756 w 2619132"/>
              <a:gd name="connsiteY5" fmla="*/ 2885168 h 2970115"/>
              <a:gd name="connsiteX6" fmla="*/ 0 w 2619132"/>
              <a:gd name="connsiteY6" fmla="*/ 2849738 h 2970115"/>
              <a:gd name="connsiteX7" fmla="*/ 0 w 2619132"/>
              <a:gd name="connsiteY7" fmla="*/ 1964796 h 2970115"/>
              <a:gd name="connsiteX8" fmla="*/ 63269 w 2619132"/>
              <a:gd name="connsiteY8" fmla="*/ 2007433 h 2970115"/>
              <a:gd name="connsiteX9" fmla="*/ 1114044 w 2619132"/>
              <a:gd name="connsiteY9" fmla="*/ 2089731 h 2970115"/>
              <a:gd name="connsiteX10" fmla="*/ 1803673 w 2619132"/>
              <a:gd name="connsiteY10" fmla="*/ 786377 h 2970115"/>
              <a:gd name="connsiteX11" fmla="*/ 1232573 w 2619132"/>
              <a:gd name="connsiteY11" fmla="*/ 8182 h 2970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19132" h="2970115">
                <a:moveTo>
                  <a:pt x="1216296" y="0"/>
                </a:moveTo>
                <a:lnTo>
                  <a:pt x="2330682" y="0"/>
                </a:lnTo>
                <a:lnTo>
                  <a:pt x="2410266" y="142207"/>
                </a:lnTo>
                <a:cubicBezTo>
                  <a:pt x="2486120" y="292663"/>
                  <a:pt x="2543381" y="454994"/>
                  <a:pt x="2578757" y="626551"/>
                </a:cubicBezTo>
                <a:cubicBezTo>
                  <a:pt x="2767427" y="1541524"/>
                  <a:pt x="2280528" y="2461732"/>
                  <a:pt x="1417922" y="2820454"/>
                </a:cubicBezTo>
                <a:cubicBezTo>
                  <a:pt x="986619" y="2999816"/>
                  <a:pt x="522010" y="3013596"/>
                  <a:pt x="100756" y="2885168"/>
                </a:cubicBezTo>
                <a:lnTo>
                  <a:pt x="0" y="2849738"/>
                </a:lnTo>
                <a:lnTo>
                  <a:pt x="0" y="1964796"/>
                </a:lnTo>
                <a:lnTo>
                  <a:pt x="63269" y="2007433"/>
                </a:lnTo>
                <a:cubicBezTo>
                  <a:pt x="372007" y="2196779"/>
                  <a:pt x="761730" y="2236244"/>
                  <a:pt x="1114044" y="2089731"/>
                </a:cubicBezTo>
                <a:cubicBezTo>
                  <a:pt x="1626501" y="1876621"/>
                  <a:pt x="1915758" y="1329944"/>
                  <a:pt x="1803673" y="786377"/>
                </a:cubicBezTo>
                <a:cubicBezTo>
                  <a:pt x="1733620" y="446648"/>
                  <a:pt x="1519100" y="167820"/>
                  <a:pt x="1232573" y="8182"/>
                </a:cubicBez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44"/>
          <p:cNvSpPr/>
          <p:nvPr/>
        </p:nvSpPr>
        <p:spPr>
          <a:xfrm>
            <a:off x="142875" y="1007745"/>
            <a:ext cx="12056745"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（三）其他注意事项</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标题 30"/>
          <p:cNvSpPr>
            <a:spLocks noGrp="1"/>
          </p:cNvSpPr>
          <p:nvPr>
            <p:ph type="title"/>
          </p:nvPr>
        </p:nvSpPr>
        <p:spPr>
          <a:xfrm>
            <a:off x="1378437" y="149670"/>
            <a:ext cx="10531201" cy="589280"/>
          </a:xfrm>
        </p:spPr>
        <p:txBody>
          <a:bodyPr/>
          <a:lstStyle/>
          <a:p>
            <a:r>
              <a:rPr lang="zh-CN" altLang="en-US" sz="3600" dirty="0"/>
              <a:t>四、填报注意事项</a:t>
            </a:r>
            <a:endParaRPr lang="zh-CN" altLang="en-US" sz="3600" dirty="0"/>
          </a:p>
        </p:txBody>
      </p:sp>
      <p:sp>
        <p:nvSpPr>
          <p:cNvPr id="9" name="文本框 8"/>
          <p:cNvSpPr txBox="1"/>
          <p:nvPr/>
        </p:nvSpPr>
        <p:spPr>
          <a:xfrm>
            <a:off x="161290" y="1674931"/>
            <a:ext cx="1915795" cy="460375"/>
          </a:xfrm>
          <a:prstGeom prst="rect">
            <a:avLst/>
          </a:prstGeom>
          <a:solidFill>
            <a:srgbClr val="C00000"/>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1.</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计量单位</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endParaRPr>
          </a:p>
        </p:txBody>
      </p:sp>
      <p:sp>
        <p:nvSpPr>
          <p:cNvPr id="10" name="文本框 9"/>
          <p:cNvSpPr txBox="1"/>
          <p:nvPr/>
        </p:nvSpPr>
        <p:spPr>
          <a:xfrm>
            <a:off x="161290" y="2246630"/>
            <a:ext cx="11823700" cy="460375"/>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4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财务表所有价值量指标单位均为“千元”，四舍五入取整。</a:t>
            </a:r>
            <a:endParaRPr lang="zh-CN" altLang="en-US" sz="24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endParaRPr>
          </a:p>
        </p:txBody>
      </p:sp>
      <p:sp>
        <p:nvSpPr>
          <p:cNvPr id="3" name="文本框 2"/>
          <p:cNvSpPr txBox="1"/>
          <p:nvPr/>
        </p:nvSpPr>
        <p:spPr>
          <a:xfrm>
            <a:off x="152400" y="3113085"/>
            <a:ext cx="1924685" cy="460375"/>
          </a:xfrm>
          <a:prstGeom prst="rect">
            <a:avLst/>
          </a:prstGeom>
          <a:solidFill>
            <a:srgbClr val="C00000"/>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2.</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累计数</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endParaRPr>
          </a:p>
        </p:txBody>
      </p:sp>
      <p:sp>
        <p:nvSpPr>
          <p:cNvPr id="5" name="文本框 4"/>
          <p:cNvSpPr txBox="1"/>
          <p:nvPr/>
        </p:nvSpPr>
        <p:spPr>
          <a:xfrm>
            <a:off x="152400" y="3671570"/>
            <a:ext cx="11840845" cy="460375"/>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4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财务表价值量指标均为累计数，注意不要误填成当月数。</a:t>
            </a:r>
            <a:endParaRPr lang="zh-CN" altLang="en-US" sz="24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endParaRPr>
          </a:p>
        </p:txBody>
      </p:sp>
      <p:sp>
        <p:nvSpPr>
          <p:cNvPr id="7" name="文本框 6"/>
          <p:cNvSpPr txBox="1"/>
          <p:nvPr/>
        </p:nvSpPr>
        <p:spPr>
          <a:xfrm>
            <a:off x="143510" y="4655820"/>
            <a:ext cx="2185670" cy="460375"/>
          </a:xfrm>
          <a:prstGeom prst="rect">
            <a:avLst/>
          </a:prstGeom>
          <a:solidFill>
            <a:srgbClr val="C00000"/>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3.</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上年同期数</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endParaRPr>
          </a:p>
        </p:txBody>
      </p:sp>
      <p:sp>
        <p:nvSpPr>
          <p:cNvPr id="12" name="文本框 11"/>
          <p:cNvSpPr txBox="1"/>
          <p:nvPr/>
        </p:nvSpPr>
        <p:spPr>
          <a:xfrm>
            <a:off x="148590" y="5203825"/>
            <a:ext cx="11849735" cy="1198880"/>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4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新增指标需要企业自行填报上年同期数据；</a:t>
            </a:r>
            <a:endParaRPr lang="zh-CN" altLang="en-US" sz="24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4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新增调查单位需自行填报“上年同期”数据</a:t>
            </a:r>
            <a:r>
              <a:rPr lang="zh-CN" altLang="en-US" sz="2400" b="1" noProof="0" dirty="0" smtClean="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；其余</a:t>
            </a:r>
            <a:r>
              <a:rPr lang="zh-CN" altLang="en-US" sz="24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均由系统自动带</a:t>
            </a:r>
            <a:r>
              <a:rPr lang="zh-CN" altLang="en-US" sz="2400" b="1" noProof="0" dirty="0" smtClean="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出，企业可以自行修改。</a:t>
            </a:r>
            <a:endParaRPr lang="en-US" altLang="zh-CN" sz="2400" b="1" noProof="0" dirty="0" smtClean="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endParaRP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44"/>
          <p:cNvSpPr/>
          <p:nvPr/>
        </p:nvSpPr>
        <p:spPr>
          <a:xfrm>
            <a:off x="142875" y="1007745"/>
            <a:ext cx="12049125"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（一）上报时间</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标题 30"/>
          <p:cNvSpPr>
            <a:spLocks noGrp="1"/>
          </p:cNvSpPr>
          <p:nvPr>
            <p:ph type="title"/>
          </p:nvPr>
        </p:nvSpPr>
        <p:spPr>
          <a:xfrm>
            <a:off x="1378437" y="149670"/>
            <a:ext cx="10531201" cy="589280"/>
          </a:xfrm>
        </p:spPr>
        <p:txBody>
          <a:bodyPr/>
          <a:lstStyle/>
          <a:p>
            <a:r>
              <a:rPr lang="zh-CN" altLang="en-US" sz="3600" dirty="0"/>
              <a:t>五、上报要求</a:t>
            </a:r>
            <a:endParaRPr lang="zh-CN" altLang="en-US" sz="3600" dirty="0"/>
          </a:p>
        </p:txBody>
      </p:sp>
      <p:sp>
        <p:nvSpPr>
          <p:cNvPr id="10" name="文本框 9"/>
          <p:cNvSpPr txBox="1"/>
          <p:nvPr/>
        </p:nvSpPr>
        <p:spPr>
          <a:xfrm>
            <a:off x="143510" y="1553845"/>
            <a:ext cx="12070080" cy="860425"/>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ts val="3000"/>
              </a:lnSpc>
              <a:spcBef>
                <a:spcPts val="0"/>
              </a:spcBef>
              <a:spcAft>
                <a:spcPts val="0"/>
              </a:spcAft>
              <a:buClrTx/>
              <a:buSzTx/>
              <a:buFontTx/>
              <a:buNone/>
              <a:defRPr/>
            </a:pPr>
            <a:r>
              <a:rPr lang="zh-CN" altLang="en-US" sz="2000" dirty="0">
                <a:ln>
                  <a:solidFill>
                    <a:schemeClr val="bg1"/>
                  </a:solidFill>
                </a:ln>
                <a:solidFill>
                  <a:srgbClr val="181717"/>
                </a:solidFill>
                <a:latin typeface="Arial" panose="020B0604020202020204" pitchFamily="34" charset="0"/>
                <a:ea typeface="微软雅黑" panose="020B0503020204020204" pitchFamily="34" charset="-122"/>
                <a:sym typeface="Wingdings" panose="05000000000000000000" charset="0"/>
              </a:rPr>
              <a:t></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财务表企业年报截止时间为</a:t>
            </a:r>
            <a:r>
              <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2025</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年</a:t>
            </a:r>
            <a:r>
              <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3</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月</a:t>
            </a:r>
            <a:r>
              <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10</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日</a:t>
            </a:r>
            <a:r>
              <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24</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时前。</a:t>
            </a:r>
            <a:endPar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endParaRPr>
          </a:p>
          <a:p>
            <a:pPr marL="0" marR="0" lvl="0" indent="0" algn="l" defTabSz="914400" rtl="0" eaLnBrk="1" fontAlgn="auto" latinLnBrk="0" hangingPunct="1">
              <a:lnSpc>
                <a:spcPts val="3000"/>
              </a:lnSpc>
              <a:spcBef>
                <a:spcPts val="0"/>
              </a:spcBef>
              <a:spcAft>
                <a:spcPts val="0"/>
              </a:spcAft>
              <a:buClrTx/>
              <a:buSzTx/>
              <a:buFontTx/>
              <a:buNone/>
              <a:defRPr/>
            </a:pPr>
            <a:r>
              <a:rPr lang="zh-CN" altLang="en-US" sz="2000" dirty="0">
                <a:ln>
                  <a:solidFill>
                    <a:schemeClr val="bg1"/>
                  </a:solidFill>
                </a:ln>
                <a:solidFill>
                  <a:srgbClr val="181717"/>
                </a:solidFill>
                <a:latin typeface="Arial" panose="020B0604020202020204" pitchFamily="34" charset="0"/>
                <a:ea typeface="微软雅黑" panose="020B0503020204020204" pitchFamily="34" charset="-122"/>
                <a:sym typeface="Wingdings" panose="05000000000000000000" charset="0"/>
              </a:rPr>
              <a:t></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企业定报截止时间为月后</a:t>
            </a:r>
            <a:r>
              <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18</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日</a:t>
            </a:r>
            <a:r>
              <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18</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时前，</a:t>
            </a:r>
            <a:r>
              <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1</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月定报免报。</a:t>
            </a:r>
            <a:endPar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endParaRPr>
          </a:p>
        </p:txBody>
      </p:sp>
      <p:sp>
        <p:nvSpPr>
          <p:cNvPr id="2" name="圆角矩形 144"/>
          <p:cNvSpPr/>
          <p:nvPr/>
        </p:nvSpPr>
        <p:spPr>
          <a:xfrm>
            <a:off x="142875" y="3121660"/>
            <a:ext cx="12054205"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（二）上报要求</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文本框 2"/>
          <p:cNvSpPr txBox="1"/>
          <p:nvPr/>
        </p:nvSpPr>
        <p:spPr>
          <a:xfrm>
            <a:off x="143510" y="3667760"/>
            <a:ext cx="12070080" cy="860425"/>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ts val="3000"/>
              </a:lnSpc>
              <a:spcBef>
                <a:spcPts val="0"/>
              </a:spcBef>
              <a:spcAft>
                <a:spcPts val="0"/>
              </a:spcAft>
              <a:buClrTx/>
              <a:buSzTx/>
              <a:buFontTx/>
              <a:buNone/>
              <a:defRPr/>
            </a:pPr>
            <a:r>
              <a:rPr lang="zh-CN" altLang="en-US" sz="2000" dirty="0">
                <a:ln>
                  <a:solidFill>
                    <a:schemeClr val="bg1"/>
                  </a:solidFill>
                </a:ln>
                <a:solidFill>
                  <a:srgbClr val="181717"/>
                </a:solidFill>
                <a:latin typeface="Arial" panose="020B0604020202020204" pitchFamily="34" charset="0"/>
                <a:ea typeface="微软雅黑" panose="020B0503020204020204" pitchFamily="34" charset="-122"/>
                <a:sym typeface="Wingdings" panose="05000000000000000000" charset="0"/>
              </a:rPr>
              <a:t></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认真核实平台上报数据，数据变动请注明具体原因，</a:t>
            </a:r>
            <a:endParaRPr lang="en-US" altLang="zh-CN"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endParaRPr>
          </a:p>
          <a:p>
            <a:pPr marL="0" marR="0" lvl="0" indent="0" algn="l" defTabSz="914400" rtl="0" eaLnBrk="1" fontAlgn="auto" latinLnBrk="0" hangingPunct="1">
              <a:lnSpc>
                <a:spcPts val="3000"/>
              </a:lnSpc>
              <a:spcBef>
                <a:spcPts val="0"/>
              </a:spcBef>
              <a:spcAft>
                <a:spcPts val="0"/>
              </a:spcAft>
              <a:buClrTx/>
              <a:buSzTx/>
              <a:buFontTx/>
              <a:buNone/>
              <a:defRPr/>
            </a:pPr>
            <a:r>
              <a:rPr lang="en-US" altLang="zh-CN" sz="2000" b="1" dirty="0">
                <a:solidFill>
                  <a:srgbClr val="181717"/>
                </a:solidFill>
                <a:latin typeface="Arial" panose="020B0604020202020204" pitchFamily="34" charset="0"/>
                <a:ea typeface="微软雅黑" panose="020B0503020204020204" pitchFamily="34" charset="-122"/>
                <a:sym typeface="Wingdings" panose="05000000000000000000" charset="0"/>
              </a:rPr>
              <a:t>    </a:t>
            </a:r>
            <a:r>
              <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rPr>
              <a:t>有误的及时联系修改，如有特殊情况请提前告知。</a:t>
            </a:r>
            <a:endParaRPr lang="zh-CN" altLang="en-US" sz="2000" b="1" noProof="0" dirty="0">
              <a:ln>
                <a:noFill/>
              </a:ln>
              <a:solidFill>
                <a:srgbClr val="181717"/>
              </a:solidFill>
              <a:effectLst/>
              <a:uLnTx/>
              <a:uFillTx/>
              <a:latin typeface="Arial" panose="020B0604020202020204" pitchFamily="34" charset="0"/>
              <a:ea typeface="微软雅黑" panose="020B0503020204020204" pitchFamily="34" charset="-122"/>
              <a:sym typeface="Wingdings" panose="05000000000000000000" charset="0"/>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355999" y="133338"/>
            <a:ext cx="9169164" cy="589280"/>
          </a:xfrm>
        </p:spPr>
        <p:txBody>
          <a:bodyPr/>
          <a:lstStyle/>
          <a:p>
            <a:r>
              <a:rPr lang="zh-CN" altLang="en-US" sz="3600" dirty="0">
                <a:sym typeface="+mn-ea"/>
              </a:rPr>
              <a:t>六、工作要求</a:t>
            </a:r>
            <a:endParaRPr lang="en-US" altLang="zh-CN" sz="3600" dirty="0"/>
          </a:p>
        </p:txBody>
      </p:sp>
      <p:sp>
        <p:nvSpPr>
          <p:cNvPr id="29" name="圆角矩形 144"/>
          <p:cNvSpPr/>
          <p:nvPr/>
        </p:nvSpPr>
        <p:spPr>
          <a:xfrm>
            <a:off x="872097" y="1256705"/>
            <a:ext cx="10041253" cy="46291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进一步规范金融业统计报表制度填报流程</a:t>
            </a:r>
            <a:endParaRPr lang="zh-CN" altLang="en-US" sz="28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文本框 2"/>
          <p:cNvSpPr txBox="1"/>
          <p:nvPr/>
        </p:nvSpPr>
        <p:spPr>
          <a:xfrm>
            <a:off x="842942" y="2068287"/>
            <a:ext cx="10041255" cy="460375"/>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（一）建立</a:t>
            </a: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统计台账，从源头把控数据质量</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nvSpPr>
        <p:spPr>
          <a:xfrm>
            <a:off x="813732" y="4415317"/>
            <a:ext cx="10041254" cy="460375"/>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（二）留存填报数据原始记录</a:t>
            </a:r>
            <a:endParaRPr lang="zh-CN" altLang="en-US" sz="24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5"/>
          <p:cNvSpPr txBox="1"/>
          <p:nvPr/>
        </p:nvSpPr>
        <p:spPr>
          <a:xfrm>
            <a:off x="5532424" y="2731137"/>
            <a:ext cx="2142013" cy="338554"/>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从业人员平均人数</a:t>
            </a:r>
            <a:endPar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p:cNvSpPr txBox="1"/>
          <p:nvPr/>
        </p:nvSpPr>
        <p:spPr>
          <a:xfrm>
            <a:off x="957485" y="2701177"/>
            <a:ext cx="3688080" cy="337401"/>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应付职工薪酬（本期贷方累计发生额）</a:t>
            </a:r>
            <a:endPar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文本框 7"/>
          <p:cNvSpPr txBox="1"/>
          <p:nvPr/>
        </p:nvSpPr>
        <p:spPr>
          <a:xfrm>
            <a:off x="957485" y="3238467"/>
            <a:ext cx="3688080" cy="337401"/>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应交增值税（本期累计发生额）</a:t>
            </a:r>
            <a:endPar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 name="文本框 8"/>
          <p:cNvSpPr txBox="1"/>
          <p:nvPr/>
        </p:nvSpPr>
        <p:spPr>
          <a:xfrm>
            <a:off x="8742184" y="2722942"/>
            <a:ext cx="2142013" cy="338554"/>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应收合计</a:t>
            </a:r>
            <a:endPar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文本框 9"/>
          <p:cNvSpPr txBox="1"/>
          <p:nvPr/>
        </p:nvSpPr>
        <p:spPr>
          <a:xfrm>
            <a:off x="8771337" y="3254486"/>
            <a:ext cx="2142013" cy="338554"/>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应付合计</a:t>
            </a:r>
            <a:endPar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文本框 10"/>
          <p:cNvSpPr txBox="1"/>
          <p:nvPr/>
        </p:nvSpPr>
        <p:spPr>
          <a:xfrm>
            <a:off x="973584" y="5158668"/>
            <a:ext cx="3688080" cy="40011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资产负债表</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文本框 11"/>
          <p:cNvSpPr txBox="1"/>
          <p:nvPr/>
        </p:nvSpPr>
        <p:spPr>
          <a:xfrm>
            <a:off x="950930" y="5712243"/>
            <a:ext cx="3688080" cy="40011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利润表</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文本框 12"/>
          <p:cNvSpPr txBox="1"/>
          <p:nvPr/>
        </p:nvSpPr>
        <p:spPr>
          <a:xfrm>
            <a:off x="6945126" y="5127724"/>
            <a:ext cx="3688080" cy="40011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科目余额表</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文本框 13"/>
          <p:cNvSpPr txBox="1"/>
          <p:nvPr/>
        </p:nvSpPr>
        <p:spPr>
          <a:xfrm>
            <a:off x="6945126" y="5686711"/>
            <a:ext cx="3688080" cy="40011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会计明细账</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 name="文本框 1"/>
          <p:cNvSpPr txBox="1"/>
          <p:nvPr/>
        </p:nvSpPr>
        <p:spPr>
          <a:xfrm>
            <a:off x="5532424" y="3253518"/>
            <a:ext cx="2142013" cy="338554"/>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本年折旧</a:t>
            </a:r>
            <a:endParaRPr kumimoji="0" lang="zh-CN" altLang="en-US" sz="16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1"/>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2567608" y="2276872"/>
            <a:ext cx="6861839" cy="1246495"/>
          </a:xfrm>
          <a:prstGeom prst="rect">
            <a:avLst/>
          </a:prstGeom>
          <a:noFill/>
        </p:spPr>
        <p:txBody>
          <a:bodyPr wrap="square" rtlCol="0">
            <a:spAutoFit/>
          </a:bodyPr>
          <a:lstStyle/>
          <a:p>
            <a:pPr>
              <a:lnSpc>
                <a:spcPct val="150000"/>
              </a:lnSpc>
            </a:pPr>
            <a:r>
              <a:rPr lang="zh-CN" altLang="en-US" sz="5000" dirty="0" smtClean="0">
                <a:solidFill>
                  <a:srgbClr val="C00000"/>
                </a:solidFill>
              </a:rPr>
              <a:t>最终解释以制度为准。</a:t>
            </a:r>
            <a:endParaRPr lang="zh-CN" altLang="en-US" sz="5000" dirty="0" smtClean="0">
              <a:solidFill>
                <a:srgbClr val="C00000"/>
              </a:solidFill>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43205"/>
            <a:ext cx="12192000" cy="7132028"/>
          </a:xfrm>
          <a:prstGeom prst="rect">
            <a:avLst/>
          </a:prstGeom>
          <a:solidFill>
            <a:srgbClr val="F6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VCG211313620848"/>
          <p:cNvPicPr>
            <a:picLocks noChangeAspect="1"/>
          </p:cNvPicPr>
          <p:nvPr/>
        </p:nvPicPr>
        <p:blipFill>
          <a:blip r:embed="rId1"/>
          <a:srcRect t="9924" b="36966"/>
          <a:stretch>
            <a:fillRect/>
          </a:stretch>
        </p:blipFill>
        <p:spPr>
          <a:xfrm>
            <a:off x="1" y="-243206"/>
            <a:ext cx="12192000" cy="3846215"/>
          </a:xfrm>
          <a:prstGeom prst="rect">
            <a:avLst/>
          </a:prstGeom>
        </p:spPr>
      </p:pic>
      <p:pic>
        <p:nvPicPr>
          <p:cNvPr id="6" name="图片 5"/>
          <p:cNvPicPr>
            <a:picLocks noChangeAspect="1"/>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392430" y="-243205"/>
            <a:ext cx="882015" cy="862330"/>
          </a:xfrm>
          <a:prstGeom prst="rect">
            <a:avLst/>
          </a:prstGeom>
          <a:ln>
            <a:noFill/>
          </a:ln>
          <a:effectLst/>
        </p:spPr>
      </p:pic>
      <p:sp>
        <p:nvSpPr>
          <p:cNvPr id="19" name="文本"/>
          <p:cNvSpPr/>
          <p:nvPr/>
        </p:nvSpPr>
        <p:spPr>
          <a:xfrm>
            <a:off x="863671" y="3677542"/>
            <a:ext cx="10934065" cy="1050290"/>
          </a:xfrm>
          <a:prstGeom prst="rect">
            <a:avLst/>
          </a:prstGeom>
        </p:spPr>
        <p:txBody>
          <a:bodyPr wrap="square">
            <a:spAutoFit/>
          </a:bodyPr>
          <a:lstStyle/>
          <a:p>
            <a:pPr algn="ctr" fontAlgn="auto">
              <a:lnSpc>
                <a:spcPts val="7480"/>
              </a:lnSpc>
            </a:pPr>
            <a:r>
              <a:rPr lang="zh-CN" altLang="en-US" sz="43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rPr>
              <a:t>谢谢大家</a:t>
            </a:r>
            <a:endParaRPr lang="zh-CN" sz="4300" b="1" dirty="0">
              <a:solidFill>
                <a:schemeClr val="bg2">
                  <a:lumMod val="10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4" name="文本框 3"/>
          <p:cNvSpPr txBox="1"/>
          <p:nvPr/>
        </p:nvSpPr>
        <p:spPr>
          <a:xfrm>
            <a:off x="8472170" y="5301615"/>
            <a:ext cx="3538855" cy="645160"/>
          </a:xfrm>
          <a:prstGeom prst="rect">
            <a:avLst/>
          </a:prstGeom>
          <a:noFill/>
        </p:spPr>
        <p:txBody>
          <a:bodyPr wrap="square" rtlCol="0">
            <a:spAutoFit/>
          </a:bodyPr>
          <a:p>
            <a:r>
              <a:rPr lang="en-US" altLang="zh-CN"/>
              <a:t>       </a:t>
            </a:r>
            <a:r>
              <a:rPr lang="zh-CN" altLang="en-US"/>
              <a:t>丽泽统计所</a:t>
            </a:r>
            <a:endParaRPr lang="zh-CN" altLang="en-US"/>
          </a:p>
          <a:p>
            <a:r>
              <a:rPr lang="en-US" altLang="zh-CN"/>
              <a:t>63629685/63629686</a:t>
            </a:r>
            <a:endParaRPr lang="en-US" altLang="zh-CN"/>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355999" y="133338"/>
            <a:ext cx="9169164" cy="589280"/>
          </a:xfrm>
        </p:spPr>
        <p:txBody>
          <a:bodyPr/>
          <a:lstStyle/>
          <a:p>
            <a:r>
              <a:rPr lang="zh-CN" altLang="en-US" sz="3600" dirty="0">
                <a:sym typeface="+mn-ea"/>
              </a:rPr>
              <a:t>一、制度修订情况</a:t>
            </a:r>
            <a:endParaRPr lang="en-US" altLang="zh-CN" sz="3600" dirty="0"/>
          </a:p>
        </p:txBody>
      </p:sp>
      <p:sp>
        <p:nvSpPr>
          <p:cNvPr id="29" name="圆角矩形 144"/>
          <p:cNvSpPr/>
          <p:nvPr/>
        </p:nvSpPr>
        <p:spPr>
          <a:xfrm>
            <a:off x="407670" y="1125855"/>
            <a:ext cx="2458085" cy="46291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sz="2400" b="1"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新增</a:t>
            </a:r>
            <a:r>
              <a:rPr lang="en-US" altLang="zh-CN" sz="2400" b="1"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zh-CN" altLang="en-US" sz="2400" b="1"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个</a:t>
            </a:r>
            <a:r>
              <a:rPr lang="zh-CN" sz="2400" b="1"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指标</a:t>
            </a:r>
            <a:endPar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8" name="文本框 7"/>
          <p:cNvSpPr txBox="1"/>
          <p:nvPr/>
        </p:nvSpPr>
        <p:spPr>
          <a:xfrm>
            <a:off x="407670" y="1727200"/>
            <a:ext cx="11410950" cy="2014855"/>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1800"/>
              </a:spcBef>
              <a:spcAft>
                <a:spcPts val="0"/>
              </a:spcAft>
              <a:buClrTx/>
              <a:buSzTx/>
              <a:buFontTx/>
              <a:buNone/>
              <a:defRPr/>
            </a:pPr>
            <a:r>
              <a:rPr lang="zh-CN" altLang="en-US" b="1" noProof="0" dirty="0" smtClean="0">
                <a:ln>
                  <a:noFill/>
                </a:ln>
                <a:effectLst/>
                <a:uLnTx/>
                <a:uFillTx/>
                <a:sym typeface="Wingdings" panose="05000000000000000000" charset="0"/>
              </a:rPr>
              <a:t></a:t>
            </a:r>
            <a:r>
              <a:rPr lang="zh-CN" altLang="en-US" b="1" noProof="0" dirty="0" smtClean="0">
                <a:ln>
                  <a:noFill/>
                </a:ln>
                <a:solidFill>
                  <a:srgbClr val="C00000"/>
                </a:solidFill>
                <a:effectLst/>
                <a:uLnTx/>
                <a:uFillTx/>
                <a:sym typeface="Arial" panose="020B0604020202020204" pitchFamily="34" charset="0"/>
              </a:rPr>
              <a:t> </a:t>
            </a:r>
            <a:r>
              <a:rPr lang="zh-CN" altLang="en-US" sz="2000" b="1" noProof="0" dirty="0" smtClean="0">
                <a:ln>
                  <a:noFill/>
                </a:ln>
                <a:solidFill>
                  <a:srgbClr val="C00000"/>
                </a:solidFill>
                <a:effectLst/>
                <a:uLnTx/>
                <a:uFillTx/>
                <a:sym typeface="Arial" panose="020B0604020202020204" pitchFamily="34" charset="0"/>
              </a:rPr>
              <a:t>新增 </a:t>
            </a:r>
            <a:r>
              <a:rPr lang="zh-CN" altLang="en-US" sz="2000" b="1" noProof="0" dirty="0">
                <a:ln>
                  <a:noFill/>
                </a:ln>
                <a:solidFill>
                  <a:srgbClr val="C00000"/>
                </a:solidFill>
                <a:effectLst/>
                <a:uLnTx/>
                <a:uFillTx/>
                <a:sym typeface="Arial" panose="020B0604020202020204" pitchFamily="34" charset="0"/>
              </a:rPr>
              <a:t>“从业人员工资总额“指标</a:t>
            </a:r>
            <a:endParaRPr lang="zh-CN" altLang="en-US" sz="2400" b="1" noProof="0" dirty="0">
              <a:ln>
                <a:noFill/>
              </a:ln>
              <a:solidFill>
                <a:srgbClr val="C00000"/>
              </a:solidFill>
              <a:effectLst/>
              <a:uLnTx/>
              <a:uFillTx/>
              <a:sym typeface="Arial" panose="020B0604020202020204" pitchFamily="34" charset="0"/>
            </a:endParaRPr>
          </a:p>
          <a:p>
            <a:pPr marL="0" marR="0" lvl="0" indent="0" algn="l" defTabSz="914400" rtl="0" eaLnBrk="1" fontAlgn="auto" latinLnBrk="0" hangingPunct="1">
              <a:lnSpc>
                <a:spcPct val="100000"/>
              </a:lnSpc>
              <a:spcBef>
                <a:spcPts val="1800"/>
              </a:spcBef>
              <a:spcAft>
                <a:spcPts val="0"/>
              </a:spcAft>
              <a:buClrTx/>
              <a:buSzTx/>
              <a:buFontTx/>
              <a:buNone/>
              <a:defRPr/>
            </a:pPr>
            <a:r>
              <a:rPr lang="zh-CN" altLang="en-US" sz="1800" b="1" noProof="0" dirty="0" smtClean="0">
                <a:ln>
                  <a:noFill/>
                </a:ln>
                <a:effectLst/>
                <a:uLnTx/>
                <a:uFillTx/>
                <a:sym typeface="Wingdings" panose="05000000000000000000" charset="0"/>
              </a:rPr>
              <a:t></a:t>
            </a:r>
            <a:r>
              <a:rPr lang="zh-CN" altLang="en-US" sz="2000" b="1" noProof="0" dirty="0" smtClean="0">
                <a:ln>
                  <a:noFill/>
                </a:ln>
                <a:effectLst/>
                <a:uLnTx/>
                <a:uFillTx/>
                <a:sym typeface="Wingdings" panose="05000000000000000000" charset="0"/>
              </a:rPr>
              <a:t>定报</a:t>
            </a:r>
            <a:r>
              <a:rPr lang="en-US" altLang="zh-CN" sz="2000" b="1" noProof="0" dirty="0" smtClean="0">
                <a:ln>
                  <a:noFill/>
                </a:ln>
                <a:effectLst/>
                <a:uLnTx/>
                <a:uFillTx/>
                <a:sym typeface="Wingdings" panose="05000000000000000000" charset="0"/>
              </a:rPr>
              <a:t>1/2/3</a:t>
            </a:r>
            <a:r>
              <a:rPr lang="zh-CN" altLang="en-US" sz="2000" b="1" noProof="0" dirty="0" smtClean="0">
                <a:ln>
                  <a:noFill/>
                </a:ln>
                <a:effectLst/>
                <a:uLnTx/>
                <a:uFillTx/>
                <a:sym typeface="Wingdings" panose="05000000000000000000" charset="0"/>
              </a:rPr>
              <a:t>表新增（</a:t>
            </a:r>
            <a:r>
              <a:rPr lang="zh-CN" altLang="en-US" sz="2000" b="1" dirty="0" smtClean="0">
                <a:sym typeface="Arial" panose="020B0604020202020204" pitchFamily="34" charset="0"/>
              </a:rPr>
              <a:t>BJJ</a:t>
            </a:r>
            <a:r>
              <a:rPr lang="en-US" altLang="zh-CN" sz="2000" b="1" noProof="0" dirty="0">
                <a:ln>
                  <a:noFill/>
                </a:ln>
                <a:effectLst/>
                <a:uLnTx/>
                <a:uFillTx/>
                <a:sym typeface="Arial" panose="020B0604020202020204" pitchFamily="34" charset="0"/>
              </a:rPr>
              <a:t>2</a:t>
            </a:r>
            <a:r>
              <a:rPr lang="zh-CN" altLang="en-US" sz="2000" b="1" noProof="0" dirty="0">
                <a:ln>
                  <a:noFill/>
                </a:ln>
                <a:effectLst/>
                <a:uLnTx/>
                <a:uFillTx/>
                <a:sym typeface="Arial" panose="020B0604020202020204" pitchFamily="34" charset="0"/>
              </a:rPr>
              <a:t>03-1/BJJ</a:t>
            </a:r>
            <a:r>
              <a:rPr lang="en-US" altLang="zh-CN" sz="2000" b="1" noProof="0" dirty="0">
                <a:ln>
                  <a:noFill/>
                </a:ln>
                <a:effectLst/>
                <a:uLnTx/>
                <a:uFillTx/>
                <a:sym typeface="Arial" panose="020B0604020202020204" pitchFamily="34" charset="0"/>
              </a:rPr>
              <a:t>2</a:t>
            </a:r>
            <a:r>
              <a:rPr lang="zh-CN" altLang="en-US" sz="2000" b="1" noProof="0" dirty="0">
                <a:ln>
                  <a:noFill/>
                </a:ln>
                <a:effectLst/>
                <a:uLnTx/>
                <a:uFillTx/>
                <a:sym typeface="Arial" panose="020B0604020202020204" pitchFamily="34" charset="0"/>
              </a:rPr>
              <a:t>03-2/BJJ</a:t>
            </a:r>
            <a:r>
              <a:rPr lang="en-US" altLang="zh-CN" sz="2000" b="1" noProof="0" dirty="0">
                <a:ln>
                  <a:noFill/>
                </a:ln>
                <a:effectLst/>
                <a:uLnTx/>
                <a:uFillTx/>
                <a:sym typeface="Arial" panose="020B0604020202020204" pitchFamily="34" charset="0"/>
              </a:rPr>
              <a:t>2</a:t>
            </a:r>
            <a:r>
              <a:rPr lang="zh-CN" altLang="en-US" sz="2000" b="1" noProof="0" dirty="0">
                <a:ln>
                  <a:noFill/>
                </a:ln>
                <a:effectLst/>
                <a:uLnTx/>
                <a:uFillTx/>
                <a:sym typeface="Arial" panose="020B0604020202020204" pitchFamily="34" charset="0"/>
              </a:rPr>
              <a:t>03-3）</a:t>
            </a:r>
            <a:endParaRPr lang="zh-CN" altLang="en-US" sz="2000" b="1" noProof="0" dirty="0">
              <a:ln>
                <a:noFill/>
              </a:ln>
              <a:effectLst/>
              <a:uLnTx/>
              <a:uFillTx/>
              <a:sym typeface="Arial" panose="020B0604020202020204" pitchFamily="34" charset="0"/>
            </a:endParaRPr>
          </a:p>
          <a:p>
            <a:pPr marL="0" marR="0" lvl="0" indent="0" algn="l" defTabSz="914400" rtl="0" eaLnBrk="1" fontAlgn="auto" latinLnBrk="0" hangingPunct="1">
              <a:lnSpc>
                <a:spcPct val="100000"/>
              </a:lnSpc>
              <a:spcBef>
                <a:spcPts val="1800"/>
              </a:spcBef>
              <a:spcAft>
                <a:spcPts val="0"/>
              </a:spcAft>
              <a:buClrTx/>
              <a:buSzTx/>
              <a:buFontTx/>
              <a:buNone/>
              <a:defRPr/>
            </a:pPr>
            <a:r>
              <a:rPr lang="zh-CN" altLang="en-US" sz="2000" b="1" noProof="0" dirty="0" smtClean="0">
                <a:ln>
                  <a:noFill/>
                </a:ln>
                <a:effectLst/>
                <a:uLnTx/>
                <a:uFillTx/>
                <a:sym typeface="Wingdings" panose="05000000000000000000" charset="0"/>
              </a:rPr>
              <a:t></a:t>
            </a: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应</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人口处</a:t>
            </a: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需求增加该指标，</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最终数据质量由人口处把关</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l" defTabSz="914400" rtl="0" eaLnBrk="1" fontAlgn="auto" latinLnBrk="0" hangingPunct="1">
              <a:lnSpc>
                <a:spcPct val="100000"/>
              </a:lnSpc>
              <a:spcBef>
                <a:spcPts val="1800"/>
              </a:spcBef>
              <a:spcAft>
                <a:spcPts val="0"/>
              </a:spcAft>
              <a:buClrTx/>
              <a:buSzTx/>
              <a:buFontTx/>
              <a:buNone/>
              <a:defRPr/>
            </a:pP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pic>
        <p:nvPicPr>
          <p:cNvPr id="3" name="图片 2"/>
          <p:cNvPicPr>
            <a:picLocks noChangeAspect="1"/>
          </p:cNvPicPr>
          <p:nvPr/>
        </p:nvPicPr>
        <p:blipFill>
          <a:blip r:embed="rId1"/>
          <a:srcRect l="30121" t="80993" r="43301" b="11806"/>
          <a:stretch>
            <a:fillRect/>
          </a:stretch>
        </p:blipFill>
        <p:spPr>
          <a:xfrm>
            <a:off x="407035" y="3861435"/>
            <a:ext cx="11332845" cy="1727200"/>
          </a:xfrm>
          <a:prstGeom prst="rect">
            <a:avLst/>
          </a:prstGeom>
        </p:spPr>
      </p:pic>
      <p:sp>
        <p:nvSpPr>
          <p:cNvPr id="4" name="矩形 3"/>
          <p:cNvSpPr/>
          <p:nvPr/>
        </p:nvSpPr>
        <p:spPr>
          <a:xfrm>
            <a:off x="335280" y="4797425"/>
            <a:ext cx="11593195" cy="43180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355999" y="133338"/>
            <a:ext cx="9169164" cy="589280"/>
          </a:xfrm>
        </p:spPr>
        <p:txBody>
          <a:bodyPr/>
          <a:lstStyle/>
          <a:p>
            <a:r>
              <a:rPr lang="zh-CN" altLang="en-US" sz="3600" dirty="0">
                <a:sym typeface="+mn-ea"/>
              </a:rPr>
              <a:t>二、财务表基本情况</a:t>
            </a:r>
            <a:endParaRPr lang="en-US" altLang="zh-CN" sz="3600" dirty="0"/>
          </a:p>
        </p:txBody>
      </p:sp>
      <p:sp>
        <p:nvSpPr>
          <p:cNvPr id="29" name="圆角矩形 144"/>
          <p:cNvSpPr/>
          <p:nvPr/>
        </p:nvSpPr>
        <p:spPr>
          <a:xfrm>
            <a:off x="612775" y="965835"/>
            <a:ext cx="10085705" cy="46291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（一）金融业财务表调查表式</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 name="文本框 2"/>
          <p:cNvSpPr txBox="1"/>
          <p:nvPr/>
        </p:nvSpPr>
        <p:spPr>
          <a:xfrm>
            <a:off x="-157797" y="2054264"/>
            <a:ext cx="10856277" cy="1476375"/>
          </a:xfrm>
          <a:prstGeom prst="rect">
            <a:avLst/>
          </a:prstGeom>
          <a:noFill/>
        </p:spPr>
        <p:txBody>
          <a:bodyPr wrap="square">
            <a:spAutoFit/>
          </a:bodyPr>
          <a:lstStyle/>
          <a:p>
            <a:pPr indent="666750" algn="l">
              <a:lnSpc>
                <a:spcPts val="2700"/>
              </a:lnSpc>
            </a:pPr>
            <a:r>
              <a:rPr lang="en-US" altLang="zh-CN" b="1" kern="100" dirty="0">
                <a:solidFill>
                  <a:srgbClr val="181717"/>
                </a:solidFill>
                <a:effectLst/>
                <a:latin typeface="微软雅黑" panose="020B0503020204020204" pitchFamily="34" charset="-122"/>
                <a:ea typeface="微软雅黑" panose="020B0503020204020204" pitchFamily="34" charset="-122"/>
              </a:rPr>
              <a:t>1.</a:t>
            </a:r>
            <a:r>
              <a:rPr lang="zh-CN" altLang="zh-CN" b="1" kern="100" dirty="0">
                <a:solidFill>
                  <a:srgbClr val="181717"/>
                </a:solidFill>
                <a:effectLst/>
                <a:latin typeface="微软雅黑" panose="020B0503020204020204" pitchFamily="34" charset="-122"/>
                <a:ea typeface="微软雅黑" panose="020B0503020204020204" pitchFamily="34" charset="-122"/>
              </a:rPr>
              <a:t>财务状况（执行金融业会计制度单位填报）（</a:t>
            </a:r>
            <a:r>
              <a:rPr lang="en-US" altLang="zh-CN" b="1" kern="100" dirty="0">
                <a:solidFill>
                  <a:srgbClr val="181717"/>
                </a:solidFill>
                <a:effectLst/>
                <a:latin typeface="微软雅黑" panose="020B0503020204020204" pitchFamily="34" charset="-122"/>
                <a:ea typeface="微软雅黑" panose="020B0503020204020204" pitchFamily="34" charset="-122"/>
              </a:rPr>
              <a:t>BJJ103-1</a:t>
            </a:r>
            <a:r>
              <a:rPr lang="zh-CN" altLang="zh-CN" b="1" kern="100" dirty="0">
                <a:solidFill>
                  <a:srgbClr val="181717"/>
                </a:solidFill>
                <a:effectLst/>
                <a:latin typeface="微软雅黑" panose="020B0503020204020204" pitchFamily="34" charset="-122"/>
                <a:ea typeface="微软雅黑" panose="020B0503020204020204" pitchFamily="34" charset="-122"/>
              </a:rPr>
              <a:t>表） </a:t>
            </a:r>
            <a:endParaRPr lang="zh-CN" altLang="zh-CN" b="1" kern="100" dirty="0">
              <a:solidFill>
                <a:srgbClr val="181717"/>
              </a:solidFill>
              <a:effectLst/>
              <a:latin typeface="微软雅黑" panose="020B0503020204020204" pitchFamily="34" charset="-122"/>
              <a:ea typeface="微软雅黑" panose="020B0503020204020204" pitchFamily="34" charset="-122"/>
            </a:endParaRPr>
          </a:p>
          <a:p>
            <a:pPr indent="666750" algn="l">
              <a:lnSpc>
                <a:spcPts val="2700"/>
              </a:lnSpc>
            </a:pPr>
            <a:r>
              <a:rPr lang="en-US" altLang="zh-CN" b="1" kern="100" dirty="0">
                <a:solidFill>
                  <a:srgbClr val="181717"/>
                </a:solidFill>
                <a:effectLst/>
                <a:latin typeface="微软雅黑" panose="020B0503020204020204" pitchFamily="34" charset="-122"/>
                <a:ea typeface="微软雅黑" panose="020B0503020204020204" pitchFamily="34" charset="-122"/>
              </a:rPr>
              <a:t>2.</a:t>
            </a:r>
            <a:r>
              <a:rPr lang="zh-CN" altLang="zh-CN" b="1" kern="100" dirty="0">
                <a:solidFill>
                  <a:srgbClr val="181717"/>
                </a:solidFill>
                <a:effectLst/>
                <a:latin typeface="微软雅黑" panose="020B0503020204020204" pitchFamily="34" charset="-122"/>
                <a:ea typeface="微软雅黑" panose="020B0503020204020204" pitchFamily="34" charset="-122"/>
              </a:rPr>
              <a:t>财务状况（执行保险业会计制度单位填报）（</a:t>
            </a:r>
            <a:r>
              <a:rPr lang="en-US" altLang="zh-CN" b="1" kern="100" dirty="0">
                <a:solidFill>
                  <a:srgbClr val="181717"/>
                </a:solidFill>
                <a:effectLst/>
                <a:latin typeface="微软雅黑" panose="020B0503020204020204" pitchFamily="34" charset="-122"/>
                <a:ea typeface="微软雅黑" panose="020B0503020204020204" pitchFamily="34" charset="-122"/>
              </a:rPr>
              <a:t>BJJ103-2</a:t>
            </a:r>
            <a:r>
              <a:rPr lang="zh-CN" altLang="zh-CN" b="1" kern="100" dirty="0">
                <a:solidFill>
                  <a:srgbClr val="181717"/>
                </a:solidFill>
                <a:effectLst/>
                <a:latin typeface="微软雅黑" panose="020B0503020204020204" pitchFamily="34" charset="-122"/>
                <a:ea typeface="微软雅黑" panose="020B0503020204020204" pitchFamily="34" charset="-122"/>
              </a:rPr>
              <a:t>表）</a:t>
            </a:r>
            <a:endParaRPr lang="zh-CN" altLang="zh-CN" b="1" kern="100" dirty="0">
              <a:solidFill>
                <a:srgbClr val="181717"/>
              </a:solidFill>
              <a:effectLst/>
              <a:latin typeface="微软雅黑" panose="020B0503020204020204" pitchFamily="34" charset="-122"/>
              <a:ea typeface="微软雅黑" panose="020B0503020204020204" pitchFamily="34" charset="-122"/>
            </a:endParaRPr>
          </a:p>
          <a:p>
            <a:pPr indent="666750" algn="l">
              <a:lnSpc>
                <a:spcPts val="2700"/>
              </a:lnSpc>
            </a:pPr>
            <a:r>
              <a:rPr lang="en-US" altLang="zh-CN" b="1" kern="100" dirty="0">
                <a:solidFill>
                  <a:srgbClr val="181717"/>
                </a:solidFill>
                <a:effectLst/>
                <a:latin typeface="微软雅黑" panose="020B0503020204020204" pitchFamily="34" charset="-122"/>
                <a:ea typeface="微软雅黑" panose="020B0503020204020204" pitchFamily="34" charset="-122"/>
              </a:rPr>
              <a:t>3.</a:t>
            </a:r>
            <a:r>
              <a:rPr lang="zh-CN" altLang="zh-CN" b="1" kern="100" dirty="0">
                <a:solidFill>
                  <a:srgbClr val="181717"/>
                </a:solidFill>
                <a:effectLst/>
                <a:latin typeface="微软雅黑" panose="020B0503020204020204" pitchFamily="34" charset="-122"/>
                <a:ea typeface="微软雅黑" panose="020B0503020204020204" pitchFamily="34" charset="-122"/>
              </a:rPr>
              <a:t>财务状况（执行企业会计制度单位填报）（</a:t>
            </a:r>
            <a:r>
              <a:rPr lang="en-US" altLang="zh-CN" b="1" kern="100" dirty="0">
                <a:solidFill>
                  <a:srgbClr val="181717"/>
                </a:solidFill>
                <a:effectLst/>
                <a:latin typeface="微软雅黑" panose="020B0503020204020204" pitchFamily="34" charset="-122"/>
                <a:ea typeface="微软雅黑" panose="020B0503020204020204" pitchFamily="34" charset="-122"/>
              </a:rPr>
              <a:t>BJJ103-3</a:t>
            </a:r>
            <a:r>
              <a:rPr lang="zh-CN" altLang="zh-CN" b="1" kern="100" dirty="0">
                <a:solidFill>
                  <a:srgbClr val="181717"/>
                </a:solidFill>
                <a:effectLst/>
                <a:latin typeface="微软雅黑" panose="020B0503020204020204" pitchFamily="34" charset="-122"/>
                <a:ea typeface="微软雅黑" panose="020B0503020204020204" pitchFamily="34" charset="-122"/>
              </a:rPr>
              <a:t>表）</a:t>
            </a:r>
            <a:endParaRPr lang="zh-CN" altLang="zh-CN" b="1" kern="100" dirty="0">
              <a:solidFill>
                <a:srgbClr val="181717"/>
              </a:solidFill>
              <a:effectLst/>
              <a:latin typeface="微软雅黑" panose="020B0503020204020204" pitchFamily="34" charset="-122"/>
              <a:ea typeface="微软雅黑" panose="020B0503020204020204" pitchFamily="34" charset="-122"/>
            </a:endParaRPr>
          </a:p>
          <a:p>
            <a:pPr indent="666750" algn="l">
              <a:lnSpc>
                <a:spcPts val="2700"/>
              </a:lnSpc>
            </a:pPr>
            <a:r>
              <a:rPr lang="en-US" altLang="zh-CN" b="1" kern="100" dirty="0">
                <a:solidFill>
                  <a:srgbClr val="181717"/>
                </a:solidFill>
                <a:effectLst/>
                <a:latin typeface="微软雅黑" panose="020B0503020204020204" pitchFamily="34" charset="-122"/>
                <a:ea typeface="微软雅黑" panose="020B0503020204020204" pitchFamily="34" charset="-122"/>
              </a:rPr>
              <a:t>4.</a:t>
            </a:r>
            <a:r>
              <a:rPr lang="zh-CN" altLang="zh-CN" b="1" kern="100" dirty="0">
                <a:solidFill>
                  <a:srgbClr val="181717"/>
                </a:solidFill>
                <a:effectLst/>
                <a:latin typeface="微软雅黑" panose="020B0503020204020204" pitchFamily="34" charset="-122"/>
                <a:ea typeface="微软雅黑" panose="020B0503020204020204" pitchFamily="34" charset="-122"/>
              </a:rPr>
              <a:t>财务状况（行政事业单位填报）（</a:t>
            </a:r>
            <a:r>
              <a:rPr lang="en-US" altLang="zh-CN" b="1" kern="100" dirty="0">
                <a:solidFill>
                  <a:srgbClr val="181717"/>
                </a:solidFill>
                <a:effectLst/>
                <a:latin typeface="微软雅黑" panose="020B0503020204020204" pitchFamily="34" charset="-122"/>
                <a:ea typeface="微软雅黑" panose="020B0503020204020204" pitchFamily="34" charset="-122"/>
              </a:rPr>
              <a:t>BJJ103-4</a:t>
            </a:r>
            <a:r>
              <a:rPr lang="zh-CN" altLang="zh-CN" b="1" kern="100" dirty="0">
                <a:solidFill>
                  <a:srgbClr val="181717"/>
                </a:solidFill>
                <a:effectLst/>
                <a:latin typeface="微软雅黑" panose="020B0503020204020204" pitchFamily="34" charset="-122"/>
                <a:ea typeface="微软雅黑" panose="020B0503020204020204" pitchFamily="34" charset="-122"/>
              </a:rPr>
              <a:t>表）</a:t>
            </a:r>
            <a:endParaRPr lang="zh-CN" altLang="zh-CN" b="1" kern="100" dirty="0">
              <a:solidFill>
                <a:srgbClr val="181717"/>
              </a:solidFill>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612775" y="1542117"/>
            <a:ext cx="2405306" cy="398780"/>
          </a:xfrm>
          <a:prstGeom prst="rect">
            <a:avLst/>
          </a:prstGeom>
          <a:solidFill>
            <a:srgbClr val="C00000"/>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a:t>
            </a: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基层年报表</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nvSpPr>
        <p:spPr>
          <a:xfrm>
            <a:off x="657995" y="3789363"/>
            <a:ext cx="2405306" cy="398780"/>
          </a:xfrm>
          <a:prstGeom prst="rect">
            <a:avLst/>
          </a:prstGeom>
          <a:solidFill>
            <a:srgbClr val="C00000"/>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a:t>
            </a: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基层定期报表</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110794" y="4295743"/>
            <a:ext cx="10809274" cy="1476375"/>
          </a:xfrm>
          <a:prstGeom prst="rect">
            <a:avLst/>
          </a:prstGeom>
          <a:noFill/>
        </p:spPr>
        <p:txBody>
          <a:bodyPr wrap="square">
            <a:spAutoFit/>
          </a:bodyPr>
          <a:lstStyle/>
          <a:p>
            <a:pPr indent="666750" algn="l">
              <a:lnSpc>
                <a:spcPts val="2700"/>
              </a:lnSpc>
            </a:pPr>
            <a:r>
              <a:rPr lang="en-US" altLang="zh-CN" sz="1800" b="1" kern="100" dirty="0">
                <a:solidFill>
                  <a:srgbClr val="181717"/>
                </a:solidFill>
                <a:effectLst/>
                <a:latin typeface="微软雅黑" panose="020B0503020204020204" pitchFamily="34" charset="-122"/>
                <a:ea typeface="微软雅黑" panose="020B0503020204020204" pitchFamily="34" charset="-122"/>
              </a:rPr>
              <a:t>1.</a:t>
            </a:r>
            <a:r>
              <a:rPr lang="zh-CN" altLang="zh-CN" sz="1800" b="1" kern="100" dirty="0">
                <a:solidFill>
                  <a:srgbClr val="181717"/>
                </a:solidFill>
                <a:effectLst/>
                <a:latin typeface="微软雅黑" panose="020B0503020204020204" pitchFamily="34" charset="-122"/>
                <a:ea typeface="微软雅黑" panose="020B0503020204020204" pitchFamily="34" charset="-122"/>
              </a:rPr>
              <a:t>财务状况（执行金融业会计制度单位填报）（</a:t>
            </a:r>
            <a:r>
              <a:rPr lang="en-US" altLang="zh-CN" sz="1800" b="1" kern="100" dirty="0">
                <a:solidFill>
                  <a:srgbClr val="181717"/>
                </a:solidFill>
                <a:effectLst/>
                <a:latin typeface="微软雅黑" panose="020B0503020204020204" pitchFamily="34" charset="-122"/>
                <a:ea typeface="微软雅黑" panose="020B0503020204020204" pitchFamily="34" charset="-122"/>
              </a:rPr>
              <a:t>BJJ203-1</a:t>
            </a:r>
            <a:r>
              <a:rPr lang="zh-CN" altLang="zh-CN" sz="1800" b="1" kern="100" dirty="0">
                <a:solidFill>
                  <a:srgbClr val="181717"/>
                </a:solidFill>
                <a:effectLst/>
                <a:latin typeface="微软雅黑" panose="020B0503020204020204" pitchFamily="34" charset="-122"/>
                <a:ea typeface="微软雅黑" panose="020B0503020204020204" pitchFamily="34" charset="-122"/>
              </a:rPr>
              <a:t>表）</a:t>
            </a:r>
            <a:endParaRPr lang="zh-CN" altLang="zh-CN" sz="1800" b="1" kern="100" dirty="0">
              <a:solidFill>
                <a:srgbClr val="181717"/>
              </a:solidFill>
              <a:effectLst/>
              <a:latin typeface="微软雅黑" panose="020B0503020204020204" pitchFamily="34" charset="-122"/>
              <a:ea typeface="微软雅黑" panose="020B0503020204020204" pitchFamily="34" charset="-122"/>
            </a:endParaRPr>
          </a:p>
          <a:p>
            <a:pPr indent="666750" algn="l">
              <a:lnSpc>
                <a:spcPts val="2700"/>
              </a:lnSpc>
            </a:pPr>
            <a:r>
              <a:rPr lang="en-US" altLang="zh-CN" sz="1800" b="1" kern="100" dirty="0">
                <a:solidFill>
                  <a:srgbClr val="181717"/>
                </a:solidFill>
                <a:effectLst/>
                <a:latin typeface="微软雅黑" panose="020B0503020204020204" pitchFamily="34" charset="-122"/>
                <a:ea typeface="微软雅黑" panose="020B0503020204020204" pitchFamily="34" charset="-122"/>
              </a:rPr>
              <a:t>2.</a:t>
            </a:r>
            <a:r>
              <a:rPr lang="zh-CN" altLang="zh-CN" sz="1800" b="1" kern="100" dirty="0">
                <a:solidFill>
                  <a:srgbClr val="181717"/>
                </a:solidFill>
                <a:effectLst/>
                <a:latin typeface="微软雅黑" panose="020B0503020204020204" pitchFamily="34" charset="-122"/>
                <a:ea typeface="微软雅黑" panose="020B0503020204020204" pitchFamily="34" charset="-122"/>
              </a:rPr>
              <a:t>财务状况（执行保险业会计制度单位填报）（</a:t>
            </a:r>
            <a:r>
              <a:rPr lang="en-US" altLang="zh-CN" sz="1800" b="1" kern="100" dirty="0">
                <a:solidFill>
                  <a:srgbClr val="181717"/>
                </a:solidFill>
                <a:effectLst/>
                <a:latin typeface="微软雅黑" panose="020B0503020204020204" pitchFamily="34" charset="-122"/>
                <a:ea typeface="微软雅黑" panose="020B0503020204020204" pitchFamily="34" charset="-122"/>
              </a:rPr>
              <a:t>BJJ203-2</a:t>
            </a:r>
            <a:r>
              <a:rPr lang="zh-CN" altLang="zh-CN" sz="1800" b="1" kern="100" dirty="0">
                <a:solidFill>
                  <a:srgbClr val="181717"/>
                </a:solidFill>
                <a:effectLst/>
                <a:latin typeface="微软雅黑" panose="020B0503020204020204" pitchFamily="34" charset="-122"/>
                <a:ea typeface="微软雅黑" panose="020B0503020204020204" pitchFamily="34" charset="-122"/>
              </a:rPr>
              <a:t>表）</a:t>
            </a:r>
            <a:endParaRPr lang="zh-CN" altLang="zh-CN" sz="1800" b="1" kern="100" dirty="0">
              <a:solidFill>
                <a:srgbClr val="181717"/>
              </a:solidFill>
              <a:effectLst/>
              <a:latin typeface="微软雅黑" panose="020B0503020204020204" pitchFamily="34" charset="-122"/>
              <a:ea typeface="微软雅黑" panose="020B0503020204020204" pitchFamily="34" charset="-122"/>
            </a:endParaRPr>
          </a:p>
          <a:p>
            <a:pPr indent="666750" algn="l">
              <a:lnSpc>
                <a:spcPts val="2700"/>
              </a:lnSpc>
            </a:pPr>
            <a:r>
              <a:rPr lang="en-US" altLang="zh-CN" sz="1800" b="1" kern="100" dirty="0">
                <a:solidFill>
                  <a:srgbClr val="181717"/>
                </a:solidFill>
                <a:effectLst/>
                <a:latin typeface="微软雅黑" panose="020B0503020204020204" pitchFamily="34" charset="-122"/>
                <a:ea typeface="微软雅黑" panose="020B0503020204020204" pitchFamily="34" charset="-122"/>
              </a:rPr>
              <a:t>3.</a:t>
            </a:r>
            <a:r>
              <a:rPr lang="zh-CN" altLang="zh-CN" sz="1800" b="1" kern="100" dirty="0">
                <a:solidFill>
                  <a:srgbClr val="181717"/>
                </a:solidFill>
                <a:effectLst/>
                <a:latin typeface="微软雅黑" panose="020B0503020204020204" pitchFamily="34" charset="-122"/>
                <a:ea typeface="微软雅黑" panose="020B0503020204020204" pitchFamily="34" charset="-122"/>
              </a:rPr>
              <a:t>财务状况（执行企业会计制度单位填报）（</a:t>
            </a:r>
            <a:r>
              <a:rPr lang="en-US" altLang="zh-CN" sz="1800" b="1" kern="100" dirty="0">
                <a:solidFill>
                  <a:srgbClr val="181717"/>
                </a:solidFill>
                <a:effectLst/>
                <a:latin typeface="微软雅黑" panose="020B0503020204020204" pitchFamily="34" charset="-122"/>
                <a:ea typeface="微软雅黑" panose="020B0503020204020204" pitchFamily="34" charset="-122"/>
              </a:rPr>
              <a:t>BJJ203-3</a:t>
            </a:r>
            <a:r>
              <a:rPr lang="zh-CN" altLang="zh-CN" sz="1800" b="1" kern="100" dirty="0">
                <a:solidFill>
                  <a:srgbClr val="181717"/>
                </a:solidFill>
                <a:effectLst/>
                <a:latin typeface="微软雅黑" panose="020B0503020204020204" pitchFamily="34" charset="-122"/>
                <a:ea typeface="微软雅黑" panose="020B0503020204020204" pitchFamily="34" charset="-122"/>
              </a:rPr>
              <a:t>表）</a:t>
            </a:r>
            <a:endParaRPr lang="zh-CN" altLang="zh-CN" sz="1800" b="1" kern="100" dirty="0">
              <a:solidFill>
                <a:srgbClr val="181717"/>
              </a:solidFill>
              <a:effectLst/>
              <a:latin typeface="微软雅黑" panose="020B0503020204020204" pitchFamily="34" charset="-122"/>
              <a:ea typeface="微软雅黑" panose="020B0503020204020204" pitchFamily="34" charset="-122"/>
            </a:endParaRPr>
          </a:p>
          <a:p>
            <a:pPr algn="l">
              <a:lnSpc>
                <a:spcPts val="2700"/>
              </a:lnSpc>
            </a:pPr>
            <a:r>
              <a:rPr lang="en-US" altLang="zh-CN" sz="1800" b="1" kern="100" dirty="0">
                <a:solidFill>
                  <a:srgbClr val="181717"/>
                </a:solidFill>
                <a:effectLst/>
                <a:latin typeface="微软雅黑" panose="020B0503020204020204" pitchFamily="34" charset="-122"/>
                <a:ea typeface="微软雅黑" panose="020B0503020204020204" pitchFamily="34" charset="-122"/>
                <a:cs typeface="Times New Roman" panose="02020603050405020304" pitchFamily="18" charset="0"/>
              </a:rPr>
              <a:t>          4.</a:t>
            </a:r>
            <a:r>
              <a:rPr lang="zh-CN" altLang="zh-CN" sz="1800" b="1" kern="100" dirty="0">
                <a:solidFill>
                  <a:srgbClr val="181717"/>
                </a:solidFill>
                <a:effectLst/>
                <a:latin typeface="微软雅黑" panose="020B0503020204020204" pitchFamily="34" charset="-122"/>
                <a:ea typeface="微软雅黑" panose="020B0503020204020204" pitchFamily="34" charset="-122"/>
                <a:cs typeface="Times New Roman" panose="02020603050405020304" pitchFamily="18" charset="0"/>
              </a:rPr>
              <a:t>财务状况（行政事业单位填报）（</a:t>
            </a:r>
            <a:r>
              <a:rPr lang="en-US" altLang="zh-CN" sz="1800" b="1" kern="100" dirty="0">
                <a:solidFill>
                  <a:srgbClr val="181717"/>
                </a:solidFill>
                <a:effectLst/>
                <a:latin typeface="微软雅黑" panose="020B0503020204020204" pitchFamily="34" charset="-122"/>
                <a:ea typeface="微软雅黑" panose="020B0503020204020204" pitchFamily="34" charset="-122"/>
                <a:cs typeface="Times New Roman" panose="02020603050405020304" pitchFamily="18" charset="0"/>
              </a:rPr>
              <a:t>BJJ203-4</a:t>
            </a:r>
            <a:r>
              <a:rPr lang="zh-CN" altLang="zh-CN" sz="1800" b="1" kern="100" dirty="0">
                <a:solidFill>
                  <a:srgbClr val="181717"/>
                </a:solidFill>
                <a:effectLst/>
                <a:latin typeface="微软雅黑" panose="020B0503020204020204" pitchFamily="34" charset="-122"/>
                <a:ea typeface="微软雅黑" panose="020B0503020204020204" pitchFamily="34" charset="-122"/>
                <a:cs typeface="Times New Roman" panose="02020603050405020304" pitchFamily="18" charset="0"/>
              </a:rPr>
              <a:t>表）</a:t>
            </a:r>
            <a:endParaRPr lang="zh-CN" altLang="en-US" b="1" dirty="0">
              <a:solidFill>
                <a:srgbClr val="181717"/>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144"/>
          <p:cNvSpPr/>
          <p:nvPr/>
        </p:nvSpPr>
        <p:spPr>
          <a:xfrm>
            <a:off x="523836" y="1000108"/>
            <a:ext cx="10943446" cy="46291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（二）金融业报表单位填报数据口径范围</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8" name="文本框 7"/>
          <p:cNvSpPr txBox="1"/>
          <p:nvPr/>
        </p:nvSpPr>
        <p:spPr>
          <a:xfrm>
            <a:off x="523836" y="1857364"/>
            <a:ext cx="10943446" cy="3784600"/>
          </a:xfrm>
          <a:prstGeom prst="rect">
            <a:avLst/>
          </a:prstGeom>
          <a:solidFill>
            <a:schemeClr val="bg1">
              <a:lumMod val="85000"/>
            </a:schemeClr>
          </a:solidFill>
          <a:ln>
            <a:noFill/>
          </a:ln>
        </p:spPr>
        <p:txBody>
          <a:bodyPr wrap="square" rtlCol="0">
            <a:spAutoFit/>
          </a:bodyPr>
          <a:lstStyle/>
          <a:p>
            <a:pPr marL="0" marR="0" lvl="0" indent="0" algn="just" defTabSz="914400" rtl="0" eaLnBrk="1" fontAlgn="auto" latinLnBrk="0" hangingPunct="1">
              <a:lnSpc>
                <a:spcPct val="100000"/>
              </a:lnSpc>
              <a:spcBef>
                <a:spcPts val="2400"/>
              </a:spcBef>
              <a:spcAft>
                <a:spcPts val="0"/>
              </a:spcAft>
              <a:buClrTx/>
              <a:buSzTx/>
              <a:buFontTx/>
              <a:buNone/>
              <a:defRPr/>
            </a:pPr>
            <a:r>
              <a:rPr lang="zh-CN" altLang="en-US" sz="2000" dirty="0">
                <a:ln>
                  <a:solidFill>
                    <a:schemeClr val="bg1"/>
                  </a:solidFill>
                </a:ln>
                <a:solidFill>
                  <a:srgbClr val="C00000"/>
                </a:solidFill>
                <a:latin typeface="Arial" panose="020B0604020202020204" pitchFamily="34" charset="0"/>
                <a:ea typeface="微软雅黑" panose="020B0503020204020204" pitchFamily="34" charset="-122"/>
                <a:sym typeface="Wingdings" panose="05000000000000000000" charset="0"/>
              </a:rPr>
              <a:t></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证券公司</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（有下属营业部）</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、五大资产管理公司</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除填报</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法人全口径</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财务数据外，还需要填报</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法人本级</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财务数据（分别以</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法人代码</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登陆和</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法人本级产业活动机构代码</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登陆</a:t>
            </a:r>
            <a:r>
              <a:rPr kumimoji="0" lang="zh-CN" altLang="en-US" sz="2000" b="1" i="0" u="none" strike="noStrike" kern="1200" cap="none" spc="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endParaRPr kumimoji="0" lang="zh-CN" altLang="en-US" sz="2000" b="1" i="0" u="none" strike="noStrike" kern="1200" cap="none" spc="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just" defTabSz="914400" rtl="0" eaLnBrk="1" fontAlgn="auto" latinLnBrk="0" hangingPunct="1">
              <a:lnSpc>
                <a:spcPct val="100000"/>
              </a:lnSpc>
              <a:spcBef>
                <a:spcPts val="2400"/>
              </a:spcBef>
              <a:spcAft>
                <a:spcPts val="0"/>
              </a:spcAft>
              <a:buClrTx/>
              <a:buSzTx/>
              <a:buFontTx/>
              <a:buNone/>
              <a:defRPr/>
            </a:pP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例：**证券**公司（</a:t>
            </a:r>
            <a:r>
              <a:rPr lang="en-US" altLang="zh-CN" sz="2000" b="1" noProof="0" dirty="0">
                <a:ln>
                  <a:noFill/>
                </a:ln>
                <a:solidFill>
                  <a:srgbClr val="181717"/>
                </a:solidFill>
                <a:effectLst/>
                <a:uLnTx/>
                <a:uFillTx/>
                <a:sym typeface="Arial" panose="020B0604020202020204" pitchFamily="34" charset="0"/>
              </a:rPr>
              <a:t>911101**********</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），**证券**公司（本部）（</a:t>
            </a:r>
            <a:r>
              <a:rPr lang="en-US" altLang="zh-CN" sz="2000" b="1" noProof="0" dirty="0">
                <a:ln>
                  <a:noFill/>
                </a:ln>
                <a:solidFill>
                  <a:srgbClr val="181717"/>
                </a:solidFill>
                <a:effectLst/>
                <a:uLnTx/>
                <a:uFillTx/>
                <a:sym typeface="Arial" panose="020B0604020202020204" pitchFamily="34" charset="0"/>
              </a:rPr>
              <a:t>911101</a:t>
            </a:r>
            <a:r>
              <a:rPr kumimoji="0" lang="en-US" altLang="zh-CN"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LS</a:t>
            </a:r>
            <a:r>
              <a:rPr kumimoji="0" lang="en-US" altLang="zh-CN"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endPar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just" defTabSz="914400" rtl="0" eaLnBrk="1" fontAlgn="auto" latinLnBrk="0" hangingPunct="1">
              <a:lnSpc>
                <a:spcPct val="100000"/>
              </a:lnSpc>
              <a:spcBef>
                <a:spcPts val="2400"/>
              </a:spcBef>
              <a:spcAft>
                <a:spcPts val="0"/>
              </a:spcAft>
              <a:buClrTx/>
              <a:buSzTx/>
              <a:buFontTx/>
              <a:buNone/>
              <a:defRPr/>
            </a:pPr>
            <a:r>
              <a:rPr kumimoji="0" lang="en-US" altLang="zh-CN"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证券</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分公司和营业部、</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五大资产管理公司</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北京分公司或办事处</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填报</a:t>
            </a:r>
            <a:r>
              <a:rPr lang="zh-CN" altLang="en-US" sz="2000" b="1" dirty="0">
                <a:solidFill>
                  <a:srgbClr val="C00000"/>
                </a:solidFill>
                <a:sym typeface="Arial" panose="020B0604020202020204" pitchFamily="34" charset="0"/>
              </a:rPr>
              <a:t>自身</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财务数据。</a:t>
            </a:r>
            <a:endPar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just" defTabSz="914400" rtl="0" eaLnBrk="1" fontAlgn="auto" latinLnBrk="0" hangingPunct="1">
              <a:lnSpc>
                <a:spcPct val="100000"/>
              </a:lnSpc>
              <a:spcBef>
                <a:spcPts val="2400"/>
              </a:spcBef>
              <a:spcAft>
                <a:spcPts val="0"/>
              </a:spcAft>
              <a:buClrTx/>
              <a:buSzTx/>
              <a:buFontTx/>
              <a:buNone/>
              <a:defRPr/>
            </a:pPr>
            <a:r>
              <a:rPr lang="zh-CN" altLang="en-US" sz="2000" dirty="0">
                <a:ln>
                  <a:solidFill>
                    <a:schemeClr val="bg1"/>
                  </a:solidFill>
                </a:ln>
                <a:solidFill>
                  <a:srgbClr val="C00000"/>
                </a:solidFill>
                <a:latin typeface="Arial" panose="020B0604020202020204" pitchFamily="34" charset="0"/>
                <a:ea typeface="微软雅黑" panose="020B0503020204020204" pitchFamily="34" charset="-122"/>
                <a:sym typeface="Wingdings" panose="05000000000000000000" charset="0"/>
              </a:rPr>
              <a:t></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银行总行</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只报送</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本级</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财务数据</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（不含各省分行数据）</a:t>
            </a:r>
            <a:r>
              <a:rPr kumimoji="0" lang="en-US" altLang="zh-CN"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endParaRPr kumimoji="0" lang="en-US" altLang="zh-CN"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just" defTabSz="914400" rtl="0" eaLnBrk="1" fontAlgn="auto" latinLnBrk="0" hangingPunct="1">
              <a:lnSpc>
                <a:spcPct val="100000"/>
              </a:lnSpc>
              <a:spcBef>
                <a:spcPts val="2400"/>
              </a:spcBef>
              <a:spcAft>
                <a:spcPts val="0"/>
              </a:spcAft>
              <a:buClrTx/>
              <a:buSzTx/>
              <a:buFontTx/>
              <a:buNone/>
              <a:defRPr/>
            </a:pPr>
            <a:r>
              <a:rPr lang="en-US" altLang="zh-CN" sz="2000" b="1" dirty="0">
                <a:solidFill>
                  <a:srgbClr val="C00000"/>
                </a:solidFill>
                <a:latin typeface="Arial" panose="020B0604020202020204" pitchFamily="34" charset="0"/>
                <a:ea typeface="微软雅黑" panose="020B0503020204020204" pitchFamily="34" charset="-122"/>
                <a:sym typeface="Arial" panose="020B0604020202020204" pitchFamily="34" charset="0"/>
              </a:rPr>
              <a:t>    </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保险总公司</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只填报</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本</a:t>
            </a:r>
            <a:r>
              <a:rPr lang="zh-CN" altLang="en-US" sz="2000" b="1" dirty="0">
                <a:solidFill>
                  <a:srgbClr val="C00000"/>
                </a:solidFill>
                <a:sym typeface="Arial" panose="020B0604020202020204" pitchFamily="34" charset="0"/>
              </a:rPr>
              <a:t>级</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数据</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（不含各省分公司数据）</a:t>
            </a:r>
            <a:r>
              <a:rPr kumimoji="0" lang="zh-CN" altLang="en-US" sz="2000" b="1" i="0" u="none" strike="noStrike" kern="1200" cap="none" spc="0" normalizeH="0" baseline="0" noProof="0" dirty="0" smtClean="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endPar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just" defTabSz="914400" rtl="0" eaLnBrk="1" fontAlgn="auto" latinLnBrk="0" hangingPunct="1">
              <a:lnSpc>
                <a:spcPct val="100000"/>
              </a:lnSpc>
              <a:spcBef>
                <a:spcPts val="2400"/>
              </a:spcBef>
              <a:spcAft>
                <a:spcPts val="0"/>
              </a:spcAft>
              <a:buClrTx/>
              <a:buSzTx/>
              <a:buFontTx/>
              <a:buNone/>
              <a:defRPr/>
            </a:pPr>
            <a:r>
              <a:rPr lang="zh-CN" altLang="en-US" sz="2000" dirty="0">
                <a:ln>
                  <a:solidFill>
                    <a:schemeClr val="bg1"/>
                  </a:solidFill>
                </a:ln>
                <a:solidFill>
                  <a:srgbClr val="C00000"/>
                </a:solidFill>
                <a:latin typeface="Arial" panose="020B0604020202020204" pitchFamily="34" charset="0"/>
                <a:ea typeface="微软雅黑" panose="020B0503020204020204" pitchFamily="34" charset="-122"/>
                <a:sym typeface="Wingdings" panose="05000000000000000000" charset="0"/>
              </a:rPr>
              <a:t></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除上述特殊要求外，其他法人单位均按</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法人全口径</a:t>
            </a:r>
            <a:r>
              <a:rPr kumimoji="0" lang="zh-CN" altLang="en-US" sz="2000" b="1" i="0" u="none" strike="noStrike" kern="1200" cap="none" spc="0" normalizeH="0" baseline="0" noProof="0" dirty="0">
                <a:ln>
                  <a:noFill/>
                </a:ln>
                <a:solidFill>
                  <a:srgbClr val="181717"/>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报送财务数据。</a:t>
            </a:r>
            <a:endParaRPr kumimoji="0" lang="zh-CN" altLang="en-US" sz="2000" b="1" i="0" u="none" strike="noStrike" kern="1200" cap="none" spc="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144"/>
          <p:cNvSpPr/>
          <p:nvPr/>
        </p:nvSpPr>
        <p:spPr>
          <a:xfrm>
            <a:off x="572201" y="965835"/>
            <a:ext cx="10352974" cy="46291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（三）金融业财务表主要框架</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2/3/4</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a:off x="5795179" y="1671320"/>
            <a:ext cx="5111541" cy="3786389"/>
            <a:chOff x="1142" y="2737"/>
            <a:chExt cx="6801" cy="6464"/>
          </a:xfrm>
        </p:grpSpPr>
        <p:sp>
          <p:nvSpPr>
            <p:cNvPr id="71" name="文本框 70"/>
            <p:cNvSpPr txBox="1"/>
            <p:nvPr/>
          </p:nvSpPr>
          <p:spPr>
            <a:xfrm>
              <a:off x="2135" y="2737"/>
              <a:ext cx="5808" cy="6461"/>
            </a:xfrm>
            <a:prstGeom prst="rect">
              <a:avLst/>
            </a:prstGeom>
            <a:solidFill>
              <a:schemeClr val="bg1">
                <a:lumMod val="85000"/>
              </a:schemeClr>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应付职工薪酬（本期贷方累计发生额）</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smtClean="0">
                  <a:ln>
                    <a:noFill/>
                  </a:ln>
                  <a:solidFill>
                    <a:srgbClr val="000000"/>
                  </a:solidFill>
                  <a:effectLst/>
                  <a:uLnTx/>
                  <a:uFillTx/>
                  <a:sym typeface="Arial" panose="020B0604020202020204" pitchFamily="34" charset="0"/>
                </a:rPr>
                <a:t>   </a:t>
              </a:r>
              <a:r>
                <a:rPr lang="en-US" altLang="zh-CN" sz="2000" b="1" noProof="0" dirty="0" smtClean="0">
                  <a:ln>
                    <a:noFill/>
                  </a:ln>
                  <a:solidFill>
                    <a:srgbClr val="000000"/>
                  </a:solidFill>
                  <a:effectLst/>
                  <a:uLnTx/>
                  <a:uFillTx/>
                  <a:sym typeface="Arial" panose="020B0604020202020204" pitchFamily="34" charset="0"/>
                </a:rPr>
                <a:t> </a:t>
              </a:r>
              <a:r>
                <a:rPr lang="zh-CN" altLang="en-US" sz="2000" b="1" noProof="0" dirty="0" smtClean="0">
                  <a:ln>
                    <a:noFill/>
                  </a:ln>
                  <a:solidFill>
                    <a:srgbClr val="000000"/>
                  </a:solidFill>
                  <a:effectLst/>
                  <a:uLnTx/>
                  <a:uFillTx/>
                  <a:sym typeface="Arial" panose="020B0604020202020204" pitchFamily="34" charset="0"/>
                </a:rPr>
                <a:t>其中：社会保险</a:t>
              </a:r>
              <a:r>
                <a:rPr lang="zh-CN" altLang="en-US" sz="2000" b="1" noProof="0" dirty="0">
                  <a:ln>
                    <a:noFill/>
                  </a:ln>
                  <a:solidFill>
                    <a:srgbClr val="000000"/>
                  </a:solidFill>
                  <a:effectLst/>
                  <a:uLnTx/>
                  <a:uFillTx/>
                  <a:sym typeface="Arial" panose="020B0604020202020204" pitchFamily="34" charset="0"/>
                </a:rPr>
                <a:t>费（单位负担部分）</a:t>
              </a:r>
              <a:endParaRPr lang="zh-CN" altLang="en-US" sz="2000" b="1" noProof="0" dirty="0">
                <a:ln>
                  <a:noFill/>
                </a:ln>
                <a:solidFill>
                  <a:srgbClr val="000000"/>
                </a:solidFill>
                <a:effectLst/>
                <a:uLnTx/>
                <a:uFillTx/>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00000"/>
                  </a:solidFill>
                  <a:effectLst/>
                  <a:uLnTx/>
                  <a:uFillTx/>
                  <a:sym typeface="Arial" panose="020B0604020202020204" pitchFamily="34" charset="0"/>
                </a:rPr>
                <a:t>应交增值税（</a:t>
              </a:r>
              <a:r>
                <a:rPr lang="zh-CN" altLang="en-US" sz="2000" b="1" noProof="0" dirty="0" smtClean="0">
                  <a:ln>
                    <a:noFill/>
                  </a:ln>
                  <a:solidFill>
                    <a:srgbClr val="000000"/>
                  </a:solidFill>
                  <a:effectLst/>
                  <a:uLnTx/>
                  <a:uFillTx/>
                  <a:sym typeface="Arial" panose="020B0604020202020204" pitchFamily="34" charset="0"/>
                </a:rPr>
                <a:t>本年累计</a:t>
              </a:r>
              <a:r>
                <a:rPr lang="zh-CN" altLang="en-US" sz="2000" b="1" noProof="0" dirty="0">
                  <a:ln>
                    <a:noFill/>
                  </a:ln>
                  <a:solidFill>
                    <a:srgbClr val="000000"/>
                  </a:solidFill>
                  <a:effectLst/>
                  <a:uLnTx/>
                  <a:uFillTx/>
                  <a:sym typeface="Arial" panose="020B0604020202020204" pitchFamily="34" charset="0"/>
                </a:rPr>
                <a:t>发生额）</a:t>
              </a:r>
              <a:endParaRPr lang="zh-CN" altLang="en-US" sz="2000" b="1" noProof="0" dirty="0">
                <a:ln>
                  <a:noFill/>
                </a:ln>
                <a:solidFill>
                  <a:srgbClr val="000000"/>
                </a:solidFill>
                <a:effectLst/>
                <a:uLnTx/>
                <a:uFillTx/>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00000"/>
                  </a:solidFill>
                  <a:effectLst/>
                  <a:uLnTx/>
                  <a:uFillTx/>
                  <a:sym typeface="Arial" panose="020B0604020202020204" pitchFamily="34" charset="0"/>
                </a:rPr>
                <a:t>从业人员平均人数（人）</a:t>
              </a:r>
              <a:endParaRPr lang="zh-CN" altLang="en-US" sz="2000" b="1" noProof="0" dirty="0">
                <a:ln>
                  <a:noFill/>
                </a:ln>
                <a:solidFill>
                  <a:srgbClr val="000000"/>
                </a:solidFill>
                <a:effectLst/>
                <a:uLnTx/>
                <a:uFillTx/>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00000"/>
                  </a:solidFill>
                  <a:effectLst/>
                  <a:uLnTx/>
                  <a:uFillTx/>
                  <a:sym typeface="Arial" panose="020B0604020202020204" pitchFamily="34" charset="0"/>
                </a:rPr>
                <a:t>从业人员期末人数（人）</a:t>
              </a:r>
              <a:endParaRPr lang="zh-CN" altLang="en-US" sz="2000" b="1" noProof="0" dirty="0">
                <a:ln>
                  <a:noFill/>
                </a:ln>
                <a:solidFill>
                  <a:srgbClr val="000000"/>
                </a:solidFill>
                <a:effectLst/>
                <a:uLnTx/>
                <a:uFillTx/>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00000"/>
                  </a:solidFill>
                  <a:effectLst/>
                  <a:uLnTx/>
                  <a:uFillTx/>
                  <a:sym typeface="Arial" panose="020B0604020202020204" pitchFamily="34" charset="0"/>
                </a:rPr>
                <a:t>固定资产原价</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en-US" altLang="zh-CN" sz="2000" b="1" noProof="0" dirty="0" smtClean="0">
                  <a:ln>
                    <a:noFill/>
                  </a:ln>
                  <a:solidFill>
                    <a:srgbClr val="000000"/>
                  </a:solidFill>
                  <a:effectLst/>
                  <a:uLnTx/>
                  <a:uFillTx/>
                  <a:sym typeface="Arial" panose="020B0604020202020204" pitchFamily="34" charset="0"/>
                </a:rPr>
                <a:t>    </a:t>
              </a:r>
              <a:r>
                <a:rPr lang="zh-CN" altLang="en-US" sz="2000" b="1" noProof="0" dirty="0" smtClean="0">
                  <a:ln>
                    <a:noFill/>
                  </a:ln>
                  <a:solidFill>
                    <a:srgbClr val="000000"/>
                  </a:solidFill>
                  <a:effectLst/>
                  <a:uLnTx/>
                  <a:uFillTx/>
                  <a:sym typeface="Arial" panose="020B0604020202020204" pitchFamily="34" charset="0"/>
                </a:rPr>
                <a:t>其中</a:t>
              </a:r>
              <a:r>
                <a:rPr lang="zh-CN" altLang="en-US" sz="2000" b="1" noProof="0" dirty="0">
                  <a:ln>
                    <a:noFill/>
                  </a:ln>
                  <a:solidFill>
                    <a:srgbClr val="000000"/>
                  </a:solidFill>
                  <a:effectLst/>
                  <a:uLnTx/>
                  <a:uFillTx/>
                  <a:sym typeface="Arial" panose="020B0604020202020204" pitchFamily="34" charset="0"/>
                </a:rPr>
                <a:t>：房屋和构筑物</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smtClean="0">
                  <a:ln>
                    <a:noFill/>
                  </a:ln>
                  <a:solidFill>
                    <a:srgbClr val="000000"/>
                  </a:solidFill>
                  <a:effectLst/>
                  <a:uLnTx/>
                  <a:uFillTx/>
                  <a:sym typeface="Arial" panose="020B0604020202020204" pitchFamily="34" charset="0"/>
                </a:rPr>
                <a:t>               机器设备</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00000"/>
                  </a:solidFill>
                  <a:effectLst/>
                  <a:uLnTx/>
                  <a:uFillTx/>
                  <a:sym typeface="Arial" panose="020B0604020202020204" pitchFamily="34" charset="0"/>
                </a:rPr>
                <a:t>累计折旧</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00000"/>
                  </a:solidFill>
                  <a:effectLst/>
                  <a:uLnTx/>
                  <a:uFillTx/>
                  <a:sym typeface="Arial" panose="020B0604020202020204" pitchFamily="34" charset="0"/>
                </a:rPr>
                <a:t>本年折旧</a:t>
              </a:r>
              <a:endParaRPr lang="zh-CN" altLang="en-US" sz="2000" b="1" noProof="0" dirty="0">
                <a:ln>
                  <a:noFill/>
                </a:ln>
                <a:solidFill>
                  <a:srgbClr val="000000"/>
                </a:solidFill>
                <a:effectLst/>
                <a:uLnTx/>
                <a:uFillTx/>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信用减值损失（损失以</a:t>
              </a:r>
              <a:r>
                <a:rPr kumimoji="0" lang="en-US" altLang="zh-CN"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号记）</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资产减值损失（损失以</a:t>
              </a:r>
              <a:r>
                <a:rPr kumimoji="0" lang="en-US" altLang="zh-CN"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号记）</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 name="文本框 18"/>
            <p:cNvSpPr txBox="1"/>
            <p:nvPr/>
          </p:nvSpPr>
          <p:spPr>
            <a:xfrm>
              <a:off x="1142" y="2737"/>
              <a:ext cx="652" cy="6464"/>
            </a:xfrm>
            <a:prstGeom prst="rect">
              <a:avLst/>
            </a:prstGeom>
            <a:solidFill>
              <a:srgbClr val="E3CCCC"/>
            </a:solidFill>
          </p:spPr>
          <p:txBody>
            <a:bodyPr vert="eaVert" wrap="square" rtlCol="0">
              <a:spAutoFit/>
            </a:bodyPr>
            <a:lstStyle/>
            <a:p>
              <a:pPr algn="ctr"/>
              <a:r>
                <a:rPr lang="zh-CN" altLang="en-US" sz="2000" b="1" dirty="0">
                  <a:solidFill>
                    <a:srgbClr val="181717"/>
                  </a:solidFill>
                  <a:latin typeface="微软雅黑" panose="020B0503020204020204" pitchFamily="34" charset="-122"/>
                  <a:ea typeface="微软雅黑" panose="020B0503020204020204" pitchFamily="34" charset="-122"/>
                </a:rPr>
                <a:t>三、人工成本及其他资料</a:t>
              </a:r>
              <a:endParaRPr lang="zh-CN" altLang="en-US" sz="2000" b="1" dirty="0">
                <a:solidFill>
                  <a:srgbClr val="181717"/>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80390" y="1781810"/>
            <a:ext cx="4463415" cy="1805940"/>
            <a:chOff x="1482" y="2806"/>
            <a:chExt cx="7029" cy="2844"/>
          </a:xfrm>
        </p:grpSpPr>
        <p:sp>
          <p:nvSpPr>
            <p:cNvPr id="20" name="文本框 19"/>
            <p:cNvSpPr txBox="1"/>
            <p:nvPr/>
          </p:nvSpPr>
          <p:spPr>
            <a:xfrm>
              <a:off x="1482" y="2806"/>
              <a:ext cx="776" cy="2844"/>
            </a:xfrm>
            <a:prstGeom prst="rect">
              <a:avLst/>
            </a:prstGeom>
            <a:solidFill>
              <a:srgbClr val="E3CCCC"/>
            </a:solidFill>
          </p:spPr>
          <p:txBody>
            <a:bodyPr vert="eaVert" wrap="square" rtlCol="0">
              <a:spAutoFit/>
            </a:bodyPr>
            <a:lstStyle/>
            <a:p>
              <a:r>
                <a:rPr lang="zh-CN" altLang="en-US" sz="2000" b="1" dirty="0">
                  <a:solidFill>
                    <a:srgbClr val="181717"/>
                  </a:solidFill>
                  <a:latin typeface="微软雅黑" panose="020B0503020204020204" pitchFamily="34" charset="-122"/>
                  <a:ea typeface="微软雅黑" panose="020B0503020204020204" pitchFamily="34" charset="-122"/>
                </a:rPr>
                <a:t>一、资产负债</a:t>
              </a:r>
              <a:endParaRPr lang="zh-CN" altLang="en-US" sz="2000" b="1" dirty="0">
                <a:solidFill>
                  <a:srgbClr val="181717"/>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703" y="2807"/>
              <a:ext cx="5808" cy="630"/>
            </a:xfrm>
            <a:prstGeom prst="rect">
              <a:avLst/>
            </a:prstGeom>
            <a:solidFill>
              <a:schemeClr val="bg1">
                <a:lumMod val="85000"/>
              </a:schemeClr>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资产总计等资产类指标</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3" name="文本框 22"/>
            <p:cNvSpPr txBox="1"/>
            <p:nvPr/>
          </p:nvSpPr>
          <p:spPr>
            <a:xfrm>
              <a:off x="2703" y="3907"/>
              <a:ext cx="5808" cy="630"/>
            </a:xfrm>
            <a:prstGeom prst="rect">
              <a:avLst/>
            </a:prstGeom>
            <a:solidFill>
              <a:schemeClr val="bg1">
                <a:lumMod val="85000"/>
              </a:schemeClr>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负债合计等负债类指标</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 name="文本框 23"/>
            <p:cNvSpPr txBox="1"/>
            <p:nvPr/>
          </p:nvSpPr>
          <p:spPr>
            <a:xfrm>
              <a:off x="2703" y="5007"/>
              <a:ext cx="5808" cy="630"/>
            </a:xfrm>
            <a:prstGeom prst="rect">
              <a:avLst/>
            </a:prstGeom>
            <a:solidFill>
              <a:schemeClr val="bg1">
                <a:lumMod val="85000"/>
              </a:schemeClr>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所有者权益合计等权益类指标</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6" name="组合 25"/>
          <p:cNvGrpSpPr/>
          <p:nvPr/>
        </p:nvGrpSpPr>
        <p:grpSpPr>
          <a:xfrm>
            <a:off x="1355725" y="4260215"/>
            <a:ext cx="3688080" cy="1891665"/>
            <a:chOff x="2703" y="2807"/>
            <a:chExt cx="5808" cy="2979"/>
          </a:xfrm>
        </p:grpSpPr>
        <p:sp>
          <p:nvSpPr>
            <p:cNvPr id="32" name="文本框 31"/>
            <p:cNvSpPr txBox="1"/>
            <p:nvPr/>
          </p:nvSpPr>
          <p:spPr>
            <a:xfrm>
              <a:off x="2703" y="2807"/>
              <a:ext cx="5808" cy="630"/>
            </a:xfrm>
            <a:prstGeom prst="rect">
              <a:avLst/>
            </a:prstGeom>
            <a:solidFill>
              <a:schemeClr val="bg1">
                <a:lumMod val="85000"/>
              </a:schemeClr>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smtClean="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营业</a:t>
              </a: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收入等收入类指标</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3" name="文本框 32"/>
            <p:cNvSpPr txBox="1"/>
            <p:nvPr/>
          </p:nvSpPr>
          <p:spPr>
            <a:xfrm>
              <a:off x="2703" y="3982"/>
              <a:ext cx="5808" cy="630"/>
            </a:xfrm>
            <a:prstGeom prst="rect">
              <a:avLst/>
            </a:prstGeom>
            <a:solidFill>
              <a:schemeClr val="bg1">
                <a:lumMod val="85000"/>
              </a:schemeClr>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营业成本等成本类指标</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4" name="文本框 33"/>
            <p:cNvSpPr txBox="1"/>
            <p:nvPr/>
          </p:nvSpPr>
          <p:spPr>
            <a:xfrm>
              <a:off x="2703" y="5156"/>
              <a:ext cx="5808" cy="630"/>
            </a:xfrm>
            <a:prstGeom prst="rect">
              <a:avLst/>
            </a:prstGeom>
            <a:solidFill>
              <a:schemeClr val="bg1">
                <a:lumMod val="85000"/>
              </a:schemeClr>
            </a:solidFill>
            <a:ln>
              <a:no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利润总额等利润类指标</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35" name="文本框 34"/>
          <p:cNvSpPr txBox="1"/>
          <p:nvPr/>
        </p:nvSpPr>
        <p:spPr>
          <a:xfrm>
            <a:off x="612775" y="3702610"/>
            <a:ext cx="4294505" cy="369332"/>
          </a:xfrm>
          <a:prstGeom prst="rect">
            <a:avLst/>
          </a:prstGeom>
          <a:noFill/>
        </p:spPr>
        <p:txBody>
          <a:bodyPr wrap="square" rtlCol="0">
            <a:spAutoFit/>
          </a:bodyPr>
          <a:lstStyle/>
          <a:p>
            <a:r>
              <a:rPr lang="zh-CN" altLang="en-US">
                <a:solidFill>
                  <a:srgbClr val="181717"/>
                </a:solidFill>
              </a:rPr>
              <a:t>数据填报来源：企业资产负债表</a:t>
            </a:r>
            <a:endParaRPr lang="zh-CN" altLang="en-US">
              <a:solidFill>
                <a:srgbClr val="181717"/>
              </a:solidFill>
            </a:endParaRPr>
          </a:p>
        </p:txBody>
      </p:sp>
      <p:sp>
        <p:nvSpPr>
          <p:cNvPr id="36" name="文本框 35"/>
          <p:cNvSpPr txBox="1"/>
          <p:nvPr/>
        </p:nvSpPr>
        <p:spPr>
          <a:xfrm>
            <a:off x="612775" y="6267450"/>
            <a:ext cx="4294505" cy="368300"/>
          </a:xfrm>
          <a:prstGeom prst="rect">
            <a:avLst/>
          </a:prstGeom>
          <a:noFill/>
        </p:spPr>
        <p:txBody>
          <a:bodyPr wrap="square" rtlCol="0">
            <a:spAutoFit/>
          </a:bodyPr>
          <a:lstStyle/>
          <a:p>
            <a:r>
              <a:rPr lang="zh-CN" altLang="en-US" dirty="0">
                <a:solidFill>
                  <a:srgbClr val="181717"/>
                </a:solidFill>
              </a:rPr>
              <a:t>数据填报来源：企业利润表</a:t>
            </a:r>
            <a:endParaRPr lang="zh-CN" altLang="en-US" dirty="0">
              <a:solidFill>
                <a:srgbClr val="181717"/>
              </a:solidFill>
            </a:endParaRPr>
          </a:p>
        </p:txBody>
      </p:sp>
      <p:sp>
        <p:nvSpPr>
          <p:cNvPr id="37" name="文本框 36"/>
          <p:cNvSpPr txBox="1"/>
          <p:nvPr/>
        </p:nvSpPr>
        <p:spPr>
          <a:xfrm>
            <a:off x="5894743" y="5444195"/>
            <a:ext cx="5630545" cy="368300"/>
          </a:xfrm>
          <a:prstGeom prst="rect">
            <a:avLst/>
          </a:prstGeom>
          <a:noFill/>
        </p:spPr>
        <p:txBody>
          <a:bodyPr wrap="square" rtlCol="0">
            <a:spAutoFit/>
          </a:bodyPr>
          <a:lstStyle/>
          <a:p>
            <a:r>
              <a:rPr lang="zh-CN" altLang="en-US" dirty="0">
                <a:solidFill>
                  <a:srgbClr val="181717"/>
                </a:solidFill>
              </a:rPr>
              <a:t>数据填报来源：根据企业会计明细科目表等计算取得</a:t>
            </a:r>
            <a:endParaRPr lang="zh-CN" altLang="en-US" dirty="0">
              <a:solidFill>
                <a:srgbClr val="181717"/>
              </a:solidFill>
            </a:endParaRPr>
          </a:p>
        </p:txBody>
      </p:sp>
      <p:sp>
        <p:nvSpPr>
          <p:cNvPr id="4" name="标题 30"/>
          <p:cNvSpPr>
            <a:spLocks noGrp="1"/>
          </p:cNvSpPr>
          <p:nvPr>
            <p:ph type="title"/>
          </p:nvPr>
        </p:nvSpPr>
        <p:spPr>
          <a:xfrm>
            <a:off x="1355999" y="133338"/>
            <a:ext cx="9169164" cy="589280"/>
          </a:xfrm>
        </p:spPr>
        <p:txBody>
          <a:bodyPr/>
          <a:lstStyle/>
          <a:p>
            <a:r>
              <a:rPr lang="zh-CN" altLang="en-US" sz="3600" dirty="0">
                <a:sym typeface="+mn-ea"/>
              </a:rPr>
              <a:t>二、财务表基本情况</a:t>
            </a:r>
            <a:endParaRPr lang="en-US" altLang="zh-CN" sz="3600" dirty="0"/>
          </a:p>
        </p:txBody>
      </p:sp>
      <p:grpSp>
        <p:nvGrpSpPr>
          <p:cNvPr id="40" name="组合 39"/>
          <p:cNvGrpSpPr/>
          <p:nvPr/>
        </p:nvGrpSpPr>
        <p:grpSpPr>
          <a:xfrm>
            <a:off x="5795325" y="5822151"/>
            <a:ext cx="5111115" cy="490225"/>
            <a:chOff x="1241" y="-23695"/>
            <a:chExt cx="8049" cy="4293"/>
          </a:xfrm>
        </p:grpSpPr>
        <p:sp>
          <p:nvSpPr>
            <p:cNvPr id="49" name="文本框 48"/>
            <p:cNvSpPr txBox="1"/>
            <p:nvPr/>
          </p:nvSpPr>
          <p:spPr>
            <a:xfrm>
              <a:off x="3513" y="-23214"/>
              <a:ext cx="5777" cy="3492"/>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从业人员工资总额</a:t>
              </a:r>
              <a:endPar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 name="文本框 50"/>
            <p:cNvSpPr txBox="1"/>
            <p:nvPr/>
          </p:nvSpPr>
          <p:spPr>
            <a:xfrm rot="16200000">
              <a:off x="116" y="-22570"/>
              <a:ext cx="4293" cy="2044"/>
            </a:xfrm>
            <a:prstGeom prst="rect">
              <a:avLst/>
            </a:prstGeom>
            <a:solidFill>
              <a:srgbClr val="E3CCCC"/>
            </a:solidFill>
          </p:spPr>
          <p:txBody>
            <a:bodyPr vert="eaVert" wrap="square" rtlCol="0">
              <a:spAutoFit/>
            </a:bodyPr>
            <a:lstStyle/>
            <a:p>
              <a:pPr algn="ctr"/>
              <a:r>
                <a:rPr lang="zh-CN" altLang="en-US" sz="2000" b="1" dirty="0">
                  <a:solidFill>
                    <a:srgbClr val="181717"/>
                  </a:solidFill>
                  <a:latin typeface="微软雅黑" panose="020B0503020204020204" pitchFamily="34" charset="-122"/>
                  <a:ea typeface="微软雅黑" panose="020B0503020204020204" pitchFamily="34" charset="-122"/>
                </a:rPr>
                <a:t>补充资料</a:t>
              </a:r>
              <a:endParaRPr lang="zh-CN" altLang="en-US" sz="2000" b="1" dirty="0">
                <a:solidFill>
                  <a:srgbClr val="181717"/>
                </a:solidFill>
                <a:latin typeface="微软雅黑" panose="020B0503020204020204" pitchFamily="34" charset="-122"/>
                <a:ea typeface="微软雅黑" panose="020B0503020204020204" pitchFamily="34" charset="-122"/>
              </a:endParaRPr>
            </a:p>
          </p:txBody>
        </p:sp>
      </p:grpSp>
      <p:sp>
        <p:nvSpPr>
          <p:cNvPr id="42" name="文本框 26"/>
          <p:cNvSpPr txBox="1"/>
          <p:nvPr/>
        </p:nvSpPr>
        <p:spPr>
          <a:xfrm>
            <a:off x="580075" y="4259580"/>
            <a:ext cx="492443" cy="1906270"/>
          </a:xfrm>
          <a:prstGeom prst="rect">
            <a:avLst/>
          </a:prstGeom>
          <a:solidFill>
            <a:srgbClr val="E3CCCC"/>
          </a:solidFill>
        </p:spPr>
        <p:txBody>
          <a:bodyPr vert="eaVert" wrap="square" rtlCol="0">
            <a:spAutoFit/>
          </a:bodyPr>
          <a:lstStyle/>
          <a:p>
            <a:pPr algn="ctr"/>
            <a:r>
              <a:rPr lang="zh-CN" altLang="en-US" sz="2000" b="1" dirty="0">
                <a:solidFill>
                  <a:srgbClr val="181717"/>
                </a:solidFill>
                <a:latin typeface="微软雅黑" panose="020B0503020204020204" pitchFamily="34" charset="-122"/>
                <a:ea typeface="微软雅黑" panose="020B0503020204020204" pitchFamily="34" charset="-122"/>
              </a:rPr>
              <a:t>二、</a:t>
            </a:r>
            <a:r>
              <a:rPr lang="zh-CN" altLang="en-US" sz="2000" b="1" dirty="0" smtClean="0">
                <a:solidFill>
                  <a:srgbClr val="181717"/>
                </a:solidFill>
                <a:latin typeface="微软雅黑" panose="020B0503020204020204" pitchFamily="34" charset="-122"/>
                <a:ea typeface="微软雅黑" panose="020B0503020204020204" pitchFamily="34" charset="-122"/>
              </a:rPr>
              <a:t>利润</a:t>
            </a:r>
            <a:r>
              <a:rPr lang="zh-CN" altLang="en-US" sz="2000" b="1" dirty="0" smtClean="0">
                <a:solidFill>
                  <a:srgbClr val="000000"/>
                </a:solidFill>
                <a:latin typeface="微软雅黑" panose="020B0503020204020204" pitchFamily="34" charset="-122"/>
                <a:ea typeface="微软雅黑" panose="020B0503020204020204" pitchFamily="34" charset="-122"/>
              </a:rPr>
              <a:t>及</a:t>
            </a:r>
            <a:r>
              <a:rPr lang="zh-CN" altLang="en-US" sz="2000" b="1" dirty="0" smtClean="0">
                <a:solidFill>
                  <a:srgbClr val="181717"/>
                </a:solidFill>
                <a:latin typeface="微软雅黑" panose="020B0503020204020204" pitchFamily="34" charset="-122"/>
                <a:ea typeface="微软雅黑" panose="020B0503020204020204" pitchFamily="34" charset="-122"/>
              </a:rPr>
              <a:t>分配</a:t>
            </a:r>
            <a:endParaRPr lang="zh-CN" altLang="en-US" sz="2000" b="1" dirty="0">
              <a:solidFill>
                <a:srgbClr val="181717"/>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5894743" y="6381455"/>
            <a:ext cx="5630545" cy="368300"/>
          </a:xfrm>
          <a:prstGeom prst="rect">
            <a:avLst/>
          </a:prstGeom>
          <a:noFill/>
        </p:spPr>
        <p:txBody>
          <a:bodyPr wrap="square" rtlCol="0">
            <a:spAutoFit/>
          </a:bodyPr>
          <a:p>
            <a:r>
              <a:rPr lang="zh-CN" altLang="en-US" dirty="0">
                <a:solidFill>
                  <a:srgbClr val="181717"/>
                </a:solidFill>
              </a:rPr>
              <a:t>数据填报来源：根据企业会计明细科目表等计算取得</a:t>
            </a:r>
            <a:endParaRPr lang="zh-CN" altLang="en-US" dirty="0">
              <a:solidFill>
                <a:srgbClr val="181717"/>
              </a:solidFill>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355998" y="133339"/>
            <a:ext cx="10531201" cy="589280"/>
          </a:xfrm>
        </p:spPr>
        <p:txBody>
          <a:bodyPr/>
          <a:lstStyle/>
          <a:p>
            <a:r>
              <a:rPr lang="zh-CN" altLang="en-US" sz="3600" dirty="0">
                <a:sym typeface="+mn-ea"/>
              </a:rPr>
              <a:t>三、重点指标讲解</a:t>
            </a:r>
            <a:endParaRPr lang="zh-CN" altLang="en-US" sz="3600" dirty="0"/>
          </a:p>
        </p:txBody>
      </p:sp>
      <p:sp>
        <p:nvSpPr>
          <p:cNvPr id="6" name="Text Box 6"/>
          <p:cNvSpPr txBox="1">
            <a:spLocks noChangeArrowheads="1"/>
          </p:cNvSpPr>
          <p:nvPr/>
        </p:nvSpPr>
        <p:spPr bwMode="auto">
          <a:xfrm>
            <a:off x="952464" y="1714488"/>
            <a:ext cx="9847293" cy="3412490"/>
          </a:xfrm>
          <a:prstGeom prst="rect">
            <a:avLst/>
          </a:prstGeom>
          <a:noFill/>
          <a:ln w="9525">
            <a:noFill/>
            <a:miter lim="800000"/>
          </a:ln>
        </p:spPr>
        <p:txBody>
          <a:bodyPr wrap="square">
            <a:spAutoFit/>
          </a:bodyPr>
          <a:lstStyle/>
          <a:p>
            <a:pPr>
              <a:lnSpc>
                <a:spcPct val="180000"/>
              </a:lnSpc>
            </a:pPr>
            <a:r>
              <a:rPr lang="en-US" altLang="zh-CN" sz="2400" dirty="0">
                <a:ea typeface="微软雅黑" panose="020B0503020204020204" pitchFamily="34" charset="-122"/>
              </a:rPr>
              <a:t>   </a:t>
            </a:r>
            <a:r>
              <a:rPr lang="en-US" altLang="zh-CN" sz="2400" b="1" dirty="0">
                <a:ea typeface="微软雅黑" panose="020B0503020204020204" pitchFamily="34" charset="-122"/>
              </a:rPr>
              <a:t>  </a:t>
            </a:r>
            <a:r>
              <a:rPr lang="en-US" altLang="zh-CN" sz="2400" b="1" dirty="0">
                <a:latin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cs typeface="微软雅黑" panose="020B0503020204020204" pitchFamily="34" charset="-122"/>
              </a:rPr>
              <a:t>金融业的财务指标比较专业，但大部分都可以从企业的</a:t>
            </a:r>
            <a:r>
              <a:rPr lang="zh-CN" altLang="en-US" sz="2400" b="1" dirty="0">
                <a:solidFill>
                  <a:srgbClr val="FF3300"/>
                </a:solidFill>
                <a:latin typeface="微软雅黑" panose="020B0503020204020204" pitchFamily="34" charset="-122"/>
                <a:cs typeface="微软雅黑" panose="020B0503020204020204" pitchFamily="34" charset="-122"/>
              </a:rPr>
              <a:t>资产负债表和利润表</a:t>
            </a:r>
            <a:r>
              <a:rPr lang="zh-CN" altLang="en-US" sz="2400" b="1" dirty="0">
                <a:latin typeface="微软雅黑" panose="020B0503020204020204" pitchFamily="34" charset="-122"/>
                <a:cs typeface="微软雅黑" panose="020B0503020204020204" pitchFamily="34" charset="-122"/>
              </a:rPr>
              <a:t>上直接取数，少部分需要企业根据</a:t>
            </a:r>
            <a:r>
              <a:rPr lang="zh-CN" altLang="en-US" sz="2400" b="1" dirty="0">
                <a:solidFill>
                  <a:srgbClr val="FF3300"/>
                </a:solidFill>
                <a:latin typeface="微软雅黑" panose="020B0503020204020204" pitchFamily="34" charset="-122"/>
                <a:cs typeface="微软雅黑" panose="020B0503020204020204" pitchFamily="34" charset="-122"/>
              </a:rPr>
              <a:t>会计明细账</a:t>
            </a:r>
            <a:r>
              <a:rPr lang="zh-CN" altLang="en-US" sz="2400" b="1" dirty="0">
                <a:latin typeface="微软雅黑" panose="020B0503020204020204" pitchFamily="34" charset="-122"/>
                <a:cs typeface="微软雅黑" panose="020B0503020204020204" pitchFamily="34" charset="-122"/>
              </a:rPr>
              <a:t>或</a:t>
            </a:r>
            <a:r>
              <a:rPr lang="zh-CN" altLang="en-US" sz="2400" b="1" dirty="0">
                <a:solidFill>
                  <a:srgbClr val="FF0000"/>
                </a:solidFill>
                <a:latin typeface="微软雅黑" panose="020B0503020204020204" pitchFamily="34" charset="-122"/>
                <a:cs typeface="微软雅黑" panose="020B0503020204020204" pitchFamily="34" charset="-122"/>
              </a:rPr>
              <a:t>指标解释</a:t>
            </a:r>
            <a:r>
              <a:rPr lang="zh-CN" altLang="en-US" sz="2400" b="1" dirty="0">
                <a:latin typeface="微软雅黑" panose="020B0503020204020204" pitchFamily="34" charset="-122"/>
                <a:cs typeface="微软雅黑" panose="020B0503020204020204" pitchFamily="34" charset="-122"/>
              </a:rPr>
              <a:t>计算填列。</a:t>
            </a:r>
            <a:endParaRPr lang="zh-CN" altLang="en-US" sz="2400" b="1" dirty="0">
              <a:latin typeface="微软雅黑" panose="020B0503020204020204" pitchFamily="34" charset="-122"/>
              <a:cs typeface="微软雅黑" panose="020B0503020204020204" pitchFamily="34" charset="-122"/>
            </a:endParaRPr>
          </a:p>
          <a:p>
            <a:pPr>
              <a:lnSpc>
                <a:spcPct val="180000"/>
              </a:lnSpc>
            </a:pPr>
            <a:r>
              <a:rPr lang="zh-CN" altLang="en-US" sz="2400" b="1" dirty="0">
                <a:latin typeface="微软雅黑" panose="020B0503020204020204" pitchFamily="34" charset="-122"/>
                <a:cs typeface="微软雅黑" panose="020B0503020204020204" pitchFamily="34" charset="-122"/>
              </a:rPr>
              <a:t>       年报指标比较</a:t>
            </a:r>
            <a:r>
              <a:rPr lang="zh-CN" altLang="en-US" sz="2400" b="1" dirty="0" smtClean="0">
                <a:latin typeface="微软雅黑" panose="020B0503020204020204" pitchFamily="34" charset="-122"/>
                <a:cs typeface="微软雅黑" panose="020B0503020204020204" pitchFamily="34" charset="-122"/>
              </a:rPr>
              <a:t>多、比较细，</a:t>
            </a:r>
            <a:r>
              <a:rPr lang="zh-CN" altLang="en-US" sz="2400" b="1" dirty="0">
                <a:latin typeface="微软雅黑" panose="020B0503020204020204" pitchFamily="34" charset="-122"/>
                <a:cs typeface="微软雅黑" panose="020B0503020204020204" pitchFamily="34" charset="-122"/>
              </a:rPr>
              <a:t>主要是为了满足</a:t>
            </a:r>
            <a:r>
              <a:rPr lang="en-US" altLang="zh-CN" sz="2400" b="1" dirty="0">
                <a:latin typeface="微软雅黑" panose="020B0503020204020204" pitchFamily="34" charset="-122"/>
                <a:cs typeface="微软雅黑" panose="020B0503020204020204" pitchFamily="34" charset="-122"/>
              </a:rPr>
              <a:t>GDP</a:t>
            </a:r>
            <a:r>
              <a:rPr lang="zh-CN" altLang="en-US" sz="2400" b="1" dirty="0">
                <a:latin typeface="微软雅黑" panose="020B0503020204020204" pitchFamily="34" charset="-122"/>
                <a:cs typeface="微软雅黑" panose="020B0503020204020204" pitchFamily="34" charset="-122"/>
              </a:rPr>
              <a:t>核算和编制金融业资产负债表、资金流量表等的需要，要求企业认真填报，不要漏填。</a:t>
            </a:r>
            <a:endParaRPr lang="zh-CN" altLang="en-US" sz="2400" b="1" dirty="0">
              <a:latin typeface="微软雅黑" panose="020B0503020204020204" pitchFamily="34" charset="-122"/>
              <a:cs typeface="微软雅黑" panose="020B0503020204020204" pitchFamily="34" charset="-122"/>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42875" y="1524000"/>
            <a:ext cx="11720830" cy="1014730"/>
          </a:xfrm>
          <a:prstGeom prst="rect">
            <a:avLst/>
          </a:prstGeom>
          <a:solidFill>
            <a:srgbClr val="E3CCCC"/>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a:ln>
                  <a:noFill/>
                </a:ln>
                <a:solidFill>
                  <a:srgbClr val="181717"/>
                </a:solidFill>
                <a:effectLst/>
                <a:uLnTx/>
                <a:uFillTx/>
                <a:ea typeface="微软雅黑" panose="020B0503020204020204" pitchFamily="34" charset="-122"/>
              </a:rPr>
              <a:t>指</a:t>
            </a:r>
            <a:r>
              <a:rPr lang="zh-CN" altLang="en-US" sz="2000" b="1">
                <a:ln>
                  <a:noFill/>
                </a:ln>
                <a:solidFill>
                  <a:srgbClr val="C00000"/>
                </a:solidFill>
                <a:effectLst/>
                <a:uLnTx/>
                <a:uFillTx/>
                <a:ea typeface="微软雅黑" panose="020B0503020204020204" pitchFamily="34" charset="-122"/>
              </a:rPr>
              <a:t>月度或年度最后一日</a:t>
            </a:r>
            <a:r>
              <a:rPr lang="zh-CN" altLang="en-US" sz="2000" b="1">
                <a:ln>
                  <a:noFill/>
                </a:ln>
                <a:solidFill>
                  <a:srgbClr val="181717"/>
                </a:solidFill>
                <a:effectLst/>
                <a:uLnTx/>
                <a:uFillTx/>
                <a:ea typeface="微软雅黑" panose="020B0503020204020204" pitchFamily="34" charset="-122"/>
              </a:rPr>
              <a:t>在本单位工作，并取得工资或其他形式劳动报酬的人员数</a:t>
            </a:r>
            <a:endParaRPr lang="zh-CN" altLang="en-US" sz="2000" b="1">
              <a:ln>
                <a:noFill/>
              </a:ln>
              <a:solidFill>
                <a:srgbClr val="181717"/>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a:ln>
                  <a:noFill/>
                </a:ln>
                <a:solidFill>
                  <a:srgbClr val="181717"/>
                </a:solidFill>
                <a:effectLst/>
                <a:uLnTx/>
                <a:uFillTx/>
                <a:ea typeface="微软雅黑" panose="020B0503020204020204" pitchFamily="34" charset="-122"/>
              </a:rPr>
              <a:t>不包括最后一日当天及以前已经与单位解除劳动合同关系的人员</a:t>
            </a:r>
            <a:endParaRPr lang="zh-CN" altLang="en-US" sz="2000" b="1">
              <a:ln>
                <a:noFill/>
              </a:ln>
              <a:solidFill>
                <a:srgbClr val="181717"/>
              </a:solidFill>
              <a:effectLst/>
              <a:uLnTx/>
              <a:uFillTx/>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时点指标</a:t>
            </a:r>
            <a:endPar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endParaRPr>
          </a:p>
        </p:txBody>
      </p:sp>
      <p:sp>
        <p:nvSpPr>
          <p:cNvPr id="3" name="文本框 2"/>
          <p:cNvSpPr txBox="1"/>
          <p:nvPr/>
        </p:nvSpPr>
        <p:spPr>
          <a:xfrm>
            <a:off x="142875" y="2708275"/>
            <a:ext cx="1533525" cy="398780"/>
          </a:xfrm>
          <a:prstGeom prst="rect">
            <a:avLst/>
          </a:prstGeom>
          <a:solidFill>
            <a:srgbClr val="C00000"/>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Wingdings" panose="05000000000000000000" charset="0"/>
              </a:rPr>
              <a:t></a:t>
            </a:r>
            <a:r>
              <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注意事项</a:t>
            </a:r>
            <a:endParaRPr lang="zh-CN" altLang="en-US" sz="20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142875" y="3276600"/>
            <a:ext cx="11720830" cy="398780"/>
          </a:xfrm>
          <a:prstGeom prst="rect">
            <a:avLst/>
          </a:prstGeom>
          <a:solidFill>
            <a:schemeClr val="bg1">
              <a:lumMod val="8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C00000"/>
                </a:solidFill>
                <a:effectLst/>
                <a:uLnTx/>
                <a:uFillTx/>
                <a:latin typeface="Arial" panose="020B0604020202020204" pitchFamily="34" charset="0"/>
                <a:ea typeface="微软雅黑" panose="020B0503020204020204" pitchFamily="34" charset="-122"/>
                <a:sym typeface="Wingdings" panose="05000000000000000000" charset="0"/>
              </a:rPr>
              <a:t></a:t>
            </a:r>
            <a:r>
              <a:rPr lang="zh-CN" altLang="en-US" sz="2000" b="1">
                <a:ln>
                  <a:noFill/>
                </a:ln>
                <a:solidFill>
                  <a:srgbClr val="181717"/>
                </a:solidFill>
                <a:effectLst/>
                <a:uLnTx/>
                <a:uFillTx/>
                <a:ea typeface="微软雅黑" panose="020B0503020204020204" pitchFamily="34" charset="-122"/>
              </a:rPr>
              <a:t>从业人员期末人数为时点数，从业人员平均人数为计算值，一般情况下二者不相等</a:t>
            </a:r>
            <a:endParaRPr lang="zh-CN" altLang="en-US" sz="2000" b="1">
              <a:ln>
                <a:noFill/>
              </a:ln>
              <a:solidFill>
                <a:srgbClr val="181717"/>
              </a:solidFill>
              <a:effectLst/>
              <a:uLnTx/>
              <a:uFillTx/>
              <a:ea typeface="微软雅黑" panose="020B0503020204020204" pitchFamily="34" charset="-122"/>
            </a:endParaRPr>
          </a:p>
        </p:txBody>
      </p:sp>
      <p:sp>
        <p:nvSpPr>
          <p:cNvPr id="6" name="标题 30"/>
          <p:cNvSpPr>
            <a:spLocks noGrp="1"/>
          </p:cNvSpPr>
          <p:nvPr>
            <p:ph type="title"/>
          </p:nvPr>
        </p:nvSpPr>
        <p:spPr>
          <a:xfrm>
            <a:off x="1355998" y="133339"/>
            <a:ext cx="10531201" cy="589280"/>
          </a:xfrm>
        </p:spPr>
        <p:txBody>
          <a:bodyPr/>
          <a:lstStyle/>
          <a:p>
            <a:r>
              <a:rPr lang="zh-CN" altLang="en-US" sz="3600" dirty="0"/>
              <a:t>三、重点指标讲解</a:t>
            </a:r>
            <a:r>
              <a:rPr lang="zh-CN" altLang="en-US" sz="3600" dirty="0">
                <a:sym typeface="+mn-ea"/>
              </a:rPr>
              <a:t>（三）其他指标</a:t>
            </a:r>
            <a:endParaRPr lang="zh-CN" altLang="en-US" sz="3600" dirty="0"/>
          </a:p>
        </p:txBody>
      </p:sp>
      <p:sp>
        <p:nvSpPr>
          <p:cNvPr id="8"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1.</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从业人员</a:t>
            </a:r>
            <a:r>
              <a:rPr 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期末</a:t>
            </a:r>
            <a:r>
              <a:rPr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人数</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年报和定报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1/2/3/4</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30"/>
          <p:cNvSpPr>
            <a:spLocks noGrp="1"/>
          </p:cNvSpPr>
          <p:nvPr>
            <p:ph type="title"/>
          </p:nvPr>
        </p:nvSpPr>
        <p:spPr>
          <a:xfrm>
            <a:off x="1355998" y="133339"/>
            <a:ext cx="10531201" cy="589280"/>
          </a:xfrm>
        </p:spPr>
        <p:txBody>
          <a:bodyPr/>
          <a:lstStyle/>
          <a:p>
            <a:r>
              <a:rPr lang="zh-CN" altLang="en-US" sz="3600" dirty="0">
                <a:sym typeface="+mn-ea"/>
              </a:rPr>
              <a:t>三、重点指标讲解（三）其他指标</a:t>
            </a:r>
            <a:endParaRPr lang="zh-CN" altLang="en-US" sz="3600" dirty="0"/>
          </a:p>
        </p:txBody>
      </p:sp>
      <p:sp>
        <p:nvSpPr>
          <p:cNvPr id="2" name="文本框 1"/>
          <p:cNvSpPr txBox="1"/>
          <p:nvPr/>
        </p:nvSpPr>
        <p:spPr>
          <a:xfrm>
            <a:off x="571500" y="2444115"/>
            <a:ext cx="4541520" cy="521970"/>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职工薪酬范围统计口径</a:t>
            </a:r>
            <a:endPar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2"/>
          <p:cNvSpPr txBox="1"/>
          <p:nvPr/>
        </p:nvSpPr>
        <p:spPr>
          <a:xfrm>
            <a:off x="6457950" y="2444115"/>
            <a:ext cx="5340985" cy="521970"/>
          </a:xfrm>
          <a:prstGeom prst="rect">
            <a:avLst/>
          </a:prstGeom>
          <a:solidFill>
            <a:srgbClr val="C000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rPr>
              <a:t>职工薪酬科目统计口径</a:t>
            </a:r>
            <a:endParaRPr lang="zh-CN" altLang="en-US" sz="2800" dirty="0">
              <a:ln>
                <a:solidFill>
                  <a:schemeClr val="bg1"/>
                </a:solidFill>
              </a:l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nvSpPr>
        <p:spPr>
          <a:xfrm>
            <a:off x="6457950" y="3042285"/>
            <a:ext cx="5340985"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职工工资</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 name="文本框 3"/>
          <p:cNvSpPr txBox="1"/>
          <p:nvPr/>
        </p:nvSpPr>
        <p:spPr>
          <a:xfrm>
            <a:off x="6457950" y="3572510"/>
            <a:ext cx="5340985"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effectLst/>
                <a:uLnTx/>
                <a:uFillTx/>
                <a:sym typeface="Arial" panose="020B0604020202020204" pitchFamily="34" charset="0"/>
              </a:rPr>
              <a:t>奖金、</a:t>
            </a: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津贴和补贴</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 name="文本框 4"/>
          <p:cNvSpPr txBox="1"/>
          <p:nvPr/>
        </p:nvSpPr>
        <p:spPr>
          <a:xfrm>
            <a:off x="6457950" y="4090035"/>
            <a:ext cx="5340985"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职工福利费、工会经费、职工教育经费</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 name="文本框 5"/>
          <p:cNvSpPr txBox="1"/>
          <p:nvPr/>
        </p:nvSpPr>
        <p:spPr>
          <a:xfrm>
            <a:off x="6457950" y="4632325"/>
            <a:ext cx="5340985" cy="706755"/>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五险一金和其他社会保险费</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注：包括</a:t>
            </a:r>
            <a:r>
              <a:rPr kumimoji="0" lang="zh-CN" altLang="en-US" sz="2000" b="1" i="0" u="none" strike="noStrike" kern="1200" cap="none" spc="0" normalizeH="0" baseline="0" noProof="0" dirty="0" smtClean="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单位和个人负担</a:t>
            </a:r>
            <a:r>
              <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部分</a:t>
            </a:r>
            <a:endPar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p:cNvSpPr txBox="1"/>
          <p:nvPr/>
        </p:nvSpPr>
        <p:spPr>
          <a:xfrm>
            <a:off x="6457950" y="5501005"/>
            <a:ext cx="5340985" cy="101473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solidFill>
                <a:effectLst/>
                <a:uLnTx/>
                <a:uFillTx/>
                <a:sym typeface="Arial" panose="020B0604020202020204" pitchFamily="34" charset="0"/>
              </a:rPr>
              <a:t>商业保险、非货币性福利、</a:t>
            </a: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带薪缺勤、利润分享计划、因解除与职工的劳动关系给予的补偿和其他为获得职工提供的服务相关的支出</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 name="文本框 24"/>
          <p:cNvSpPr txBox="1"/>
          <p:nvPr/>
        </p:nvSpPr>
        <p:spPr>
          <a:xfrm>
            <a:off x="2599690" y="1720850"/>
            <a:ext cx="6722110" cy="460375"/>
          </a:xfrm>
          <a:prstGeom prst="rect">
            <a:avLst/>
          </a:prstGeom>
          <a:solidFill>
            <a:srgbClr val="E3CCCC"/>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统计口径：通俗理解为</a:t>
            </a:r>
            <a:r>
              <a:rPr kumimoji="0" sz="24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所有花在职工身上的钱</a:t>
            </a:r>
            <a:endParaRPr kumimoji="0" sz="24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文本框 7"/>
          <p:cNvSpPr txBox="1"/>
          <p:nvPr/>
        </p:nvSpPr>
        <p:spPr>
          <a:xfrm>
            <a:off x="571500" y="3039745"/>
            <a:ext cx="4541520"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在岗职工薪酬</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 name="文本框 8"/>
          <p:cNvSpPr txBox="1"/>
          <p:nvPr/>
        </p:nvSpPr>
        <p:spPr>
          <a:xfrm>
            <a:off x="571500" y="3573780"/>
            <a:ext cx="4541520"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劳务派遣人员薪酬</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文本框 9"/>
          <p:cNvSpPr txBox="1"/>
          <p:nvPr/>
        </p:nvSpPr>
        <p:spPr>
          <a:xfrm>
            <a:off x="571500" y="4107815"/>
            <a:ext cx="4541520"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不在岗职工各项支出</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文本框 10"/>
          <p:cNvSpPr txBox="1"/>
          <p:nvPr/>
        </p:nvSpPr>
        <p:spPr>
          <a:xfrm>
            <a:off x="571500" y="4652645"/>
            <a:ext cx="4541520"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effectLst/>
                <a:uLnTx/>
                <a:uFillTx/>
                <a:sym typeface="Arial" panose="020B0604020202020204" pitchFamily="34" charset="0"/>
              </a:rPr>
              <a:t>本单位正式离退休人员工资</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文本框 11"/>
          <p:cNvSpPr txBox="1"/>
          <p:nvPr/>
        </p:nvSpPr>
        <p:spPr>
          <a:xfrm>
            <a:off x="571500" y="5229225"/>
            <a:ext cx="4541520"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noProof="0" dirty="0">
                <a:ln>
                  <a:noFill/>
                </a:ln>
                <a:effectLst/>
                <a:uLnTx/>
                <a:uFillTx/>
                <a:sym typeface="Arial" panose="020B0604020202020204" pitchFamily="34" charset="0"/>
              </a:rPr>
              <a:t>在本单位实习的各类在校学生工资</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文本框 12"/>
          <p:cNvSpPr txBox="1"/>
          <p:nvPr/>
        </p:nvSpPr>
        <p:spPr>
          <a:xfrm>
            <a:off x="571500" y="5813425"/>
            <a:ext cx="4541520" cy="398780"/>
          </a:xfrm>
          <a:prstGeom prst="rect">
            <a:avLst/>
          </a:prstGeom>
          <a:solidFill>
            <a:schemeClr val="bg1">
              <a:lumMod val="8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外籍、港澳台人员的薪酬</a:t>
            </a:r>
            <a:endPar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圆角矩形 144"/>
          <p:cNvSpPr/>
          <p:nvPr/>
        </p:nvSpPr>
        <p:spPr>
          <a:xfrm>
            <a:off x="129540" y="929640"/>
            <a:ext cx="12062460" cy="474345"/>
          </a:xfrm>
          <a:prstGeom prst="roundRect">
            <a:avLst/>
          </a:prstGeom>
          <a:solidFill>
            <a:srgbClr val="256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2.</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应付职工薪酬（本期贷方累计发生额）</a:t>
            </a:r>
            <a:r>
              <a:rPr lang="en-US" altLang="zh-CN"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 </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年报和定报</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1/</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2/3</a:t>
            </a:r>
            <a:r>
              <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表</a:t>
            </a:r>
            <a:r>
              <a:rPr lang="en-US" altLang="zh-CN"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zh-CN"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15" name="文本框 14"/>
          <p:cNvSpPr txBox="1"/>
          <p:nvPr/>
        </p:nvSpPr>
        <p:spPr>
          <a:xfrm>
            <a:off x="1950720" y="6350635"/>
            <a:ext cx="1783080" cy="368300"/>
          </a:xfrm>
          <a:prstGeom prst="rect">
            <a:avLst/>
          </a:prstGeom>
          <a:noFill/>
        </p:spPr>
        <p:txBody>
          <a:bodyPr wrap="none" rtlCol="0">
            <a:spAutoFit/>
          </a:bodyPr>
          <a:lstStyle/>
          <a:p>
            <a:r>
              <a:rPr lang="zh-CN" altLang="en-US" b="1">
                <a:solidFill>
                  <a:srgbClr val="C00000"/>
                </a:solidFill>
              </a:rPr>
              <a:t>不包含劳务外包</a:t>
            </a:r>
            <a:endParaRPr lang="zh-CN" altLang="en-US" b="1">
              <a:solidFill>
                <a:srgbClr val="C00000"/>
              </a:solidFill>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ISLIDE.ICON" val="#154559;#168329;"/>
  <p:tag name="ISLIDE.PICTURE" val="#231682;#231682;#746246;#223335;#223280;"/>
</p:tagLst>
</file>

<file path=ppt/tags/tag10.xml><?xml version="1.0" encoding="utf-8"?>
<p:tagLst xmlns:p="http://schemas.openxmlformats.org/presentationml/2006/main">
  <p:tag name="ISLIDE.ICON" val="#154559;#168329;"/>
  <p:tag name="ISLIDE.PICTURE" val="#231682;#231682;#746246;#223335;"/>
</p:tagLst>
</file>

<file path=ppt/tags/tag11.xml><?xml version="1.0" encoding="utf-8"?>
<p:tagLst xmlns:p="http://schemas.openxmlformats.org/presentationml/2006/main">
  <p:tag name="ISLIDE.ICON" val="#154559;#168329;"/>
  <p:tag name="ISLIDE.PICTURE" val="#231682;#231682;#746246;#223335;"/>
</p:tagLst>
</file>

<file path=ppt/tags/tag12.xml><?xml version="1.0" encoding="utf-8"?>
<p:tagLst xmlns:p="http://schemas.openxmlformats.org/presentationml/2006/main">
  <p:tag name="ISLIDE.ICON" val="#154559;#168329;"/>
  <p:tag name="ISLIDE.PICTURE" val="#231682;#231682;#746246;#223335;"/>
</p:tagLst>
</file>

<file path=ppt/tags/tag13.xml><?xml version="1.0" encoding="utf-8"?>
<p:tagLst xmlns:p="http://schemas.openxmlformats.org/presentationml/2006/main">
  <p:tag name="ISLIDE.ICON" val="#154559;#168329;"/>
  <p:tag name="ISLIDE.PICTURE" val="#231682;#231682;#746246;#223335;"/>
</p:tagLst>
</file>

<file path=ppt/tags/tag14.xml><?xml version="1.0" encoding="utf-8"?>
<p:tagLst xmlns:p="http://schemas.openxmlformats.org/presentationml/2006/main">
  <p:tag name="ISLIDE.ICON" val="#154559;#168329;"/>
  <p:tag name="ISLIDE.PICTURE" val="#231682;#231682;#746246;#223335;"/>
</p:tagLst>
</file>

<file path=ppt/tags/tag15.xml><?xml version="1.0" encoding="utf-8"?>
<p:tagLst xmlns:p="http://schemas.openxmlformats.org/presentationml/2006/main">
  <p:tag name="ISLIDE.ICON" val="#154559;#168329;"/>
  <p:tag name="ISLIDE.PICTURE" val="#231682;#231682;#746246;#223335;"/>
</p:tagLst>
</file>

<file path=ppt/tags/tag16.xml><?xml version="1.0" encoding="utf-8"?>
<p:tagLst xmlns:p="http://schemas.openxmlformats.org/presentationml/2006/main">
  <p:tag name="ISLIDE.ICON" val="#154559;#168329;"/>
  <p:tag name="ISLIDE.PICTURE" val="#231682;#231682;#746246;#223335;"/>
</p:tagLst>
</file>

<file path=ppt/tags/tag17.xml><?xml version="1.0" encoding="utf-8"?>
<p:tagLst xmlns:p="http://schemas.openxmlformats.org/presentationml/2006/main">
  <p:tag name="ISLIDE.ICON" val="#154559;#168329;"/>
  <p:tag name="ISLIDE.PICTURE" val="#231682;#231682;#746246;#223335;"/>
</p:tagLst>
</file>

<file path=ppt/tags/tag18.xml><?xml version="1.0" encoding="utf-8"?>
<p:tagLst xmlns:p="http://schemas.openxmlformats.org/presentationml/2006/main">
  <p:tag name="ISLIDE.ICON" val="#154559;#168329;"/>
  <p:tag name="ISLIDE.PICTURE" val="#231682;#231682;#746246;#223335;"/>
</p:tagLst>
</file>

<file path=ppt/tags/tag19.xml><?xml version="1.0" encoding="utf-8"?>
<p:tagLst xmlns:p="http://schemas.openxmlformats.org/presentationml/2006/main">
  <p:tag name="ISLIDE.ICON" val="#154559;#168329;"/>
  <p:tag name="ISLIDE.PICTURE" val="#231682;#231682;#746246;#223335;"/>
</p:tagLst>
</file>

<file path=ppt/tags/tag2.xml><?xml version="1.0" encoding="utf-8"?>
<p:tagLst xmlns:p="http://schemas.openxmlformats.org/presentationml/2006/main">
  <p:tag name="ISLIDE.ICON" val="#154559;#168329;"/>
  <p:tag name="ISLIDE.PICTURE" val="#231682;#231682;#746246;#223335;"/>
</p:tagLst>
</file>

<file path=ppt/tags/tag20.xml><?xml version="1.0" encoding="utf-8"?>
<p:tagLst xmlns:p="http://schemas.openxmlformats.org/presentationml/2006/main">
  <p:tag name="ISLIDE.ICON" val="#154559;#168329;"/>
  <p:tag name="ISLIDE.PICTURE" val="#231682;#231682;#746246;#223335;"/>
</p:tagLst>
</file>

<file path=ppt/tags/tag21.xml><?xml version="1.0" encoding="utf-8"?>
<p:tagLst xmlns:p="http://schemas.openxmlformats.org/presentationml/2006/main">
  <p:tag name="ISLIDE.ICON" val="#154559;#168329;"/>
  <p:tag name="ISLIDE.PICTURE" val="#231682;#231682;#746246;#223335;"/>
  <p:tag name="ISLIDE.VECTOR" val="#275540;#222607;#222621;"/>
</p:tagLst>
</file>

<file path=ppt/tags/tag3.xml><?xml version="1.0" encoding="utf-8"?>
<p:tagLst xmlns:p="http://schemas.openxmlformats.org/presentationml/2006/main">
  <p:tag name="ISLIDE.ICON" val="#154559;#168329;"/>
  <p:tag name="ISLIDE.PICTURE" val="#231682;#231682;#746246;#223335;"/>
</p:tagLst>
</file>

<file path=ppt/tags/tag4.xml><?xml version="1.0" encoding="utf-8"?>
<p:tagLst xmlns:p="http://schemas.openxmlformats.org/presentationml/2006/main">
  <p:tag name="ISLIDE.ICON" val="#154559;#168329;"/>
  <p:tag name="ISLIDE.PICTURE" val="#231682;#231682;#746246;#223335;"/>
</p:tagLst>
</file>

<file path=ppt/tags/tag5.xml><?xml version="1.0" encoding="utf-8"?>
<p:tagLst xmlns:p="http://schemas.openxmlformats.org/presentationml/2006/main">
  <p:tag name="ISLIDE.ICON" val="#154559;#168329;"/>
  <p:tag name="ISLIDE.PICTURE" val="#231682;#231682;#746246;#223335;"/>
</p:tagLst>
</file>

<file path=ppt/tags/tag6.xml><?xml version="1.0" encoding="utf-8"?>
<p:tagLst xmlns:p="http://schemas.openxmlformats.org/presentationml/2006/main">
  <p:tag name="ISLIDE.ICON" val="#154559;#168329;"/>
  <p:tag name="ISLIDE.PICTURE" val="#231682;#231682;#746246;#223335;"/>
</p:tagLst>
</file>

<file path=ppt/tags/tag7.xml><?xml version="1.0" encoding="utf-8"?>
<p:tagLst xmlns:p="http://schemas.openxmlformats.org/presentationml/2006/main">
  <p:tag name="ISLIDE.ICON" val="#154559;#168329;"/>
  <p:tag name="ISLIDE.PICTURE" val="#231682;#231682;#746246;#223335;"/>
</p:tagLst>
</file>

<file path=ppt/tags/tag8.xml><?xml version="1.0" encoding="utf-8"?>
<p:tagLst xmlns:p="http://schemas.openxmlformats.org/presentationml/2006/main">
  <p:tag name="ISLIDE.ICON" val="#154559;#168329;"/>
  <p:tag name="ISLIDE.PICTURE" val="#231682;#231682;#746246;#223335;"/>
</p:tagLst>
</file>

<file path=ppt/tags/tag9.xml><?xml version="1.0" encoding="utf-8"?>
<p:tagLst xmlns:p="http://schemas.openxmlformats.org/presentationml/2006/main">
  <p:tag name="ISLIDE.ICON" val="#154559;#168329;"/>
  <p:tag name="ISLIDE.PICTURE" val="#231682;#231682;#746246;#223335;"/>
</p:tagLst>
</file>

<file path=ppt/theme/theme1.xml><?xml version="1.0" encoding="utf-8"?>
<a:theme xmlns:a="http://schemas.openxmlformats.org/drawingml/2006/main" name="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Office 主题​​">
  <a:themeElements>
    <a:clrScheme name="自定义 324">
      <a:dk1>
        <a:srgbClr val="256BB0"/>
      </a:dk1>
      <a:lt1>
        <a:sysClr val="window" lastClr="FFFFFF"/>
      </a:lt1>
      <a:dk2>
        <a:srgbClr val="5F5F5F"/>
      </a:dk2>
      <a:lt2>
        <a:srgbClr val="E7E6E6"/>
      </a:lt2>
      <a:accent1>
        <a:srgbClr val="256BB0"/>
      </a:accent1>
      <a:accent2>
        <a:srgbClr val="79AFDA"/>
      </a:accent2>
      <a:accent3>
        <a:srgbClr val="256BB0"/>
      </a:accent3>
      <a:accent4>
        <a:srgbClr val="79AFDA"/>
      </a:accent4>
      <a:accent5>
        <a:srgbClr val="256BB0"/>
      </a:accent5>
      <a:accent6>
        <a:srgbClr val="79AFDA"/>
      </a:accent6>
      <a:hlink>
        <a:srgbClr val="FFFFFF"/>
      </a:hlink>
      <a:folHlink>
        <a:srgbClr val="FFFFFF"/>
      </a:folHlink>
    </a:clrScheme>
    <a:fontScheme name="模板主题字">
      <a:majorFont>
        <a:latin typeface="Arial"/>
        <a:ea typeface="思源黑体 CN Heavy"/>
        <a:cs typeface="Helvetica"/>
      </a:majorFont>
      <a:minorFont>
        <a:latin typeface="Arial"/>
        <a:ea typeface="思源黑体 CN Light"/>
        <a:cs typeface="Calibri"/>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70C0">
            <a:alpha val="42000"/>
          </a:srgbClr>
        </a:solidFill>
        <a:ln>
          <a:noFill/>
        </a:ln>
      </a:spPr>
      <a:bodyPr rtlCol="0" anchor="ctr"/>
      <a:lstStyle>
        <a:defPPr algn="just">
          <a:lnSpc>
            <a:spcPct val="120000"/>
          </a:lnSpc>
          <a:defRPr lang="zh-CN" altLang="zh-CN" sz="1200" b="1" dirty="0">
            <a:solidFill>
              <a:schemeClr val="bg2">
                <a:lumMod val="10000"/>
              </a:schemeClr>
            </a:solidFill>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4366</Words>
  <Application>WPS 演示</Application>
  <PresentationFormat>自定义</PresentationFormat>
  <Paragraphs>517</Paragraphs>
  <Slides>24</Slides>
  <Notes>42</Notes>
  <HiddenSlides>0</HiddenSlides>
  <MMClips>0</MMClips>
  <ScaleCrop>false</ScaleCrop>
  <HeadingPairs>
    <vt:vector size="8" baseType="variant">
      <vt:variant>
        <vt:lpstr>已用的字体</vt:lpstr>
      </vt:variant>
      <vt:variant>
        <vt:i4>17</vt:i4>
      </vt:variant>
      <vt:variant>
        <vt:lpstr>主题</vt:lpstr>
      </vt:variant>
      <vt:variant>
        <vt:i4>7</vt:i4>
      </vt:variant>
      <vt:variant>
        <vt:lpstr>嵌入 OLE 服务器</vt:lpstr>
      </vt:variant>
      <vt:variant>
        <vt:i4>1</vt:i4>
      </vt:variant>
      <vt:variant>
        <vt:lpstr>幻灯片标题</vt:lpstr>
      </vt:variant>
      <vt:variant>
        <vt:i4>24</vt:i4>
      </vt:variant>
    </vt:vector>
  </HeadingPairs>
  <TitlesOfParts>
    <vt:vector size="49" baseType="lpstr">
      <vt:lpstr>Arial</vt:lpstr>
      <vt:lpstr>宋体</vt:lpstr>
      <vt:lpstr>Wingdings</vt:lpstr>
      <vt:lpstr>微软雅黑</vt:lpstr>
      <vt:lpstr>思源宋体 CN Medium</vt:lpstr>
      <vt:lpstr>Calibri</vt:lpstr>
      <vt:lpstr>Arial</vt:lpstr>
      <vt:lpstr>Lato Light</vt:lpstr>
      <vt:lpstr>Segoe Print</vt:lpstr>
      <vt:lpstr>思源宋体 CN SemiBold</vt:lpstr>
      <vt:lpstr>Lato Regular</vt:lpstr>
      <vt:lpstr>黑体</vt:lpstr>
      <vt:lpstr>Wingdings</vt:lpstr>
      <vt:lpstr>Times New Roman</vt:lpstr>
      <vt:lpstr>Arial Unicode MS</vt:lpstr>
      <vt:lpstr>Impact</vt:lpstr>
      <vt:lpstr>Calibri</vt:lpstr>
      <vt:lpstr>Office 主题</vt:lpstr>
      <vt:lpstr>1_Office 主题</vt:lpstr>
      <vt:lpstr>2_Office 主题</vt:lpstr>
      <vt:lpstr>3_Office 主题</vt:lpstr>
      <vt:lpstr>4_Office 主题</vt:lpstr>
      <vt:lpstr>5_Office 主题</vt:lpstr>
      <vt:lpstr>1_Office 主题​​</vt:lpstr>
      <vt:lpstr>PBrush</vt:lpstr>
      <vt:lpstr>PowerPoint 演示文稿</vt:lpstr>
      <vt:lpstr>目录</vt:lpstr>
      <vt:lpstr>一、制度修订情况</vt:lpstr>
      <vt:lpstr>二、财务表基本情况</vt:lpstr>
      <vt:lpstr>PowerPoint 演示文稿</vt:lpstr>
      <vt:lpstr>二、财务表基本情况</vt:lpstr>
      <vt:lpstr>三、重点指标讲解</vt:lpstr>
      <vt:lpstr>三、重点指标讲解（三）其他指标</vt:lpstr>
      <vt:lpstr>三、重点指标讲解（三）其他指标</vt:lpstr>
      <vt:lpstr>三、重点指标讲解（三）其他指标</vt:lpstr>
      <vt:lpstr>三、重点指标讲解（三）其他指标</vt:lpstr>
      <vt:lpstr>三、重点指标讲解（三）其他指标</vt:lpstr>
      <vt:lpstr>三、重点指标讲解（三）其他指标</vt:lpstr>
      <vt:lpstr>三、重点指标讲解（三）其他指标</vt:lpstr>
      <vt:lpstr>三、重点指标讲解（三）其他指标</vt:lpstr>
      <vt:lpstr>三、重点指标讲解（三）其他指标</vt:lpstr>
      <vt:lpstr>三、重点指标讲解（三）其他指标</vt:lpstr>
      <vt:lpstr>四、填报注意事项</vt:lpstr>
      <vt:lpstr>四、填报注意事项</vt:lpstr>
      <vt:lpstr>四、填报注意事项</vt:lpstr>
      <vt:lpstr>五、上报要求</vt:lpstr>
      <vt:lpstr>六、工作要求</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井超</cp:lastModifiedBy>
  <cp:revision>1078</cp:revision>
  <dcterms:created xsi:type="dcterms:W3CDTF">2023-06-16T10:16:00Z</dcterms:created>
  <dcterms:modified xsi:type="dcterms:W3CDTF">2024-12-16T02:59:29Z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2052-11.8.2.8808</vt:lpwstr>
  </property>
  <property fmtid="{D5CDD505-2E9C-101B-9397-08002B2CF9AE}" pid="3" name="ICV">
    <vt:lpwstr>3D43C6C17132478F9E3B033315981197</vt:lpwstr>
  </property>
</Properties>
</file>