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  <p:sldMasterId id="2147483709" r:id="rId7"/>
  </p:sldMasterIdLst>
  <p:notesMasterIdLst>
    <p:notesMasterId r:id="rId11"/>
  </p:notesMasterIdLst>
  <p:handoutMasterIdLst>
    <p:handoutMasterId r:id="rId22"/>
  </p:handoutMasterIdLst>
  <p:sldIdLst>
    <p:sldId id="1414" r:id="rId8"/>
    <p:sldId id="1417" r:id="rId9"/>
    <p:sldId id="1416" r:id="rId10"/>
    <p:sldId id="1420" r:id="rId12"/>
    <p:sldId id="1421" r:id="rId13"/>
    <p:sldId id="1449" r:id="rId14"/>
    <p:sldId id="1422" r:id="rId15"/>
    <p:sldId id="1423" r:id="rId16"/>
    <p:sldId id="1424" r:id="rId17"/>
    <p:sldId id="1426" r:id="rId18"/>
    <p:sldId id="1425" r:id="rId19"/>
    <p:sldId id="1502" r:id="rId20"/>
    <p:sldId id="281" r:id="rId21"/>
  </p:sldIdLst>
  <p:sldSz cx="12192000" cy="6858000"/>
  <p:notesSz cx="9926320" cy="666877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ouyz" initials="zyz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60A8"/>
    <a:srgbClr val="4B649F"/>
    <a:srgbClr val="5E80B0"/>
    <a:srgbClr val="7DB1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175" autoAdjust="0"/>
    <p:restoredTop sz="94507" autoAdjust="0"/>
  </p:normalViewPr>
  <p:slideViewPr>
    <p:cSldViewPr showGuides="1">
      <p:cViewPr varScale="1">
        <p:scale>
          <a:sx n="82" d="100"/>
          <a:sy n="82" d="100"/>
        </p:scale>
        <p:origin x="-528" y="-86"/>
      </p:cViewPr>
      <p:guideLst>
        <p:guide orient="horz" pos="1988"/>
        <p:guide pos="27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4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4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334477"/>
            <a:ext cx="4301543" cy="334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2798" y="6334477"/>
            <a:ext cx="4301543" cy="334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4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4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62275" y="833438"/>
            <a:ext cx="4002088" cy="225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664" y="3209498"/>
            <a:ext cx="7941310" cy="2625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334477"/>
            <a:ext cx="4301543" cy="334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798" y="6334477"/>
            <a:ext cx="4301543" cy="334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平行四边形 2"/>
          <p:cNvSpPr/>
          <p:nvPr/>
        </p:nvSpPr>
        <p:spPr>
          <a:xfrm>
            <a:off x="735013" y="0"/>
            <a:ext cx="655637" cy="833438"/>
          </a:xfrm>
          <a:prstGeom prst="parallelogram">
            <a:avLst>
              <a:gd name="adj" fmla="val 4140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501650" y="0"/>
            <a:ext cx="619125" cy="833438"/>
          </a:xfrm>
          <a:prstGeom prst="parallelogram">
            <a:avLst>
              <a:gd name="adj" fmla="val 41402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任意多边形 20"/>
          <p:cNvSpPr/>
          <p:nvPr/>
        </p:nvSpPr>
        <p:spPr>
          <a:xfrm>
            <a:off x="0" y="0"/>
            <a:ext cx="811213" cy="833438"/>
          </a:xfrm>
          <a:custGeom>
            <a:avLst/>
            <a:gdLst>
              <a:gd name="connsiteX0" fmla="*/ 0 w 811161"/>
              <a:gd name="connsiteY0" fmla="*/ 0 h 833671"/>
              <a:gd name="connsiteX1" fmla="*/ 811161 w 811161"/>
              <a:gd name="connsiteY1" fmla="*/ 0 h 833671"/>
              <a:gd name="connsiteX2" fmla="*/ 523153 w 811161"/>
              <a:gd name="connsiteY2" fmla="*/ 833671 h 833671"/>
              <a:gd name="connsiteX3" fmla="*/ 0 w 811161"/>
              <a:gd name="connsiteY3" fmla="*/ 833671 h 833671"/>
              <a:gd name="connsiteX4" fmla="*/ 0 w 811161"/>
              <a:gd name="connsiteY4" fmla="*/ 0 h 83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33671">
                <a:moveTo>
                  <a:pt x="0" y="0"/>
                </a:moveTo>
                <a:lnTo>
                  <a:pt x="811161" y="0"/>
                </a:lnTo>
                <a:lnTo>
                  <a:pt x="523153" y="833671"/>
                </a:lnTo>
                <a:lnTo>
                  <a:pt x="0" y="833671"/>
                </a:lnTo>
                <a:lnTo>
                  <a:pt x="0" y="0"/>
                </a:lnTo>
                <a:close/>
              </a:path>
            </a:pathLst>
          </a:custGeom>
          <a:solidFill>
            <a:srgbClr val="2A3A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0" y="833438"/>
            <a:ext cx="1219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75" y="150813"/>
            <a:ext cx="5746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6BA9C-24A5-46FE-9BC5-98CCFF51DB6C}" type="datetime1">
              <a:rPr lang="zh-CN" altLang="en-US"/>
            </a:fld>
            <a:endParaRPr lang="zh-CN" altLang="en-US"/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fld id="{EB7B95C6-481A-4F91-9B30-4670ED25515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.png"/><Relationship Id="rId2" Type="http://schemas.openxmlformats.org/officeDocument/2006/relationships/tags" Target="../tags/tag12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13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5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4.png"/><Relationship Id="rId2" Type="http://schemas.openxmlformats.org/officeDocument/2006/relationships/tags" Target="../tags/tag6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8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9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10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.png"/><Relationship Id="rId2" Type="http://schemas.openxmlformats.org/officeDocument/2006/relationships/tags" Target="../tags/tag1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1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2" name="文本框 39"/>
          <p:cNvSpPr txBox="1"/>
          <p:nvPr>
            <p:custDataLst>
              <p:tags r:id="rId3"/>
            </p:custDataLst>
          </p:nvPr>
        </p:nvSpPr>
        <p:spPr>
          <a:xfrm>
            <a:off x="1199456" y="2420838"/>
            <a:ext cx="95805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银行、保险系统机构人员情况</a:t>
            </a:r>
            <a:endParaRPr lang="en-US" altLang="zh-CN" sz="4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r>
              <a:rPr lang="en-US" altLang="zh-CN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	          </a:t>
            </a:r>
            <a:r>
              <a:rPr lang="zh-CN" altLang="en-US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（</a:t>
            </a:r>
            <a:r>
              <a:rPr lang="en-US" altLang="zh-CN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BJJ104</a:t>
            </a:r>
            <a:r>
              <a:rPr lang="zh-CN" altLang="en-US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表）</a:t>
            </a:r>
            <a:endParaRPr lang="zh-CN" altLang="en-US" sz="4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cs typeface="黑体" panose="02010609060101010101" pitchFamily="49" charset="-122"/>
                <a:sym typeface="+mn-ea"/>
              </a:rPr>
              <a:t>四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注意事项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5400" y="1653230"/>
            <a:ext cx="8712968" cy="1954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8</a:t>
            </a:r>
            <a:r>
              <a:rPr lang="zh-CN" altLang="en-US" sz="2800" dirty="0"/>
              <a:t>、</a:t>
            </a:r>
            <a:r>
              <a:rPr lang="zh-CN" altLang="en-US" sz="2800" dirty="0">
                <a:solidFill>
                  <a:srgbClr val="00B050"/>
                </a:solidFill>
              </a:rPr>
              <a:t>保险公司北京分公司</a:t>
            </a:r>
            <a:r>
              <a:rPr lang="zh-CN" altLang="en-US" sz="2800" dirty="0"/>
              <a:t>，</a:t>
            </a:r>
            <a:r>
              <a:rPr lang="zh-CN" altLang="en-US" sz="2800" dirty="0">
                <a:solidFill>
                  <a:srgbClr val="FF0000"/>
                </a:solidFill>
              </a:rPr>
              <a:t>不要填写</a:t>
            </a:r>
            <a:r>
              <a:rPr lang="zh-CN" altLang="en-US" sz="2800" dirty="0"/>
              <a:t>银行填报的</a:t>
            </a:r>
            <a:r>
              <a:rPr lang="zh-CN" altLang="en-US" sz="2800" dirty="0">
                <a:solidFill>
                  <a:srgbClr val="FF0000"/>
                </a:solidFill>
              </a:rPr>
              <a:t>分理处、储蓄所</a:t>
            </a:r>
            <a:r>
              <a:rPr lang="zh-CN" altLang="en-US" sz="2800" dirty="0"/>
              <a:t>两列。</a:t>
            </a:r>
            <a:r>
              <a:rPr lang="zh-CN" altLang="en-US" sz="2800" dirty="0">
                <a:solidFill>
                  <a:srgbClr val="00B050"/>
                </a:solidFill>
              </a:rPr>
              <a:t>支公司</a:t>
            </a:r>
            <a:r>
              <a:rPr lang="zh-CN" altLang="en-US" sz="2800" dirty="0"/>
              <a:t>还有下级机构的，其下级机构填入“其他”列。</a:t>
            </a:r>
            <a:endParaRPr lang="zh-CN" altLang="en-US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5" y="4068148"/>
            <a:ext cx="9763125" cy="1371600"/>
          </a:xfrm>
          <a:prstGeom prst="rect">
            <a:avLst/>
          </a:prstGeom>
        </p:spPr>
      </p:pic>
      <p:sp>
        <p:nvSpPr>
          <p:cNvPr id="10" name="乘号 9"/>
          <p:cNvSpPr/>
          <p:nvPr/>
        </p:nvSpPr>
        <p:spPr>
          <a:xfrm>
            <a:off x="7456562" y="3933056"/>
            <a:ext cx="1584176" cy="1656184"/>
          </a:xfrm>
          <a:prstGeom prst="mathMultiply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cs typeface="黑体" panose="02010609060101010101" pitchFamily="49" charset="-122"/>
                <a:sym typeface="+mn-ea"/>
              </a:rPr>
              <a:t>四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注意事项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2280" y="1722116"/>
            <a:ext cx="1126744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9</a:t>
            </a:r>
            <a:r>
              <a:rPr lang="zh-CN" altLang="en-US" sz="2800" dirty="0"/>
              <a:t>、“从业人员”数为</a:t>
            </a:r>
            <a:r>
              <a:rPr lang="zh-CN" altLang="en-US" sz="2800" dirty="0">
                <a:solidFill>
                  <a:srgbClr val="FF0000"/>
                </a:solidFill>
              </a:rPr>
              <a:t>时点</a:t>
            </a:r>
            <a:r>
              <a:rPr lang="zh-CN" altLang="en-US" sz="2800" dirty="0"/>
              <a:t>指标，</a:t>
            </a:r>
            <a:r>
              <a:rPr lang="zh-CN" altLang="en-US" sz="2800" dirty="0">
                <a:solidFill>
                  <a:srgbClr val="FF0000"/>
                </a:solidFill>
              </a:rPr>
              <a:t>口径与劳动工资从业人员相同</a:t>
            </a:r>
            <a:r>
              <a:rPr lang="zh-CN" altLang="en-US" sz="2800" dirty="0"/>
              <a:t>。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endParaRPr lang="zh-CN" altLang="en-US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10</a:t>
            </a:r>
            <a:r>
              <a:rPr lang="zh-CN" altLang="en-US" sz="2800" dirty="0"/>
              <a:t>、主栏、宾栏合计项为自动生成，填报时不能录入数据。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endParaRPr lang="en-US" altLang="zh-CN" sz="3500" dirty="0"/>
          </a:p>
          <a:p>
            <a:pPr>
              <a:lnSpc>
                <a:spcPct val="150000"/>
              </a:lnSpc>
            </a:pPr>
            <a:r>
              <a:rPr lang="en-US" altLang="zh-CN" sz="3500" b="1" dirty="0">
                <a:solidFill>
                  <a:srgbClr val="FF0000"/>
                </a:solidFill>
              </a:rPr>
              <a:t>11</a:t>
            </a:r>
            <a:r>
              <a:rPr lang="zh-CN" altLang="en-US" sz="3500" b="1" dirty="0">
                <a:solidFill>
                  <a:srgbClr val="FF0000"/>
                </a:solidFill>
              </a:rPr>
              <a:t>、</a:t>
            </a:r>
            <a:r>
              <a:rPr lang="en-US" altLang="zh-CN" sz="3500" b="1" dirty="0" smtClean="0">
                <a:solidFill>
                  <a:srgbClr val="FF0000"/>
                </a:solidFill>
              </a:rPr>
              <a:t>2025</a:t>
            </a:r>
            <a:r>
              <a:rPr lang="zh-CN" altLang="en-US" sz="3500" b="1" dirty="0" smtClean="0">
                <a:solidFill>
                  <a:srgbClr val="FF0000"/>
                </a:solidFill>
              </a:rPr>
              <a:t>年</a:t>
            </a:r>
            <a:r>
              <a:rPr lang="en-US" altLang="zh-CN" sz="3500" b="1" dirty="0">
                <a:solidFill>
                  <a:srgbClr val="FF0000"/>
                </a:solidFill>
              </a:rPr>
              <a:t>3</a:t>
            </a:r>
            <a:r>
              <a:rPr lang="zh-CN" altLang="en-US" sz="3500" b="1" dirty="0">
                <a:solidFill>
                  <a:srgbClr val="FF0000"/>
                </a:solidFill>
              </a:rPr>
              <a:t>月</a:t>
            </a:r>
            <a:r>
              <a:rPr lang="en-US" altLang="zh-CN" sz="3500" b="1" dirty="0">
                <a:solidFill>
                  <a:srgbClr val="FF0000"/>
                </a:solidFill>
              </a:rPr>
              <a:t>10</a:t>
            </a:r>
            <a:r>
              <a:rPr lang="zh-CN" altLang="en-US" sz="3500" b="1" dirty="0">
                <a:solidFill>
                  <a:srgbClr val="FF0000"/>
                </a:solidFill>
              </a:rPr>
              <a:t>日</a:t>
            </a:r>
            <a:r>
              <a:rPr lang="en-US" altLang="zh-CN" sz="3500" b="1" dirty="0">
                <a:solidFill>
                  <a:srgbClr val="FF0000"/>
                </a:solidFill>
              </a:rPr>
              <a:t>24</a:t>
            </a:r>
            <a:r>
              <a:rPr lang="zh-CN" altLang="en-US" sz="3500" b="1" dirty="0">
                <a:solidFill>
                  <a:srgbClr val="FF0000"/>
                </a:solidFill>
              </a:rPr>
              <a:t>时前网上填报。</a:t>
            </a:r>
            <a:endParaRPr lang="zh-CN" altLang="en-US" sz="3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67608" y="2276872"/>
            <a:ext cx="686183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000" dirty="0" smtClean="0">
                <a:solidFill>
                  <a:srgbClr val="FF0000"/>
                </a:solidFill>
              </a:rPr>
              <a:t>最终解释以制度为准。</a:t>
            </a:r>
            <a:endParaRPr lang="en-US" altLang="zh-CN" sz="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6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26188" y="5200650"/>
            <a:ext cx="5865812" cy="165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62"/>
          <p:cNvSpPr txBox="1"/>
          <p:nvPr/>
        </p:nvSpPr>
        <p:spPr>
          <a:xfrm>
            <a:off x="4727848" y="2851270"/>
            <a:ext cx="2959465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6600" b="1" dirty="0">
                <a:latin typeface="Arial" panose="020B0604020202020204" pitchFamily="34" charset="0"/>
                <a:ea typeface="微软雅黑" panose="020B0503020204020204" pitchFamily="34" charset="-122"/>
              </a:rPr>
              <a:t>谢谢！ </a:t>
            </a:r>
            <a:endParaRPr lang="zh-CN" altLang="en-US" sz="66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69" name="矩形 1068"/>
          <p:cNvSpPr/>
          <p:nvPr/>
        </p:nvSpPr>
        <p:spPr>
          <a:xfrm>
            <a:off x="10906125" y="4237038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10637838" y="4008438"/>
            <a:ext cx="474663" cy="474663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1262063" y="2146300"/>
            <a:ext cx="474663" cy="47466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1460500" y="2386013"/>
            <a:ext cx="474663" cy="474663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1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2" name="文本框 39"/>
          <p:cNvSpPr txBox="1"/>
          <p:nvPr>
            <p:custDataLst>
              <p:tags r:id="rId3"/>
            </p:custDataLst>
          </p:nvPr>
        </p:nvSpPr>
        <p:spPr>
          <a:xfrm>
            <a:off x="3820350" y="1130217"/>
            <a:ext cx="9580500" cy="4392549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4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 </a:t>
            </a:r>
            <a:r>
              <a:rPr lang="zh-CN" altLang="en-US" sz="4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统计范围</a:t>
            </a:r>
            <a:endParaRPr lang="en-US" altLang="zh-CN" sz="4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2. </a:t>
            </a:r>
            <a:r>
              <a:rPr lang="zh-CN" altLang="en-US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报表表式</a:t>
            </a:r>
            <a:endParaRPr lang="en-US" altLang="zh-CN" sz="48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3. </a:t>
            </a:r>
            <a:r>
              <a:rPr lang="zh-CN" altLang="en-US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指标解释</a:t>
            </a:r>
            <a:endParaRPr lang="en-US" altLang="zh-CN" sz="48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4. </a:t>
            </a:r>
            <a:r>
              <a:rPr lang="zh-CN" altLang="en-US" sz="4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注意事项</a:t>
            </a:r>
            <a:endParaRPr lang="en-US" altLang="zh-CN" sz="48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一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统计范围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1384" y="1703388"/>
            <a:ext cx="10369152" cy="260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在京各银行总行、北京分行，保险公司总公司、北京分公司。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  <a:p>
            <a:pPr marL="457200" indent="-457200" algn="just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含村镇银行、信用卡中心、健康保险、意外保险、养老保险、再保险公司等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  <a:p>
            <a:pPr algn="just" fontAlgn="auto">
              <a:lnSpc>
                <a:spcPct val="150000"/>
              </a:lnSpc>
              <a:buNone/>
            </a:pPr>
            <a:endParaRPr 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二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报表表式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624" y="932765"/>
            <a:ext cx="7477125" cy="57054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763140" y="2420887"/>
            <a:ext cx="1172620" cy="42095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flipV="1">
            <a:off x="4281809" y="1140496"/>
            <a:ext cx="5906940" cy="7763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cs typeface="黑体" panose="02010609060101010101" pitchFamily="49" charset="-122"/>
                <a:sym typeface="+mn-ea"/>
              </a:rPr>
              <a:t>三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指标解释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3392" y="1573519"/>
            <a:ext cx="91450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/>
              <a:t>主栏指标：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r>
              <a:rPr lang="zh-CN" altLang="en-US" sz="2800" dirty="0"/>
              <a:t>各区：以北京市行政区划分为准，以及经济技术开发区。填报中按各级金融机构</a:t>
            </a:r>
            <a:r>
              <a:rPr lang="zh-CN" altLang="en-US" sz="2800" dirty="0">
                <a:solidFill>
                  <a:srgbClr val="FF0000"/>
                </a:solidFill>
              </a:rPr>
              <a:t>实际经营地</a:t>
            </a:r>
            <a:r>
              <a:rPr lang="zh-CN" altLang="en-US" sz="2800" dirty="0"/>
              <a:t>填列。</a:t>
            </a:r>
            <a:endParaRPr lang="en-US" altLang="zh-CN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/>
              <a:t>宾栏指标：</a:t>
            </a:r>
            <a:endParaRPr lang="zh-CN" altLang="en-US" sz="2800" dirty="0"/>
          </a:p>
          <a:p>
            <a:pPr>
              <a:lnSpc>
                <a:spcPct val="150000"/>
              </a:lnSpc>
            </a:pPr>
            <a:r>
              <a:rPr lang="zh-CN" altLang="en-US" sz="2800" dirty="0"/>
              <a:t>机构：指按金融机构层级模式设置的各级机构。</a:t>
            </a:r>
            <a:endParaRPr lang="zh-CN" altLang="en-US" sz="2800" dirty="0"/>
          </a:p>
          <a:p>
            <a:pPr>
              <a:lnSpc>
                <a:spcPct val="150000"/>
              </a:lnSpc>
            </a:pPr>
            <a:r>
              <a:rPr lang="zh-CN" altLang="en-US" sz="2800" dirty="0"/>
              <a:t>从业人员：指按金融层级模式设置的各级机构的</a:t>
            </a:r>
            <a:r>
              <a:rPr lang="zh-CN" altLang="en-US" sz="2800" dirty="0">
                <a:solidFill>
                  <a:srgbClr val="FF0000"/>
                </a:solidFill>
              </a:rPr>
              <a:t>年末从业人员数</a:t>
            </a:r>
            <a:r>
              <a:rPr lang="zh-CN" altLang="en-US" sz="2500" dirty="0"/>
              <a:t>。</a:t>
            </a:r>
            <a:endParaRPr lang="zh-CN" altLang="en-US" sz="2500" dirty="0"/>
          </a:p>
          <a:p>
            <a:endParaRPr lang="zh-CN" alt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cs typeface="黑体" panose="02010609060101010101" pitchFamily="49" charset="-122"/>
                <a:sym typeface="+mn-ea"/>
              </a:rPr>
              <a:t>三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指标解释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3470" y="1703388"/>
            <a:ext cx="1004906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500" dirty="0"/>
              <a:t>从业人员指报告期在本单位工作，并取得工资或其他形式劳动报酬的人员。具体包括在岗职工、劳务派遣人员、其他从业人员（含聘用的正式离退休人员、在本单位工作并支付劳动报酬的港澳台和外籍人员）。</a:t>
            </a:r>
            <a:r>
              <a:rPr lang="zh-CN" altLang="en-US" sz="2500" dirty="0">
                <a:solidFill>
                  <a:srgbClr val="FF0000"/>
                </a:solidFill>
              </a:rPr>
              <a:t>金融保险单位雇佣的专职代办员，保险公司雇佣的专职、兼职营销员也包括在内</a:t>
            </a:r>
            <a:r>
              <a:rPr lang="zh-CN" altLang="en-US" sz="2500" dirty="0"/>
              <a:t>。填报时各级机构人员数不包括下级机构人员数。</a:t>
            </a:r>
            <a:endParaRPr lang="zh-CN" altLang="en-US" sz="2500" dirty="0"/>
          </a:p>
          <a:p>
            <a:endParaRPr lang="zh-CN" alt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cs typeface="黑体" panose="02010609060101010101" pitchFamily="49" charset="-122"/>
                <a:sym typeface="+mn-ea"/>
              </a:rPr>
              <a:t>四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注意事项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3392" y="1714126"/>
            <a:ext cx="10011344" cy="3041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1</a:t>
            </a:r>
            <a:r>
              <a:rPr lang="zh-CN" altLang="en-US" sz="2800" dirty="0"/>
              <a:t>、总行、总公司不论有几个经营地，“机构”数</a:t>
            </a:r>
            <a:r>
              <a:rPr lang="zh-CN" altLang="en-US" sz="2800" dirty="0">
                <a:solidFill>
                  <a:srgbClr val="FF0000"/>
                </a:solidFill>
              </a:rPr>
              <a:t>只填报</a:t>
            </a:r>
            <a:r>
              <a:rPr lang="en-US" altLang="zh-CN" sz="2800" dirty="0">
                <a:solidFill>
                  <a:srgbClr val="FF0000"/>
                </a:solidFill>
              </a:rPr>
              <a:t>1</a:t>
            </a:r>
            <a:r>
              <a:rPr lang="zh-CN" altLang="en-US" sz="2800" dirty="0">
                <a:solidFill>
                  <a:srgbClr val="FF0000"/>
                </a:solidFill>
              </a:rPr>
              <a:t>个</a:t>
            </a:r>
            <a:r>
              <a:rPr lang="zh-CN" altLang="en-US" sz="2800" dirty="0"/>
              <a:t>。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endParaRPr lang="zh-CN" altLang="en-US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2</a:t>
            </a:r>
            <a:r>
              <a:rPr lang="zh-CN" altLang="en-US" sz="2800" dirty="0"/>
              <a:t>、总行、总公司如有多个经营地，并且经营地不在同一区的，填写“机构”数时</a:t>
            </a:r>
            <a:r>
              <a:rPr lang="zh-CN" altLang="en-US" sz="2800" dirty="0">
                <a:solidFill>
                  <a:srgbClr val="FF0000"/>
                </a:solidFill>
              </a:rPr>
              <a:t>以总部所在地为准</a:t>
            </a:r>
            <a:r>
              <a:rPr lang="zh-CN" altLang="en-US" sz="2800" dirty="0"/>
              <a:t>。</a:t>
            </a:r>
            <a:endParaRPr lang="zh-CN" altLang="en-US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cs typeface="黑体" panose="02010609060101010101" pitchFamily="49" charset="-122"/>
                <a:sym typeface="+mn-ea"/>
              </a:rPr>
              <a:t>四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注意事项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5400" y="1658610"/>
            <a:ext cx="10122184" cy="4334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3</a:t>
            </a:r>
            <a:r>
              <a:rPr lang="zh-CN" altLang="en-US" sz="2800" dirty="0"/>
              <a:t>、总行、总公司如有多个经营地，并且经营地不在同一区的，填写“从业人员”数时，应将不同经营地从业人员，</a:t>
            </a:r>
            <a:r>
              <a:rPr lang="zh-CN" altLang="en-US" sz="2800" dirty="0">
                <a:solidFill>
                  <a:srgbClr val="FF0000"/>
                </a:solidFill>
              </a:rPr>
              <a:t>统一填报至总部所在区</a:t>
            </a:r>
            <a:r>
              <a:rPr lang="zh-CN" altLang="en-US" sz="2800" dirty="0"/>
              <a:t>。</a:t>
            </a:r>
            <a:endParaRPr lang="zh-CN" altLang="en-US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4</a:t>
            </a:r>
            <a:r>
              <a:rPr lang="zh-CN" altLang="en-US" sz="2800" dirty="0"/>
              <a:t>、总行、总公司，只填</a:t>
            </a:r>
            <a:r>
              <a:rPr lang="zh-CN" altLang="en-US" sz="2800" dirty="0">
                <a:solidFill>
                  <a:srgbClr val="FF0000"/>
                </a:solidFill>
              </a:rPr>
              <a:t>本级</a:t>
            </a:r>
            <a:r>
              <a:rPr lang="zh-CN" altLang="en-US" sz="2800" dirty="0"/>
              <a:t>的“机构”数和“从业人员”数，不填、也不含各分行、分公司的数据。一般不应出现下属层级管理的“机构”和“从业人员”。</a:t>
            </a:r>
            <a:endParaRPr lang="zh-CN" altLang="en-US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269"/>
          <p:cNvSpPr/>
          <p:nvPr/>
        </p:nvSpPr>
        <p:spPr>
          <a:xfrm>
            <a:off x="331470" y="805180"/>
            <a:ext cx="11139170" cy="564515"/>
          </a:xfrm>
          <a:prstGeom prst="rect">
            <a:avLst/>
          </a:prstGeom>
          <a:solidFill>
            <a:srgbClr val="4B649F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24" tIns="41411" rIns="82824" bIns="41411" rtlCol="0" anchor="ctr"/>
          <a:lstStyle/>
          <a:p>
            <a:pPr algn="ctr"/>
            <a:endParaRPr lang="en-US" sz="935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67335" y="805180"/>
            <a:ext cx="11267440" cy="564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cs typeface="黑体" panose="02010609060101010101" pitchFamily="49" charset="-122"/>
                <a:sym typeface="+mn-ea"/>
              </a:rPr>
              <a:t>四</a:t>
            </a:r>
            <a:r>
              <a:rPr 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注意事项</a:t>
            </a:r>
            <a:endParaRPr 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7335" y="1446178"/>
            <a:ext cx="11521280" cy="324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5</a:t>
            </a:r>
            <a:r>
              <a:rPr lang="zh-CN" altLang="en-US" sz="2800" dirty="0"/>
              <a:t>、</a:t>
            </a:r>
            <a:r>
              <a:rPr lang="zh-CN" altLang="en-US" sz="2800" dirty="0">
                <a:solidFill>
                  <a:srgbClr val="0070C0"/>
                </a:solidFill>
              </a:rPr>
              <a:t>银行信用卡中心 </a:t>
            </a:r>
            <a:r>
              <a:rPr lang="zh-CN" altLang="en-US" sz="2800" dirty="0"/>
              <a:t>“机构”和“从业人员”数</a:t>
            </a:r>
            <a:r>
              <a:rPr lang="zh-CN" altLang="en-US" sz="2800" dirty="0">
                <a:solidFill>
                  <a:srgbClr val="FF0000"/>
                </a:solidFill>
              </a:rPr>
              <a:t>填入“总行总公司”列</a:t>
            </a:r>
            <a:r>
              <a:rPr lang="zh-CN" altLang="en-US" sz="2800" dirty="0"/>
              <a:t>。</a:t>
            </a:r>
            <a:endParaRPr lang="zh-CN" altLang="en-US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6</a:t>
            </a:r>
            <a:r>
              <a:rPr lang="zh-CN" altLang="en-US" sz="2800" dirty="0"/>
              <a:t>、</a:t>
            </a:r>
            <a:r>
              <a:rPr lang="zh-CN" altLang="en-US" sz="2800" dirty="0">
                <a:solidFill>
                  <a:srgbClr val="0070C0"/>
                </a:solidFill>
              </a:rPr>
              <a:t>分行</a:t>
            </a:r>
            <a:r>
              <a:rPr lang="zh-CN" altLang="en-US" sz="2800" dirty="0"/>
              <a:t>不应填写“其他”列，有二级支行的视同支行。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7</a:t>
            </a:r>
            <a:r>
              <a:rPr lang="zh-CN" altLang="en-US" sz="2800" dirty="0"/>
              <a:t>、需要</a:t>
            </a:r>
            <a:r>
              <a:rPr lang="zh-CN" altLang="en-US" sz="2800" dirty="0">
                <a:solidFill>
                  <a:srgbClr val="FF0000"/>
                </a:solidFill>
              </a:rPr>
              <a:t>特别注意</a:t>
            </a:r>
            <a:r>
              <a:rPr lang="zh-CN" altLang="en-US" sz="2800" dirty="0"/>
              <a:t>的单位：</a:t>
            </a:r>
            <a:endParaRPr lang="zh-CN" altLang="en-US" sz="2800" dirty="0"/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70C0"/>
                </a:solidFill>
              </a:rPr>
              <a:t>  农村商业银行：</a:t>
            </a:r>
            <a:r>
              <a:rPr lang="zh-CN" altLang="en-US" sz="2800" dirty="0">
                <a:solidFill>
                  <a:srgbClr val="FF0000"/>
                </a:solidFill>
              </a:rPr>
              <a:t>由总行填报支行、支公司的机构和从业人员</a:t>
            </a:r>
            <a:r>
              <a:rPr lang="zh-CN" altLang="en-US" sz="2800" dirty="0"/>
              <a:t>。</a:t>
            </a:r>
            <a:endParaRPr lang="zh-CN" altLang="en-US" sz="2800" dirty="0"/>
          </a:p>
          <a:p>
            <a:pPr>
              <a:lnSpc>
                <a:spcPct val="150000"/>
              </a:lnSpc>
            </a:pPr>
            <a:r>
              <a:rPr lang="zh-CN" altLang="en-US" sz="2800" dirty="0"/>
              <a:t> （村镇银行如果在其他区有分支机构的参照以上处理）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4981575"/>
            <a:ext cx="9763125" cy="1371600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938</Words>
  <Application>WPS 演示</Application>
  <PresentationFormat>自定义</PresentationFormat>
  <Paragraphs>91</Paragraphs>
  <Slides>13</Slides>
  <Notes>75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黑体</vt:lpstr>
      <vt:lpstr>Arial Unicode MS</vt:lpstr>
      <vt:lpstr>Calibri</vt:lpstr>
      <vt:lpstr>方正小标宋简体</vt:lpstr>
      <vt:lpstr>Times New Roman</vt:lpstr>
      <vt:lpstr>Office 主题</vt:lpstr>
      <vt:lpstr>1_Office 主题</vt:lpstr>
      <vt:lpstr>2_Office 主题</vt:lpstr>
      <vt:lpstr>3_Office 主题</vt:lpstr>
      <vt:lpstr>4_Office 主题</vt:lpstr>
      <vt:lpstr>5_Office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井超</cp:lastModifiedBy>
  <cp:revision>2167</cp:revision>
  <dcterms:created xsi:type="dcterms:W3CDTF">2023-06-16T10:16:00Z</dcterms:created>
  <dcterms:modified xsi:type="dcterms:W3CDTF">2024-12-10T03:23:40Z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2052-11.8.2.8808</vt:lpwstr>
  </property>
  <property fmtid="{D5CDD505-2E9C-101B-9397-08002B2CF9AE}" pid="3" name="ICV">
    <vt:lpwstr>3D43C6C17132478F9E3B033315981197</vt:lpwstr>
  </property>
</Properties>
</file>