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 id="2147483663" r:id="rId3"/>
  </p:sldMasterIdLst>
  <p:notesMasterIdLst>
    <p:notesMasterId r:id="rId8"/>
  </p:notesMasterIdLst>
  <p:sldIdLst>
    <p:sldId id="1265" r:id="rId4"/>
    <p:sldId id="412" r:id="rId5"/>
    <p:sldId id="332" r:id="rId6"/>
    <p:sldId id="262" r:id="rId7"/>
    <p:sldId id="769" r:id="rId9"/>
    <p:sldId id="765" r:id="rId10"/>
    <p:sldId id="270" r:id="rId11"/>
    <p:sldId id="271" r:id="rId12"/>
    <p:sldId id="272" r:id="rId13"/>
    <p:sldId id="276" r:id="rId14"/>
    <p:sldId id="768" r:id="rId15"/>
    <p:sldId id="278" r:id="rId16"/>
    <p:sldId id="487" r:id="rId17"/>
    <p:sldId id="411" r:id="rId18"/>
    <p:sldId id="279" r:id="rId19"/>
    <p:sldId id="913" r:id="rId20"/>
    <p:sldId id="282" r:id="rId21"/>
    <p:sldId id="284" r:id="rId22"/>
    <p:sldId id="1017" r:id="rId23"/>
    <p:sldId id="286" r:id="rId24"/>
    <p:sldId id="1196" r:id="rId25"/>
    <p:sldId id="1018" r:id="rId26"/>
    <p:sldId id="1019" r:id="rId27"/>
    <p:sldId id="1020" r:id="rId28"/>
    <p:sldId id="1021" r:id="rId29"/>
    <p:sldId id="1022" r:id="rId30"/>
    <p:sldId id="1198" r:id="rId31"/>
    <p:sldId id="1111" r:id="rId32"/>
    <p:sldId id="296" r:id="rId33"/>
    <p:sldId id="297" r:id="rId34"/>
    <p:sldId id="299" r:id="rId35"/>
    <p:sldId id="300" r:id="rId36"/>
    <p:sldId id="301" r:id="rId37"/>
    <p:sldId id="306" r:id="rId38"/>
    <p:sldId id="307" r:id="rId39"/>
    <p:sldId id="309" r:id="rId40"/>
    <p:sldId id="310" r:id="rId41"/>
    <p:sldId id="311" r:id="rId42"/>
    <p:sldId id="313" r:id="rId43"/>
    <p:sldId id="314" r:id="rId44"/>
    <p:sldId id="317" r:id="rId45"/>
    <p:sldId id="318" r:id="rId46"/>
    <p:sldId id="319" r:id="rId47"/>
    <p:sldId id="320" r:id="rId48"/>
    <p:sldId id="1199" r:id="rId49"/>
    <p:sldId id="322" r:id="rId50"/>
    <p:sldId id="485" r:id="rId51"/>
    <p:sldId id="323" r:id="rId52"/>
    <p:sldId id="324" r:id="rId53"/>
    <p:sldId id="325" r:id="rId54"/>
    <p:sldId id="1023" r:id="rId55"/>
    <p:sldId id="328" r:id="rId56"/>
    <p:sldId id="329" r:id="rId57"/>
    <p:sldId id="338" r:id="rId58"/>
    <p:sldId id="488" r:id="rId59"/>
    <p:sldId id="1165" r:id="rId60"/>
    <p:sldId id="1166" r:id="rId61"/>
    <p:sldId id="1169" r:id="rId62"/>
    <p:sldId id="1170" r:id="rId63"/>
    <p:sldId id="1167" r:id="rId64"/>
    <p:sldId id="1172" r:id="rId65"/>
    <p:sldId id="1174" r:id="rId66"/>
    <p:sldId id="1175" r:id="rId67"/>
    <p:sldId id="1176" r:id="rId68"/>
    <p:sldId id="1177" r:id="rId69"/>
    <p:sldId id="1178" r:id="rId70"/>
    <p:sldId id="1179" r:id="rId71"/>
    <p:sldId id="1180" r:id="rId72"/>
    <p:sldId id="1181" r:id="rId73"/>
    <p:sldId id="1182" r:id="rId74"/>
    <p:sldId id="1183" r:id="rId75"/>
    <p:sldId id="1184" r:id="rId76"/>
    <p:sldId id="1112" r:id="rId77"/>
    <p:sldId id="1114" r:id="rId78"/>
    <p:sldId id="1202" r:id="rId79"/>
    <p:sldId id="1115" r:id="rId80"/>
    <p:sldId id="1201" r:id="rId81"/>
    <p:sldId id="1203" r:id="rId82"/>
    <p:sldId id="1117" r:id="rId83"/>
    <p:sldId id="1205" r:id="rId84"/>
    <p:sldId id="407" r:id="rId85"/>
    <p:sldId id="402" r:id="rId86"/>
    <p:sldId id="1164" r:id="rId87"/>
    <p:sldId id="1261" r:id="rId88"/>
    <p:sldId id="1262" r:id="rId89"/>
    <p:sldId id="1263" r:id="rId90"/>
    <p:sldId id="1120" r:id="rId9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叶 丁" initials="叶" lastIdx="2" clrIdx="0"/>
  <p:cmAuthor id="2" name="ppp" initials="p" lastIdx="1" clrIdx="1"/>
  <p:cmAuthor id="7" name="we li" initials="wl" lastIdx="1" clrIdx="5"/>
  <p:cmAuthor id="8" name="XIAO XINWEN" initials="XX" lastIdx="11" clrIdx="7"/>
  <p:cmAuthor id="3" name="lenovo" initials="l" lastIdx="6" clrIdx="2"/>
  <p:cmAuthor id="4" name="Lan, Jian" initials="L" lastIdx="1" clrIdx="2"/>
  <p:cmAuthor id="5" name="李 韬" initials="李" lastIdx="2" clrIdx="3"/>
  <p:cmAuthor id="6" name="35188" initials="3" lastIdx="1" clrIdx="4"/>
  <p:cmAuthor id="0" name="张梦临(办公室文秘核稿)"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9118" autoAdjust="0"/>
  </p:normalViewPr>
  <p:slideViewPr>
    <p:cSldViewPr>
      <p:cViewPr varScale="1">
        <p:scale>
          <a:sx n="69" d="100"/>
          <a:sy n="69" d="100"/>
        </p:scale>
        <p:origin x="-1602" y="-108"/>
      </p:cViewPr>
      <p:guideLst>
        <p:guide orient="horz" pos="2114"/>
        <p:guide pos="2880"/>
      </p:guideLst>
    </p:cSldViewPr>
  </p:slideViewPr>
  <p:notesTextViewPr>
    <p:cViewPr>
      <p:scale>
        <a:sx n="100" d="100"/>
        <a:sy n="100" d="100"/>
      </p:scale>
      <p:origin x="0" y="0"/>
    </p:cViewPr>
  </p:notesTextViewPr>
  <p:sorterViewPr>
    <p:cViewPr>
      <p:scale>
        <a:sx n="66" d="100"/>
        <a:sy n="66" d="100"/>
      </p:scale>
      <p:origin x="0" y="9174"/>
    </p:cViewPr>
  </p:sorterViewPr>
  <p:gridSpacing cx="72008" cy="72008"/>
</p:viewPr>
</file>

<file path=ppt/_rels/presentation.xml.rels><?xml version="1.0" encoding="UTF-8" standalone="yes"?>
<Relationships xmlns="http://schemas.openxmlformats.org/package/2006/relationships"><Relationship Id="rId95" Type="http://schemas.openxmlformats.org/officeDocument/2006/relationships/commentAuthors" Target="commentAuthors.xml"/><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notesMaster" Target="notesMasters/notesMaster1.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024FD02-3288-43F2-B078-D666B980108F}" type="doc">
      <dgm:prSet loTypeId="urn:microsoft.com/office/officeart/2005/8/layout/vList2" loCatId="list" qsTypeId="urn:microsoft.com/office/officeart/2005/8/quickstyle/simple1#42" qsCatId="simple" csTypeId="urn:microsoft.com/office/officeart/2005/8/colors/accent0_2" csCatId="mainScheme" phldr="1"/>
      <dgm:spPr/>
      <dgm:t>
        <a:bodyPr/>
        <a:lstStyle/>
        <a:p>
          <a:endParaRPr lang="zh-CN" altLang="en-US"/>
        </a:p>
      </dgm:t>
    </dgm:pt>
    <dgm:pt modelId="{26FD08A9-DA22-4014-83CF-FD20EB68F1D8}">
      <dgm:prSet custT="1"/>
      <dgm:spPr/>
      <dgm:t>
        <a:bodyPr/>
        <a:lstStyle/>
        <a:p>
          <a:pPr rtl="0"/>
          <a:r>
            <a:rPr lang="zh-CN" altLang="en-US" sz="1800" b="1" dirty="0" smtClean="0">
              <a:solidFill>
                <a:schemeClr val="tx2"/>
              </a:solidFill>
              <a:latin typeface="+mn-ea"/>
              <a:ea typeface="+mn-ea"/>
            </a:rPr>
            <a:t>①企业</a:t>
          </a:r>
          <a:r>
            <a:rPr lang="zh-CN" altLang="en-US" sz="1800" b="1" dirty="0" smtClean="0">
              <a:solidFill>
                <a:schemeClr val="accent2"/>
              </a:solidFill>
              <a:latin typeface="+mn-ea"/>
              <a:ea typeface="+mn-ea"/>
            </a:rPr>
            <a:t>按实际缴纳的增值税</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填报，包括了上期留抵税额</a:t>
          </a:r>
          <a:endParaRPr lang="en-US" sz="1800" b="1" dirty="0">
            <a:solidFill>
              <a:schemeClr val="tx2"/>
            </a:solidFill>
            <a:latin typeface="+mn-ea"/>
            <a:ea typeface="+mn-ea"/>
          </a:endParaRPr>
        </a:p>
      </dgm:t>
    </dgm:pt>
    <dgm:pt modelId="{3D501051-E99D-43C3-9578-2CBF29E9B20B}" cxnId="{35BE117F-32D1-4D50-8E47-04B8DE8840B6}" type="parTrans">
      <dgm:prSet/>
      <dgm:spPr/>
      <dgm:t>
        <a:bodyPr/>
        <a:lstStyle/>
        <a:p>
          <a:endParaRPr lang="zh-CN" altLang="en-US" sz="1800"/>
        </a:p>
      </dgm:t>
    </dgm:pt>
    <dgm:pt modelId="{9A8E36B2-5054-4E50-982B-AD72E792D021}" cxnId="{35BE117F-32D1-4D50-8E47-04B8DE8840B6}" type="sibTrans">
      <dgm:prSet/>
      <dgm:spPr/>
      <dgm:t>
        <a:bodyPr/>
        <a:lstStyle/>
        <a:p>
          <a:endParaRPr lang="zh-CN" altLang="en-US" sz="1800"/>
        </a:p>
      </dgm:t>
    </dgm:pt>
    <dgm:pt modelId="{00E2CF63-A27B-4401-B089-2AEC10D70393}">
      <dgm:prSet custT="1"/>
      <dgm:spPr/>
      <dgm:t>
        <a:bodyPr/>
        <a:lstStyle/>
        <a:p>
          <a:r>
            <a:rPr lang="zh-CN" altLang="en-US" sz="1800" b="1" dirty="0" smtClean="0">
              <a:solidFill>
                <a:schemeClr val="tx2"/>
              </a:solidFill>
              <a:latin typeface="+mn-ea"/>
              <a:ea typeface="+mn-ea"/>
            </a:rPr>
            <a:t>②按照财务账中的“未交增值税”科目的期末贷方（或借方）余额填报的，是</a:t>
          </a:r>
          <a:r>
            <a:rPr lang="zh-CN" altLang="en-US" sz="1800" b="1" dirty="0" smtClean="0">
              <a:solidFill>
                <a:schemeClr val="accent2"/>
              </a:solidFill>
              <a:latin typeface="+mn-ea"/>
              <a:ea typeface="+mn-ea"/>
            </a:rPr>
            <a:t>当月数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，不是全年数</a:t>
          </a:r>
          <a:endParaRPr lang="zh-CN" altLang="en-US" sz="1800" b="1" dirty="0">
            <a:solidFill>
              <a:schemeClr val="tx2"/>
            </a:solidFill>
            <a:latin typeface="+mn-ea"/>
            <a:ea typeface="+mn-ea"/>
          </a:endParaRPr>
        </a:p>
      </dgm:t>
    </dgm:pt>
    <dgm:pt modelId="{522EC86B-A31B-48EF-AFC3-AD428326F714}" cxnId="{D8FD7482-174A-4843-B275-076237A94571}" type="parTrans">
      <dgm:prSet/>
      <dgm:spPr/>
      <dgm:t>
        <a:bodyPr/>
        <a:lstStyle/>
        <a:p>
          <a:endParaRPr lang="zh-CN" altLang="en-US" sz="1800"/>
        </a:p>
      </dgm:t>
    </dgm:pt>
    <dgm:pt modelId="{4ABA6913-BCCB-4B05-8C5A-0C85FDC1374D}" cxnId="{D8FD7482-174A-4843-B275-076237A94571}" type="sibTrans">
      <dgm:prSet/>
      <dgm:spPr/>
      <dgm:t>
        <a:bodyPr/>
        <a:lstStyle/>
        <a:p>
          <a:endParaRPr lang="zh-CN" altLang="en-US" sz="1800"/>
        </a:p>
      </dgm:t>
    </dgm:pt>
    <dgm:pt modelId="{5C0FE4C9-BCFB-4DAE-A9C8-376FD6B84ECF}">
      <dgm:prSet custT="1"/>
      <dgm:spPr/>
      <dgm:t>
        <a:bodyPr/>
        <a:lstStyle/>
        <a:p>
          <a:r>
            <a:rPr lang="zh-CN" altLang="en-US" sz="1800" b="1" dirty="0" smtClean="0">
              <a:solidFill>
                <a:schemeClr val="tx2"/>
              </a:solidFill>
              <a:latin typeface="+mn-ea"/>
              <a:ea typeface="+mn-ea"/>
            </a:rPr>
            <a:t>③按照应交增值税科目</a:t>
          </a:r>
          <a:r>
            <a:rPr lang="zh-CN" altLang="en-US" sz="1800" b="1" dirty="0" smtClean="0">
              <a:solidFill>
                <a:schemeClr val="accent2"/>
              </a:solidFill>
              <a:latin typeface="+mn-ea"/>
              <a:ea typeface="+mn-ea"/>
            </a:rPr>
            <a:t>贷方数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填报的</a:t>
          </a:r>
          <a:endParaRPr lang="en-US" altLang="en-US" sz="1800" b="1" dirty="0" smtClean="0">
            <a:solidFill>
              <a:schemeClr val="tx2"/>
            </a:solidFill>
            <a:latin typeface="+mn-ea"/>
            <a:ea typeface="+mn-ea"/>
          </a:endParaRPr>
        </a:p>
      </dgm:t>
    </dgm:pt>
    <dgm:pt modelId="{B2DB121A-3982-4730-80FC-1699458893DE}" cxnId="{04BF59B1-B3B6-4ED8-9D4B-9B6E08B34B23}" type="parTrans">
      <dgm:prSet/>
      <dgm:spPr/>
      <dgm:t>
        <a:bodyPr/>
        <a:lstStyle/>
        <a:p>
          <a:endParaRPr lang="zh-CN" altLang="en-US" sz="1800"/>
        </a:p>
      </dgm:t>
    </dgm:pt>
    <dgm:pt modelId="{1F49CD05-5C6A-4326-966D-F5BB360CED91}" cxnId="{04BF59B1-B3B6-4ED8-9D4B-9B6E08B34B23}" type="sibTrans">
      <dgm:prSet/>
      <dgm:spPr/>
      <dgm:t>
        <a:bodyPr/>
        <a:lstStyle/>
        <a:p>
          <a:endParaRPr lang="zh-CN" altLang="en-US" sz="1800"/>
        </a:p>
      </dgm:t>
    </dgm:pt>
    <dgm:pt modelId="{3922FDC2-9CF5-434A-9720-9714476B1CB3}">
      <dgm:prSet custT="1"/>
      <dgm:spPr/>
      <dgm:t>
        <a:bodyPr/>
        <a:lstStyle/>
        <a:p>
          <a:r>
            <a:rPr lang="zh-CN" altLang="en-US" sz="1800" b="1" dirty="0" smtClean="0">
              <a:solidFill>
                <a:schemeClr val="tx2"/>
              </a:solidFill>
              <a:latin typeface="+mn-ea"/>
              <a:ea typeface="+mn-ea"/>
            </a:rPr>
            <a:t>④根据</a:t>
          </a:r>
          <a:r>
            <a:rPr lang="zh-CN" altLang="en-US" sz="1800" b="1" dirty="0" smtClean="0">
              <a:solidFill>
                <a:schemeClr val="accent2"/>
              </a:solidFill>
              <a:latin typeface="+mn-ea"/>
              <a:ea typeface="+mn-ea"/>
            </a:rPr>
            <a:t>财务账中应交税费科目</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填报的，多计算了城建税、房产税和土地使用税等</a:t>
          </a:r>
          <a:endParaRPr lang="en-US" altLang="zh-CN" sz="1800" b="1" dirty="0" smtClean="0">
            <a:solidFill>
              <a:schemeClr val="tx2"/>
            </a:solidFill>
            <a:latin typeface="+mn-ea"/>
            <a:ea typeface="+mn-ea"/>
          </a:endParaRPr>
        </a:p>
      </dgm:t>
    </dgm:pt>
    <dgm:pt modelId="{726A6FBD-7E4E-4376-8195-F2FF021F25CA}" cxnId="{122C8DE0-753E-4602-A358-CE584D3D7757}" type="parTrans">
      <dgm:prSet/>
      <dgm:spPr/>
      <dgm:t>
        <a:bodyPr/>
        <a:lstStyle/>
        <a:p>
          <a:endParaRPr lang="zh-CN" altLang="en-US" sz="1800"/>
        </a:p>
      </dgm:t>
    </dgm:pt>
    <dgm:pt modelId="{FEDA964A-8DAD-40C5-B07D-A52583015DBA}" cxnId="{122C8DE0-753E-4602-A358-CE584D3D7757}" type="sibTrans">
      <dgm:prSet/>
      <dgm:spPr/>
      <dgm:t>
        <a:bodyPr/>
        <a:lstStyle/>
        <a:p>
          <a:endParaRPr lang="zh-CN" altLang="en-US" sz="1800"/>
        </a:p>
      </dgm:t>
    </dgm:pt>
    <dgm:pt modelId="{385C79DD-D5F1-4878-BD08-79D2D7FE6847}">
      <dgm:prSet custT="1"/>
      <dgm:spPr/>
      <dgm:t>
        <a:bodyPr/>
        <a:lstStyle/>
        <a:p>
          <a:r>
            <a:rPr lang="zh-CN" altLang="en-US" sz="1800" b="1" dirty="0" smtClean="0">
              <a:solidFill>
                <a:schemeClr val="tx2"/>
              </a:solidFill>
              <a:latin typeface="+mn-ea"/>
              <a:ea typeface="+mn-ea"/>
            </a:rPr>
            <a:t>⑥有的企业</a:t>
          </a:r>
          <a:r>
            <a:rPr lang="zh-CN" altLang="en-US" sz="1800" b="1" dirty="0" smtClean="0">
              <a:solidFill>
                <a:schemeClr val="accent2"/>
              </a:solidFill>
              <a:latin typeface="+mn-ea"/>
              <a:ea typeface="+mn-ea"/>
            </a:rPr>
            <a:t>多统计了补交的上年税款</a:t>
          </a:r>
          <a:r>
            <a:rPr lang="zh-CN" altLang="en-US" sz="1800" b="1" dirty="0" smtClean="0">
              <a:solidFill>
                <a:schemeClr val="accent2"/>
              </a:solidFill>
              <a:latin typeface="宋体" panose="02010600030101010101" pitchFamily="2" charset="-122"/>
              <a:ea typeface="宋体" panose="02010600030101010101" pitchFamily="2" charset="-122"/>
            </a:rPr>
            <a:t>╳</a:t>
          </a:r>
          <a:endParaRPr lang="en-US" altLang="zh-CN" sz="1800" b="1" dirty="0" smtClean="0">
            <a:solidFill>
              <a:schemeClr val="accent2"/>
            </a:solidFill>
            <a:latin typeface="+mn-ea"/>
            <a:ea typeface="+mn-ea"/>
          </a:endParaRPr>
        </a:p>
      </dgm:t>
    </dgm:pt>
    <dgm:pt modelId="{62ED45D0-68F7-41EE-8A99-C884B0353D45}" cxnId="{98305A1C-C558-4809-97D1-0B386C2AB093}" type="parTrans">
      <dgm:prSet/>
      <dgm:spPr/>
      <dgm:t>
        <a:bodyPr/>
        <a:lstStyle/>
        <a:p>
          <a:endParaRPr lang="zh-CN" altLang="en-US" sz="1800"/>
        </a:p>
      </dgm:t>
    </dgm:pt>
    <dgm:pt modelId="{48FD1DAE-23E9-43DC-B1D4-CD4CD8DF68D7}" cxnId="{98305A1C-C558-4809-97D1-0B386C2AB093}" type="sibTrans">
      <dgm:prSet/>
      <dgm:spPr/>
      <dgm:t>
        <a:bodyPr/>
        <a:lstStyle/>
        <a:p>
          <a:endParaRPr lang="zh-CN" altLang="en-US" sz="1800"/>
        </a:p>
      </dgm:t>
    </dgm:pt>
    <dgm:pt modelId="{C57B66FA-63A1-48F8-8E5F-817B5DCF8FC1}">
      <dgm:prSet custT="1"/>
      <dgm:spPr/>
      <dgm:t>
        <a:bodyPr/>
        <a:lstStyle/>
        <a:p>
          <a:r>
            <a:rPr lang="zh-CN" altLang="en-US" sz="1800" b="1" dirty="0" smtClean="0">
              <a:solidFill>
                <a:schemeClr val="tx2"/>
              </a:solidFill>
              <a:latin typeface="+mn-ea"/>
              <a:ea typeface="+mn-ea"/>
            </a:rPr>
            <a:t>⑦有的是进项税额较大，一直没有抵扣完，</a:t>
          </a:r>
          <a:r>
            <a:rPr lang="zh-CN" altLang="en-US" sz="1800" b="1" dirty="0" smtClean="0">
              <a:solidFill>
                <a:schemeClr val="accent2"/>
              </a:solidFill>
              <a:latin typeface="+mn-ea"/>
              <a:ea typeface="+mn-ea"/>
            </a:rPr>
            <a:t>报告期没有交过税，于是增值税按零填报</a:t>
          </a:r>
          <a:r>
            <a:rPr lang="zh-CN" altLang="en-US" sz="1800" b="1" dirty="0" smtClean="0">
              <a:solidFill>
                <a:schemeClr val="accent2"/>
              </a:solidFill>
              <a:latin typeface="宋体" panose="02010600030101010101" pitchFamily="2" charset="-122"/>
              <a:ea typeface="宋体" panose="02010600030101010101" pitchFamily="2" charset="-122"/>
            </a:rPr>
            <a:t>╳</a:t>
          </a:r>
          <a:endParaRPr lang="zh-CN" altLang="en-US" sz="1800" b="1" dirty="0" smtClean="0">
            <a:solidFill>
              <a:schemeClr val="accent2"/>
            </a:solidFill>
            <a:latin typeface="+mn-ea"/>
            <a:ea typeface="+mn-ea"/>
          </a:endParaRPr>
        </a:p>
      </dgm:t>
    </dgm:pt>
    <dgm:pt modelId="{90EEF6B8-E551-4EB8-8383-50FB8DC8344D}" cxnId="{6CAED66F-BE95-4464-B47D-36FDA8C33813}" type="parTrans">
      <dgm:prSet/>
      <dgm:spPr/>
      <dgm:t>
        <a:bodyPr/>
        <a:lstStyle/>
        <a:p>
          <a:endParaRPr lang="zh-CN" altLang="en-US" sz="1800"/>
        </a:p>
      </dgm:t>
    </dgm:pt>
    <dgm:pt modelId="{4DE8261C-3560-4B4F-A1EC-EC22F0EEA36C}" cxnId="{6CAED66F-BE95-4464-B47D-36FDA8C33813}" type="sibTrans">
      <dgm:prSet/>
      <dgm:spPr/>
      <dgm:t>
        <a:bodyPr/>
        <a:lstStyle/>
        <a:p>
          <a:endParaRPr lang="zh-CN" altLang="en-US" sz="1800"/>
        </a:p>
      </dgm:t>
    </dgm:pt>
    <dgm:pt modelId="{227E94F0-BF53-4E01-A569-D1B92379FC05}">
      <dgm:prSet custT="1"/>
      <dgm:spPr/>
      <dgm:t>
        <a:bodyPr/>
        <a:lstStyle/>
        <a:p>
          <a:r>
            <a:rPr kumimoji="0" lang="zh-CN" altLang="en-US" sz="1800" b="1" dirty="0" smtClean="0">
              <a:solidFill>
                <a:schemeClr val="tx2"/>
              </a:solidFill>
              <a:latin typeface="+mn-ea"/>
              <a:ea typeface="+mn-ea"/>
            </a:rPr>
            <a:t>⑧未按法人口径填报，漏报</a:t>
          </a:r>
          <a:r>
            <a:rPr kumimoji="0" lang="zh-CN" altLang="en-US" sz="1800" b="1" dirty="0" smtClean="0">
              <a:solidFill>
                <a:schemeClr val="accent2"/>
              </a:solidFill>
              <a:latin typeface="+mn-ea"/>
              <a:ea typeface="+mn-ea"/>
            </a:rPr>
            <a:t>独立纳税的分公司数据</a:t>
          </a:r>
          <a:r>
            <a:rPr lang="zh-CN" altLang="en-US" sz="1800" b="1" dirty="0" smtClean="0">
              <a:solidFill>
                <a:schemeClr val="accent2"/>
              </a:solidFill>
              <a:latin typeface="宋体" panose="02010600030101010101" pitchFamily="2" charset="-122"/>
              <a:ea typeface="宋体" panose="02010600030101010101" pitchFamily="2" charset="-122"/>
            </a:rPr>
            <a:t>╳</a:t>
          </a:r>
          <a:endParaRPr lang="zh-CN" altLang="en-US" sz="1800" b="1" dirty="0">
            <a:solidFill>
              <a:schemeClr val="tx2"/>
            </a:solidFill>
            <a:latin typeface="+mn-ea"/>
            <a:ea typeface="+mn-ea"/>
          </a:endParaRPr>
        </a:p>
      </dgm:t>
    </dgm:pt>
    <dgm:pt modelId="{3AADD8C7-D15D-4A6E-AA7F-8756AF866E79}" cxnId="{55968866-8696-4937-9122-6D5A32C298DC}" type="parTrans">
      <dgm:prSet/>
      <dgm:spPr/>
      <dgm:t>
        <a:bodyPr/>
        <a:lstStyle/>
        <a:p>
          <a:endParaRPr lang="zh-CN" altLang="en-US" sz="1800"/>
        </a:p>
      </dgm:t>
    </dgm:pt>
    <dgm:pt modelId="{6706A772-DEA6-467B-BEE0-50CCF47BD38B}" cxnId="{55968866-8696-4937-9122-6D5A32C298DC}" type="sibTrans">
      <dgm:prSet/>
      <dgm:spPr/>
      <dgm:t>
        <a:bodyPr/>
        <a:lstStyle/>
        <a:p>
          <a:endParaRPr lang="zh-CN" altLang="en-US" sz="1800"/>
        </a:p>
      </dgm:t>
    </dgm:pt>
    <dgm:pt modelId="{8CA9E282-AF09-41E1-B608-62D59B3B8C94}">
      <dgm:prSet custT="1"/>
      <dgm:spPr/>
      <dgm:t>
        <a:bodyPr/>
        <a:lstStyle/>
        <a:p>
          <a:r>
            <a:rPr lang="zh-CN" altLang="en-US" sz="1800" b="1" dirty="0" smtClean="0">
              <a:solidFill>
                <a:schemeClr val="tx2"/>
              </a:solidFill>
              <a:latin typeface="+mn-ea"/>
              <a:ea typeface="+mn-ea"/>
            </a:rPr>
            <a:t>⑤有的企业用</a:t>
          </a:r>
          <a:r>
            <a:rPr lang="zh-CN" altLang="en-US" sz="1800" b="1" dirty="0" smtClean="0">
              <a:solidFill>
                <a:schemeClr val="accent2"/>
              </a:solidFill>
              <a:latin typeface="+mn-ea"/>
              <a:ea typeface="+mn-ea"/>
            </a:rPr>
            <a:t>增值税纳税申报表中的应纳税合计数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a:t>
          </a:r>
          <a:endParaRPr lang="en-US" altLang="zh-CN" sz="1800" b="1" dirty="0" smtClean="0">
            <a:solidFill>
              <a:schemeClr val="tx2"/>
            </a:solidFill>
            <a:latin typeface="+mn-ea"/>
            <a:ea typeface="+mn-ea"/>
          </a:endParaRPr>
        </a:p>
      </dgm:t>
    </dgm:pt>
    <dgm:pt modelId="{7F203408-471C-4336-8DFC-AFB2AB3BA04F}" cxnId="{DA773AD7-714B-413B-9714-9179289FCF3C}" type="sibTrans">
      <dgm:prSet/>
      <dgm:spPr/>
      <dgm:t>
        <a:bodyPr/>
        <a:lstStyle/>
        <a:p>
          <a:endParaRPr lang="zh-CN" altLang="en-US" sz="1800"/>
        </a:p>
      </dgm:t>
    </dgm:pt>
    <dgm:pt modelId="{3486E18D-C225-4E98-897D-EF53C956F796}" cxnId="{DA773AD7-714B-413B-9714-9179289FCF3C}" type="parTrans">
      <dgm:prSet/>
      <dgm:spPr/>
      <dgm:t>
        <a:bodyPr/>
        <a:lstStyle/>
        <a:p>
          <a:endParaRPr lang="zh-CN" altLang="en-US" sz="1800"/>
        </a:p>
      </dgm:t>
    </dgm:pt>
    <dgm:pt modelId="{4FDBCEED-897D-46F4-84EC-A32887341B89}" type="pres">
      <dgm:prSet presAssocID="{1024FD02-3288-43F2-B078-D666B980108F}" presName="linear" presStyleCnt="0">
        <dgm:presLayoutVars>
          <dgm:animLvl val="lvl"/>
          <dgm:resizeHandles val="exact"/>
        </dgm:presLayoutVars>
      </dgm:prSet>
      <dgm:spPr/>
      <dgm:t>
        <a:bodyPr/>
        <a:lstStyle/>
        <a:p>
          <a:endParaRPr lang="zh-CN" altLang="en-US"/>
        </a:p>
      </dgm:t>
    </dgm:pt>
    <dgm:pt modelId="{64F4833B-B0C2-40DB-A300-336AC018ECB0}" type="pres">
      <dgm:prSet presAssocID="{26FD08A9-DA22-4014-83CF-FD20EB68F1D8}" presName="parentText" presStyleLbl="node1" presStyleIdx="0" presStyleCnt="8" custLinFactY="-831" custLinFactNeighborY="-100000">
        <dgm:presLayoutVars>
          <dgm:chMax val="0"/>
          <dgm:bulletEnabled val="1"/>
        </dgm:presLayoutVars>
      </dgm:prSet>
      <dgm:spPr/>
      <dgm:t>
        <a:bodyPr/>
        <a:lstStyle/>
        <a:p>
          <a:endParaRPr lang="zh-CN" altLang="en-US"/>
        </a:p>
      </dgm:t>
    </dgm:pt>
    <dgm:pt modelId="{FB3219B9-9769-4837-B637-06970D57B3DD}" type="pres">
      <dgm:prSet presAssocID="{9A8E36B2-5054-4E50-982B-AD72E792D021}" presName="spacer" presStyleCnt="0"/>
      <dgm:spPr/>
      <dgm:t>
        <a:bodyPr/>
        <a:lstStyle/>
        <a:p>
          <a:endParaRPr lang="zh-CN" altLang="en-US"/>
        </a:p>
      </dgm:t>
    </dgm:pt>
    <dgm:pt modelId="{A8FB9E21-6F78-4F68-9B9D-3D041CD858DA}" type="pres">
      <dgm:prSet presAssocID="{00E2CF63-A27B-4401-B089-2AEC10D70393}" presName="parentText" presStyleLbl="node1" presStyleIdx="1" presStyleCnt="8" custLinFactNeighborY="-53464">
        <dgm:presLayoutVars>
          <dgm:chMax val="0"/>
          <dgm:bulletEnabled val="1"/>
        </dgm:presLayoutVars>
      </dgm:prSet>
      <dgm:spPr/>
      <dgm:t>
        <a:bodyPr/>
        <a:lstStyle/>
        <a:p>
          <a:endParaRPr lang="zh-CN" altLang="en-US"/>
        </a:p>
      </dgm:t>
    </dgm:pt>
    <dgm:pt modelId="{42493501-7818-46E3-B7A2-3A10BD982F02}" type="pres">
      <dgm:prSet presAssocID="{4ABA6913-BCCB-4B05-8C5A-0C85FDC1374D}" presName="spacer" presStyleCnt="0"/>
      <dgm:spPr/>
      <dgm:t>
        <a:bodyPr/>
        <a:lstStyle/>
        <a:p>
          <a:endParaRPr lang="zh-CN" altLang="en-US"/>
        </a:p>
      </dgm:t>
    </dgm:pt>
    <dgm:pt modelId="{F1225EF7-BA90-4AC2-B337-A4E4E2A806C8}" type="pres">
      <dgm:prSet presAssocID="{5C0FE4C9-BCFB-4DAE-A9C8-376FD6B84ECF}" presName="parentText" presStyleLbl="node1" presStyleIdx="2" presStyleCnt="8" custLinFactY="570" custLinFactNeighborY="100000">
        <dgm:presLayoutVars>
          <dgm:chMax val="0"/>
          <dgm:bulletEnabled val="1"/>
        </dgm:presLayoutVars>
      </dgm:prSet>
      <dgm:spPr/>
      <dgm:t>
        <a:bodyPr/>
        <a:lstStyle/>
        <a:p>
          <a:endParaRPr lang="zh-CN" altLang="en-US"/>
        </a:p>
      </dgm:t>
    </dgm:pt>
    <dgm:pt modelId="{3722356B-5034-4283-B796-6360439EB9E1}" type="pres">
      <dgm:prSet presAssocID="{1F49CD05-5C6A-4326-966D-F5BB360CED91}" presName="spacer" presStyleCnt="0"/>
      <dgm:spPr/>
      <dgm:t>
        <a:bodyPr/>
        <a:lstStyle/>
        <a:p>
          <a:endParaRPr lang="zh-CN" altLang="en-US"/>
        </a:p>
      </dgm:t>
    </dgm:pt>
    <dgm:pt modelId="{18BCB7E0-5D4E-4788-A501-A5E9DA711837}" type="pres">
      <dgm:prSet presAssocID="{3922FDC2-9CF5-434A-9720-9714476B1CB3}" presName="parentText" presStyleLbl="node1" presStyleIdx="3" presStyleCnt="8" custLinFactNeighborY="24274">
        <dgm:presLayoutVars>
          <dgm:chMax val="0"/>
          <dgm:bulletEnabled val="1"/>
        </dgm:presLayoutVars>
      </dgm:prSet>
      <dgm:spPr/>
      <dgm:t>
        <a:bodyPr/>
        <a:lstStyle/>
        <a:p>
          <a:endParaRPr lang="zh-CN" altLang="en-US"/>
        </a:p>
      </dgm:t>
    </dgm:pt>
    <dgm:pt modelId="{CB49FB5D-1B9F-4B4F-95CE-4C7AD92DF18C}" type="pres">
      <dgm:prSet presAssocID="{FEDA964A-8DAD-40C5-B07D-A52583015DBA}" presName="spacer" presStyleCnt="0"/>
      <dgm:spPr/>
      <dgm:t>
        <a:bodyPr/>
        <a:lstStyle/>
        <a:p>
          <a:endParaRPr lang="zh-CN" altLang="en-US"/>
        </a:p>
      </dgm:t>
    </dgm:pt>
    <dgm:pt modelId="{EDF3F296-ED91-4046-8912-85B29C4B0F4D}" type="pres">
      <dgm:prSet presAssocID="{8CA9E282-AF09-41E1-B608-62D59B3B8C94}" presName="parentText" presStyleLbl="node1" presStyleIdx="4" presStyleCnt="8">
        <dgm:presLayoutVars>
          <dgm:chMax val="0"/>
          <dgm:bulletEnabled val="1"/>
        </dgm:presLayoutVars>
      </dgm:prSet>
      <dgm:spPr/>
      <dgm:t>
        <a:bodyPr/>
        <a:lstStyle/>
        <a:p>
          <a:endParaRPr lang="zh-CN" altLang="en-US"/>
        </a:p>
      </dgm:t>
    </dgm:pt>
    <dgm:pt modelId="{E2574E55-57DB-4421-8EBD-B12FD9EEB6D8}" type="pres">
      <dgm:prSet presAssocID="{7F203408-471C-4336-8DFC-AFB2AB3BA04F}" presName="spacer" presStyleCnt="0"/>
      <dgm:spPr/>
      <dgm:t>
        <a:bodyPr/>
        <a:lstStyle/>
        <a:p>
          <a:endParaRPr lang="zh-CN" altLang="en-US"/>
        </a:p>
      </dgm:t>
    </dgm:pt>
    <dgm:pt modelId="{18BAB8CF-45F8-408B-8D68-8B19A6B02E5E}" type="pres">
      <dgm:prSet presAssocID="{385C79DD-D5F1-4878-BD08-79D2D7FE6847}" presName="parentText" presStyleLbl="node1" presStyleIdx="5" presStyleCnt="8">
        <dgm:presLayoutVars>
          <dgm:chMax val="0"/>
          <dgm:bulletEnabled val="1"/>
        </dgm:presLayoutVars>
      </dgm:prSet>
      <dgm:spPr/>
      <dgm:t>
        <a:bodyPr/>
        <a:lstStyle/>
        <a:p>
          <a:endParaRPr lang="zh-CN" altLang="en-US"/>
        </a:p>
      </dgm:t>
    </dgm:pt>
    <dgm:pt modelId="{232F158E-6E73-4C6A-B0E0-3A9B25525B44}" type="pres">
      <dgm:prSet presAssocID="{48FD1DAE-23E9-43DC-B1D4-CD4CD8DF68D7}" presName="spacer" presStyleCnt="0"/>
      <dgm:spPr/>
      <dgm:t>
        <a:bodyPr/>
        <a:lstStyle/>
        <a:p>
          <a:endParaRPr lang="zh-CN" altLang="en-US"/>
        </a:p>
      </dgm:t>
    </dgm:pt>
    <dgm:pt modelId="{CDA45BC7-A2C7-469C-ABCD-A82E0CC7692F}" type="pres">
      <dgm:prSet presAssocID="{C57B66FA-63A1-48F8-8E5F-817B5DCF8FC1}" presName="parentText" presStyleLbl="node1" presStyleIdx="6" presStyleCnt="8">
        <dgm:presLayoutVars>
          <dgm:chMax val="0"/>
          <dgm:bulletEnabled val="1"/>
        </dgm:presLayoutVars>
      </dgm:prSet>
      <dgm:spPr/>
      <dgm:t>
        <a:bodyPr/>
        <a:lstStyle/>
        <a:p>
          <a:endParaRPr lang="zh-CN" altLang="en-US"/>
        </a:p>
      </dgm:t>
    </dgm:pt>
    <dgm:pt modelId="{2AC75E81-196A-4125-B375-C5752C9D48D6}" type="pres">
      <dgm:prSet presAssocID="{4DE8261C-3560-4B4F-A1EC-EC22F0EEA36C}" presName="spacer" presStyleCnt="0"/>
      <dgm:spPr/>
    </dgm:pt>
    <dgm:pt modelId="{9F2992C5-0DD6-4E12-8E4A-A6A68BCA3C1D}" type="pres">
      <dgm:prSet presAssocID="{227E94F0-BF53-4E01-A569-D1B92379FC05}" presName="parentText" presStyleLbl="node1" presStyleIdx="7" presStyleCnt="8" custLinFactNeighborY="73918">
        <dgm:presLayoutVars>
          <dgm:chMax val="0"/>
          <dgm:bulletEnabled val="1"/>
        </dgm:presLayoutVars>
      </dgm:prSet>
      <dgm:spPr/>
      <dgm:t>
        <a:bodyPr/>
        <a:lstStyle/>
        <a:p>
          <a:endParaRPr lang="zh-CN" altLang="en-US"/>
        </a:p>
      </dgm:t>
    </dgm:pt>
  </dgm:ptLst>
  <dgm:cxnLst>
    <dgm:cxn modelId="{98305A1C-C558-4809-97D1-0B386C2AB093}" srcId="{1024FD02-3288-43F2-B078-D666B980108F}" destId="{385C79DD-D5F1-4878-BD08-79D2D7FE6847}" srcOrd="5" destOrd="0" parTransId="{62ED45D0-68F7-41EE-8A99-C884B0353D45}" sibTransId="{48FD1DAE-23E9-43DC-B1D4-CD4CD8DF68D7}"/>
    <dgm:cxn modelId="{C0DBBDF1-6F26-43AB-9A8B-785F2B5EFFC3}" type="presOf" srcId="{8CA9E282-AF09-41E1-B608-62D59B3B8C94}" destId="{EDF3F296-ED91-4046-8912-85B29C4B0F4D}" srcOrd="0" destOrd="0" presId="urn:microsoft.com/office/officeart/2005/8/layout/vList2"/>
    <dgm:cxn modelId="{EB14DDBF-8983-4B43-833C-63E86C53FC59}" type="presOf" srcId="{C57B66FA-63A1-48F8-8E5F-817B5DCF8FC1}" destId="{CDA45BC7-A2C7-469C-ABCD-A82E0CC7692F}" srcOrd="0" destOrd="0" presId="urn:microsoft.com/office/officeart/2005/8/layout/vList2"/>
    <dgm:cxn modelId="{122C8DE0-753E-4602-A358-CE584D3D7757}" srcId="{1024FD02-3288-43F2-B078-D666B980108F}" destId="{3922FDC2-9CF5-434A-9720-9714476B1CB3}" srcOrd="3" destOrd="0" parTransId="{726A6FBD-7E4E-4376-8195-F2FF021F25CA}" sibTransId="{FEDA964A-8DAD-40C5-B07D-A52583015DBA}"/>
    <dgm:cxn modelId="{7C4EA205-4FB5-4C81-89A4-95F760169324}" type="presOf" srcId="{227E94F0-BF53-4E01-A569-D1B92379FC05}" destId="{9F2992C5-0DD6-4E12-8E4A-A6A68BCA3C1D}" srcOrd="0" destOrd="0" presId="urn:microsoft.com/office/officeart/2005/8/layout/vList2"/>
    <dgm:cxn modelId="{65FDB024-94CD-4B23-96CB-CF311963CF9E}" type="presOf" srcId="{00E2CF63-A27B-4401-B089-2AEC10D70393}" destId="{A8FB9E21-6F78-4F68-9B9D-3D041CD858DA}" srcOrd="0" destOrd="0" presId="urn:microsoft.com/office/officeart/2005/8/layout/vList2"/>
    <dgm:cxn modelId="{4C25568D-9A11-4F04-9B0D-8421BD782496}" type="presOf" srcId="{26FD08A9-DA22-4014-83CF-FD20EB68F1D8}" destId="{64F4833B-B0C2-40DB-A300-336AC018ECB0}" srcOrd="0" destOrd="0" presId="urn:microsoft.com/office/officeart/2005/8/layout/vList2"/>
    <dgm:cxn modelId="{35BE117F-32D1-4D50-8E47-04B8DE8840B6}" srcId="{1024FD02-3288-43F2-B078-D666B980108F}" destId="{26FD08A9-DA22-4014-83CF-FD20EB68F1D8}" srcOrd="0" destOrd="0" parTransId="{3D501051-E99D-43C3-9578-2CBF29E9B20B}" sibTransId="{9A8E36B2-5054-4E50-982B-AD72E792D021}"/>
    <dgm:cxn modelId="{21EA906C-3000-4101-9201-7B6054076450}" type="presOf" srcId="{385C79DD-D5F1-4878-BD08-79D2D7FE6847}" destId="{18BAB8CF-45F8-408B-8D68-8B19A6B02E5E}" srcOrd="0" destOrd="0" presId="urn:microsoft.com/office/officeart/2005/8/layout/vList2"/>
    <dgm:cxn modelId="{04BF59B1-B3B6-4ED8-9D4B-9B6E08B34B23}" srcId="{1024FD02-3288-43F2-B078-D666B980108F}" destId="{5C0FE4C9-BCFB-4DAE-A9C8-376FD6B84ECF}" srcOrd="2" destOrd="0" parTransId="{B2DB121A-3982-4730-80FC-1699458893DE}" sibTransId="{1F49CD05-5C6A-4326-966D-F5BB360CED91}"/>
    <dgm:cxn modelId="{6CAED66F-BE95-4464-B47D-36FDA8C33813}" srcId="{1024FD02-3288-43F2-B078-D666B980108F}" destId="{C57B66FA-63A1-48F8-8E5F-817B5DCF8FC1}" srcOrd="6" destOrd="0" parTransId="{90EEF6B8-E551-4EB8-8383-50FB8DC8344D}" sibTransId="{4DE8261C-3560-4B4F-A1EC-EC22F0EEA36C}"/>
    <dgm:cxn modelId="{55968866-8696-4937-9122-6D5A32C298DC}" srcId="{1024FD02-3288-43F2-B078-D666B980108F}" destId="{227E94F0-BF53-4E01-A569-D1B92379FC05}" srcOrd="7" destOrd="0" parTransId="{3AADD8C7-D15D-4A6E-AA7F-8756AF866E79}" sibTransId="{6706A772-DEA6-467B-BEE0-50CCF47BD38B}"/>
    <dgm:cxn modelId="{DA773AD7-714B-413B-9714-9179289FCF3C}" srcId="{1024FD02-3288-43F2-B078-D666B980108F}" destId="{8CA9E282-AF09-41E1-B608-62D59B3B8C94}" srcOrd="4" destOrd="0" parTransId="{3486E18D-C225-4E98-897D-EF53C956F796}" sibTransId="{7F203408-471C-4336-8DFC-AFB2AB3BA04F}"/>
    <dgm:cxn modelId="{D8FD7482-174A-4843-B275-076237A94571}" srcId="{1024FD02-3288-43F2-B078-D666B980108F}" destId="{00E2CF63-A27B-4401-B089-2AEC10D70393}" srcOrd="1" destOrd="0" parTransId="{522EC86B-A31B-48EF-AFC3-AD428326F714}" sibTransId="{4ABA6913-BCCB-4B05-8C5A-0C85FDC1374D}"/>
    <dgm:cxn modelId="{52BC42AC-DE54-4E8A-B76E-1272572C5865}" type="presOf" srcId="{1024FD02-3288-43F2-B078-D666B980108F}" destId="{4FDBCEED-897D-46F4-84EC-A32887341B89}" srcOrd="0" destOrd="0" presId="urn:microsoft.com/office/officeart/2005/8/layout/vList2"/>
    <dgm:cxn modelId="{770AC151-E082-48E7-9DF9-699691E07CC8}" type="presOf" srcId="{3922FDC2-9CF5-434A-9720-9714476B1CB3}" destId="{18BCB7E0-5D4E-4788-A501-A5E9DA711837}" srcOrd="0" destOrd="0" presId="urn:microsoft.com/office/officeart/2005/8/layout/vList2"/>
    <dgm:cxn modelId="{60C089EA-CFE5-4211-8D26-FAE8E71DF6AE}" type="presOf" srcId="{5C0FE4C9-BCFB-4DAE-A9C8-376FD6B84ECF}" destId="{F1225EF7-BA90-4AC2-B337-A4E4E2A806C8}" srcOrd="0" destOrd="0" presId="urn:microsoft.com/office/officeart/2005/8/layout/vList2"/>
    <dgm:cxn modelId="{5064D622-8F00-41BC-8FA8-8EC276A3FE9B}" type="presParOf" srcId="{4FDBCEED-897D-46F4-84EC-A32887341B89}" destId="{64F4833B-B0C2-40DB-A300-336AC018ECB0}" srcOrd="0" destOrd="0" presId="urn:microsoft.com/office/officeart/2005/8/layout/vList2"/>
    <dgm:cxn modelId="{5D3FB8CA-39E3-4CDE-BB16-440B5F7621B8}" type="presParOf" srcId="{4FDBCEED-897D-46F4-84EC-A32887341B89}" destId="{FB3219B9-9769-4837-B637-06970D57B3DD}" srcOrd="1" destOrd="0" presId="urn:microsoft.com/office/officeart/2005/8/layout/vList2"/>
    <dgm:cxn modelId="{8522C592-2B2E-442A-8ECE-C5417F8E5263}" type="presParOf" srcId="{4FDBCEED-897D-46F4-84EC-A32887341B89}" destId="{A8FB9E21-6F78-4F68-9B9D-3D041CD858DA}" srcOrd="2" destOrd="0" presId="urn:microsoft.com/office/officeart/2005/8/layout/vList2"/>
    <dgm:cxn modelId="{64A4947D-0912-4CD4-8F49-C973BE5C5312}" type="presParOf" srcId="{4FDBCEED-897D-46F4-84EC-A32887341B89}" destId="{42493501-7818-46E3-B7A2-3A10BD982F02}" srcOrd="3" destOrd="0" presId="urn:microsoft.com/office/officeart/2005/8/layout/vList2"/>
    <dgm:cxn modelId="{14196594-FDC5-4E13-AB0B-F20E7AC4B4D2}" type="presParOf" srcId="{4FDBCEED-897D-46F4-84EC-A32887341B89}" destId="{F1225EF7-BA90-4AC2-B337-A4E4E2A806C8}" srcOrd="4" destOrd="0" presId="urn:microsoft.com/office/officeart/2005/8/layout/vList2"/>
    <dgm:cxn modelId="{D19D0742-4F76-458B-B09C-9EA916C78D03}" type="presParOf" srcId="{4FDBCEED-897D-46F4-84EC-A32887341B89}" destId="{3722356B-5034-4283-B796-6360439EB9E1}" srcOrd="5" destOrd="0" presId="urn:microsoft.com/office/officeart/2005/8/layout/vList2"/>
    <dgm:cxn modelId="{C373991E-0111-4649-8795-DFD4C18552A4}" type="presParOf" srcId="{4FDBCEED-897D-46F4-84EC-A32887341B89}" destId="{18BCB7E0-5D4E-4788-A501-A5E9DA711837}" srcOrd="6" destOrd="0" presId="urn:microsoft.com/office/officeart/2005/8/layout/vList2"/>
    <dgm:cxn modelId="{4E9B7020-F2F8-45AD-88D0-E31A4AB49090}" type="presParOf" srcId="{4FDBCEED-897D-46F4-84EC-A32887341B89}" destId="{CB49FB5D-1B9F-4B4F-95CE-4C7AD92DF18C}" srcOrd="7" destOrd="0" presId="urn:microsoft.com/office/officeart/2005/8/layout/vList2"/>
    <dgm:cxn modelId="{5CED8214-A136-4BEA-806E-EEFA470B09DC}" type="presParOf" srcId="{4FDBCEED-897D-46F4-84EC-A32887341B89}" destId="{EDF3F296-ED91-4046-8912-85B29C4B0F4D}" srcOrd="8" destOrd="0" presId="urn:microsoft.com/office/officeart/2005/8/layout/vList2"/>
    <dgm:cxn modelId="{3360977A-0220-408A-A392-DE981E1C77C5}" type="presParOf" srcId="{4FDBCEED-897D-46F4-84EC-A32887341B89}" destId="{E2574E55-57DB-4421-8EBD-B12FD9EEB6D8}" srcOrd="9" destOrd="0" presId="urn:microsoft.com/office/officeart/2005/8/layout/vList2"/>
    <dgm:cxn modelId="{068E6E5C-83EE-41C8-BB96-7AFF50BC7406}" type="presParOf" srcId="{4FDBCEED-897D-46F4-84EC-A32887341B89}" destId="{18BAB8CF-45F8-408B-8D68-8B19A6B02E5E}" srcOrd="10" destOrd="0" presId="urn:microsoft.com/office/officeart/2005/8/layout/vList2"/>
    <dgm:cxn modelId="{0A6C7BAD-CCA8-4D33-BF8A-D0A39C89CB3A}" type="presParOf" srcId="{4FDBCEED-897D-46F4-84EC-A32887341B89}" destId="{232F158E-6E73-4C6A-B0E0-3A9B25525B44}" srcOrd="11" destOrd="0" presId="urn:microsoft.com/office/officeart/2005/8/layout/vList2"/>
    <dgm:cxn modelId="{9F64DCDD-7E28-404A-B56E-A23EE18F4A34}" type="presParOf" srcId="{4FDBCEED-897D-46F4-84EC-A32887341B89}" destId="{CDA45BC7-A2C7-469C-ABCD-A82E0CC7692F}" srcOrd="12" destOrd="0" presId="urn:microsoft.com/office/officeart/2005/8/layout/vList2"/>
    <dgm:cxn modelId="{2E9FF6E2-4F82-47DC-9103-0B68023E1670}" type="presParOf" srcId="{4FDBCEED-897D-46F4-84EC-A32887341B89}" destId="{2AC75E81-196A-4125-B375-C5752C9D48D6}" srcOrd="13" destOrd="0" presId="urn:microsoft.com/office/officeart/2005/8/layout/vList2"/>
    <dgm:cxn modelId="{936E6B46-3336-4339-84E6-4165DF016A8B}" type="presParOf" srcId="{4FDBCEED-897D-46F4-84EC-A32887341B89}" destId="{9F2992C5-0DD6-4E12-8E4A-A6A68BCA3C1D}" srcOrd="14"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024FD02-3288-43F2-B078-D666B980108F}" type="doc">
      <dgm:prSet loTypeId="urn:microsoft.com/office/officeart/2005/8/layout/vList2" loCatId="list" qsTypeId="urn:microsoft.com/office/officeart/2005/8/quickstyle/simple1#41" qsCatId="simple" csTypeId="urn:microsoft.com/office/officeart/2005/8/colors/accent0_2" csCatId="mainScheme" phldr="1"/>
      <dgm:spPr/>
      <dgm:t>
        <a:bodyPr/>
        <a:lstStyle/>
        <a:p>
          <a:endParaRPr lang="zh-CN" altLang="en-US"/>
        </a:p>
      </dgm:t>
    </dgm:pt>
    <dgm:pt modelId="{26FD08A9-DA22-4014-83CF-FD20EB68F1D8}">
      <dgm:prSet custT="1"/>
      <dgm:spPr/>
      <dgm:t>
        <a:bodyPr/>
        <a:lstStyle/>
        <a:p>
          <a:pPr rtl="0">
            <a:lnSpc>
              <a:spcPct val="150000"/>
            </a:lnSpc>
          </a:pPr>
          <a:r>
            <a:rPr lang="en-US" altLang="zh-CN" sz="2400" b="1" dirty="0" smtClean="0"/>
            <a:t>         </a:t>
          </a:r>
          <a:r>
            <a:rPr lang="zh-CN" sz="2400" b="1" dirty="0" smtClean="0"/>
            <a:t>指建筑业企业报告期内在国外及港、澳、台等区域所有经营活动的货币表现。本指标是有境外施工或劳务输出业务的总承包和专业承包建筑业企业填报，填报时注意是外币的，要按照报告期末的人民币汇率折算填报。</a:t>
          </a:r>
          <a:endParaRPr lang="en-US" sz="2400" b="1" dirty="0">
            <a:solidFill>
              <a:schemeClr val="tx2"/>
            </a:solidFill>
            <a:latin typeface="+mn-ea"/>
            <a:ea typeface="+mn-ea"/>
          </a:endParaRPr>
        </a:p>
      </dgm:t>
    </dgm:pt>
    <dgm:pt modelId="{3D501051-E99D-43C3-9578-2CBF29E9B20B}" cxnId="{35BE117F-32D1-4D50-8E47-04B8DE8840B6}" type="parTrans">
      <dgm:prSet/>
      <dgm:spPr/>
      <dgm:t>
        <a:bodyPr/>
        <a:lstStyle/>
        <a:p>
          <a:endParaRPr lang="zh-CN" altLang="en-US"/>
        </a:p>
      </dgm:t>
    </dgm:pt>
    <dgm:pt modelId="{9A8E36B2-5054-4E50-982B-AD72E792D021}" cxnId="{35BE117F-32D1-4D50-8E47-04B8DE8840B6}" type="sibTrans">
      <dgm:prSet/>
      <dgm:spPr/>
      <dgm:t>
        <a:bodyPr/>
        <a:lstStyle/>
        <a:p>
          <a:endParaRPr lang="zh-CN" altLang="en-US"/>
        </a:p>
      </dgm:t>
    </dgm:pt>
    <dgm:pt modelId="{4FDBCEED-897D-46F4-84EC-A32887341B89}" type="pres">
      <dgm:prSet presAssocID="{1024FD02-3288-43F2-B078-D666B980108F}" presName="linear" presStyleCnt="0">
        <dgm:presLayoutVars>
          <dgm:animLvl val="lvl"/>
          <dgm:resizeHandles val="exact"/>
        </dgm:presLayoutVars>
      </dgm:prSet>
      <dgm:spPr/>
      <dgm:t>
        <a:bodyPr/>
        <a:lstStyle/>
        <a:p>
          <a:endParaRPr lang="zh-CN" altLang="en-US"/>
        </a:p>
      </dgm:t>
    </dgm:pt>
    <dgm:pt modelId="{64F4833B-B0C2-40DB-A300-336AC018ECB0}" type="pres">
      <dgm:prSet presAssocID="{26FD08A9-DA22-4014-83CF-FD20EB68F1D8}" presName="parentText" presStyleLbl="node1" presStyleIdx="0" presStyleCnt="1" custScaleY="96619" custLinFactNeighborY="3540">
        <dgm:presLayoutVars>
          <dgm:chMax val="0"/>
          <dgm:bulletEnabled val="1"/>
        </dgm:presLayoutVars>
      </dgm:prSet>
      <dgm:spPr/>
      <dgm:t>
        <a:bodyPr/>
        <a:lstStyle/>
        <a:p>
          <a:endParaRPr lang="zh-CN" altLang="en-US"/>
        </a:p>
      </dgm:t>
    </dgm:pt>
  </dgm:ptLst>
  <dgm:cxnLst>
    <dgm:cxn modelId="{650BBB59-4BBE-4789-B33E-539AA03ACBD7}" type="presOf" srcId="{1024FD02-3288-43F2-B078-D666B980108F}" destId="{4FDBCEED-897D-46F4-84EC-A32887341B89}" srcOrd="0" destOrd="0" presId="urn:microsoft.com/office/officeart/2005/8/layout/vList2"/>
    <dgm:cxn modelId="{0ADA895D-C6EF-4D94-8B66-8074141AA168}" type="presOf" srcId="{26FD08A9-DA22-4014-83CF-FD20EB68F1D8}" destId="{64F4833B-B0C2-40DB-A300-336AC018ECB0}" srcOrd="0" destOrd="0" presId="urn:microsoft.com/office/officeart/2005/8/layout/vList2"/>
    <dgm:cxn modelId="{35BE117F-32D1-4D50-8E47-04B8DE8840B6}" srcId="{1024FD02-3288-43F2-B078-D666B980108F}" destId="{26FD08A9-DA22-4014-83CF-FD20EB68F1D8}" srcOrd="0" destOrd="0" parTransId="{3D501051-E99D-43C3-9578-2CBF29E9B20B}" sibTransId="{9A8E36B2-5054-4E50-982B-AD72E792D021}"/>
    <dgm:cxn modelId="{B4762D98-EF42-4CD3-9E72-A54B0E1FAE9D}" type="presParOf" srcId="{4FDBCEED-897D-46F4-84EC-A32887341B89}" destId="{64F4833B-B0C2-40DB-A300-336AC018ECB0}" srcOrd="0" destOrd="0" presId="urn:microsoft.com/office/officeart/2005/8/layout/vList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58180" cy="4929188"/>
        <a:chOff x="0" y="0"/>
        <a:chExt cx="7858180" cy="4929188"/>
      </a:xfrm>
    </dsp:grpSpPr>
    <dsp:sp modelId="{64F4833B-B0C2-40DB-A300-336AC018ECB0}">
      <dsp:nvSpPr>
        <dsp:cNvPr id="3" name="圆角矩形 2"/>
        <dsp:cNvSpPr/>
      </dsp:nvSpPr>
      <dsp:spPr bwMode="white">
        <a:xfrm>
          <a:off x="0" y="0"/>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rtl="0">
            <a:lnSpc>
              <a:spcPct val="100000"/>
            </a:lnSpc>
            <a:spcBef>
              <a:spcPct val="0"/>
            </a:spcBef>
            <a:spcAft>
              <a:spcPct val="35000"/>
            </a:spcAft>
          </a:pPr>
          <a:r>
            <a:rPr lang="zh-CN" altLang="en-US" sz="1800" b="1" dirty="0" smtClean="0">
              <a:solidFill>
                <a:schemeClr val="tx2"/>
              </a:solidFill>
              <a:latin typeface="+mn-ea"/>
              <a:ea typeface="+mn-ea"/>
            </a:rPr>
            <a:t>①企业</a:t>
          </a:r>
          <a:r>
            <a:rPr lang="zh-CN" altLang="en-US" sz="1800" b="1" dirty="0" smtClean="0">
              <a:solidFill>
                <a:schemeClr val="accent2"/>
              </a:solidFill>
              <a:latin typeface="+mn-ea"/>
              <a:ea typeface="+mn-ea"/>
            </a:rPr>
            <a:t>按实际缴纳的增值税</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填报，包括了上期留抵税额</a:t>
          </a:r>
          <a:endParaRPr lang="en-US" sz="1800" b="1" dirty="0">
            <a:solidFill>
              <a:schemeClr val="tx2"/>
            </a:solidFill>
            <a:latin typeface="+mn-ea"/>
            <a:ea typeface="+mn-ea"/>
          </a:endParaRPr>
        </a:p>
      </dsp:txBody>
      <dsp:txXfrm>
        <a:off x="0" y="0"/>
        <a:ext cx="7858180" cy="603601"/>
      </dsp:txXfrm>
    </dsp:sp>
    <dsp:sp modelId="{A8FB9E21-6F78-4F68-9B9D-3D041CD858DA}">
      <dsp:nvSpPr>
        <dsp:cNvPr id="4" name="圆角矩形 3"/>
        <dsp:cNvSpPr/>
      </dsp:nvSpPr>
      <dsp:spPr bwMode="white">
        <a:xfrm>
          <a:off x="0" y="610274"/>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②按照财务账中的“未交增值税”科目的期末贷方（或借方）余额填报的，是</a:t>
          </a:r>
          <a:r>
            <a:rPr lang="zh-CN" altLang="en-US" sz="1800" b="1" dirty="0" smtClean="0">
              <a:solidFill>
                <a:schemeClr val="accent2"/>
              </a:solidFill>
              <a:latin typeface="+mn-ea"/>
              <a:ea typeface="+mn-ea"/>
            </a:rPr>
            <a:t>当月数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，不是全年数</a:t>
          </a:r>
          <a:endParaRPr lang="zh-CN" altLang="en-US" sz="1800" b="1" dirty="0">
            <a:solidFill>
              <a:schemeClr val="tx2"/>
            </a:solidFill>
            <a:latin typeface="+mn-ea"/>
            <a:ea typeface="+mn-ea"/>
          </a:endParaRPr>
        </a:p>
      </dsp:txBody>
      <dsp:txXfrm>
        <a:off x="0" y="610274"/>
        <a:ext cx="7858180" cy="603601"/>
      </dsp:txXfrm>
    </dsp:sp>
    <dsp:sp modelId="{F1225EF7-BA90-4AC2-B337-A4E4E2A806C8}">
      <dsp:nvSpPr>
        <dsp:cNvPr id="5" name="圆角矩形 4"/>
        <dsp:cNvSpPr/>
      </dsp:nvSpPr>
      <dsp:spPr bwMode="white">
        <a:xfrm>
          <a:off x="0" y="1253663"/>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③按照应交增值税科目</a:t>
          </a:r>
          <a:r>
            <a:rPr lang="zh-CN" altLang="en-US" sz="1800" b="1" dirty="0" smtClean="0">
              <a:solidFill>
                <a:schemeClr val="accent2"/>
              </a:solidFill>
              <a:latin typeface="+mn-ea"/>
              <a:ea typeface="+mn-ea"/>
            </a:rPr>
            <a:t>贷方数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填报的</a:t>
          </a:r>
          <a:endParaRPr lang="en-US" altLang="en-US" sz="1800" b="1" dirty="0" smtClean="0">
            <a:solidFill>
              <a:schemeClr val="tx2"/>
            </a:solidFill>
            <a:latin typeface="+mn-ea"/>
            <a:ea typeface="+mn-ea"/>
          </a:endParaRPr>
        </a:p>
      </dsp:txBody>
      <dsp:txXfrm>
        <a:off x="0" y="1253663"/>
        <a:ext cx="7858180" cy="603601"/>
      </dsp:txXfrm>
    </dsp:sp>
    <dsp:sp modelId="{18BCB7E0-5D4E-4788-A501-A5E9DA711837}">
      <dsp:nvSpPr>
        <dsp:cNvPr id="6" name="圆角矩形 5"/>
        <dsp:cNvSpPr/>
      </dsp:nvSpPr>
      <dsp:spPr bwMode="white">
        <a:xfrm>
          <a:off x="0" y="1857304"/>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④根据</a:t>
          </a:r>
          <a:r>
            <a:rPr lang="zh-CN" altLang="en-US" sz="1800" b="1" dirty="0" smtClean="0">
              <a:solidFill>
                <a:schemeClr val="accent2"/>
              </a:solidFill>
              <a:latin typeface="+mn-ea"/>
              <a:ea typeface="+mn-ea"/>
            </a:rPr>
            <a:t>财务账中应交税费科目</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填报的，多计算了城建税、房产税和土地使用税等</a:t>
          </a:r>
          <a:endParaRPr lang="en-US" altLang="zh-CN" sz="1800" b="1" dirty="0" smtClean="0">
            <a:solidFill>
              <a:schemeClr val="tx2"/>
            </a:solidFill>
            <a:latin typeface="+mn-ea"/>
            <a:ea typeface="+mn-ea"/>
          </a:endParaRPr>
        </a:p>
      </dsp:txBody>
      <dsp:txXfrm>
        <a:off x="0" y="1857304"/>
        <a:ext cx="7858180" cy="603601"/>
      </dsp:txXfrm>
    </dsp:sp>
    <dsp:sp modelId="{EDF3F296-ED91-4046-8912-85B29C4B0F4D}">
      <dsp:nvSpPr>
        <dsp:cNvPr id="7" name="圆角矩形 6"/>
        <dsp:cNvSpPr/>
      </dsp:nvSpPr>
      <dsp:spPr bwMode="white">
        <a:xfrm>
          <a:off x="0" y="2471764"/>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⑤有的企业用</a:t>
          </a:r>
          <a:r>
            <a:rPr lang="zh-CN" altLang="en-US" sz="1800" b="1" dirty="0" smtClean="0">
              <a:solidFill>
                <a:schemeClr val="accent2"/>
              </a:solidFill>
              <a:latin typeface="+mn-ea"/>
              <a:ea typeface="+mn-ea"/>
            </a:rPr>
            <a:t>增值税纳税申报表中的应纳税合计数</a:t>
          </a:r>
          <a:r>
            <a:rPr lang="zh-CN" altLang="en-US" sz="1800" b="1" dirty="0" smtClean="0">
              <a:solidFill>
                <a:schemeClr val="accent2"/>
              </a:solidFill>
              <a:latin typeface="宋体" panose="02010600030101010101" pitchFamily="2" charset="-122"/>
              <a:ea typeface="宋体" panose="02010600030101010101" pitchFamily="2" charset="-122"/>
            </a:rPr>
            <a:t>╳</a:t>
          </a:r>
          <a:r>
            <a:rPr lang="zh-CN" altLang="en-US" sz="1800" b="1" dirty="0" smtClean="0">
              <a:solidFill>
                <a:schemeClr val="tx2"/>
              </a:solidFill>
              <a:latin typeface="+mn-ea"/>
              <a:ea typeface="+mn-ea"/>
            </a:rPr>
            <a:t>填报</a:t>
          </a:r>
          <a:endParaRPr lang="en-US" altLang="zh-CN" sz="1800" b="1" dirty="0" smtClean="0">
            <a:solidFill>
              <a:schemeClr val="tx2"/>
            </a:solidFill>
            <a:latin typeface="+mn-ea"/>
            <a:ea typeface="+mn-ea"/>
          </a:endParaRPr>
        </a:p>
      </dsp:txBody>
      <dsp:txXfrm>
        <a:off x="0" y="2471764"/>
        <a:ext cx="7858180" cy="603601"/>
      </dsp:txXfrm>
    </dsp:sp>
    <dsp:sp modelId="{18BAB8CF-45F8-408B-8D68-8B19A6B02E5E}">
      <dsp:nvSpPr>
        <dsp:cNvPr id="8" name="圆角矩形 7"/>
        <dsp:cNvSpPr/>
      </dsp:nvSpPr>
      <dsp:spPr bwMode="white">
        <a:xfrm>
          <a:off x="0" y="3089705"/>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⑥有的企业</a:t>
          </a:r>
          <a:r>
            <a:rPr lang="zh-CN" altLang="en-US" sz="1800" b="1" dirty="0" smtClean="0">
              <a:solidFill>
                <a:schemeClr val="accent2"/>
              </a:solidFill>
              <a:latin typeface="+mn-ea"/>
              <a:ea typeface="+mn-ea"/>
            </a:rPr>
            <a:t>多统计了补交的上年税款</a:t>
          </a:r>
          <a:r>
            <a:rPr lang="zh-CN" altLang="en-US" sz="1800" b="1" dirty="0" smtClean="0">
              <a:solidFill>
                <a:schemeClr val="accent2"/>
              </a:solidFill>
              <a:latin typeface="宋体" panose="02010600030101010101" pitchFamily="2" charset="-122"/>
              <a:ea typeface="宋体" panose="02010600030101010101" pitchFamily="2" charset="-122"/>
            </a:rPr>
            <a:t>╳</a:t>
          </a:r>
          <a:endParaRPr lang="en-US" altLang="zh-CN" sz="1800" b="1" dirty="0" smtClean="0">
            <a:solidFill>
              <a:schemeClr val="accent2"/>
            </a:solidFill>
            <a:latin typeface="+mn-ea"/>
            <a:ea typeface="+mn-ea"/>
          </a:endParaRPr>
        </a:p>
      </dsp:txBody>
      <dsp:txXfrm>
        <a:off x="0" y="3089705"/>
        <a:ext cx="7858180" cy="603601"/>
      </dsp:txXfrm>
    </dsp:sp>
    <dsp:sp modelId="{CDA45BC7-A2C7-469C-ABCD-A82E0CC7692F}">
      <dsp:nvSpPr>
        <dsp:cNvPr id="9" name="圆角矩形 8"/>
        <dsp:cNvSpPr/>
      </dsp:nvSpPr>
      <dsp:spPr bwMode="white">
        <a:xfrm>
          <a:off x="0" y="3707646"/>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lang="zh-CN" altLang="en-US" sz="1800" b="1" dirty="0" smtClean="0">
              <a:solidFill>
                <a:schemeClr val="tx2"/>
              </a:solidFill>
              <a:latin typeface="+mn-ea"/>
              <a:ea typeface="+mn-ea"/>
            </a:rPr>
            <a:t>⑦有的是进项税额较大，一直没有抵扣完，</a:t>
          </a:r>
          <a:r>
            <a:rPr lang="zh-CN" altLang="en-US" sz="1800" b="1" dirty="0" smtClean="0">
              <a:solidFill>
                <a:schemeClr val="accent2"/>
              </a:solidFill>
              <a:latin typeface="+mn-ea"/>
              <a:ea typeface="+mn-ea"/>
            </a:rPr>
            <a:t>报告期没有交过税，于是增值税按零填报</a:t>
          </a:r>
          <a:r>
            <a:rPr lang="zh-CN" altLang="en-US" sz="1800" b="1" dirty="0" smtClean="0">
              <a:solidFill>
                <a:schemeClr val="accent2"/>
              </a:solidFill>
              <a:latin typeface="宋体" panose="02010600030101010101" pitchFamily="2" charset="-122"/>
              <a:ea typeface="宋体" panose="02010600030101010101" pitchFamily="2" charset="-122"/>
            </a:rPr>
            <a:t>╳</a:t>
          </a:r>
          <a:endParaRPr lang="zh-CN" altLang="en-US" sz="1800" b="1" dirty="0" smtClean="0">
            <a:solidFill>
              <a:schemeClr val="accent2"/>
            </a:solidFill>
            <a:latin typeface="+mn-ea"/>
            <a:ea typeface="+mn-ea"/>
          </a:endParaRPr>
        </a:p>
      </dsp:txBody>
      <dsp:txXfrm>
        <a:off x="0" y="3707646"/>
        <a:ext cx="7858180" cy="603601"/>
      </dsp:txXfrm>
    </dsp:sp>
    <dsp:sp modelId="{9F2992C5-0DD6-4E12-8E4A-A6A68BCA3C1D}">
      <dsp:nvSpPr>
        <dsp:cNvPr id="10" name="圆角矩形 9"/>
        <dsp:cNvSpPr/>
      </dsp:nvSpPr>
      <dsp:spPr bwMode="white">
        <a:xfrm>
          <a:off x="0" y="4325587"/>
          <a:ext cx="7858180" cy="603601"/>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68580" tIns="68580" rIns="68580" bIns="68580" anchor="ctr"/>
        <a:lstStyle>
          <a:lvl1pPr algn="l">
            <a:defRPr sz="500"/>
          </a:lvl1pPr>
          <a:lvl2pPr marL="57150" indent="-57150" algn="l">
            <a:defRPr sz="300"/>
          </a:lvl2pPr>
          <a:lvl3pPr marL="114300" indent="-57150" algn="l">
            <a:defRPr sz="300"/>
          </a:lvl3pPr>
          <a:lvl4pPr marL="171450" indent="-57150" algn="l">
            <a:defRPr sz="300"/>
          </a:lvl4pPr>
          <a:lvl5pPr marL="228600" indent="-57150" algn="l">
            <a:defRPr sz="300"/>
          </a:lvl5pPr>
          <a:lvl6pPr marL="285750" indent="-57150" algn="l">
            <a:defRPr sz="300"/>
          </a:lvl6pPr>
          <a:lvl7pPr marL="342900" indent="-57150" algn="l">
            <a:defRPr sz="300"/>
          </a:lvl7pPr>
          <a:lvl8pPr marL="400050" indent="-57150" algn="l">
            <a:defRPr sz="300"/>
          </a:lvl8pPr>
          <a:lvl9pPr marL="457200" indent="-57150" algn="l">
            <a:defRPr sz="300"/>
          </a:lvl9pPr>
        </a:lstStyle>
        <a:p>
          <a:pPr lvl="0">
            <a:lnSpc>
              <a:spcPct val="100000"/>
            </a:lnSpc>
            <a:spcBef>
              <a:spcPct val="0"/>
            </a:spcBef>
            <a:spcAft>
              <a:spcPct val="35000"/>
            </a:spcAft>
          </a:pPr>
          <a:r>
            <a:rPr kumimoji="0" lang="zh-CN" altLang="en-US" sz="1800" b="1" dirty="0" smtClean="0">
              <a:solidFill>
                <a:schemeClr val="tx2"/>
              </a:solidFill>
              <a:latin typeface="+mn-ea"/>
              <a:ea typeface="+mn-ea"/>
            </a:rPr>
            <a:t>⑧未按法人口径填报，漏报</a:t>
          </a:r>
          <a:r>
            <a:rPr kumimoji="0" lang="zh-CN" altLang="en-US" sz="1800" b="1" dirty="0" smtClean="0">
              <a:solidFill>
                <a:schemeClr val="accent2"/>
              </a:solidFill>
              <a:latin typeface="+mn-ea"/>
              <a:ea typeface="+mn-ea"/>
            </a:rPr>
            <a:t>独立纳税的分公司数据</a:t>
          </a:r>
          <a:r>
            <a:rPr lang="zh-CN" altLang="en-US" sz="1800" b="1" dirty="0" smtClean="0">
              <a:solidFill>
                <a:schemeClr val="accent2"/>
              </a:solidFill>
              <a:latin typeface="宋体" panose="02010600030101010101" pitchFamily="2" charset="-122"/>
              <a:ea typeface="宋体" panose="02010600030101010101" pitchFamily="2" charset="-122"/>
            </a:rPr>
            <a:t>╳</a:t>
          </a:r>
          <a:endParaRPr lang="zh-CN" altLang="en-US" sz="1800" b="1" dirty="0">
            <a:solidFill>
              <a:schemeClr val="tx2"/>
            </a:solidFill>
            <a:latin typeface="+mn-ea"/>
            <a:ea typeface="+mn-ea"/>
          </a:endParaRPr>
        </a:p>
      </dsp:txBody>
      <dsp:txXfrm>
        <a:off x="0" y="4325587"/>
        <a:ext cx="7858180" cy="60360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715279" cy="5429250"/>
        <a:chOff x="0" y="0"/>
        <a:chExt cx="7715279" cy="5429250"/>
      </a:xfrm>
    </dsp:grpSpPr>
    <dsp:sp modelId="{64F4833B-B0C2-40DB-A300-336AC018ECB0}">
      <dsp:nvSpPr>
        <dsp:cNvPr id="3" name="圆角矩形 2"/>
        <dsp:cNvSpPr/>
      </dsp:nvSpPr>
      <dsp:spPr bwMode="white">
        <a:xfrm>
          <a:off x="0" y="1263343"/>
          <a:ext cx="7715279" cy="3132074"/>
        </a:xfrm>
        <a:prstGeom prst="roundRect">
          <a:avLst/>
        </a:prstGeom>
      </dsp:spPr>
      <dsp:style>
        <a:lnRef idx="2">
          <a:schemeClr val="dk2">
            <a:shade val="80000"/>
          </a:schemeClr>
        </a:lnRef>
        <a:fillRef idx="1">
          <a:schemeClr val="lt1"/>
        </a:fillRef>
        <a:effectRef idx="0">
          <a:scrgbClr r="0" g="0" b="0"/>
        </a:effectRef>
        <a:fontRef idx="minor">
          <a:schemeClr val="lt1"/>
        </a:fontRef>
      </dsp:style>
      <dsp:txBody>
        <a:bodyPr lIns="91439" tIns="91439" rIns="91439" bIns="91439"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rtl="0">
            <a:lnSpc>
              <a:spcPct val="150000"/>
            </a:lnSpc>
            <a:spcBef>
              <a:spcPct val="0"/>
            </a:spcBef>
            <a:spcAft>
              <a:spcPct val="35000"/>
            </a:spcAft>
          </a:pPr>
          <a:r>
            <a:rPr lang="en-US" altLang="zh-CN" sz="2400" b="1" dirty="0" smtClean="0">
              <a:solidFill>
                <a:schemeClr val="dk2"/>
              </a:solidFill>
            </a:rPr>
            <a:t>         </a:t>
          </a:r>
          <a:r>
            <a:rPr lang="zh-CN" sz="2400" b="1" dirty="0" smtClean="0">
              <a:solidFill>
                <a:schemeClr val="dk2"/>
              </a:solidFill>
            </a:rPr>
            <a:t>指建筑业企业报告期内在国外及港、澳、台等区域所有经营活动的货币表现。本指标是有境外施工或劳务输出业务的总承包和专业承包建筑业企业填报，填报时注意是外币的，要按照报告期末的人民币汇率折算填报。</a:t>
          </a:r>
          <a:endParaRPr lang="en-US" sz="2400" b="1" dirty="0">
            <a:solidFill>
              <a:schemeClr val="tx2"/>
            </a:solidFill>
            <a:latin typeface="+mn-ea"/>
            <a:ea typeface="+mn-ea"/>
          </a:endParaRPr>
        </a:p>
      </dsp:txBody>
      <dsp:txXfrm>
        <a:off x="0" y="1263343"/>
        <a:ext cx="7715279" cy="31320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4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4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9B4F6F50-3A46-44C1-8837-C1ED21B64CA0}"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pPr>
              <a:defRPr/>
            </a:pPr>
            <a:fld id="{03C22287-88B8-4D05-A38C-5EF74C42AAC2}"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45411"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在今年的统计制度里，统计范围仍包括两部分，第一部分是有资质的建筑业法人单位，这一部分强调两点，一是取得建筑业企业资质证书，第二点是建筑业法人单位。第二部分是资质外的建筑业小微企业，这部分由郑炎给涉及到的区讲解</a:t>
            </a:r>
            <a:r>
              <a:rPr lang="en-US" altLang="zh-CN" dirty="0" smtClean="0"/>
              <a:t>……</a:t>
            </a:r>
            <a:r>
              <a:rPr lang="zh-CN" altLang="en-US" dirty="0" smtClean="0"/>
              <a:t>那么我们为什么要明确统计范围呢，因为我们只有明确了统计范围才能够对建筑业新增联网直报单位进行审批，审批月度进行，</a:t>
            </a:r>
            <a:endParaRPr lang="zh-CN" altLang="en-US" dirty="0" smtClean="0"/>
          </a:p>
        </p:txBody>
      </p:sp>
      <p:sp>
        <p:nvSpPr>
          <p:cNvPr id="145412" name="幻灯片编号占位符 3"/>
          <p:cNvSpPr>
            <a:spLocks noGrp="1"/>
          </p:cNvSpPr>
          <p:nvPr>
            <p:ph type="sldNum" sz="quarter" idx="5"/>
          </p:nvPr>
        </p:nvSpPr>
        <p:spPr bwMode="auto">
          <a:noFill/>
          <a:ln>
            <a:miter lim="800000"/>
          </a:ln>
        </p:spPr>
        <p:txBody>
          <a:bodyPr wrap="square" numCol="1" anchorCtr="0" compatLnSpc="1"/>
          <a:lstStyle/>
          <a:p>
            <a:fld id="{401154A9-9A67-4AD0-9D12-C4E12CB64FB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bwMode="auto">
          <a:noFill/>
          <a:ln>
            <a:miter lim="800000"/>
          </a:ln>
        </p:spPr>
        <p:txBody>
          <a:bodyPr wrap="square" numCol="1" anchorCtr="0" compatLnSpc="1"/>
          <a:lstStyle/>
          <a:p>
            <a:fld id="{5B541AF7-40F9-49F7-A106-D3036AB4F2C2}"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71011"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71012"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t>在填报分包出去的工程的产值的时候要注意，如果企业有分包出去工程的产值，一定要首先对分包对象进行判断，如果分包企业是一个独立核算的经济实体，则其完成的产值填报在总承包或专业承包企业的该项指标中。如果分包企业是零散的包工队，这些包工队不具备填报条件，那么其完成的产值均由总承包企业或专业承包企业填报并计入到自行完成施工产值中。</a:t>
            </a:r>
            <a:endParaRPr lang="zh-CN"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bwMode="auto">
          <a:noFill/>
          <a:ln>
            <a:miter lim="800000"/>
          </a:ln>
        </p:spPr>
        <p:txBody>
          <a:bodyPr wrap="square" numCol="1" anchorCtr="0" compatLnSpc="1"/>
          <a:lstStyle/>
          <a:p>
            <a:fld id="{4920DCE9-C782-4FD8-91FE-6F6F1A27EAEB}"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7510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7510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t>填报的依据和之前说到的合同额很类似。有台账的企业依据台账，没有台账的企业，根据原始凭证登记台账计算填报。</a:t>
            </a:r>
            <a:endParaRPr lang="en-US" altLang="zh-CN" dirty="0" smtClean="0"/>
          </a:p>
          <a:p>
            <a:pPr eaLnBrk="1" hangingPunct="1">
              <a:spcBef>
                <a:spcPct val="0"/>
              </a:spcBef>
            </a:pPr>
            <a:endParaRPr lang="zh-CN" alt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7305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b="1" dirty="0" smtClean="0">
                <a:solidFill>
                  <a:schemeClr val="tx2"/>
                </a:solidFill>
              </a:rPr>
              <a:t>第三部分，建筑业总产值，这部分涉及</a:t>
            </a:r>
            <a:r>
              <a:rPr lang="en-US" altLang="zh-CN" b="1" dirty="0" smtClean="0">
                <a:solidFill>
                  <a:schemeClr val="tx2"/>
                </a:solidFill>
              </a:rPr>
              <a:t>7</a:t>
            </a:r>
            <a:r>
              <a:rPr lang="zh-CN" altLang="en-US" b="1" dirty="0" smtClean="0">
                <a:solidFill>
                  <a:schemeClr val="tx2"/>
                </a:solidFill>
              </a:rPr>
              <a:t>个指标，</a:t>
            </a:r>
            <a:r>
              <a:rPr lang="zh-CN" altLang="en-US" b="1" dirty="0" smtClean="0">
                <a:latin typeface="微软雅黑" panose="020B0503020204020204" pitchFamily="34" charset="-122"/>
                <a:ea typeface="微软雅黑" panose="020B0503020204020204" pitchFamily="34" charset="-122"/>
              </a:rPr>
              <a:t>装配式建筑工程产值、</a:t>
            </a:r>
            <a:r>
              <a:rPr lang="zh-CN" altLang="en-US" b="1" dirty="0" smtClean="0">
                <a:latin typeface="黑体" panose="02010609060101010101" pitchFamily="2" charset="-122"/>
              </a:rPr>
              <a:t>装饰装修产值反映的是专业工程项目施工情况。第二，反映的是产值的一个地区分布。</a:t>
            </a:r>
            <a:endParaRPr lang="zh-CN" altLang="en-US" dirty="0" smtClean="0"/>
          </a:p>
        </p:txBody>
      </p:sp>
      <p:sp>
        <p:nvSpPr>
          <p:cNvPr id="173060" name="灯片编号占位符 3"/>
          <p:cNvSpPr>
            <a:spLocks noGrp="1"/>
          </p:cNvSpPr>
          <p:nvPr>
            <p:ph type="sldNum" sz="quarter" idx="5"/>
          </p:nvPr>
        </p:nvSpPr>
        <p:spPr bwMode="auto">
          <a:noFill/>
          <a:ln>
            <a:miter lim="800000"/>
          </a:ln>
        </p:spPr>
        <p:txBody>
          <a:bodyPr wrap="square" numCol="1" anchorCtr="0" compatLnSpc="1"/>
          <a:lstStyle/>
          <a:p>
            <a:fld id="{E75D74E3-2AC0-4B05-9973-72E263B08D7F}"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8329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刚才介绍了三部分内容，我想通过这张承揽工程图在进行一下回顾。首先，您单位在承揽工程的时候有两种主要途径，一种建筑业企业与建设单位签订，另一种，企业与建设单位以外也就是与其他建筑业企业签订合同。我们先看左半部分。企业把工程承揽过来了，那么这个工程怎么来干，有谁来干。第一种情况企业自行组织施工，那么这部分产值计入到自行完成施工产值中，另外一种情况呢是企业分包出去，那么我们就要看分包出去的对象是谁，如果分包出去的企业是法人单位，刚才所说的独立核算的经济实体，那么这部分产值可以计入到分包出去工程的产值，如果分包方不是法人单位，是施工队，那么这部分产值计入到自行完成施工产值。分包出去工程的产值与自行完成施工产值就构成了直接从建设单位承揽工程完成的产值。这是左边这部分流程。我们再来看右半部分。当企业与其他建设企业签订合同，如果是自行施工完成，这部分产值计入到从建设单位以外承揽工程完成的产值。而自行完成施工产值和从建设单位以外承揽工程完成的产值，由于都是自行施工，那么这两部分之和就构成了建筑业总产值。建筑业总产值又由以下几部分组成，就不做过多说明。</a:t>
            </a:r>
            <a:endParaRPr lang="zh-CN" altLang="en-US" dirty="0" smtClean="0"/>
          </a:p>
        </p:txBody>
      </p:sp>
      <p:sp>
        <p:nvSpPr>
          <p:cNvPr id="183300" name="幻灯片编号占位符 3"/>
          <p:cNvSpPr>
            <a:spLocks noGrp="1"/>
          </p:cNvSpPr>
          <p:nvPr>
            <p:ph type="sldNum" sz="quarter" idx="5"/>
          </p:nvPr>
        </p:nvSpPr>
        <p:spPr bwMode="auto">
          <a:noFill/>
          <a:ln>
            <a:miter lim="800000"/>
          </a:ln>
        </p:spPr>
        <p:txBody>
          <a:bodyPr wrap="square" numCol="1" anchorCtr="0" compatLnSpc="1"/>
          <a:lstStyle/>
          <a:p>
            <a:fld id="{2C4C4CF0-87F1-4ACD-9BCC-4738D76936F8}"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幻灯片图像占位符 1"/>
          <p:cNvSpPr/>
          <p:nvPr>
            <p:ph type="sldImg"/>
          </p:nvPr>
        </p:nvSpPr>
        <p:spPr>
          <a:ln>
            <a:solidFill>
              <a:srgbClr val="000000"/>
            </a:solidFill>
          </a:ln>
        </p:spPr>
      </p:sp>
      <p:sp>
        <p:nvSpPr>
          <p:cNvPr id="72706"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84323"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84324" name="灯片编号占位符 3"/>
          <p:cNvSpPr>
            <a:spLocks noGrp="1"/>
          </p:cNvSpPr>
          <p:nvPr>
            <p:ph type="sldNum" sz="quarter" idx="5"/>
          </p:nvPr>
        </p:nvSpPr>
        <p:spPr bwMode="auto">
          <a:noFill/>
          <a:ln>
            <a:miter lim="800000"/>
          </a:ln>
        </p:spPr>
        <p:txBody>
          <a:bodyPr wrap="square" numCol="1" anchorCtr="0" compatLnSpc="1"/>
          <a:lstStyle/>
          <a:p>
            <a:fld id="{3A5359C6-516F-4EEF-A762-B8C51BA295FA}"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bwMode="auto">
          <a:noFill/>
          <a:ln>
            <a:miter lim="800000"/>
          </a:ln>
        </p:spPr>
        <p:txBody>
          <a:bodyPr wrap="square" numCol="1" anchorCtr="0" compatLnSpc="1"/>
          <a:lstStyle/>
          <a:p>
            <a:fld id="{9D4FD4BE-D1B5-4DFA-9974-96C83DF38750}"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8534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8534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solidFill>
                  <a:schemeClr val="tx2"/>
                </a:solidFill>
                <a:latin typeface="黑体" panose="02010609060101010101" pitchFamily="2" charset="-122"/>
              </a:rPr>
              <a:t>第四部分竣工产值：竣工产值指的是</a:t>
            </a:r>
            <a:r>
              <a:rPr lang="zh-CN" altLang="en-US" dirty="0" smtClean="0">
                <a:latin typeface="黑体" panose="02010609060101010101" pitchFamily="2" charset="-122"/>
              </a:rPr>
              <a:t>从开工到竣工全部自行完成价值</a:t>
            </a:r>
            <a:endParaRPr lang="en-US" altLang="zh-CN" dirty="0" smtClean="0">
              <a:latin typeface="黑体" panose="02010609060101010101" pitchFamily="2" charset="-122"/>
            </a:endParaRPr>
          </a:p>
          <a:p>
            <a:pPr eaLnBrk="1" hangingPunct="1">
              <a:spcBef>
                <a:spcPct val="0"/>
              </a:spcBef>
            </a:pPr>
            <a:r>
              <a:rPr lang="zh-CN" altLang="en-US" dirty="0" smtClean="0">
                <a:latin typeface="黑体" panose="02010609060101010101" pitchFamily="2" charset="-122"/>
              </a:rPr>
              <a:t>他的填报依据有两点，一个是承包合同中规定的单位工程内容全部完成，达到设计规定的交工条件，才能计算竣工产值</a:t>
            </a:r>
            <a:endParaRPr lang="en-US" altLang="zh-CN" dirty="0" smtClean="0">
              <a:latin typeface="黑体" panose="02010609060101010101" pitchFamily="2" charset="-122"/>
            </a:endParaRPr>
          </a:p>
          <a:p>
            <a:pPr eaLnBrk="1" hangingPunct="1">
              <a:spcBef>
                <a:spcPct val="0"/>
              </a:spcBef>
            </a:pPr>
            <a:r>
              <a:rPr lang="zh-CN" altLang="en-US" dirty="0" smtClean="0">
                <a:latin typeface="黑体" panose="02010609060101010101" pitchFamily="2" charset="-122"/>
              </a:rPr>
              <a:t>第二点是要</a:t>
            </a:r>
            <a:r>
              <a:rPr lang="zh-CN" altLang="en-US" dirty="0" smtClean="0"/>
              <a:t>经有关部门验收鉴定合格</a:t>
            </a:r>
            <a:endParaRPr lang="en-US" altLang="zh-CN" dirty="0" smtClean="0"/>
          </a:p>
          <a:p>
            <a:pPr eaLnBrk="1" hangingPunct="1">
              <a:lnSpc>
                <a:spcPct val="130000"/>
              </a:lnSpc>
              <a:spcBef>
                <a:spcPct val="0"/>
              </a:spcBef>
            </a:pPr>
            <a:r>
              <a:rPr lang="zh-CN" altLang="en-US" dirty="0" smtClean="0">
                <a:ea typeface="黑体" panose="02010609060101010101" pitchFamily="2" charset="-122"/>
              </a:rPr>
              <a:t>对于跨年度施工的单位工程，其竣工产值应当包括该工程从开始到竣工的全部自行完成价值。</a:t>
            </a:r>
            <a:endParaRPr lang="en-US" altLang="zh-CN" dirty="0" smtClean="0">
              <a:ea typeface="黑体" panose="02010609060101010101" pitchFamily="2" charset="-122"/>
            </a:endParaRPr>
          </a:p>
          <a:p>
            <a:pPr eaLnBrk="1" hangingPunct="1">
              <a:lnSpc>
                <a:spcPct val="130000"/>
              </a:lnSpc>
              <a:spcBef>
                <a:spcPct val="0"/>
              </a:spcBef>
            </a:pPr>
            <a:r>
              <a:rPr lang="zh-CN" altLang="en-US" dirty="0" smtClean="0">
                <a:ea typeface="黑体" panose="02010609060101010101" pitchFamily="2" charset="-122"/>
              </a:rPr>
              <a:t>对有些大型单位工程，如大型厂房、高级宾馆、各种管道、公路、铁路等，能够分跨、分层、分段施工并按合同规定，能够分开交付使用的，可以分开计算竣工产值。</a:t>
            </a:r>
            <a:endParaRPr lang="en-US" altLang="zh-CN" dirty="0" smtClean="0">
              <a:ea typeface="黑体" panose="02010609060101010101" pitchFamily="2" charset="-122"/>
            </a:endParaRPr>
          </a:p>
          <a:p>
            <a:pPr eaLnBrk="1" hangingPunct="1">
              <a:lnSpc>
                <a:spcPct val="130000"/>
              </a:lnSpc>
              <a:spcBef>
                <a:spcPct val="0"/>
              </a:spcBef>
            </a:pPr>
            <a:r>
              <a:rPr lang="zh-CN" altLang="en-US" dirty="0" smtClean="0">
                <a:ea typeface="黑体" panose="02010609060101010101" pitchFamily="2" charset="-122"/>
              </a:rPr>
              <a:t>竣工产值不包括附属辅助企业或内部核算的其他单位为外单位生产和服务的价值。</a:t>
            </a:r>
            <a:endParaRPr lang="en-US" altLang="zh-CN" dirty="0" smtClean="0">
              <a:ea typeface="黑体" panose="02010609060101010101" pitchFamily="2" charset="-122"/>
            </a:endParaRPr>
          </a:p>
          <a:p>
            <a:pPr eaLnBrk="1" hangingPunct="1">
              <a:spcBef>
                <a:spcPct val="0"/>
              </a:spcBef>
            </a:pPr>
            <a:endParaRPr lang="zh-CN" alt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87395"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施工面积填报时要注意的是，要以房屋建筑单位工程为对象，即以整栋房屋的建筑面积计算，当房屋为多层时，不管是哪一层施工，都要以各层面积之和计算，如果</a:t>
            </a:r>
            <a:r>
              <a:rPr lang="zh-CN" altLang="en-US" dirty="0" smtClean="0">
                <a:latin typeface="黑体" panose="02010609060101010101" pitchFamily="2" charset="-122"/>
              </a:rPr>
              <a:t>一栋房屋由业主按分部工程发包，为避免重复计算，应由承担主体结构施工的企业统计施工面积；</a:t>
            </a:r>
            <a:endParaRPr lang="zh-CN" altLang="en-US" dirty="0" smtClean="0"/>
          </a:p>
        </p:txBody>
      </p:sp>
      <p:sp>
        <p:nvSpPr>
          <p:cNvPr id="187396" name="幻灯片编号占位符 3"/>
          <p:cNvSpPr>
            <a:spLocks noGrp="1"/>
          </p:cNvSpPr>
          <p:nvPr>
            <p:ph type="sldNum" sz="quarter" idx="5"/>
          </p:nvPr>
        </p:nvSpPr>
        <p:spPr bwMode="auto">
          <a:noFill/>
          <a:ln>
            <a:miter lim="800000"/>
          </a:ln>
        </p:spPr>
        <p:txBody>
          <a:bodyPr wrap="square" numCol="1" anchorCtr="0" compatLnSpc="1"/>
          <a:lstStyle/>
          <a:p>
            <a:fld id="{11D93C4A-80E6-4980-8628-26D8957E07A4}"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bwMode="auto">
          <a:noFill/>
          <a:ln>
            <a:miter lim="800000"/>
          </a:ln>
        </p:spPr>
        <p:txBody>
          <a:bodyPr wrap="square" numCol="1" anchorCtr="0" compatLnSpc="1"/>
          <a:lstStyle/>
          <a:p>
            <a:fld id="{F058C62D-338D-46FC-A7C3-3A3AFDADD462}"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88419"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88420"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t>第一点是施工前的准备工作，不能算正式开工。第二点统计新开工面积时，不能包括上期开工的跨入本期继续施工，或上期停建本期复工的建筑面积。再计算新开工面积的时候呢，有施工图的按照施工图计算建筑面积，没有施工图的按照合同或协议书填报面积。</a:t>
            </a:r>
            <a:endParaRPr lang="zh-CN" alt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93539"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3540" name="灯片编号占位符 3"/>
          <p:cNvSpPr>
            <a:spLocks noGrp="1"/>
          </p:cNvSpPr>
          <p:nvPr>
            <p:ph type="sldNum" sz="quarter" idx="5"/>
          </p:nvPr>
        </p:nvSpPr>
        <p:spPr bwMode="auto">
          <a:noFill/>
          <a:ln>
            <a:miter lim="800000"/>
          </a:ln>
        </p:spPr>
        <p:txBody>
          <a:bodyPr wrap="square" numCol="1" anchorCtr="0" compatLnSpc="1"/>
          <a:lstStyle/>
          <a:p>
            <a:fld id="{03BCBC7F-7DD5-4154-9D6C-52E3E5852E2B}"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94563"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latin typeface="黑体" panose="02010609060101010101" pitchFamily="2" charset="-122"/>
              </a:rPr>
              <a:t>统计口径，建筑业企业</a:t>
            </a:r>
            <a:r>
              <a:rPr lang="en-US" altLang="zh-CN" smtClean="0">
                <a:latin typeface="黑体" panose="02010609060101010101" pitchFamily="2" charset="-122"/>
              </a:rPr>
              <a:t>(</a:t>
            </a:r>
            <a:r>
              <a:rPr lang="zh-CN" altLang="en-US" smtClean="0">
                <a:latin typeface="黑体" panose="02010609060101010101" pitchFamily="2" charset="-122"/>
              </a:rPr>
              <a:t>或单位</a:t>
            </a:r>
            <a:r>
              <a:rPr lang="en-US" altLang="zh-CN" smtClean="0">
                <a:latin typeface="黑体" panose="02010609060101010101" pitchFamily="2" charset="-122"/>
              </a:rPr>
              <a:t>)</a:t>
            </a:r>
            <a:r>
              <a:rPr lang="zh-CN" altLang="en-US" smtClean="0">
                <a:latin typeface="黑体" panose="02010609060101010101" pitchFamily="2" charset="-122"/>
              </a:rPr>
              <a:t>报告期实际拥有的、与建筑施工活动有关的人员的平均人数，强调的是与施工有关的人</a:t>
            </a:r>
            <a:endParaRPr lang="zh-CN" altLang="en-US" smtClean="0"/>
          </a:p>
        </p:txBody>
      </p:sp>
      <p:sp>
        <p:nvSpPr>
          <p:cNvPr id="194564" name="灯片编号占位符 3"/>
          <p:cNvSpPr>
            <a:spLocks noGrp="1"/>
          </p:cNvSpPr>
          <p:nvPr>
            <p:ph type="sldNum" sz="quarter" idx="5"/>
          </p:nvPr>
        </p:nvSpPr>
        <p:spPr bwMode="auto">
          <a:noFill/>
          <a:ln>
            <a:miter lim="800000"/>
          </a:ln>
        </p:spPr>
        <p:txBody>
          <a:bodyPr wrap="square" numCol="1" anchorCtr="0" compatLnSpc="1"/>
          <a:lstStyle/>
          <a:p>
            <a:fld id="{9B1E0DEE-0F93-4DAB-9162-4A3F3C4252C5}"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96611"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smtClean="0"/>
              <a:t>这个与刚才的区别就是实际领取工资为依据</a:t>
            </a:r>
            <a:endParaRPr lang="zh-CN" altLang="en-US" smtClean="0"/>
          </a:p>
        </p:txBody>
      </p:sp>
      <p:sp>
        <p:nvSpPr>
          <p:cNvPr id="196612" name="幻灯片编号占位符 3"/>
          <p:cNvSpPr>
            <a:spLocks noGrp="1"/>
          </p:cNvSpPr>
          <p:nvPr>
            <p:ph type="sldNum" sz="quarter" idx="5"/>
          </p:nvPr>
        </p:nvSpPr>
        <p:spPr bwMode="auto">
          <a:noFill/>
          <a:ln>
            <a:miter lim="800000"/>
          </a:ln>
        </p:spPr>
        <p:txBody>
          <a:bodyPr wrap="square" numCol="1" anchorCtr="0" compatLnSpc="1"/>
          <a:lstStyle/>
          <a:p>
            <a:fld id="{630DD36C-6E69-4194-B6E1-742B6652D791}"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bwMode="auto">
          <a:noFill/>
          <a:ln>
            <a:miter lim="800000"/>
          </a:ln>
        </p:spPr>
        <p:txBody>
          <a:bodyPr wrap="square" numCol="1" anchorCtr="0" compatLnSpc="1"/>
          <a:lstStyle/>
          <a:p>
            <a:fld id="{8AC15B03-6B46-48C5-8FE3-CB85D694E778}"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97635"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97636"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bwMode="auto">
          <a:noFill/>
          <a:ln>
            <a:miter lim="800000"/>
          </a:ln>
        </p:spPr>
        <p:txBody>
          <a:bodyPr wrap="square" numCol="1" anchorCtr="0" compatLnSpc="1"/>
          <a:lstStyle/>
          <a:p>
            <a:fld id="{2F4BCCC7-21AF-49B7-8260-2EC8DF76AF2D}"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070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070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smtClean="0">
                <a:latin typeface="黑体" panose="02010609060101010101" pitchFamily="2" charset="-122"/>
              </a:rPr>
              <a:t>填报</a:t>
            </a:r>
            <a:r>
              <a:rPr lang="zh-CN" altLang="en-US" smtClean="0"/>
              <a:t>机械设备相关</a:t>
            </a:r>
            <a:r>
              <a:rPr lang="zh-CN" altLang="en-US" smtClean="0">
                <a:latin typeface="黑体" panose="02010609060101010101" pitchFamily="2" charset="-122"/>
              </a:rPr>
              <a:t>指标通常依据企业的原始记录表进行填报。例如，某企业编制</a:t>
            </a:r>
            <a:r>
              <a:rPr lang="en-US" altLang="zh-CN" smtClean="0">
                <a:latin typeface="黑体" panose="02010609060101010101" pitchFamily="2" charset="-122"/>
              </a:rPr>
              <a:t>《</a:t>
            </a:r>
            <a:r>
              <a:rPr lang="zh-CN" altLang="en-US" smtClean="0">
                <a:latin typeface="黑体" panose="02010609060101010101" pitchFamily="2" charset="-122"/>
              </a:rPr>
              <a:t>企业机械设备汇总表</a:t>
            </a:r>
            <a:r>
              <a:rPr lang="en-US" altLang="zh-CN" smtClean="0">
                <a:latin typeface="黑体" panose="02010609060101010101" pitchFamily="2" charset="-122"/>
              </a:rPr>
              <a:t>》</a:t>
            </a:r>
            <a:r>
              <a:rPr lang="zh-CN" altLang="en-US" smtClean="0">
                <a:latin typeface="黑体" panose="02010609060101010101" pitchFamily="2" charset="-122"/>
              </a:rPr>
              <a:t>或根据财务部门的固定资产相关资料。  </a:t>
            </a:r>
            <a:endParaRPr lang="zh-CN" altLang="en-US" smtClean="0">
              <a:latin typeface="黑体" panose="02010609060101010101" pitchFamily="2" charset="-122"/>
            </a:endParaRPr>
          </a:p>
          <a:p>
            <a:pPr eaLnBrk="1" hangingPunct="1">
              <a:spcBef>
                <a:spcPct val="0"/>
              </a:spcBef>
            </a:pPr>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bwMode="auto">
          <a:noFill/>
          <a:ln>
            <a:miter lim="800000"/>
          </a:ln>
        </p:spPr>
        <p:txBody>
          <a:bodyPr wrap="square" numCol="1" anchorCtr="0" compatLnSpc="1"/>
          <a:lstStyle/>
          <a:p>
            <a:fld id="{3FDD805D-A16B-4477-AEDC-FBFD0C10608E}"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5974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5974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t>接下来进入第三部分，我们看一下指标填报的说明和注意事项。</a:t>
            </a:r>
            <a:endParaRPr lang="zh-CN" altLang="zh-CN"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bwMode="auto">
          <a:noFill/>
          <a:ln>
            <a:miter lim="800000"/>
          </a:ln>
        </p:spPr>
        <p:txBody>
          <a:bodyPr wrap="square" numCol="1" anchorCtr="0" compatLnSpc="1"/>
          <a:lstStyle/>
          <a:p>
            <a:fld id="{86543B32-776C-4F1C-A227-33218B966B34}"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1731"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1732"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t>自有施工机械设备强调的是自有，包括融资性租赁的设备。只要是企业在册的，验收入账的全部都统计，</a:t>
            </a:r>
            <a:r>
              <a:rPr lang="zh-CN" altLang="en-US" dirty="0" smtClean="0">
                <a:latin typeface="黑体" panose="02010609060101010101" pitchFamily="2" charset="-122"/>
              </a:rPr>
              <a:t>不论是自用、出租和借给外单位的，也不论是在用、在修、在途或在库的都应统计，并且包括封存的、不配套的，以及待报废的机械设备在内</a:t>
            </a:r>
            <a:r>
              <a:rPr lang="zh-CN" altLang="en-US" dirty="0" smtClean="0"/>
              <a:t>。但是不包括外单位租入借来的设备。</a:t>
            </a:r>
            <a:endParaRPr lang="zh-CN"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bwMode="auto">
          <a:noFill/>
          <a:ln>
            <a:miter lim="800000"/>
          </a:ln>
        </p:spPr>
        <p:txBody>
          <a:bodyPr wrap="square" numCol="1" anchorCtr="0" compatLnSpc="1"/>
          <a:lstStyle/>
          <a:p>
            <a:fld id="{D4ED265A-DA68-4A88-B91F-A856FCBE253E}"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2755"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2756"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smtClean="0">
                <a:solidFill>
                  <a:schemeClr val="tx2"/>
                </a:solidFill>
                <a:latin typeface="黑体" panose="02010609060101010101" pitchFamily="2" charset="-122"/>
              </a:rPr>
              <a:t>企业总产值</a:t>
            </a:r>
            <a:r>
              <a:rPr lang="en-US" altLang="zh-CN" smtClean="0">
                <a:solidFill>
                  <a:schemeClr val="tx2"/>
                </a:solidFill>
                <a:latin typeface="黑体" panose="02010609060101010101" pitchFamily="2" charset="-122"/>
              </a:rPr>
              <a:t>=</a:t>
            </a:r>
            <a:r>
              <a:rPr lang="zh-CN" altLang="en-US" smtClean="0">
                <a:latin typeface="黑体" panose="02010609060101010101" pitchFamily="2" charset="-122"/>
              </a:rPr>
              <a:t>建筑业总产值</a:t>
            </a:r>
            <a:r>
              <a:rPr lang="en-US" altLang="zh-CN" smtClean="0">
                <a:latin typeface="黑体" panose="02010609060101010101" pitchFamily="2" charset="-122"/>
              </a:rPr>
              <a:t>+</a:t>
            </a:r>
            <a:r>
              <a:rPr lang="zh-CN" altLang="en-US" smtClean="0">
                <a:latin typeface="黑体" panose="02010609060101010101" pitchFamily="2" charset="-122"/>
              </a:rPr>
              <a:t>其他经济活动创造价值</a:t>
            </a:r>
            <a:endParaRPr lang="en-US" altLang="zh-CN" smtClean="0">
              <a:latin typeface="黑体" panose="02010609060101010101"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bwMode="auto">
          <a:noFill/>
          <a:ln>
            <a:miter lim="800000"/>
          </a:ln>
        </p:spPr>
        <p:txBody>
          <a:bodyPr wrap="square" numCol="1" anchorCtr="0" compatLnSpc="1"/>
          <a:lstStyle/>
          <a:p>
            <a:fld id="{E13E2659-CADB-4C07-BDDE-02190AC2C21D}"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480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4804"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smtClean="0"/>
              <a:t>下面介绍一下</a:t>
            </a:r>
            <a:r>
              <a:rPr lang="en-US" altLang="zh-CN" smtClean="0"/>
              <a:t>C204-2</a:t>
            </a:r>
            <a:r>
              <a:rPr lang="zh-CN" altLang="en-US" smtClean="0"/>
              <a:t>表，这张表包括两个指标，分别是</a:t>
            </a:r>
            <a:r>
              <a:rPr lang="zh-CN" altLang="en-US" smtClean="0">
                <a:solidFill>
                  <a:schemeClr val="tx2"/>
                </a:solidFill>
                <a:latin typeface="黑体" panose="02010609060101010101" pitchFamily="2" charset="-122"/>
              </a:rPr>
              <a:t>房屋竣工面积和房屋竣工价值</a:t>
            </a:r>
            <a:endParaRPr lang="zh-CN" altLang="zh-CN"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bwMode="auto">
          <a:noFill/>
          <a:ln>
            <a:miter lim="800000"/>
          </a:ln>
        </p:spPr>
        <p:txBody>
          <a:bodyPr wrap="square" numCol="1" anchorCtr="0" compatLnSpc="1"/>
          <a:lstStyle/>
          <a:p>
            <a:fld id="{2820B52D-F8E7-4CFA-803D-CF361E14DB2E}"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582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582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smtClean="0">
                <a:latin typeface="黑体" panose="02010609060101010101" pitchFamily="2" charset="-122"/>
              </a:rPr>
              <a:t>这两项指标根据</a:t>
            </a:r>
            <a:r>
              <a:rPr lang="en-US" altLang="zh-CN" smtClean="0">
                <a:latin typeface="黑体" panose="02010609060101010101" pitchFamily="2" charset="-122"/>
              </a:rPr>
              <a:t>《</a:t>
            </a:r>
            <a:r>
              <a:rPr lang="zh-CN" altLang="en-US" smtClean="0">
                <a:latin typeface="黑体" panose="02010609060101010101" pitchFamily="2" charset="-122"/>
              </a:rPr>
              <a:t>工程竣工验收报告</a:t>
            </a:r>
            <a:r>
              <a:rPr lang="en-US" altLang="zh-CN" smtClean="0">
                <a:latin typeface="黑体" panose="02010609060101010101" pitchFamily="2" charset="-122"/>
              </a:rPr>
              <a:t>》</a:t>
            </a:r>
            <a:r>
              <a:rPr lang="zh-CN" altLang="en-US" smtClean="0">
                <a:latin typeface="黑体" panose="02010609060101010101" pitchFamily="2" charset="-122"/>
              </a:rPr>
              <a:t>进行填报，</a:t>
            </a:r>
            <a:r>
              <a:rPr lang="zh-CN" altLang="en-US" smtClean="0"/>
              <a:t>按合同条文</a:t>
            </a:r>
            <a:r>
              <a:rPr lang="zh-CN" altLang="en-US" smtClean="0">
                <a:latin typeface="黑体" panose="02010609060101010101" pitchFamily="2" charset="-122"/>
              </a:rPr>
              <a:t>面积数或者是“工程造价”或“合同价” </a:t>
            </a:r>
            <a:r>
              <a:rPr lang="zh-CN" altLang="en-US" smtClean="0"/>
              <a:t>汇总数填</a:t>
            </a:r>
            <a:r>
              <a:rPr lang="zh-CN" altLang="en-US" smtClean="0">
                <a:latin typeface="黑体" panose="02010609060101010101" pitchFamily="2" charset="-122"/>
              </a:rPr>
              <a:t>报</a:t>
            </a:r>
            <a:endParaRPr lang="zh-CN" altLang="zh-CN"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bwMode="auto">
          <a:noFill/>
          <a:ln>
            <a:miter lim="800000"/>
          </a:ln>
        </p:spPr>
        <p:txBody>
          <a:bodyPr wrap="square" numCol="1" anchorCtr="0" compatLnSpc="1"/>
          <a:lstStyle/>
          <a:p>
            <a:fld id="{6B99502C-A7DC-467B-BB13-379E98BE5BBB}"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6851"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6852"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bwMode="auto">
          <a:noFill/>
          <a:ln>
            <a:miter lim="800000"/>
          </a:ln>
        </p:spPr>
        <p:txBody>
          <a:bodyPr wrap="square" numCol="1" anchorCtr="0" compatLnSpc="1"/>
          <a:lstStyle/>
          <a:p>
            <a:fld id="{68E1D78F-F837-4B83-9026-6D6AC63FDEEE}"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7875"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7876"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smtClean="0">
                <a:solidFill>
                  <a:srgbClr val="FFFF00"/>
                </a:solidFill>
                <a:latin typeface="黑体" panose="02010609060101010101" pitchFamily="2" charset="-122"/>
              </a:rPr>
              <a:t>计算房屋竣工面积必须严格执行房屋竣工标准，一共包括</a:t>
            </a:r>
            <a:r>
              <a:rPr lang="en-US" altLang="zh-CN" smtClean="0">
                <a:solidFill>
                  <a:srgbClr val="FFFF00"/>
                </a:solidFill>
                <a:latin typeface="黑体" panose="02010609060101010101" pitchFamily="2" charset="-122"/>
              </a:rPr>
              <a:t>5</a:t>
            </a:r>
            <a:r>
              <a:rPr lang="zh-CN" altLang="en-US" smtClean="0">
                <a:solidFill>
                  <a:srgbClr val="FFFF00"/>
                </a:solidFill>
                <a:latin typeface="黑体" panose="02010609060101010101" pitchFamily="2" charset="-122"/>
              </a:rPr>
              <a:t>点</a:t>
            </a:r>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bwMode="auto">
          <a:noFill/>
          <a:ln>
            <a:miter lim="800000"/>
          </a:ln>
        </p:spPr>
        <p:txBody>
          <a:bodyPr wrap="square" numCol="1" anchorCtr="0" compatLnSpc="1"/>
          <a:lstStyle/>
          <a:p>
            <a:fld id="{E29629B8-231A-485B-A677-A474679CFD27}"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20992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09924"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210947"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在企业划分工程性质填报时候，要注意的是，住宅房屋不包括人防工程用房屋，也不包括地下室，教育、医疗房屋不包括宿舍、食堂等房屋。</a:t>
            </a:r>
            <a:r>
              <a:rPr lang="zh-CN" altLang="en-US" dirty="0" smtClean="0">
                <a:latin typeface="黑体" panose="02010609060101010101" pitchFamily="2" charset="-122"/>
              </a:rPr>
              <a:t>文化、体育、娱乐用房屋不包括各类学校内的文化体育用房</a:t>
            </a:r>
            <a:endParaRPr lang="zh-CN" altLang="en-US" dirty="0" smtClean="0"/>
          </a:p>
        </p:txBody>
      </p:sp>
      <p:sp>
        <p:nvSpPr>
          <p:cNvPr id="210948" name="灯片编号占位符 3"/>
          <p:cNvSpPr>
            <a:spLocks noGrp="1"/>
          </p:cNvSpPr>
          <p:nvPr>
            <p:ph type="sldNum" sz="quarter" idx="5"/>
          </p:nvPr>
        </p:nvSpPr>
        <p:spPr bwMode="auto">
          <a:noFill/>
          <a:ln>
            <a:miter lim="800000"/>
          </a:ln>
        </p:spPr>
        <p:txBody>
          <a:bodyPr wrap="square" numCol="1" anchorCtr="0" compatLnSpc="1"/>
          <a:lstStyle/>
          <a:p>
            <a:fld id="{D9EB9F87-182C-4BB1-8475-31CBC38F3235}"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txBox="1">
            <a:spLocks noGrp="1" noChangeArrowheads="1"/>
          </p:cNvSpPr>
          <p:nvPr/>
        </p:nvSpPr>
        <p:spPr bwMode="auto">
          <a:xfrm>
            <a:off x="3884613" y="8685213"/>
            <a:ext cx="2971800" cy="457200"/>
          </a:xfrm>
          <a:prstGeom prst="rect">
            <a:avLst/>
          </a:prstGeom>
          <a:noFill/>
          <a:ln w="9525">
            <a:noFill/>
            <a:miter lim="800000"/>
          </a:ln>
        </p:spPr>
        <p:txBody>
          <a:bodyPr anchor="b"/>
          <a:lstStyle/>
          <a:p>
            <a:pPr algn="r"/>
            <a:fld id="{E6E53AA6-9250-44F7-ADBF-52610EDC0D68}" type="slidenum">
              <a:rPr lang="en-US" altLang="zh-CN" sz="1200">
                <a:latin typeface="Times New Roman" panose="02020603050405020304" pitchFamily="18" charset="0"/>
              </a:rPr>
            </a:fld>
            <a:endParaRPr lang="en-US" altLang="zh-CN" sz="1200">
              <a:latin typeface="Times New Roman" panose="02020603050405020304" pitchFamily="18" charset="0"/>
            </a:endParaRPr>
          </a:p>
        </p:txBody>
      </p:sp>
      <p:sp>
        <p:nvSpPr>
          <p:cNvPr id="211971"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211972" name="Rectangle 3"/>
          <p:cNvSpPr>
            <a:spLocks noGrp="1" noChangeArrowheads="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60771"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solidFill>
                  <a:schemeClr val="tx2"/>
                </a:solidFill>
                <a:latin typeface="黑体" panose="02010609060101010101" pitchFamily="2" charset="-122"/>
              </a:rPr>
              <a:t>大家看到的这个表式就是</a:t>
            </a:r>
            <a:r>
              <a:rPr lang="en-US" altLang="zh-CN" dirty="0" smtClean="0">
                <a:solidFill>
                  <a:schemeClr val="tx2"/>
                </a:solidFill>
                <a:latin typeface="黑体" panose="02010609060101010101" pitchFamily="2" charset="-122"/>
              </a:rPr>
              <a:t>《</a:t>
            </a:r>
            <a:r>
              <a:rPr lang="zh-CN" altLang="en-US" dirty="0" smtClean="0">
                <a:solidFill>
                  <a:schemeClr val="tx2"/>
                </a:solidFill>
                <a:latin typeface="黑体" panose="02010609060101010101" pitchFamily="2" charset="-122"/>
              </a:rPr>
              <a:t>建筑业企业生产经营情况</a:t>
            </a:r>
            <a:r>
              <a:rPr lang="en-US" altLang="zh-CN" dirty="0" smtClean="0">
                <a:solidFill>
                  <a:schemeClr val="tx2"/>
                </a:solidFill>
                <a:latin typeface="黑体" panose="02010609060101010101" pitchFamily="2" charset="-122"/>
              </a:rPr>
              <a:t>》</a:t>
            </a:r>
            <a:r>
              <a:rPr lang="zh-CN" altLang="en-US" dirty="0" smtClean="0">
                <a:solidFill>
                  <a:schemeClr val="tx2"/>
                </a:solidFill>
                <a:latin typeface="黑体" panose="02010609060101010101" pitchFamily="2" charset="-122"/>
              </a:rPr>
              <a:t>，</a:t>
            </a:r>
            <a:r>
              <a:rPr lang="zh-CN" altLang="en-US" dirty="0" smtClean="0"/>
              <a:t>这张表一共包括</a:t>
            </a:r>
            <a:r>
              <a:rPr lang="en-US" altLang="zh-CN" dirty="0" smtClean="0"/>
              <a:t>8</a:t>
            </a:r>
            <a:r>
              <a:rPr lang="zh-CN" altLang="en-US" dirty="0" smtClean="0"/>
              <a:t>部分，在这里要强调一下，建筑业报告期是季报，需要填报的所有数据都是累计数据，而不是当季数</a:t>
            </a:r>
            <a:endParaRPr lang="zh-CN" altLang="en-US" dirty="0" smtClean="0"/>
          </a:p>
        </p:txBody>
      </p:sp>
      <p:sp>
        <p:nvSpPr>
          <p:cNvPr id="160772" name="灯片编号占位符 3"/>
          <p:cNvSpPr>
            <a:spLocks noGrp="1"/>
          </p:cNvSpPr>
          <p:nvPr>
            <p:ph type="sldNum" sz="quarter" idx="5"/>
          </p:nvPr>
        </p:nvSpPr>
        <p:spPr bwMode="auto">
          <a:noFill/>
          <a:ln>
            <a:miter lim="800000"/>
          </a:ln>
        </p:spPr>
        <p:txBody>
          <a:bodyPr wrap="square" numCol="1" anchorCtr="0" compatLnSpc="1"/>
          <a:lstStyle/>
          <a:p>
            <a:fld id="{043E39B7-FAD8-493B-9848-7B344D45C0D4}"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61795"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下面首先看下第一部分，建筑业合同情况。这部分包括三项指标，分别是</a:t>
            </a:r>
            <a:r>
              <a:rPr lang="en-US" altLang="zh-CN" dirty="0" smtClean="0"/>
              <a:t>……</a:t>
            </a:r>
            <a:r>
              <a:rPr lang="zh-CN" altLang="en-US" dirty="0" smtClean="0"/>
              <a:t>，其中上年结转合同额和本年新签合同额属于签订合同额的两个分项指标。这三个指标的计量单位是千元，有些单位统计人员或会计人员可能习惯了按元或者万元进行账务处理，那么填报统计报表时，要注意按照千元取整进行填报</a:t>
            </a:r>
            <a:endParaRPr lang="zh-CN" altLang="en-US" dirty="0" smtClean="0"/>
          </a:p>
        </p:txBody>
      </p:sp>
      <p:sp>
        <p:nvSpPr>
          <p:cNvPr id="161796" name="灯片编号占位符 3"/>
          <p:cNvSpPr>
            <a:spLocks noGrp="1"/>
          </p:cNvSpPr>
          <p:nvPr>
            <p:ph type="sldNum" sz="quarter" idx="5"/>
          </p:nvPr>
        </p:nvSpPr>
        <p:spPr bwMode="auto">
          <a:noFill/>
          <a:ln>
            <a:miter lim="800000"/>
          </a:ln>
        </p:spPr>
        <p:txBody>
          <a:bodyPr wrap="square" numCol="1" anchorCtr="0" compatLnSpc="1"/>
          <a:lstStyle/>
          <a:p>
            <a:fld id="{9AC4E3F7-09D5-4E9E-AC99-E7665B24FD09}"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来看下</a:t>
            </a:r>
            <a:r>
              <a:rPr lang="en-US" altLang="zh-CN" dirty="0" smtClean="0"/>
              <a:t>103</a:t>
            </a:r>
            <a:r>
              <a:rPr lang="zh-CN" altLang="en-US" dirty="0" smtClean="0"/>
              <a:t>表的具体表式，主要包括五大部分，涉及资产负债表、利润表、增值税纳税申报表等多张会计报表或会计科目</a:t>
            </a:r>
            <a:endParaRPr lang="zh-CN" altLang="en-US" dirty="0"/>
          </a:p>
        </p:txBody>
      </p:sp>
      <p:sp>
        <p:nvSpPr>
          <p:cNvPr id="4" name="灯片编号占位符 3"/>
          <p:cNvSpPr>
            <a:spLocks noGrp="1"/>
          </p:cNvSpPr>
          <p:nvPr>
            <p:ph type="sldNum" sz="quarter" idx="10"/>
          </p:nvPr>
        </p:nvSpPr>
        <p:spPr/>
        <p:txBody>
          <a:bodyPr/>
          <a:lstStyle/>
          <a:p>
            <a:pPr>
              <a:defRPr/>
            </a:pPr>
            <a:fld id="{03C22287-88B8-4D05-A38C-5EF74C42AAC2}"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bwMode="auto">
          <a:noFill/>
          <a:ln>
            <a:miter lim="800000"/>
          </a:ln>
        </p:spPr>
        <p:txBody>
          <a:bodyPr wrap="square" numCol="1" anchorCtr="0" compatLnSpc="1"/>
          <a:lstStyle/>
          <a:p>
            <a:fld id="{09DFEDB3-E4E3-4CB7-99F8-BC6587FA0C57}" type="slidenum">
              <a:rPr lang="en-US" altLang="zh-CN" smtClean="0">
                <a:latin typeface="Arial" panose="020B0604020202020204" pitchFamily="34" charset="0"/>
              </a:rPr>
            </a:fld>
            <a:endParaRPr lang="en-US" altLang="zh-CN" smtClean="0">
              <a:latin typeface="Arial" panose="020B0604020202020204" pitchFamily="34" charset="0"/>
            </a:endParaRPr>
          </a:p>
        </p:txBody>
      </p:sp>
      <p:sp>
        <p:nvSpPr>
          <p:cNvPr id="164867"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ln>
        </p:spPr>
      </p:sp>
      <p:sp>
        <p:nvSpPr>
          <p:cNvPr id="164868" name="Rectangle 3"/>
          <p:cNvSpPr>
            <a:spLocks noGrp="1" noChangeArrowheads="1"/>
          </p:cNvSpPr>
          <p:nvPr>
            <p:ph type="body" idx="1"/>
          </p:nvPr>
        </p:nvSpPr>
        <p:spPr bwMode="auto">
          <a:noFill/>
        </p:spPr>
        <p:txBody>
          <a:bodyPr wrap="square" numCol="1" anchor="t" anchorCtr="0" compatLnSpc="1"/>
          <a:lstStyle/>
          <a:p>
            <a:pPr eaLnBrk="1" hangingPunct="1">
              <a:spcBef>
                <a:spcPct val="0"/>
              </a:spcBef>
            </a:pPr>
            <a:r>
              <a:rPr lang="zh-CN" altLang="en-US" dirty="0" smtClean="0">
                <a:solidFill>
                  <a:schemeClr val="tx2"/>
                </a:solidFill>
                <a:latin typeface="黑体" panose="02010609060101010101" pitchFamily="2" charset="-122"/>
              </a:rPr>
              <a:t>本年新签合同额，要注意的也是不包括与建筑业企业签的分包合同。外省工程合同额，属于新签订合同额的其中项，所有仅含本年新签的，以前年度的不用结转。</a:t>
            </a:r>
            <a:endParaRPr lang="zh-CN" altLang="en-US" dirty="0" smtClean="0"/>
          </a:p>
          <a:p>
            <a:pPr eaLnBrk="1" hangingPunct="1">
              <a:spcBef>
                <a:spcPct val="0"/>
              </a:spcBef>
            </a:pPr>
            <a:endParaRPr lang="zh-CN" alt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1"/>
          <p:cNvSpPr/>
          <p:nvPr>
            <p:ph type="sldImg"/>
          </p:nvPr>
        </p:nvSpPr>
        <p:spPr>
          <a:ln>
            <a:solidFill>
              <a:srgbClr val="000000"/>
            </a:solidFill>
          </a:ln>
        </p:spPr>
      </p:sp>
      <p:sp>
        <p:nvSpPr>
          <p:cNvPr id="39938" name="文本占位符 2"/>
          <p:cNvSpPr/>
          <p:nvPr>
            <p:ph type="body"/>
          </p:nvPr>
        </p:nvSpPr>
        <p:spPr>
          <a:noFill/>
          <a:ln>
            <a:noFill/>
          </a:ln>
        </p:spPr>
        <p:txBody>
          <a:bodyPr lIns="91440" tIns="45720" rIns="91440" bIns="45720" anchor="t" anchorCtr="0"/>
          <a:p>
            <a:pPr lvl="0"/>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调查表在普查方案的</a:t>
            </a:r>
            <a:r>
              <a:rPr lang="en-US" altLang="zh-CN" dirty="0"/>
              <a:t>24</a:t>
            </a:r>
            <a:r>
              <a:rPr lang="zh-CN" altLang="en-US" dirty="0"/>
              <a:t>页，普查范围及对象，为全部一套表的企业。</a:t>
            </a:r>
            <a:endParaRPr lang="zh-CN" altLang="en-US" dirty="0"/>
          </a:p>
        </p:txBody>
      </p:sp>
      <p:sp>
        <p:nvSpPr>
          <p:cNvPr id="4" name="灯片编号占位符 3"/>
          <p:cNvSpPr>
            <a:spLocks noGrp="1"/>
          </p:cNvSpPr>
          <p:nvPr>
            <p:ph type="sldNum" sz="quarter" idx="10"/>
          </p:nvPr>
        </p:nvSpPr>
        <p:spPr/>
        <p:txBody>
          <a:bodyPr/>
          <a:lstStyle/>
          <a:p>
            <a:pPr>
              <a:defRPr/>
            </a:pPr>
            <a:fld id="{8232D9E4-20DD-4376-A693-68383D3DBC0B}" type="slidenum">
              <a:rPr lang="en-US" altLang="zh-CN"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66915"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这是根据今年执法队执法检查立案案卷指标差错原因，有一些是企业理解不到位，有一些是填报不认真导致的，我再强调一遍。在签订合同额这部分，我总结出了</a:t>
            </a:r>
            <a:r>
              <a:rPr lang="en-US" altLang="zh-CN" dirty="0" smtClean="0"/>
              <a:t>5</a:t>
            </a:r>
            <a:r>
              <a:rPr lang="zh-CN" altLang="en-US" dirty="0" smtClean="0"/>
              <a:t>点。</a:t>
            </a:r>
            <a:endParaRPr lang="zh-CN" altLang="en-US" dirty="0" smtClean="0"/>
          </a:p>
        </p:txBody>
      </p:sp>
      <p:sp>
        <p:nvSpPr>
          <p:cNvPr id="166916" name="幻灯片编号占位符 3"/>
          <p:cNvSpPr>
            <a:spLocks noGrp="1"/>
          </p:cNvSpPr>
          <p:nvPr>
            <p:ph type="sldNum" sz="quarter" idx="5"/>
          </p:nvPr>
        </p:nvSpPr>
        <p:spPr bwMode="auto">
          <a:noFill/>
          <a:ln>
            <a:miter lim="800000"/>
          </a:ln>
        </p:spPr>
        <p:txBody>
          <a:bodyPr wrap="square" numCol="1" anchorCtr="0" compatLnSpc="1"/>
          <a:lstStyle/>
          <a:p>
            <a:fld id="{AC886AB9-84B3-4791-A684-3743920F02F2}"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6793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在单位在承包工程之后，要进入到一个施工阶段。施工阶段要产生建筑业的产值，那么建筑业的产值怎么反映在我们报表中呢，我们进入第二部分承包工程完成情况的介绍。包括如下</a:t>
            </a:r>
            <a:r>
              <a:rPr lang="en-US" altLang="zh-CN" dirty="0" smtClean="0"/>
              <a:t>4</a:t>
            </a:r>
            <a:r>
              <a:rPr lang="zh-CN" altLang="en-US" dirty="0" smtClean="0"/>
              <a:t>个指标，其中按照</a:t>
            </a:r>
            <a:r>
              <a:rPr lang="zh-CN" altLang="en-US" dirty="0" smtClean="0">
                <a:solidFill>
                  <a:schemeClr val="bg2"/>
                </a:solidFill>
                <a:latin typeface="黑体" panose="02010609060101010101" pitchFamily="2" charset="-122"/>
              </a:rPr>
              <a:t>承包的施工工程项目来源，分为直接从建设单位承揽工程完成的产值和从建设单位以外承揽工程完成的产值，在直接从建设单位承揽工程完成的产值的分项中，按照工程项目具体施工者分出了自行完成施工产值和分包出去工程产值两个指标。</a:t>
            </a:r>
            <a:endParaRPr lang="en-US" altLang="zh-CN" dirty="0" smtClean="0"/>
          </a:p>
        </p:txBody>
      </p:sp>
      <p:sp>
        <p:nvSpPr>
          <p:cNvPr id="167940" name="灯片编号占位符 3"/>
          <p:cNvSpPr>
            <a:spLocks noGrp="1"/>
          </p:cNvSpPr>
          <p:nvPr>
            <p:ph type="sldNum" sz="quarter" idx="5"/>
          </p:nvPr>
        </p:nvSpPr>
        <p:spPr bwMode="auto">
          <a:noFill/>
          <a:ln>
            <a:miter lim="800000"/>
          </a:ln>
        </p:spPr>
        <p:txBody>
          <a:bodyPr wrap="square" numCol="1" anchorCtr="0" compatLnSpc="1"/>
          <a:lstStyle/>
          <a:p>
            <a:fld id="{55AF5361-83F0-43F0-BEE0-82053C0B5878}"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ln>
        </p:spPr>
      </p:sp>
      <p:sp>
        <p:nvSpPr>
          <p:cNvPr id="167939" name="备注占位符 2"/>
          <p:cNvSpPr>
            <a:spLocks noGrp="1"/>
          </p:cNvSpPr>
          <p:nvPr>
            <p:ph type="body" idx="1"/>
          </p:nvPr>
        </p:nvSpPr>
        <p:spPr bwMode="auto">
          <a:noFill/>
        </p:spPr>
        <p:txBody>
          <a:bodyPr wrap="square" numCol="1" anchor="t" anchorCtr="0" compatLnSpc="1"/>
          <a:lstStyle/>
          <a:p>
            <a:pPr eaLnBrk="1" hangingPunct="1">
              <a:spcBef>
                <a:spcPct val="0"/>
              </a:spcBef>
            </a:pPr>
            <a:r>
              <a:rPr lang="zh-CN" altLang="en-US" dirty="0" smtClean="0"/>
              <a:t>在单位在承包工程之后，要进入到一个施工阶段。施工阶段要产生建筑业的产值，那么建筑业的产值怎么反映在我们报表中呢，我们进入第二部分承包工程完成情况的介绍。包括如下</a:t>
            </a:r>
            <a:r>
              <a:rPr lang="en-US" altLang="zh-CN" dirty="0" smtClean="0"/>
              <a:t>4</a:t>
            </a:r>
            <a:r>
              <a:rPr lang="zh-CN" altLang="en-US" dirty="0" smtClean="0"/>
              <a:t>个指标，其中按照</a:t>
            </a:r>
            <a:r>
              <a:rPr lang="zh-CN" altLang="en-US" dirty="0" smtClean="0">
                <a:solidFill>
                  <a:schemeClr val="bg2"/>
                </a:solidFill>
                <a:latin typeface="黑体" panose="02010609060101010101" pitchFamily="2" charset="-122"/>
              </a:rPr>
              <a:t>承包的施工工程项目来源，分为直接从建设单位承揽工程完成的产值和从建设单位以外承揽工程完成的产值，在直接从建设单位承揽工程完成的产值的分项中，按照工程项目具体施工者分出了自行完成施工产值和分包出去工程产值两个指标。</a:t>
            </a:r>
            <a:endParaRPr lang="en-US" altLang="zh-CN" dirty="0" smtClean="0"/>
          </a:p>
        </p:txBody>
      </p:sp>
      <p:sp>
        <p:nvSpPr>
          <p:cNvPr id="167940" name="灯片编号占位符 3"/>
          <p:cNvSpPr>
            <a:spLocks noGrp="1"/>
          </p:cNvSpPr>
          <p:nvPr>
            <p:ph type="sldNum" sz="quarter" idx="5"/>
          </p:nvPr>
        </p:nvSpPr>
        <p:spPr bwMode="auto">
          <a:noFill/>
          <a:ln>
            <a:miter lim="800000"/>
          </a:ln>
        </p:spPr>
        <p:txBody>
          <a:bodyPr wrap="square" numCol="1" anchorCtr="0" compatLnSpc="1"/>
          <a:lstStyle/>
          <a:p>
            <a:fld id="{55AF5361-83F0-43F0-BEE0-82053C0B5878}" type="slidenum">
              <a:rPr lang="en-US" altLang="zh-CN" smtClean="0">
                <a:latin typeface="Arial" panose="020B0604020202020204" pitchFamily="34" charset="0"/>
              </a:rPr>
            </a:fld>
            <a:endParaRPr lang="en-US" altLang="zh-CN"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E866ECE-D689-421A-9A1D-99D4C8348F4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FA5E569-228A-452B-8DD6-C0CBDFAA4F3D}"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9DEAF58-F92C-4E81-B573-92130036985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F6D3587-F6E1-4B37-A29D-150AB1BFCB8A}"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2"/>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2"/>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1F9FD2F-F318-4C72-8F40-C26765B21C5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8D235C4-F3FA-4DB3-A928-F76A290405AD}"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320"/>
            <a:ext cx="8229600" cy="1143000"/>
          </a:xfr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幻灯片编号占位符 5"/>
          <p:cNvSpPr>
            <a:spLocks noGrp="1"/>
          </p:cNvSpPr>
          <p:nvPr>
            <p:ph type="sldNum" sz="quarter" idx="12"/>
          </p:nvPr>
        </p:nvSpPr>
        <p:spPr/>
        <p:txBody>
          <a:bodyPr/>
          <a:lstStyle>
            <a:lvl1pPr>
              <a:defRPr/>
            </a:lvl1pPr>
          </a:lstStyle>
          <a:p>
            <a:pPr>
              <a:defRPr/>
            </a:pPr>
            <a:fld id="{DF822850-7E22-4CB0-B4FC-E40A129A8693}" type="slidenum">
              <a:rPr lang="en-US" altLang="zh-CN"/>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bwMode="auto">
      <p:bgPr>
        <a:solidFill>
          <a:srgbClr val="FCFCFC"/>
        </a:solidFill>
        <a:effectLst/>
      </p:bgPr>
    </p:bg>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62" y="274639"/>
            <a:ext cx="8229481" cy="5851525"/>
          </a:xfrm>
          <a:prstGeom prst="rect">
            <a:avLst/>
          </a:prstGeo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3" name="灯片编号占位符 3"/>
          <p:cNvSpPr>
            <a:spLocks noGrp="1"/>
          </p:cNvSpPr>
          <p:nvPr>
            <p:ph type="sldNum" sz="quarter" idx="10"/>
          </p:nvPr>
        </p:nvSpPr>
        <p:spPr/>
        <p:txBody>
          <a:bodyPr/>
          <a:lstStyle>
            <a:lvl1pPr>
              <a:defRPr/>
            </a:lvl1pPr>
          </a:lstStyle>
          <a:p>
            <a:pPr>
              <a:defRPr/>
            </a:pPr>
            <a:fld id="{BEE0E7D7-54B4-42A6-8CC8-C59F996FC533}" type="slidenum">
              <a:rPr lang="zh-CN" altLang="en-US"/>
            </a:fld>
            <a:endParaRPr lang="zh-CN" altLang="en-US"/>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9"/>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A636A2C9-B4F4-4B01-B47D-C25F73211F14}" type="slidenum">
              <a:rPr lang="zh-CN" altLang="en-US"/>
            </a:fld>
            <a:endParaRPr lang="en-US" altLang="zh-CN"/>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8F06DEF0-8CF5-4232-8C4A-069E4D60A828}" type="slidenum">
              <a:rPr lang="zh-CN" altLang="en-US"/>
            </a:fld>
            <a:endParaRPr lang="en-US" altLang="zh-CN"/>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AA3B5526-8C02-455D-A128-470C3617D0F6}" type="slidenum">
              <a:rPr lang="zh-CN" altLang="en-US"/>
            </a:fld>
            <a:endParaRPr lang="en-US" altLang="zh-CN"/>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838700" y="1981200"/>
            <a:ext cx="36195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068A5DCD-22E8-47A1-AB68-0C3196E2AD2A}" type="slidenum">
              <a:rPr lang="zh-CN" altLang="en-US"/>
            </a:fld>
            <a:endParaRPr lang="en-US" altLang="zh-CN"/>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8" name="Rectangle 6"/>
          <p:cNvSpPr>
            <a:spLocks noGrp="1" noChangeArrowheads="1"/>
          </p:cNvSpPr>
          <p:nvPr>
            <p:ph type="ftr" sz="quarter" idx="11"/>
          </p:nvPr>
        </p:nvSpPr>
        <p:spPr/>
        <p:txBody>
          <a:bodyPr/>
          <a:lstStyle>
            <a:lvl1pPr>
              <a:defRPr/>
            </a:lvl1pPr>
          </a:lstStyle>
          <a:p>
            <a:pPr>
              <a:defRPr/>
            </a:pPr>
            <a:endParaRPr lang="en-US" altLang="zh-CN"/>
          </a:p>
        </p:txBody>
      </p:sp>
      <p:sp>
        <p:nvSpPr>
          <p:cNvPr id="9" name="Rectangle 7"/>
          <p:cNvSpPr>
            <a:spLocks noGrp="1" noChangeArrowheads="1"/>
          </p:cNvSpPr>
          <p:nvPr>
            <p:ph type="sldNum" sz="quarter" idx="12"/>
          </p:nvPr>
        </p:nvSpPr>
        <p:spPr/>
        <p:txBody>
          <a:bodyPr/>
          <a:lstStyle>
            <a:lvl1pPr>
              <a:defRPr/>
            </a:lvl1pPr>
          </a:lstStyle>
          <a:p>
            <a:pPr>
              <a:defRPr/>
            </a:pPr>
            <a:fld id="{E6CC8E9F-AB42-4C16-B319-D26EB2D4FD38}" type="slidenum">
              <a:rPr lang="zh-CN" altLang="en-US"/>
            </a:fld>
            <a:endParaRPr lang="en-US" altLang="zh-CN"/>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F29A8AA-1377-40CD-A45E-72AC9333FB03}"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28DD004-8BBE-4302-A563-412FFE2765BD}"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4" name="Rectangle 6"/>
          <p:cNvSpPr>
            <a:spLocks noGrp="1" noChangeArrowheads="1"/>
          </p:cNvSpPr>
          <p:nvPr>
            <p:ph type="ftr" sz="quarter" idx="11"/>
          </p:nvPr>
        </p:nvSpPr>
        <p:spPr/>
        <p:txBody>
          <a:bodyPr/>
          <a:lstStyle>
            <a:lvl1pPr>
              <a:defRPr/>
            </a:lvl1pPr>
          </a:lstStyle>
          <a:p>
            <a:pPr>
              <a:defRPr/>
            </a:pPr>
            <a:endParaRPr lang="en-US" altLang="zh-CN"/>
          </a:p>
        </p:txBody>
      </p:sp>
      <p:sp>
        <p:nvSpPr>
          <p:cNvPr id="5" name="Rectangle 7"/>
          <p:cNvSpPr>
            <a:spLocks noGrp="1" noChangeArrowheads="1"/>
          </p:cNvSpPr>
          <p:nvPr>
            <p:ph type="sldNum" sz="quarter" idx="12"/>
          </p:nvPr>
        </p:nvSpPr>
        <p:spPr/>
        <p:txBody>
          <a:bodyPr/>
          <a:lstStyle>
            <a:lvl1pPr>
              <a:defRPr/>
            </a:lvl1pPr>
          </a:lstStyle>
          <a:p>
            <a:pPr>
              <a:defRPr/>
            </a:pPr>
            <a:fld id="{E68BFAA5-DA18-4373-9890-980D835C1D5C}" type="slidenum">
              <a:rPr lang="zh-CN" altLang="en-US"/>
            </a:fld>
            <a:endParaRPr lang="en-US" altLang="zh-CN"/>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3" name="Rectangle 6"/>
          <p:cNvSpPr>
            <a:spLocks noGrp="1" noChangeArrowheads="1"/>
          </p:cNvSpPr>
          <p:nvPr>
            <p:ph type="ftr" sz="quarter" idx="11"/>
          </p:nvPr>
        </p:nvSpPr>
        <p:spPr/>
        <p:txBody>
          <a:bodyPr/>
          <a:lstStyle>
            <a:lvl1pPr>
              <a:defRPr/>
            </a:lvl1pPr>
          </a:lstStyle>
          <a:p>
            <a:pPr>
              <a:defRPr/>
            </a:pPr>
            <a:endParaRPr lang="en-US" altLang="zh-CN"/>
          </a:p>
        </p:txBody>
      </p:sp>
      <p:sp>
        <p:nvSpPr>
          <p:cNvPr id="4" name="Rectangle 7"/>
          <p:cNvSpPr>
            <a:spLocks noGrp="1" noChangeArrowheads="1"/>
          </p:cNvSpPr>
          <p:nvPr>
            <p:ph type="sldNum" sz="quarter" idx="12"/>
          </p:nvPr>
        </p:nvSpPr>
        <p:spPr/>
        <p:txBody>
          <a:bodyPr/>
          <a:lstStyle>
            <a:lvl1pPr>
              <a:defRPr/>
            </a:lvl1pPr>
          </a:lstStyle>
          <a:p>
            <a:pPr>
              <a:defRPr/>
            </a:pPr>
            <a:fld id="{CD62B51C-637B-47D0-857D-CC697EFBD63E}" type="slidenum">
              <a:rPr lang="zh-CN" altLang="en-US"/>
            </a:fld>
            <a:endParaRPr lang="en-US" altLang="zh-CN"/>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1E1C8FBD-51AE-4CEF-B7AF-1B99915DE825}" type="slidenum">
              <a:rPr lang="zh-CN" altLang="en-US"/>
            </a:fld>
            <a:endParaRPr lang="en-US" altLang="zh-CN"/>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6" name="Rectangle 6"/>
          <p:cNvSpPr>
            <a:spLocks noGrp="1" noChangeArrowheads="1"/>
          </p:cNvSpPr>
          <p:nvPr>
            <p:ph type="ftr" sz="quarter" idx="11"/>
          </p:nvPr>
        </p:nvSpPr>
        <p:spPr/>
        <p:txBody>
          <a:bodyPr/>
          <a:lstStyle>
            <a:lvl1pPr>
              <a:defRPr/>
            </a:lvl1pPr>
          </a:lstStyle>
          <a:p>
            <a:pPr>
              <a:defRPr/>
            </a:pPr>
            <a:endParaRPr lang="en-US" altLang="zh-CN"/>
          </a:p>
        </p:txBody>
      </p:sp>
      <p:sp>
        <p:nvSpPr>
          <p:cNvPr id="7" name="Rectangle 7"/>
          <p:cNvSpPr>
            <a:spLocks noGrp="1" noChangeArrowheads="1"/>
          </p:cNvSpPr>
          <p:nvPr>
            <p:ph type="sldNum" sz="quarter" idx="12"/>
          </p:nvPr>
        </p:nvSpPr>
        <p:spPr/>
        <p:txBody>
          <a:bodyPr/>
          <a:lstStyle>
            <a:lvl1pPr>
              <a:defRPr/>
            </a:lvl1pPr>
          </a:lstStyle>
          <a:p>
            <a:pPr>
              <a:defRPr/>
            </a:pPr>
            <a:fld id="{04350522-D2B0-421F-9533-1179032F262F}" type="slidenum">
              <a:rPr lang="zh-CN" altLang="en-US"/>
            </a:fld>
            <a:endParaRPr lang="en-US" altLang="zh-CN"/>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6F323267-E749-46D2-957E-1CA89F7256F2}" type="slidenum">
              <a:rPr lang="zh-CN" altLang="en-US"/>
            </a:fld>
            <a:endParaRPr lang="en-US" altLang="zh-CN"/>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609600"/>
            <a:ext cx="184785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609600"/>
            <a:ext cx="539115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fld id="{8A2829DA-E79E-408D-9CBD-8A954F3BC5A3}" type="datetime1">
              <a:rPr lang="zh-CN" altLang="en-US"/>
            </a:fld>
            <a:endParaRPr lang="en-US" altLang="zh-CN"/>
          </a:p>
        </p:txBody>
      </p:sp>
      <p:sp>
        <p:nvSpPr>
          <p:cNvPr id="5" name="Rectangle 6"/>
          <p:cNvSpPr>
            <a:spLocks noGrp="1" noChangeArrowheads="1"/>
          </p:cNvSpPr>
          <p:nvPr>
            <p:ph type="ftr" sz="quarter" idx="11"/>
          </p:nvPr>
        </p:nvSpPr>
        <p:spPr/>
        <p:txBody>
          <a:bodyPr/>
          <a:lstStyle>
            <a:lvl1pPr>
              <a:defRPr/>
            </a:lvl1pPr>
          </a:lstStyle>
          <a:p>
            <a:pPr>
              <a:defRPr/>
            </a:pPr>
            <a:endParaRPr lang="en-US" altLang="zh-CN"/>
          </a:p>
        </p:txBody>
      </p:sp>
      <p:sp>
        <p:nvSpPr>
          <p:cNvPr id="6" name="Rectangle 7"/>
          <p:cNvSpPr>
            <a:spLocks noGrp="1" noChangeArrowheads="1"/>
          </p:cNvSpPr>
          <p:nvPr>
            <p:ph type="sldNum" sz="quarter" idx="12"/>
          </p:nvPr>
        </p:nvSpPr>
        <p:spPr/>
        <p:txBody>
          <a:bodyPr/>
          <a:lstStyle>
            <a:lvl1pPr>
              <a:defRPr/>
            </a:lvl1pPr>
          </a:lstStyle>
          <a:p>
            <a:pPr>
              <a:defRPr/>
            </a:pPr>
            <a:fld id="{14DFF539-B8E1-4232-B2F4-841B3F9F7C1D}" type="slidenum">
              <a:rPr lang="zh-CN" altLang="en-US"/>
            </a:fld>
            <a:endParaRPr lang="en-US" altLang="zh-CN"/>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4"/>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F8B15F86-A708-4A87-8AAC-A3191DB44B5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69FF064-BD8B-4944-B4A3-8653ACBCAC42}"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07DE219F-FB96-462F-AD71-85DEEC22C9C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5A816D1-9E58-4BDE-A6F3-916835CF8689}"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63F14F5-8E3C-4F19-9B5A-D9234C28F154}"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8CF92B90-5C16-40BF-A8ED-8C72A56A7FA8}"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1195C411-D178-4162-A663-B728508BD0A9}"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EAEAC3D9-AE2D-40E4-AFE6-AB33B2BD0E86}"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3A4A528-72B8-4DEA-AFB5-3B9B1538C755}"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2E487FD-2745-4D61-A86F-D77EE452B753}"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E0F8AAEE-32C6-471B-A871-F5AD37D1A944}"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5FC7DA5-A9D5-4196-A288-E505F935C642}"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30894277-0F1B-43B1-BE7F-91E5429723C8}"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5C80ECC-F298-4CBC-8BCD-D0F4C0612DC9}"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4"/>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DF96BC24-1100-4168-B762-EB290EFC44CB}" type="datetimeFigureOut">
              <a:rPr lang="zh-CN" altLang="en-US"/>
            </a:fld>
            <a:endParaRPr lang="zh-CN" altLang="en-US"/>
          </a:p>
        </p:txBody>
      </p:sp>
      <p:sp>
        <p:nvSpPr>
          <p:cNvPr id="5" name="页脚占位符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ACE0529-DABE-443A-A91B-15451CCFCAD6}"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2050" name="Picture 2" descr="2"/>
          <p:cNvPicPr>
            <a:picLocks noChangeAspect="1" noChangeArrowheads="1"/>
          </p:cNvPicPr>
          <p:nvPr userDrawn="1"/>
        </p:nvPicPr>
        <p:blipFill>
          <a:blip r:embed="rId12"/>
          <a:srcRect/>
          <a:stretch>
            <a:fillRect/>
          </a:stretch>
        </p:blipFill>
        <p:spPr bwMode="auto">
          <a:xfrm>
            <a:off x="0" y="0"/>
            <a:ext cx="9144000" cy="6858000"/>
          </a:xfrm>
          <a:prstGeom prst="rect">
            <a:avLst/>
          </a:prstGeom>
          <a:noFill/>
          <a:ln w="9525">
            <a:noFill/>
            <a:miter lim="800000"/>
            <a:headEnd/>
            <a:tailEnd/>
          </a:ln>
        </p:spPr>
      </p:pic>
      <p:sp>
        <p:nvSpPr>
          <p:cNvPr id="2051" name="Rectangle 3"/>
          <p:cNvSpPr>
            <a:spLocks noGrp="1" noChangeArrowheads="1"/>
          </p:cNvSpPr>
          <p:nvPr>
            <p:ph type="title"/>
          </p:nvPr>
        </p:nvSpPr>
        <p:spPr bwMode="auto">
          <a:xfrm>
            <a:off x="1066800" y="609600"/>
            <a:ext cx="73914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052" name="Rectangle 4"/>
          <p:cNvSpPr>
            <a:spLocks noGrp="1" noChangeArrowheads="1"/>
          </p:cNvSpPr>
          <p:nvPr>
            <p:ph type="body" idx="1"/>
          </p:nvPr>
        </p:nvSpPr>
        <p:spPr bwMode="auto">
          <a:xfrm>
            <a:off x="1066800" y="1981200"/>
            <a:ext cx="7391400" cy="41148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52613" name="Rectangle 5"/>
          <p:cNvSpPr>
            <a:spLocks noGrp="1" noChangeArrowheads="1"/>
          </p:cNvSpPr>
          <p:nvPr>
            <p:ph type="dt" sz="half" idx="2"/>
          </p:nvPr>
        </p:nvSpPr>
        <p:spPr bwMode="auto">
          <a:xfrm>
            <a:off x="1066800" y="6248400"/>
            <a:ext cx="1828800" cy="457200"/>
          </a:xfrm>
          <a:prstGeom prst="rect">
            <a:avLst/>
          </a:prstGeom>
          <a:noFill/>
          <a:ln w="9525">
            <a:noFill/>
            <a:miter lim="800000"/>
          </a:ln>
          <a:effectLst/>
        </p:spPr>
        <p:txBody>
          <a:bodyPr vert="horz" wrap="square" lIns="91440" tIns="45720" rIns="91440" bIns="45720" numCol="1" anchor="t" anchorCtr="0" compatLnSpc="1"/>
          <a:lstStyle>
            <a:lvl1pPr algn="l">
              <a:lnSpc>
                <a:spcPct val="100000"/>
              </a:lnSpc>
              <a:defRPr sz="1400">
                <a:solidFill>
                  <a:schemeClr val="tx1"/>
                </a:solidFill>
                <a:latin typeface="+mn-lt"/>
                <a:ea typeface="+mn-ea"/>
              </a:defRPr>
            </a:lvl1pPr>
          </a:lstStyle>
          <a:p>
            <a:pPr>
              <a:defRPr/>
            </a:pPr>
            <a:fld id="{8A2829DA-E79E-408D-9CBD-8A954F3BC5A3}" type="datetime1">
              <a:rPr lang="zh-CN" altLang="en-US"/>
            </a:fld>
            <a:endParaRPr lang="en-US" altLang="zh-CN"/>
          </a:p>
        </p:txBody>
      </p:sp>
      <p:sp>
        <p:nvSpPr>
          <p:cNvPr id="452614" name="Rectangle 6"/>
          <p:cNvSpPr>
            <a:spLocks noGrp="1" noChangeArrowheads="1"/>
          </p:cNvSpPr>
          <p:nvPr>
            <p:ph type="ftr" sz="quarter" idx="3"/>
          </p:nvPr>
        </p:nvSpPr>
        <p:spPr bwMode="auto">
          <a:xfrm>
            <a:off x="3429000" y="6248400"/>
            <a:ext cx="2895600" cy="457200"/>
          </a:xfrm>
          <a:prstGeom prst="rect">
            <a:avLst/>
          </a:prstGeom>
          <a:noFill/>
          <a:ln w="9525">
            <a:noFill/>
            <a:miter lim="800000"/>
          </a:ln>
          <a:effectLst/>
        </p:spPr>
        <p:txBody>
          <a:bodyPr vert="horz" wrap="square" lIns="91440" tIns="45720" rIns="91440" bIns="45720" numCol="1" anchor="t" anchorCtr="0" compatLnSpc="1"/>
          <a:lstStyle>
            <a:lvl1pPr>
              <a:lnSpc>
                <a:spcPct val="100000"/>
              </a:lnSpc>
              <a:defRPr sz="1400">
                <a:solidFill>
                  <a:schemeClr val="tx1"/>
                </a:solidFill>
                <a:latin typeface="+mn-lt"/>
                <a:ea typeface="+mn-ea"/>
              </a:defRPr>
            </a:lvl1pPr>
          </a:lstStyle>
          <a:p>
            <a:pPr>
              <a:defRPr/>
            </a:pPr>
            <a:endParaRPr lang="en-US" altLang="zh-CN"/>
          </a:p>
        </p:txBody>
      </p:sp>
      <p:sp>
        <p:nvSpPr>
          <p:cNvPr id="452615" name="Rectangle 7"/>
          <p:cNvSpPr>
            <a:spLocks noGrp="1" noChangeArrowheads="1"/>
          </p:cNvSpPr>
          <p:nvPr>
            <p:ph type="sldNum" sz="quarter" idx="4"/>
          </p:nvPr>
        </p:nvSpPr>
        <p:spPr bwMode="auto">
          <a:xfrm>
            <a:off x="6553200" y="6248400"/>
            <a:ext cx="1905000" cy="457200"/>
          </a:xfrm>
          <a:prstGeom prst="rect">
            <a:avLst/>
          </a:prstGeom>
          <a:noFill/>
          <a:ln w="9525">
            <a:noFill/>
            <a:miter lim="800000"/>
          </a:ln>
          <a:effectLst/>
        </p:spPr>
        <p:txBody>
          <a:bodyPr vert="horz" wrap="square" lIns="91440" tIns="45720" rIns="91440" bIns="45720" numCol="1" anchor="t" anchorCtr="0" compatLnSpc="1"/>
          <a:lstStyle>
            <a:lvl1pPr algn="r">
              <a:lnSpc>
                <a:spcPct val="100000"/>
              </a:lnSpc>
              <a:defRPr sz="1400">
                <a:solidFill>
                  <a:schemeClr val="tx1"/>
                </a:solidFill>
                <a:latin typeface="+mn-lt"/>
                <a:ea typeface="+mn-ea"/>
              </a:defRPr>
            </a:lvl1pPr>
          </a:lstStyle>
          <a:p>
            <a:pPr>
              <a:defRPr/>
            </a:pPr>
            <a:fld id="{2E79649C-6B61-499C-B76B-F313F83D3F72}" type="slidenum">
              <a:rPr lang="zh-CN" altLang="en-US"/>
            </a:fld>
            <a:endParaRPr lang="en-US" altLang="zh-CN"/>
          </a:p>
        </p:txBody>
      </p:sp>
    </p:spTree>
  </p:cSld>
  <p:clrMap bg1="dk2" tx1="lt1" bg2="dk1"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spd="slow"/>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slide" Target="slide13.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openxmlformats.org/officeDocument/2006/relationships/slide" Target="slide12.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7.xml"/><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9.jpe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image" Target="../media/image5.jpeg"/><Relationship Id="rId2" Type="http://schemas.openxmlformats.org/officeDocument/2006/relationships/image" Target="../media/image9.jpeg"/><Relationship Id="rId1" Type="http://schemas.openxmlformats.org/officeDocument/2006/relationships/image" Target="../media/image4.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5" Type="http://schemas.openxmlformats.org/officeDocument/2006/relationships/notesSlide" Target="../notesSlides/notesSlide62.xml"/><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8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8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9.png"/><Relationship Id="rId1" Type="http://schemas.openxmlformats.org/officeDocument/2006/relationships/image" Target="../media/image18.png"/></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85.xml.rels><?xml version="1.0" encoding="UTF-8" standalone="yes"?>
<Relationships xmlns="http://schemas.openxmlformats.org/package/2006/relationships"><Relationship Id="rId5" Type="http://schemas.openxmlformats.org/officeDocument/2006/relationships/notesSlide" Target="../notesSlides/notesSlide63.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22.png"/><Relationship Id="rId1" Type="http://schemas.openxmlformats.org/officeDocument/2006/relationships/image" Target="../media/image21.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副标题 2"/>
          <p:cNvSpPr>
            <a:spLocks noGrp="1"/>
          </p:cNvSpPr>
          <p:nvPr>
            <p:ph type="subTitle" idx="1"/>
          </p:nvPr>
        </p:nvSpPr>
        <p:spPr>
          <a:xfrm>
            <a:off x="1062990" y="548640"/>
            <a:ext cx="7137400" cy="1752600"/>
          </a:xfrm>
        </p:spPr>
        <p:txBody>
          <a:bodyPr/>
          <a:p>
            <a:r>
              <a:rPr lang="zh-CN" altLang="zh-CN" b="1">
                <a:solidFill>
                  <a:schemeClr val="tx1"/>
                </a:solidFill>
                <a:latin typeface="微软雅黑" panose="020B0503020204020204" pitchFamily="34" charset="-122"/>
                <a:ea typeface="微软雅黑" panose="020B0503020204020204" pitchFamily="34" charset="-122"/>
              </a:rPr>
              <a:t>参会签到二维码</a:t>
            </a:r>
            <a:endParaRPr lang="zh-CN" altLang="zh-CN" b="1">
              <a:solidFill>
                <a:schemeClr val="tx1"/>
              </a:solidFill>
              <a:latin typeface="微软雅黑" panose="020B0503020204020204" pitchFamily="34" charset="-122"/>
              <a:ea typeface="微软雅黑" panose="020B0503020204020204" pitchFamily="34" charset="-122"/>
            </a:endParaRPr>
          </a:p>
          <a:p>
            <a:r>
              <a:rPr lang="zh-CN" altLang="zh-CN" b="1">
                <a:solidFill>
                  <a:schemeClr val="tx1"/>
                </a:solidFill>
                <a:latin typeface="微软雅黑" panose="020B0503020204020204" pitchFamily="34" charset="-122"/>
                <a:ea typeface="微软雅黑" panose="020B0503020204020204" pitchFamily="34" charset="-122"/>
              </a:rPr>
              <a:t>扫描后，单位名称处输入单位名称关键字可搜到单位名称，然后填写后续信息</a:t>
            </a:r>
            <a:endParaRPr lang="zh-CN" altLang="zh-CN" b="1">
              <a:solidFill>
                <a:schemeClr val="tx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2627630" y="2564765"/>
            <a:ext cx="3429000" cy="3429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矩形 3"/>
          <p:cNvSpPr>
            <a:spLocks noChangeArrowheads="1"/>
          </p:cNvSpPr>
          <p:nvPr/>
        </p:nvSpPr>
        <p:spPr bwMode="auto">
          <a:xfrm>
            <a:off x="395290" y="1341124"/>
            <a:ext cx="7775575" cy="3969385"/>
          </a:xfrm>
          <a:prstGeom prst="rect">
            <a:avLst/>
          </a:prstGeom>
          <a:noFill/>
          <a:ln w="9525">
            <a:noFill/>
            <a:miter lim="800000"/>
          </a:ln>
        </p:spPr>
        <p:txBody>
          <a:bodyPr>
            <a:spAutoFit/>
          </a:bodyPr>
          <a:p>
            <a:pPr marL="0" indent="609600" eaLnBrk="1" latinLnBrk="0" hangingPunct="1">
              <a:lnSpc>
                <a:spcPct val="150000"/>
              </a:lnSpc>
              <a:extLst>
                <a:ext uri="{35155182-B16C-46BC-9424-99874614C6A1}">
                  <wpsdc:indentchars xmlns:wpsdc="http://www.wps.cn/officeDocument/2017/drawingmlCustomData" val="200" checksum="4158780845"/>
                </a:ext>
              </a:extLst>
            </a:pPr>
            <a:r>
              <a:rPr lang="zh-CN" altLang="en-US" sz="2400"/>
              <a:t>有施工合同管理台账的企业，依据施工合同管理台账填报；</a:t>
            </a:r>
            <a:r>
              <a:rPr lang="zh-CN" altLang="en-US" sz="2400" dirty="0">
                <a:solidFill>
                  <a:srgbClr val="000000"/>
                </a:solidFill>
                <a:latin typeface="Times New Roman" panose="02020603050405020304" pitchFamily="18" charset="0"/>
                <a:sym typeface="+mn-ea"/>
              </a:rPr>
              <a:t>没有施工合同管理台账的企业，根据企业与建设单位（业主）签订的</a:t>
            </a:r>
            <a:r>
              <a:rPr lang="en-US" altLang="zh-CN" sz="2400" dirty="0">
                <a:solidFill>
                  <a:srgbClr val="000000"/>
                </a:solidFill>
                <a:latin typeface="Times New Roman" panose="02020603050405020304" pitchFamily="18" charset="0"/>
                <a:sym typeface="+mn-ea"/>
              </a:rPr>
              <a:t>《</a:t>
            </a:r>
            <a:r>
              <a:rPr lang="zh-CN" altLang="en-US" sz="2400" dirty="0">
                <a:solidFill>
                  <a:srgbClr val="000000"/>
                </a:solidFill>
                <a:latin typeface="Times New Roman" panose="02020603050405020304" pitchFamily="18" charset="0"/>
                <a:sym typeface="+mn-ea"/>
              </a:rPr>
              <a:t>施工合同</a:t>
            </a:r>
            <a:r>
              <a:rPr lang="en-US" altLang="zh-CN" sz="2400" dirty="0">
                <a:solidFill>
                  <a:srgbClr val="000000"/>
                </a:solidFill>
                <a:latin typeface="Times New Roman" panose="02020603050405020304" pitchFamily="18" charset="0"/>
                <a:sym typeface="+mn-ea"/>
              </a:rPr>
              <a:t>》</a:t>
            </a:r>
            <a:r>
              <a:rPr lang="zh-CN" altLang="en-US" sz="2400" dirty="0">
                <a:solidFill>
                  <a:srgbClr val="000000"/>
                </a:solidFill>
                <a:latin typeface="Times New Roman" panose="02020603050405020304" pitchFamily="18" charset="0"/>
                <a:sym typeface="+mn-ea"/>
              </a:rPr>
              <a:t>等文本，在报告期新签订、或上一报告期签订转入本期继续施工的各合同文本中的合同价款汇总数填写。</a:t>
            </a:r>
            <a:endParaRPr lang="zh-CN" altLang="en-US" sz="2400" dirty="0">
              <a:solidFill>
                <a:srgbClr val="000000"/>
              </a:solidFill>
              <a:latin typeface="Times New Roman" panose="02020603050405020304" pitchFamily="18" charset="0"/>
              <a:sym typeface="+mn-ea"/>
            </a:endParaRPr>
          </a:p>
          <a:p>
            <a:pPr marL="0" indent="609600" eaLnBrk="1" latinLnBrk="0" hangingPunct="1">
              <a:lnSpc>
                <a:spcPct val="150000"/>
              </a:lnSpc>
              <a:extLst>
                <a:ext uri="{35155182-B16C-46BC-9424-99874614C6A1}">
                  <wpsdc:indentchars xmlns:wpsdc="http://www.wps.cn/officeDocument/2017/drawingmlCustomData" val="200" checksum="4158780845"/>
                </a:ext>
              </a:extLst>
            </a:pPr>
            <a:endParaRPr lang="zh-CN" altLang="en-US" sz="2400" dirty="0">
              <a:solidFill>
                <a:srgbClr val="000000"/>
              </a:solidFill>
              <a:latin typeface="Times New Roman" panose="02020603050405020304" pitchFamily="18" charset="0"/>
            </a:endParaRPr>
          </a:p>
          <a:p>
            <a:pPr marL="0" indent="0" eaLnBrk="1" latinLnBrk="0" hangingPunct="1">
              <a:lnSpc>
                <a:spcPct val="150000"/>
              </a:lnSpc>
            </a:pPr>
            <a:endParaRPr lang="en-US" altLang="zh-CN" sz="2400">
              <a:latin typeface="Times New Roman" panose="02020603050405020304" pitchFamily="18" charset="0"/>
            </a:endParaRPr>
          </a:p>
        </p:txBody>
      </p:sp>
      <p:sp>
        <p:nvSpPr>
          <p:cNvPr id="6" name="矩形 5"/>
          <p:cNvSpPr/>
          <p:nvPr/>
        </p:nvSpPr>
        <p:spPr>
          <a:xfrm>
            <a:off x="395289" y="332423"/>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矩形 20"/>
          <p:cNvSpPr/>
          <p:nvPr/>
        </p:nvSpPr>
        <p:spPr>
          <a:xfrm>
            <a:off x="106998" y="116524"/>
            <a:ext cx="1296987" cy="504825"/>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592" name="文本框 19"/>
          <p:cNvSpPr txBox="1">
            <a:spLocks noChangeArrowheads="1"/>
          </p:cNvSpPr>
          <p:nvPr/>
        </p:nvSpPr>
        <p:spPr bwMode="auto">
          <a:xfrm>
            <a:off x="137795" y="764540"/>
            <a:ext cx="8867775" cy="7069455"/>
          </a:xfrm>
          <a:prstGeom prst="rect">
            <a:avLst/>
          </a:prstGeom>
          <a:noFill/>
          <a:ln w="9525">
            <a:noFill/>
            <a:miter lim="800000"/>
          </a:ln>
        </p:spPr>
        <p:txBody>
          <a:bodyPr wrap="square">
            <a:spAutoFit/>
          </a:bodyPr>
          <a:p>
            <a:pPr>
              <a:lnSpc>
                <a:spcPct val="120000"/>
              </a:lnSpc>
              <a:spcBef>
                <a:spcPts val="0"/>
              </a:spcBef>
              <a:spcAft>
                <a:spcPts val="0"/>
              </a:spcAft>
            </a:pPr>
            <a:r>
              <a:rPr lang="en-US" altLang="zh-CN" sz="2400"/>
              <a:t>1</a:t>
            </a:r>
            <a:r>
              <a:rPr lang="zh-CN" altLang="en-US" sz="2400"/>
              <a:t>、是直接同</a:t>
            </a:r>
            <a:r>
              <a:rPr lang="zh-CN" altLang="en-US" sz="2400">
                <a:solidFill>
                  <a:srgbClr val="FF0000"/>
                </a:solidFill>
              </a:rPr>
              <a:t>建设单位（业主）</a:t>
            </a:r>
            <a:r>
              <a:rPr lang="zh-CN" altLang="en-US" sz="2400"/>
              <a:t>签订的合同，</a:t>
            </a:r>
            <a:r>
              <a:rPr lang="zh-CN" altLang="en-US" sz="2400" dirty="0">
                <a:sym typeface="+mn-ea"/>
              </a:rPr>
              <a:t>不能包含其与其他建筑业法人单位签订的合同数据，也不能包含其从上级建筑业法人单位或集团内部其他建筑业法人单位签订的合同数据。</a:t>
            </a:r>
            <a:endParaRPr lang="zh-CN" altLang="en-US" sz="2400" dirty="0">
              <a:sym typeface="+mn-ea"/>
            </a:endParaRPr>
          </a:p>
          <a:p>
            <a:pPr>
              <a:lnSpc>
                <a:spcPct val="120000"/>
              </a:lnSpc>
              <a:spcBef>
                <a:spcPts val="0"/>
              </a:spcBef>
              <a:spcAft>
                <a:spcPts val="0"/>
              </a:spcAft>
            </a:pPr>
            <a:r>
              <a:rPr lang="en-US" altLang="zh-CN" sz="2400" dirty="0">
                <a:sym typeface="+mn-ea"/>
              </a:rPr>
              <a:t>2</a:t>
            </a:r>
            <a:r>
              <a:rPr lang="zh-CN" altLang="en-US" sz="2400" dirty="0">
                <a:sym typeface="+mn-ea"/>
              </a:rPr>
              <a:t>、</a:t>
            </a:r>
            <a:r>
              <a:rPr lang="zh-CN" altLang="en-US" sz="2400">
                <a:sym typeface="+mn-ea"/>
              </a:rPr>
              <a:t>包括多种形式（</a:t>
            </a:r>
            <a:r>
              <a:rPr lang="zh-CN" altLang="en-US" sz="2000">
                <a:sym typeface="+mn-ea"/>
              </a:rPr>
              <a:t>公开投标、暗标、甲方指定等</a:t>
            </a:r>
            <a:r>
              <a:rPr lang="zh-CN" altLang="en-US" sz="2400">
                <a:sym typeface="+mn-ea"/>
              </a:rPr>
              <a:t>），不包括口头协议</a:t>
            </a:r>
            <a:endParaRPr lang="zh-CN" altLang="en-US" sz="2400"/>
          </a:p>
          <a:p>
            <a:pPr>
              <a:lnSpc>
                <a:spcPct val="120000"/>
              </a:lnSpc>
              <a:spcBef>
                <a:spcPts val="0"/>
              </a:spcBef>
              <a:spcAft>
                <a:spcPts val="0"/>
              </a:spcAft>
            </a:pPr>
            <a:r>
              <a:rPr lang="en-US" altLang="zh-CN" sz="2400" dirty="0"/>
              <a:t>3</a:t>
            </a:r>
            <a:r>
              <a:rPr lang="zh-CN" altLang="en-US" sz="2400" dirty="0"/>
              <a:t>、</a:t>
            </a:r>
            <a:r>
              <a:rPr lang="zh-CN" altLang="en-US" sz="2400">
                <a:sym typeface="+mn-ea"/>
              </a:rPr>
              <a:t>签订的合同额只含</a:t>
            </a:r>
            <a:r>
              <a:rPr lang="zh-CN" altLang="en-US" sz="2400">
                <a:solidFill>
                  <a:srgbClr val="FF0000"/>
                </a:solidFill>
                <a:sym typeface="+mn-ea"/>
              </a:rPr>
              <a:t>建筑施工</a:t>
            </a:r>
            <a:r>
              <a:rPr lang="zh-CN" altLang="en-US" sz="2400">
                <a:sym typeface="+mn-ea"/>
              </a:rPr>
              <a:t>合同</a:t>
            </a:r>
            <a:endParaRPr lang="zh-CN" altLang="en-US" sz="2400">
              <a:sym typeface="+mn-ea"/>
            </a:endParaRPr>
          </a:p>
          <a:p>
            <a:pPr>
              <a:lnSpc>
                <a:spcPct val="120000"/>
              </a:lnSpc>
              <a:spcBef>
                <a:spcPts val="0"/>
              </a:spcBef>
              <a:spcAft>
                <a:spcPts val="0"/>
              </a:spcAft>
            </a:pPr>
            <a:r>
              <a:rPr lang="zh-CN" altLang="en-US" sz="2400">
                <a:sym typeface="+mn-ea"/>
              </a:rPr>
              <a:t>（</a:t>
            </a:r>
            <a:r>
              <a:rPr lang="zh-CN" altLang="en-US" sz="1800" dirty="0">
                <a:sym typeface="+mn-ea"/>
              </a:rPr>
              <a:t> 如果是</a:t>
            </a:r>
            <a:r>
              <a:rPr lang="en-US" altLang="zh-CN" sz="1800" dirty="0">
                <a:sym typeface="+mn-ea"/>
              </a:rPr>
              <a:t>EPC</a:t>
            </a:r>
            <a:r>
              <a:rPr lang="zh-CN" altLang="en-US" sz="1800" dirty="0">
                <a:sym typeface="+mn-ea"/>
              </a:rPr>
              <a:t>合同，即设计、设备采购、施工一体化的工程合同，此类合同中如明确各部分的合同额或明确各部分所占比例，应只填报施工部分合同额，如只有总合同额，没有细项，无法分劈，则</a:t>
            </a:r>
            <a:r>
              <a:rPr lang="zh-CN" altLang="en-US" sz="1800" dirty="0" smtClean="0">
                <a:sym typeface="+mn-ea"/>
              </a:rPr>
              <a:t>填报总合</a:t>
            </a:r>
            <a:r>
              <a:rPr lang="zh-CN" altLang="en-US" sz="1800" dirty="0">
                <a:sym typeface="+mn-ea"/>
              </a:rPr>
              <a:t>同额。</a:t>
            </a:r>
            <a:r>
              <a:rPr lang="zh-CN" altLang="en-US" sz="2400">
                <a:sym typeface="+mn-ea"/>
              </a:rPr>
              <a:t>）</a:t>
            </a:r>
            <a:endParaRPr lang="zh-CN" altLang="en-US" sz="2400"/>
          </a:p>
          <a:p>
            <a:pPr>
              <a:lnSpc>
                <a:spcPct val="120000"/>
              </a:lnSpc>
              <a:spcBef>
                <a:spcPts val="0"/>
              </a:spcBef>
              <a:spcAft>
                <a:spcPts val="0"/>
              </a:spcAft>
            </a:pPr>
            <a:r>
              <a:rPr lang="en-US" altLang="zh-CN" sz="2400" dirty="0">
                <a:sym typeface="+mn-ea"/>
              </a:rPr>
              <a:t>4</a:t>
            </a:r>
            <a:r>
              <a:rPr lang="zh-CN" altLang="en-US" sz="2400" dirty="0">
                <a:sym typeface="+mn-ea"/>
              </a:rPr>
              <a:t>、</a:t>
            </a:r>
            <a:r>
              <a:rPr lang="zh-CN" altLang="en-US" sz="2400">
                <a:solidFill>
                  <a:srgbClr val="000000"/>
                </a:solidFill>
                <a:latin typeface="Times New Roman" panose="02020603050405020304" pitchFamily="18" charset="0"/>
                <a:sym typeface="+mn-ea"/>
              </a:rPr>
              <a:t>不含境外合同</a:t>
            </a:r>
            <a:endParaRPr lang="zh-CN" altLang="en-US" sz="2400">
              <a:solidFill>
                <a:srgbClr val="000000"/>
              </a:solidFill>
              <a:latin typeface="Times New Roman" panose="02020603050405020304" pitchFamily="18" charset="0"/>
              <a:sym typeface="+mn-ea"/>
            </a:endParaRPr>
          </a:p>
          <a:p>
            <a:pPr>
              <a:lnSpc>
                <a:spcPct val="120000"/>
              </a:lnSpc>
              <a:spcBef>
                <a:spcPts val="0"/>
              </a:spcBef>
              <a:spcAft>
                <a:spcPts val="0"/>
              </a:spcAft>
            </a:pPr>
            <a:r>
              <a:rPr lang="en-US" altLang="zh-CN" sz="2400"/>
              <a:t>5</a:t>
            </a:r>
            <a:r>
              <a:rPr lang="zh-CN" altLang="en-US" sz="2400"/>
              <a:t>、上年结转合同需</a:t>
            </a:r>
            <a:r>
              <a:rPr lang="en-US" altLang="zh-CN" sz="2400">
                <a:solidFill>
                  <a:srgbClr val="FF0000"/>
                </a:solidFill>
                <a:sym typeface="+mn-ea"/>
              </a:rPr>
              <a:t>1</a:t>
            </a:r>
            <a:r>
              <a:rPr lang="zh-CN" altLang="en-US" sz="2400">
                <a:solidFill>
                  <a:srgbClr val="FF0000"/>
                </a:solidFill>
                <a:sym typeface="+mn-ea"/>
              </a:rPr>
              <a:t>季度一次性结转。</a:t>
            </a:r>
            <a:r>
              <a:rPr lang="zh-CN" altLang="en-US" sz="1600" dirty="0">
                <a:latin typeface="微软雅黑" panose="020B0503020204020204" pitchFamily="34" charset="-122"/>
                <a:sym typeface="+mn-ea"/>
              </a:rPr>
              <a:t>（一般2、3、4季度与</a:t>
            </a:r>
            <a:r>
              <a:rPr lang="en-US" altLang="zh-CN" sz="1600" dirty="0">
                <a:latin typeface="微软雅黑" panose="020B0503020204020204" pitchFamily="34" charset="-122"/>
                <a:sym typeface="+mn-ea"/>
              </a:rPr>
              <a:t>1</a:t>
            </a:r>
            <a:r>
              <a:rPr lang="zh-CN" altLang="en-US" sz="1600" dirty="0">
                <a:latin typeface="微软雅黑" panose="020B0503020204020204" pitchFamily="34" charset="-122"/>
                <a:sym typeface="+mn-ea"/>
              </a:rPr>
              <a:t>季度数据一致）</a:t>
            </a:r>
            <a:endParaRPr lang="zh-CN" altLang="en-US" sz="1600">
              <a:solidFill>
                <a:srgbClr val="FF0000"/>
              </a:solidFill>
              <a:sym typeface="+mn-ea"/>
            </a:endParaRPr>
          </a:p>
          <a:p>
            <a:pPr>
              <a:lnSpc>
                <a:spcPct val="120000"/>
              </a:lnSpc>
              <a:spcBef>
                <a:spcPts val="0"/>
              </a:spcBef>
              <a:spcAft>
                <a:spcPts val="0"/>
              </a:spcAft>
            </a:pPr>
            <a:r>
              <a:rPr lang="en-US" altLang="zh-CN" sz="2400">
                <a:latin typeface="Times New Roman" panose="02020603050405020304" pitchFamily="18" charset="0"/>
              </a:rPr>
              <a:t>6</a:t>
            </a:r>
            <a:r>
              <a:rPr lang="zh-CN" altLang="en-US" sz="2400">
                <a:latin typeface="Times New Roman" panose="02020603050405020304" pitchFamily="18" charset="0"/>
              </a:rPr>
              <a:t>、</a:t>
            </a:r>
            <a:r>
              <a:rPr lang="zh-CN" altLang="en-US" sz="2400">
                <a:sym typeface="+mn-ea"/>
              </a:rPr>
              <a:t>上年结转合同额为</a:t>
            </a:r>
            <a:r>
              <a:rPr lang="zh-CN" altLang="en-US" sz="2400">
                <a:latin typeface="Times New Roman" panose="02020603050405020304" pitchFamily="18" charset="0"/>
                <a:sym typeface="+mn-ea"/>
              </a:rPr>
              <a:t>“</a:t>
            </a:r>
            <a:r>
              <a:rPr lang="en-US" altLang="zh-CN" sz="2400">
                <a:sym typeface="+mn-ea"/>
              </a:rPr>
              <a:t>0</a:t>
            </a:r>
            <a:r>
              <a:rPr lang="en-US" altLang="zh-CN" sz="2400">
                <a:latin typeface="Times New Roman" panose="02020603050405020304" pitchFamily="18" charset="0"/>
                <a:sym typeface="+mn-ea"/>
              </a:rPr>
              <a:t>”</a:t>
            </a:r>
            <a:r>
              <a:rPr lang="zh-CN" altLang="en-US" sz="2400">
                <a:latin typeface="Times New Roman" panose="02020603050405020304" pitchFamily="18" charset="0"/>
                <a:sym typeface="+mn-ea"/>
              </a:rPr>
              <a:t>的情况：</a:t>
            </a:r>
            <a:r>
              <a:rPr lang="zh-CN" altLang="en-US" sz="2400">
                <a:sym typeface="+mn-ea"/>
              </a:rPr>
              <a:t>以前年度签订的合同在本年度前全部完成；上年实际完成工作量超过了合同总价款，并且在本年度尚有施工任务；</a:t>
            </a:r>
            <a:endParaRPr lang="zh-CN" altLang="en-US" sz="2400">
              <a:latin typeface="Times New Roman" panose="02020603050405020304" pitchFamily="18" charset="0"/>
            </a:endParaRPr>
          </a:p>
          <a:p>
            <a:pPr>
              <a:lnSpc>
                <a:spcPct val="120000"/>
              </a:lnSpc>
              <a:spcBef>
                <a:spcPts val="0"/>
              </a:spcBef>
              <a:spcAft>
                <a:spcPts val="0"/>
              </a:spcAft>
            </a:pPr>
            <a:endParaRPr lang="zh-CN" altLang="en-US" sz="2400">
              <a:latin typeface="Times New Roman" panose="02020603050405020304" pitchFamily="18" charset="0"/>
            </a:endParaRPr>
          </a:p>
          <a:p>
            <a:pPr>
              <a:lnSpc>
                <a:spcPct val="120000"/>
              </a:lnSpc>
              <a:spcBef>
                <a:spcPts val="0"/>
              </a:spcBef>
              <a:spcAft>
                <a:spcPts val="0"/>
              </a:spcAft>
            </a:pPr>
            <a:endParaRPr lang="zh-CN" altLang="en-US" sz="2400">
              <a:latin typeface="微软雅黑" panose="020B0503020204020204" pitchFamily="34" charset="-122"/>
              <a:ea typeface="微软雅黑" panose="020B0503020204020204" pitchFamily="34" charset="-122"/>
            </a:endParaRPr>
          </a:p>
          <a:p>
            <a:pPr>
              <a:lnSpc>
                <a:spcPct val="120000"/>
              </a:lnSpc>
              <a:spcBef>
                <a:spcPts val="0"/>
              </a:spcBef>
              <a:spcAft>
                <a:spcPts val="0"/>
              </a:spcAft>
            </a:pPr>
            <a:endParaRPr lang="zh-CN" altLang="en-US" sz="2400"/>
          </a:p>
        </p:txBody>
      </p:sp>
      <p:sp>
        <p:nvSpPr>
          <p:cNvPr id="2" name="文本框 1"/>
          <p:cNvSpPr txBox="1"/>
          <p:nvPr/>
        </p:nvSpPr>
        <p:spPr>
          <a:xfrm>
            <a:off x="2842260" y="201295"/>
            <a:ext cx="2108200" cy="398780"/>
          </a:xfrm>
          <a:prstGeom prst="rect">
            <a:avLst/>
          </a:prstGeom>
          <a:noFill/>
        </p:spPr>
        <p:txBody>
          <a:bodyPr wrap="square" rtlCol="0" anchor="t">
            <a:spAutoFit/>
          </a:bodyPr>
          <a:p>
            <a:r>
              <a:rPr lang="zh-CN" altLang="en-US" sz="2000" b="1">
                <a:solidFill>
                  <a:srgbClr val="000000"/>
                </a:solidFill>
                <a:latin typeface="Times New Roman" panose="02020603050405020304" pitchFamily="18" charset="0"/>
                <a:sym typeface="+mn-ea"/>
              </a:rPr>
              <a:t>合同额指标</a:t>
            </a:r>
            <a:r>
              <a:rPr lang="zh-CN" altLang="en-US" sz="2000" b="1">
                <a:solidFill>
                  <a:srgbClr val="FF0000"/>
                </a:solidFill>
                <a:latin typeface="Times New Roman" panose="02020603050405020304" pitchFamily="18" charset="0"/>
                <a:sym typeface="+mn-ea"/>
              </a:rPr>
              <a:t>含税</a:t>
            </a:r>
            <a:endParaRPr lang="zh-CN" altLang="en-US" sz="2000" b="1">
              <a:solidFill>
                <a:srgbClr val="FF0000"/>
              </a:solidFill>
              <a:latin typeface="Times New Roman" panose="02020603050405020304" pitchFamily="18" charset="0"/>
              <a:sym typeface="+mn-ea"/>
            </a:endParaRPr>
          </a:p>
        </p:txBody>
      </p:sp>
      <p:sp>
        <p:nvSpPr>
          <p:cNvPr id="3" name="五角星 2"/>
          <p:cNvSpPr/>
          <p:nvPr/>
        </p:nvSpPr>
        <p:spPr>
          <a:xfrm>
            <a:off x="2339975" y="229870"/>
            <a:ext cx="504190" cy="279400"/>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 y="1484317"/>
            <a:ext cx="1763713" cy="537368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36" name="矩形 35"/>
          <p:cNvSpPr/>
          <p:nvPr/>
        </p:nvSpPr>
        <p:spPr>
          <a:xfrm>
            <a:off x="1763714" y="1484317"/>
            <a:ext cx="1800225" cy="537368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39" name="矩形 38"/>
          <p:cNvSpPr/>
          <p:nvPr/>
        </p:nvSpPr>
        <p:spPr>
          <a:xfrm>
            <a:off x="3563940" y="1484317"/>
            <a:ext cx="1871662" cy="5373687"/>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40" name="矩形 39"/>
          <p:cNvSpPr/>
          <p:nvPr/>
        </p:nvSpPr>
        <p:spPr>
          <a:xfrm>
            <a:off x="5435602" y="1484317"/>
            <a:ext cx="1873250" cy="5373687"/>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grpSp>
        <p:nvGrpSpPr>
          <p:cNvPr id="29702" name="组合 46"/>
          <p:cNvGrpSpPr/>
          <p:nvPr/>
        </p:nvGrpSpPr>
        <p:grpSpPr bwMode="auto">
          <a:xfrm>
            <a:off x="144465" y="1773238"/>
            <a:ext cx="1403350" cy="4679950"/>
            <a:chOff x="185150" y="1464260"/>
            <a:chExt cx="1871531" cy="6194366"/>
          </a:xfrm>
        </p:grpSpPr>
        <p:sp>
          <p:nvSpPr>
            <p:cNvPr id="43" name="椭圆 42"/>
            <p:cNvSpPr/>
            <p:nvPr/>
          </p:nvSpPr>
          <p:spPr>
            <a:xfrm>
              <a:off x="231727" y="1464260"/>
              <a:ext cx="1742386" cy="1741902"/>
            </a:xfrm>
            <a:prstGeom prst="ellipse">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6600" b="1" dirty="0">
                  <a:solidFill>
                    <a:srgbClr val="4A452A"/>
                  </a:solidFill>
                  <a:latin typeface="微软雅黑" panose="020B0503020204020204" pitchFamily="34" charset="-122"/>
                  <a:ea typeface="微软雅黑" panose="020B0503020204020204" pitchFamily="34" charset="-122"/>
                </a:rPr>
                <a:t>1</a:t>
              </a:r>
              <a:endParaRPr lang="zh-CN" altLang="en-US" sz="6600" b="1" dirty="0">
                <a:solidFill>
                  <a:srgbClr val="4A452A"/>
                </a:solidFill>
                <a:latin typeface="微软雅黑" panose="020B0503020204020204" pitchFamily="34" charset="-122"/>
                <a:ea typeface="微软雅黑" panose="020B0503020204020204" pitchFamily="34" charset="-122"/>
              </a:endParaRPr>
            </a:p>
          </p:txBody>
        </p:sp>
        <p:sp>
          <p:nvSpPr>
            <p:cNvPr id="46" name="矩形 45"/>
            <p:cNvSpPr/>
            <p:nvPr/>
          </p:nvSpPr>
          <p:spPr>
            <a:xfrm>
              <a:off x="185150" y="4227350"/>
              <a:ext cx="1871531" cy="34312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
                <a:lnSpc>
                  <a:spcPct val="150000"/>
                </a:lnSpc>
                <a:defRPr/>
              </a:pPr>
              <a:r>
                <a:rPr lang="zh-CN" altLang="en-US" sz="2400" b="1" dirty="0">
                  <a:solidFill>
                    <a:srgbClr val="4A452A"/>
                  </a:solidFill>
                  <a:latin typeface="微软雅黑" panose="020B0503020204020204" pitchFamily="34" charset="-122"/>
                  <a:ea typeface="微软雅黑" panose="020B0503020204020204" pitchFamily="34" charset="-122"/>
                  <a:hlinkClick r:id="rId1" action="ppaction://hlinksldjump"/>
                </a:rPr>
                <a:t>多报</a:t>
              </a:r>
              <a:r>
                <a:rPr lang="zh-CN" altLang="en-US" sz="2400" b="1" dirty="0">
                  <a:solidFill>
                    <a:srgbClr val="4A452A"/>
                  </a:solidFill>
                  <a:latin typeface="微软雅黑" panose="020B0503020204020204" pitchFamily="34" charset="-122"/>
                  <a:ea typeface="微软雅黑" panose="020B0503020204020204" pitchFamily="34" charset="-122"/>
                </a:rPr>
                <a:t>维修保养、设计勘探等合同</a:t>
              </a:r>
              <a:endParaRPr lang="zh-CN" altLang="en-US" sz="2400" b="1" dirty="0">
                <a:solidFill>
                  <a:srgbClr val="4A452A"/>
                </a:solidFill>
                <a:latin typeface="微软雅黑" panose="020B0503020204020204" pitchFamily="34" charset="-122"/>
                <a:ea typeface="微软雅黑" panose="020B0503020204020204" pitchFamily="34" charset="-122"/>
              </a:endParaRPr>
            </a:p>
          </p:txBody>
        </p:sp>
      </p:grpSp>
      <p:grpSp>
        <p:nvGrpSpPr>
          <p:cNvPr id="29703" name="组合 47"/>
          <p:cNvGrpSpPr/>
          <p:nvPr/>
        </p:nvGrpSpPr>
        <p:grpSpPr bwMode="auto">
          <a:xfrm>
            <a:off x="1908177" y="1773242"/>
            <a:ext cx="1439863" cy="3959225"/>
            <a:chOff x="600861" y="2525486"/>
            <a:chExt cx="1920213" cy="5127204"/>
          </a:xfrm>
        </p:grpSpPr>
        <p:sp>
          <p:nvSpPr>
            <p:cNvPr id="49" name="椭圆 48"/>
            <p:cNvSpPr/>
            <p:nvPr/>
          </p:nvSpPr>
          <p:spPr>
            <a:xfrm>
              <a:off x="696131" y="2525486"/>
              <a:ext cx="1742375" cy="1741275"/>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6600" b="1" dirty="0">
                  <a:solidFill>
                    <a:schemeClr val="bg1"/>
                  </a:solidFill>
                  <a:latin typeface="微软雅黑" panose="020B0503020204020204" pitchFamily="34" charset="-122"/>
                  <a:ea typeface="微软雅黑" panose="020B0503020204020204" pitchFamily="34" charset="-122"/>
                </a:rPr>
                <a:t>2</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50" name="矩形 49"/>
            <p:cNvSpPr/>
            <p:nvPr/>
          </p:nvSpPr>
          <p:spPr>
            <a:xfrm>
              <a:off x="600861" y="6160168"/>
              <a:ext cx="1920213" cy="1492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2400" b="1">
                  <a:solidFill>
                    <a:schemeClr val="bg1"/>
                  </a:solidFill>
                  <a:latin typeface="微软雅黑" panose="020B0503020204020204" pitchFamily="34" charset="-122"/>
                  <a:ea typeface="微软雅黑" panose="020B0503020204020204" pitchFamily="34" charset="-122"/>
                </a:rPr>
                <a:t>多报从其他建筑企业分包合同</a:t>
              </a:r>
              <a:endParaRPr lang="zh-CN" altLang="en-US" sz="2400" b="1">
                <a:solidFill>
                  <a:schemeClr val="bg1"/>
                </a:solidFill>
                <a:latin typeface="微软雅黑" panose="020B0503020204020204" pitchFamily="34" charset="-122"/>
                <a:ea typeface="微软雅黑" panose="020B0503020204020204" pitchFamily="34" charset="-122"/>
              </a:endParaRPr>
            </a:p>
          </p:txBody>
        </p:sp>
      </p:grpSp>
      <p:grpSp>
        <p:nvGrpSpPr>
          <p:cNvPr id="29704" name="组合 50"/>
          <p:cNvGrpSpPr/>
          <p:nvPr/>
        </p:nvGrpSpPr>
        <p:grpSpPr bwMode="auto">
          <a:xfrm>
            <a:off x="3841750" y="1773242"/>
            <a:ext cx="1600200" cy="3082925"/>
            <a:chOff x="490612" y="2525487"/>
            <a:chExt cx="2133393" cy="3867656"/>
          </a:xfrm>
        </p:grpSpPr>
        <p:sp>
          <p:nvSpPr>
            <p:cNvPr id="52" name="椭圆 51"/>
            <p:cNvSpPr/>
            <p:nvPr/>
          </p:nvSpPr>
          <p:spPr>
            <a:xfrm>
              <a:off x="490612" y="2525487"/>
              <a:ext cx="1741848" cy="1716745"/>
            </a:xfrm>
            <a:prstGeom prst="ellipse">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6600" b="1" dirty="0">
                  <a:solidFill>
                    <a:srgbClr val="4A452A"/>
                  </a:solidFill>
                  <a:latin typeface="微软雅黑" panose="020B0503020204020204" pitchFamily="34" charset="-122"/>
                  <a:ea typeface="微软雅黑" panose="020B0503020204020204" pitchFamily="34" charset="-122"/>
                </a:rPr>
                <a:t>3</a:t>
              </a:r>
              <a:endParaRPr lang="zh-CN" altLang="en-US" sz="6600" b="1" dirty="0">
                <a:solidFill>
                  <a:srgbClr val="4A452A"/>
                </a:solidFill>
                <a:latin typeface="微软雅黑" panose="020B0503020204020204" pitchFamily="34" charset="-122"/>
                <a:ea typeface="微软雅黑" panose="020B0503020204020204" pitchFamily="34" charset="-122"/>
              </a:endParaRPr>
            </a:p>
          </p:txBody>
        </p:sp>
        <p:sp>
          <p:nvSpPr>
            <p:cNvPr id="53" name="矩形 52"/>
            <p:cNvSpPr/>
            <p:nvPr/>
          </p:nvSpPr>
          <p:spPr>
            <a:xfrm>
              <a:off x="511777" y="5678164"/>
              <a:ext cx="2112228" cy="7149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2400" b="1" dirty="0">
                  <a:solidFill>
                    <a:srgbClr val="4A452A"/>
                  </a:solidFill>
                  <a:latin typeface="微软雅黑" panose="020B0503020204020204" pitchFamily="34" charset="-122"/>
                  <a:ea typeface="微软雅黑" panose="020B0503020204020204" pitchFamily="34" charset="-122"/>
                </a:rPr>
                <a:t>多报境外合同</a:t>
              </a:r>
              <a:endParaRPr lang="zh-CN" altLang="en-US" sz="2400" b="1" dirty="0">
                <a:solidFill>
                  <a:srgbClr val="4A452A"/>
                </a:solidFill>
                <a:latin typeface="微软雅黑" panose="020B0503020204020204" pitchFamily="34" charset="-122"/>
                <a:ea typeface="微软雅黑" panose="020B0503020204020204" pitchFamily="34" charset="-122"/>
              </a:endParaRPr>
            </a:p>
          </p:txBody>
        </p:sp>
      </p:grpSp>
      <p:grpSp>
        <p:nvGrpSpPr>
          <p:cNvPr id="29705" name="组合 53"/>
          <p:cNvGrpSpPr/>
          <p:nvPr/>
        </p:nvGrpSpPr>
        <p:grpSpPr bwMode="auto">
          <a:xfrm>
            <a:off x="5508625" y="1773242"/>
            <a:ext cx="1733550" cy="4103687"/>
            <a:chOff x="216818" y="2525486"/>
            <a:chExt cx="2312588" cy="4988961"/>
          </a:xfrm>
        </p:grpSpPr>
        <p:sp>
          <p:nvSpPr>
            <p:cNvPr id="55" name="椭圆 54"/>
            <p:cNvSpPr/>
            <p:nvPr/>
          </p:nvSpPr>
          <p:spPr>
            <a:xfrm>
              <a:off x="504833" y="2525486"/>
              <a:ext cx="1740794" cy="1663631"/>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6600" b="1" dirty="0">
                  <a:solidFill>
                    <a:schemeClr val="bg1"/>
                  </a:solidFill>
                  <a:latin typeface="微软雅黑" panose="020B0503020204020204" pitchFamily="34" charset="-122"/>
                  <a:ea typeface="微软雅黑" panose="020B0503020204020204" pitchFamily="34" charset="-122"/>
                </a:rPr>
                <a:t>4</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216818" y="5588341"/>
              <a:ext cx="2312588" cy="19261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2400" b="1">
                  <a:solidFill>
                    <a:schemeClr val="bg1"/>
                  </a:solidFill>
                  <a:latin typeface="微软雅黑" panose="020B0503020204020204" pitchFamily="34" charset="-122"/>
                  <a:ea typeface="微软雅黑" panose="020B0503020204020204" pitchFamily="34" charset="-122"/>
                </a:rPr>
                <a:t>本年新签合同额中包含以前年度签订合同</a:t>
              </a:r>
              <a:endParaRPr lang="zh-CN" altLang="en-US" sz="2400" b="1">
                <a:solidFill>
                  <a:schemeClr val="bg1"/>
                </a:solidFill>
                <a:latin typeface="微软雅黑" panose="020B0503020204020204" pitchFamily="34" charset="-122"/>
                <a:ea typeface="微软雅黑" panose="020B0503020204020204" pitchFamily="34" charset="-122"/>
              </a:endParaRPr>
            </a:p>
          </p:txBody>
        </p:sp>
      </p:grpSp>
      <p:sp>
        <p:nvSpPr>
          <p:cNvPr id="29706" name="文本框 56"/>
          <p:cNvSpPr txBox="1">
            <a:spLocks noChangeArrowheads="1"/>
          </p:cNvSpPr>
          <p:nvPr/>
        </p:nvSpPr>
        <p:spPr bwMode="auto">
          <a:xfrm>
            <a:off x="2822575" y="404813"/>
            <a:ext cx="4464050" cy="646112"/>
          </a:xfrm>
          <a:prstGeom prst="rect">
            <a:avLst/>
          </a:prstGeom>
          <a:noFill/>
          <a:ln w="9525">
            <a:noFill/>
            <a:miter lim="800000"/>
          </a:ln>
        </p:spPr>
        <p:txBody>
          <a:bodyPr>
            <a:spAutoFit/>
          </a:bodyPr>
          <a:lstStyle/>
          <a:p>
            <a:r>
              <a:rPr lang="zh-CN" altLang="en-US" sz="3600" b="1">
                <a:solidFill>
                  <a:srgbClr val="F79646"/>
                </a:solidFill>
                <a:latin typeface="微软雅黑" panose="020B0503020204020204" pitchFamily="34" charset="-122"/>
                <a:ea typeface="微软雅黑" panose="020B0503020204020204" pitchFamily="34" charset="-122"/>
              </a:rPr>
              <a:t>企业填报常见错误</a:t>
            </a:r>
            <a:endParaRPr lang="zh-CN" altLang="en-US" sz="3600" b="1">
              <a:solidFill>
                <a:srgbClr val="F79646"/>
              </a:solidFill>
              <a:latin typeface="微软雅黑" panose="020B0503020204020204" pitchFamily="34" charset="-122"/>
              <a:ea typeface="微软雅黑" panose="020B0503020204020204" pitchFamily="34" charset="-122"/>
            </a:endParaRPr>
          </a:p>
        </p:txBody>
      </p:sp>
      <p:sp>
        <p:nvSpPr>
          <p:cNvPr id="20" name="矩形 19"/>
          <p:cNvSpPr/>
          <p:nvPr/>
        </p:nvSpPr>
        <p:spPr>
          <a:xfrm>
            <a:off x="7294563" y="1484317"/>
            <a:ext cx="1871662" cy="5373687"/>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grpSp>
        <p:nvGrpSpPr>
          <p:cNvPr id="29708" name="组合 50"/>
          <p:cNvGrpSpPr/>
          <p:nvPr/>
        </p:nvGrpSpPr>
        <p:grpSpPr bwMode="auto">
          <a:xfrm>
            <a:off x="7362827" y="1773242"/>
            <a:ext cx="1806575" cy="3089275"/>
            <a:chOff x="346849" y="2525487"/>
            <a:chExt cx="2408599" cy="3875616"/>
          </a:xfrm>
        </p:grpSpPr>
        <p:sp>
          <p:nvSpPr>
            <p:cNvPr id="22" name="椭圆 21"/>
            <p:cNvSpPr/>
            <p:nvPr/>
          </p:nvSpPr>
          <p:spPr>
            <a:xfrm>
              <a:off x="645279" y="2525487"/>
              <a:ext cx="1739779" cy="1716743"/>
            </a:xfrm>
            <a:prstGeom prst="ellipse">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6600" b="1" dirty="0">
                  <a:solidFill>
                    <a:srgbClr val="4A452A"/>
                  </a:solidFill>
                  <a:latin typeface="微软雅黑" panose="020B0503020204020204" pitchFamily="34" charset="-122"/>
                  <a:ea typeface="微软雅黑" panose="020B0503020204020204" pitchFamily="34" charset="-122"/>
                </a:rPr>
                <a:t>5</a:t>
              </a:r>
              <a:endParaRPr lang="zh-CN" altLang="en-US" sz="6600" b="1" dirty="0">
                <a:solidFill>
                  <a:srgbClr val="4A452A"/>
                </a:solidFill>
                <a:latin typeface="微软雅黑" panose="020B0503020204020204" pitchFamily="34" charset="-122"/>
                <a:ea typeface="微软雅黑" panose="020B0503020204020204" pitchFamily="34" charset="-122"/>
              </a:endParaRPr>
            </a:p>
          </p:txBody>
        </p:sp>
        <p:sp>
          <p:nvSpPr>
            <p:cNvPr id="23" name="矩形 22"/>
            <p:cNvSpPr/>
            <p:nvPr/>
          </p:nvSpPr>
          <p:spPr>
            <a:xfrm>
              <a:off x="346849" y="5686125"/>
              <a:ext cx="2408599" cy="7149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2400" b="1">
                  <a:solidFill>
                    <a:srgbClr val="4A452A"/>
                  </a:solidFill>
                  <a:latin typeface="微软雅黑" panose="020B0503020204020204" pitchFamily="34" charset="-122"/>
                  <a:ea typeface="微软雅黑" panose="020B0503020204020204" pitchFamily="34" charset="-122"/>
                </a:rPr>
                <a:t>漏报上年结转合同额</a:t>
              </a:r>
              <a:endParaRPr lang="zh-CN" altLang="en-US" sz="2400" b="1">
                <a:solidFill>
                  <a:srgbClr val="4A452A"/>
                </a:solidFill>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descr="C:\Users\tjj\AppData\Roaming\feiq\RichOle\1982308468.bmp"/>
          <p:cNvPicPr>
            <a:picLocks noChangeAspect="1" noChangeArrowheads="1"/>
          </p:cNvPicPr>
          <p:nvPr/>
        </p:nvPicPr>
        <p:blipFill>
          <a:blip r:embed="rId1"/>
          <a:srcRect/>
          <a:stretch>
            <a:fillRect/>
          </a:stretch>
        </p:blipFill>
        <p:spPr bwMode="auto">
          <a:xfrm>
            <a:off x="714348" y="1214422"/>
            <a:ext cx="4866487" cy="3143272"/>
          </a:xfrm>
          <a:prstGeom prst="rect">
            <a:avLst/>
          </a:prstGeom>
          <a:noFill/>
        </p:spPr>
      </p:pic>
      <p:sp>
        <p:nvSpPr>
          <p:cNvPr id="3" name="TextBox 2"/>
          <p:cNvSpPr txBox="1"/>
          <p:nvPr/>
        </p:nvSpPr>
        <p:spPr>
          <a:xfrm>
            <a:off x="928662" y="642918"/>
            <a:ext cx="3429024" cy="369332"/>
          </a:xfrm>
          <a:prstGeom prst="rect">
            <a:avLst/>
          </a:prstGeom>
          <a:noFill/>
        </p:spPr>
        <p:txBody>
          <a:bodyPr wrap="square" rtlCol="0">
            <a:spAutoFit/>
          </a:bodyPr>
          <a:lstStyle/>
          <a:p>
            <a:r>
              <a:rPr lang="zh-CN" altLang="en-US" b="1" dirty="0" smtClean="0">
                <a:solidFill>
                  <a:srgbClr val="FF0000"/>
                </a:solidFill>
              </a:rPr>
              <a:t>错误展示</a:t>
            </a:r>
            <a:endParaRPr lang="zh-CN" altLang="en-US" b="1" dirty="0">
              <a:solidFill>
                <a:srgbClr val="FF0000"/>
              </a:solidFill>
            </a:endParaRPr>
          </a:p>
        </p:txBody>
      </p:sp>
      <p:cxnSp>
        <p:nvCxnSpPr>
          <p:cNvPr id="5" name="直接连接符 4"/>
          <p:cNvCxnSpPr/>
          <p:nvPr/>
        </p:nvCxnSpPr>
        <p:spPr>
          <a:xfrm>
            <a:off x="785786" y="1785926"/>
            <a:ext cx="78581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6" name="直接连接符 5"/>
          <p:cNvCxnSpPr/>
          <p:nvPr/>
        </p:nvCxnSpPr>
        <p:spPr>
          <a:xfrm>
            <a:off x="4214810" y="2214554"/>
            <a:ext cx="78581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直接连接符 6"/>
          <p:cNvCxnSpPr/>
          <p:nvPr/>
        </p:nvCxnSpPr>
        <p:spPr>
          <a:xfrm>
            <a:off x="4000496" y="2714620"/>
            <a:ext cx="78581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直接连接符 7"/>
          <p:cNvCxnSpPr/>
          <p:nvPr/>
        </p:nvCxnSpPr>
        <p:spPr>
          <a:xfrm>
            <a:off x="3786182" y="3786190"/>
            <a:ext cx="78581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9" name="直接连接符 8"/>
          <p:cNvCxnSpPr/>
          <p:nvPr/>
        </p:nvCxnSpPr>
        <p:spPr>
          <a:xfrm>
            <a:off x="3500430" y="4286256"/>
            <a:ext cx="785818" cy="1588"/>
          </a:xfrm>
          <a:prstGeom prst="line">
            <a:avLst/>
          </a:prstGeom>
        </p:spPr>
        <p:style>
          <a:lnRef idx="3">
            <a:schemeClr val="accent2"/>
          </a:lnRef>
          <a:fillRef idx="0">
            <a:schemeClr val="accent2"/>
          </a:fillRef>
          <a:effectRef idx="2">
            <a:schemeClr val="accent2"/>
          </a:effectRef>
          <a:fontRef idx="minor">
            <a:schemeClr val="tx1"/>
          </a:fontRef>
        </p:style>
      </p:cxnSp>
      <p:pic>
        <p:nvPicPr>
          <p:cNvPr id="16" name="图片 15" descr="hbimg.b0.upaiyun.jpeg">
            <a:hlinkClick r:id="rId2" action="ppaction://hlinksldjump"/>
          </p:cNvPr>
          <p:cNvPicPr>
            <a:picLocks noChangeAspect="1"/>
          </p:cNvPicPr>
          <p:nvPr/>
        </p:nvPicPr>
        <p:blipFill>
          <a:blip r:embed="rId3"/>
          <a:stretch>
            <a:fillRect/>
          </a:stretch>
        </p:blipFill>
        <p:spPr>
          <a:xfrm>
            <a:off x="5072066" y="3908557"/>
            <a:ext cx="4071934" cy="294944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u_1138956210_1256708174&amp;amp;fm_26&amp;amp;gp_0.jpg"/>
          <p:cNvPicPr>
            <a:picLocks noChangeAspect="1"/>
          </p:cNvPicPr>
          <p:nvPr/>
        </p:nvPicPr>
        <p:blipFill>
          <a:blip r:embed="rId1"/>
          <a:stretch>
            <a:fillRect/>
          </a:stretch>
        </p:blipFill>
        <p:spPr>
          <a:xfrm>
            <a:off x="0" y="0"/>
            <a:ext cx="9144000" cy="6858000"/>
          </a:xfrm>
          <a:prstGeom prst="rect">
            <a:avLst/>
          </a:prstGeom>
        </p:spPr>
      </p:pic>
      <p:sp>
        <p:nvSpPr>
          <p:cNvPr id="2" name="矩形 7"/>
          <p:cNvSpPr>
            <a:spLocks noChangeArrowheads="1"/>
          </p:cNvSpPr>
          <p:nvPr/>
        </p:nvSpPr>
        <p:spPr bwMode="auto">
          <a:xfrm>
            <a:off x="2428877" y="1285878"/>
            <a:ext cx="4304383" cy="584775"/>
          </a:xfrm>
          <a:prstGeom prst="rect">
            <a:avLst/>
          </a:prstGeom>
          <a:noFill/>
          <a:ln>
            <a:noFill/>
          </a:ln>
        </p:spPr>
        <p:txBody>
          <a:bodyPr wrap="none">
            <a:spAutoFit/>
          </a:bodyPr>
          <a:lstStyle/>
          <a:p>
            <a:pPr>
              <a:defRPr/>
            </a:pPr>
            <a:r>
              <a:rPr lang="zh-CN" altLang="en-US" sz="3200" b="1" dirty="0">
                <a:solidFill>
                  <a:schemeClr val="accent6"/>
                </a:solidFill>
                <a:latin typeface="Times New Roman" panose="02020603050405020304" pitchFamily="18" charset="0"/>
                <a:ea typeface="黑体" panose="02010609060101010101" pitchFamily="2" charset="-122"/>
                <a:cs typeface="黑体" panose="02010609060101010101" pitchFamily="2" charset="-122"/>
              </a:rPr>
              <a:t>二、承包工程完成情况</a:t>
            </a:r>
            <a:endParaRPr lang="zh-CN" altLang="en-US" sz="3200" b="1" dirty="0">
              <a:solidFill>
                <a:schemeClr val="accent6"/>
              </a:solidFill>
              <a:latin typeface="Times New Roman" panose="02020603050405020304" pitchFamily="18" charset="0"/>
              <a:ea typeface="黑体" panose="02010609060101010101" pitchFamily="2" charset="-122"/>
              <a:cs typeface="黑体" panose="02010609060101010101" pitchFamily="2" charset="-122"/>
            </a:endParaRPr>
          </a:p>
        </p:txBody>
      </p:sp>
      <p:sp>
        <p:nvSpPr>
          <p:cNvPr id="3" name="矩形 2"/>
          <p:cNvSpPr/>
          <p:nvPr/>
        </p:nvSpPr>
        <p:spPr>
          <a:xfrm>
            <a:off x="1285876" y="2214563"/>
            <a:ext cx="6929438" cy="3071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1" dirty="0">
                <a:solidFill>
                  <a:srgbClr val="FF0000"/>
                </a:solidFill>
                <a:effectLst>
                  <a:outerShdw blurRad="38100" dist="38100" dir="2700000" algn="tl">
                    <a:srgbClr val="000000">
                      <a:alpha val="43137"/>
                    </a:srgbClr>
                  </a:outerShdw>
                </a:effectLst>
              </a:rPr>
              <a:t>注：产值相关指标均应含税</a:t>
            </a:r>
            <a:endParaRPr lang="zh-CN" altLang="en-US" sz="40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55650" y="1285879"/>
          <a:ext cx="7704138" cy="3712849"/>
        </p:xfrm>
        <a:graphic>
          <a:graphicData uri="http://schemas.openxmlformats.org/drawingml/2006/table">
            <a:tbl>
              <a:tblPr/>
              <a:tblGrid>
                <a:gridCol w="4786313"/>
                <a:gridCol w="973137"/>
                <a:gridCol w="747713"/>
                <a:gridCol w="1196975"/>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甲</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乙</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丙</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二、承包工程完成情况</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57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直接从建设单位承揽工程完成的产值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04</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自行完成施工产值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05</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分包出去工程的产值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06</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57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从建设单位以外承揽工程完成的产值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07</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AutoShape 3"/>
          <p:cNvSpPr>
            <a:spLocks noChangeArrowheads="1"/>
          </p:cNvSpPr>
          <p:nvPr/>
        </p:nvSpPr>
        <p:spPr bwMode="auto">
          <a:xfrm>
            <a:off x="7235825" y="2636838"/>
            <a:ext cx="1800225" cy="1143000"/>
          </a:xfrm>
          <a:prstGeom prst="roundRect">
            <a:avLst>
              <a:gd name="adj" fmla="val 50000"/>
            </a:avLst>
          </a:prstGeom>
          <a:gradFill rotWithShape="1">
            <a:gsLst>
              <a:gs pos="0">
                <a:srgbClr val="9BC1FF"/>
              </a:gs>
              <a:gs pos="100000">
                <a:srgbClr val="3F80CD"/>
              </a:gs>
            </a:gsLst>
            <a:lin ang="5400000"/>
          </a:gradFill>
          <a:ln w="9525">
            <a:solidFill>
              <a:srgbClr val="4A7EBB"/>
            </a:solidFill>
            <a:round/>
          </a:ln>
          <a:effectLst>
            <a:outerShdw dist="23000" dir="5400000" rotWithShape="0">
              <a:srgbClr val="808080">
                <a:alpha val="34999"/>
              </a:srgbClr>
            </a:outerShdw>
          </a:effectLst>
        </p:spPr>
        <p:txBody>
          <a:bodyPr lIns="91423" tIns="45712" rIns="91423" bIns="45712" anchor="ctr"/>
          <a:lstStyle/>
          <a:p>
            <a:pPr marL="97155" indent="-97155" fontAlgn="t" hangingPunct="0">
              <a:defRPr/>
            </a:pPr>
            <a:r>
              <a:rPr lang="zh-CN" altLang="en-US" sz="2000">
                <a:latin typeface="Arial" panose="020B0604020202020204" pitchFamily="34" charset="0"/>
              </a:rPr>
              <a:t>反映承包的施工工程项目来源</a:t>
            </a:r>
            <a:endParaRPr lang="ko-KR" altLang="en-US" sz="2000">
              <a:latin typeface="Arial" panose="020B0604020202020204" pitchFamily="34" charset="0"/>
              <a:ea typeface="Malgun Gothic" panose="020B0503020000020004" charset="-122"/>
            </a:endParaRPr>
          </a:p>
        </p:txBody>
      </p:sp>
      <p:sp>
        <p:nvSpPr>
          <p:cNvPr id="150565" name="AutoShape 15"/>
          <p:cNvSpPr>
            <a:spLocks noChangeArrowheads="1"/>
          </p:cNvSpPr>
          <p:nvPr/>
        </p:nvSpPr>
        <p:spPr bwMode="auto">
          <a:xfrm>
            <a:off x="7235825" y="3860800"/>
            <a:ext cx="1800225" cy="1143000"/>
          </a:xfrm>
          <a:prstGeom prst="roundRect">
            <a:avLst>
              <a:gd name="adj" fmla="val 50000"/>
            </a:avLst>
          </a:prstGeom>
          <a:gradFill rotWithShape="1">
            <a:gsLst>
              <a:gs pos="0">
                <a:srgbClr val="FFE5E5"/>
              </a:gs>
              <a:gs pos="64999">
                <a:srgbClr val="FFBEBD"/>
              </a:gs>
              <a:gs pos="100000">
                <a:srgbClr val="FFA2A1"/>
              </a:gs>
            </a:gsLst>
            <a:lin ang="5400000" scaled="1"/>
          </a:gradFill>
          <a:ln w="9525">
            <a:solidFill>
              <a:srgbClr val="BE4B48"/>
            </a:solidFill>
            <a:round/>
          </a:ln>
          <a:effectLst>
            <a:outerShdw dist="20000" dir="5400000" rotWithShape="0">
              <a:srgbClr val="808080">
                <a:alpha val="37999"/>
              </a:srgbClr>
            </a:outerShdw>
          </a:effectLst>
        </p:spPr>
        <p:txBody>
          <a:bodyPr lIns="91423" tIns="45712" rIns="91423" bIns="45712" anchor="ctr"/>
          <a:lstStyle/>
          <a:p>
            <a:pPr marL="97155" indent="-97155" fontAlgn="t" hangingPunct="0">
              <a:defRPr/>
            </a:pPr>
            <a:r>
              <a:rPr lang="zh-CN" altLang="en-US" sz="2000">
                <a:solidFill>
                  <a:srgbClr val="000000"/>
                </a:solidFill>
                <a:latin typeface="Arial" panose="020B0604020202020204" pitchFamily="34" charset="0"/>
              </a:rPr>
              <a:t>反映工程项目具体施工者</a:t>
            </a:r>
            <a:endParaRPr lang="ko-KR" altLang="en-US" sz="2000">
              <a:solidFill>
                <a:srgbClr val="000000"/>
              </a:solidFill>
              <a:latin typeface="Arial" panose="020B0604020202020204" pitchFamily="34" charset="0"/>
              <a:ea typeface="Malgun Gothic" panose="020B0503020000020004" charset="-122"/>
            </a:endParaRPr>
          </a:p>
        </p:txBody>
      </p:sp>
      <p:sp>
        <p:nvSpPr>
          <p:cNvPr id="31783" name="矩形 4"/>
          <p:cNvSpPr>
            <a:spLocks noChangeArrowheads="1"/>
          </p:cNvSpPr>
          <p:nvPr/>
        </p:nvSpPr>
        <p:spPr bwMode="auto">
          <a:xfrm>
            <a:off x="1187452" y="3141663"/>
            <a:ext cx="4321175" cy="431800"/>
          </a:xfrm>
          <a:prstGeom prst="rect">
            <a:avLst/>
          </a:prstGeom>
          <a:noFill/>
          <a:ln w="25400">
            <a:solidFill>
              <a:schemeClr val="accent1"/>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31784" name="矩形 5"/>
          <p:cNvSpPr>
            <a:spLocks noChangeArrowheads="1"/>
          </p:cNvSpPr>
          <p:nvPr/>
        </p:nvSpPr>
        <p:spPr bwMode="auto">
          <a:xfrm>
            <a:off x="1116013" y="4508500"/>
            <a:ext cx="4392612" cy="433388"/>
          </a:xfrm>
          <a:prstGeom prst="rect">
            <a:avLst/>
          </a:prstGeom>
          <a:noFill/>
          <a:ln w="25400">
            <a:solidFill>
              <a:schemeClr val="accent1"/>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31785" name="矩形 6"/>
          <p:cNvSpPr>
            <a:spLocks noChangeArrowheads="1"/>
          </p:cNvSpPr>
          <p:nvPr/>
        </p:nvSpPr>
        <p:spPr bwMode="auto">
          <a:xfrm>
            <a:off x="1258889" y="3644904"/>
            <a:ext cx="2592387" cy="792163"/>
          </a:xfrm>
          <a:prstGeom prst="rect">
            <a:avLst/>
          </a:prstGeom>
          <a:noFill/>
          <a:ln w="25400">
            <a:solidFill>
              <a:srgbClr val="FF0000"/>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150569" name="矩形 7"/>
          <p:cNvSpPr>
            <a:spLocks noChangeArrowheads="1"/>
          </p:cNvSpPr>
          <p:nvPr/>
        </p:nvSpPr>
        <p:spPr bwMode="auto">
          <a:xfrm>
            <a:off x="2857502" y="357189"/>
            <a:ext cx="3791423" cy="523220"/>
          </a:xfrm>
          <a:prstGeom prst="rect">
            <a:avLst/>
          </a:prstGeom>
          <a:noFill/>
          <a:ln>
            <a:noFill/>
          </a:ln>
        </p:spPr>
        <p:txBody>
          <a:bodyPr wrap="none">
            <a:spAutoFit/>
          </a:bodyPr>
          <a:lstStyle/>
          <a:p>
            <a:pPr>
              <a:defRPr/>
            </a:pPr>
            <a:r>
              <a:rPr lang="zh-CN" altLang="en-US" sz="2800" b="1" dirty="0">
                <a:solidFill>
                  <a:schemeClr val="accent6"/>
                </a:solidFill>
                <a:latin typeface="Times New Roman" panose="02020603050405020304" pitchFamily="18" charset="0"/>
                <a:ea typeface="黑体" panose="02010609060101010101" pitchFamily="2" charset="-122"/>
                <a:cs typeface="黑体" panose="02010609060101010101" pitchFamily="2" charset="-122"/>
              </a:rPr>
              <a:t>二、承包工程完成情况</a:t>
            </a:r>
            <a:endParaRPr lang="zh-CN" altLang="en-US" sz="2800" b="1" dirty="0">
              <a:solidFill>
                <a:schemeClr val="accent6"/>
              </a:solidFill>
              <a:latin typeface="Times New Roman" panose="02020603050405020304" pitchFamily="18" charset="0"/>
              <a:ea typeface="黑体" panose="02010609060101010101" pitchFamily="2" charset="-122"/>
              <a:cs typeface="黑体" panose="02010609060101010101" pitchFamily="2" charset="-122"/>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55650" y="1285879"/>
          <a:ext cx="7704138" cy="3712849"/>
        </p:xfrm>
        <a:graphic>
          <a:graphicData uri="http://schemas.openxmlformats.org/drawingml/2006/table">
            <a:tbl>
              <a:tblPr/>
              <a:tblGrid>
                <a:gridCol w="4786313"/>
                <a:gridCol w="973137"/>
                <a:gridCol w="747713"/>
                <a:gridCol w="1196975"/>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甲</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乙</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丙</a:t>
                      </a: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二、承包工程完成情况</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57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直接从建设单位承揽工程完成的产值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04</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自行完成施工产值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05</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分包出去工程的产值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06</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57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从建设单位以外承揽工程完成的产值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07</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784" name="矩形 5"/>
          <p:cNvSpPr>
            <a:spLocks noChangeArrowheads="1"/>
          </p:cNvSpPr>
          <p:nvPr/>
        </p:nvSpPr>
        <p:spPr bwMode="auto">
          <a:xfrm>
            <a:off x="1116330" y="4580255"/>
            <a:ext cx="4325620" cy="337185"/>
          </a:xfrm>
          <a:prstGeom prst="rect">
            <a:avLst/>
          </a:prstGeom>
          <a:noFill/>
          <a:ln w="25400">
            <a:solidFill>
              <a:schemeClr val="accent1"/>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150569" name="矩形 7"/>
          <p:cNvSpPr>
            <a:spLocks noChangeArrowheads="1"/>
          </p:cNvSpPr>
          <p:nvPr/>
        </p:nvSpPr>
        <p:spPr bwMode="auto">
          <a:xfrm>
            <a:off x="2857502" y="357189"/>
            <a:ext cx="3791423" cy="523220"/>
          </a:xfrm>
          <a:prstGeom prst="rect">
            <a:avLst/>
          </a:prstGeom>
          <a:noFill/>
          <a:ln>
            <a:noFill/>
          </a:ln>
        </p:spPr>
        <p:txBody>
          <a:bodyPr wrap="none">
            <a:spAutoFit/>
          </a:bodyPr>
          <a:lstStyle/>
          <a:p>
            <a:pPr>
              <a:defRPr/>
            </a:pPr>
            <a:r>
              <a:rPr lang="zh-CN" altLang="en-US" sz="2800" b="1" dirty="0">
                <a:solidFill>
                  <a:schemeClr val="accent6"/>
                </a:solidFill>
                <a:latin typeface="Times New Roman" panose="02020603050405020304" pitchFamily="18" charset="0"/>
                <a:ea typeface="黑体" panose="02010609060101010101" pitchFamily="2" charset="-122"/>
                <a:cs typeface="黑体" panose="02010609060101010101" pitchFamily="2" charset="-122"/>
              </a:rPr>
              <a:t>二、承包工程完成情况</a:t>
            </a:r>
            <a:endParaRPr lang="zh-CN" altLang="en-US" sz="2800" b="1" dirty="0">
              <a:solidFill>
                <a:schemeClr val="accent6"/>
              </a:solidFill>
              <a:latin typeface="Times New Roman" panose="02020603050405020304" pitchFamily="18" charset="0"/>
              <a:ea typeface="黑体" panose="02010609060101010101" pitchFamily="2" charset="-122"/>
              <a:cs typeface="黑体" panose="02010609060101010101" pitchFamily="2" charset="-122"/>
            </a:endParaRPr>
          </a:p>
        </p:txBody>
      </p:sp>
      <p:sp>
        <p:nvSpPr>
          <p:cNvPr id="31787" name="矩形 3"/>
          <p:cNvSpPr>
            <a:spLocks noChangeArrowheads="1"/>
          </p:cNvSpPr>
          <p:nvPr/>
        </p:nvSpPr>
        <p:spPr bwMode="auto">
          <a:xfrm>
            <a:off x="684215" y="5373691"/>
            <a:ext cx="7991475" cy="1200329"/>
          </a:xfrm>
          <a:prstGeom prst="rect">
            <a:avLst/>
          </a:prstGeom>
          <a:noFill/>
          <a:ln w="9525">
            <a:noFill/>
            <a:miter lim="800000"/>
          </a:ln>
        </p:spPr>
        <p:txBody>
          <a:bodyPr>
            <a:spAutoFit/>
          </a:bodyPr>
          <a:lstStyle/>
          <a:p>
            <a:pPr>
              <a:lnSpc>
                <a:spcPct val="150000"/>
              </a:lnSpc>
            </a:pPr>
            <a:r>
              <a:rPr lang="zh-CN" altLang="en-US" sz="2400"/>
              <a:t>直接从建设单位承揽工程完成的产值（</a:t>
            </a:r>
            <a:r>
              <a:rPr lang="en-US" altLang="zh-CN" sz="2400"/>
              <a:t>04</a:t>
            </a:r>
            <a:r>
              <a:rPr lang="zh-CN" altLang="en-US" sz="2400"/>
              <a:t>）</a:t>
            </a:r>
            <a:r>
              <a:rPr lang="en-US" altLang="zh-CN" sz="2400"/>
              <a:t>=</a:t>
            </a:r>
            <a:r>
              <a:rPr lang="zh-CN" altLang="en-US" sz="2400"/>
              <a:t>            </a:t>
            </a:r>
            <a:endParaRPr lang="en-US" altLang="zh-CN" sz="2400"/>
          </a:p>
          <a:p>
            <a:pPr>
              <a:lnSpc>
                <a:spcPct val="150000"/>
              </a:lnSpc>
            </a:pPr>
            <a:r>
              <a:rPr lang="zh-CN" altLang="en-US" sz="2400"/>
              <a:t>自行完成施工产值（</a:t>
            </a:r>
            <a:r>
              <a:rPr lang="en-US" altLang="zh-CN" sz="2400"/>
              <a:t>05</a:t>
            </a:r>
            <a:r>
              <a:rPr lang="zh-CN" altLang="en-US" sz="2400"/>
              <a:t>）</a:t>
            </a:r>
            <a:r>
              <a:rPr lang="en-US" altLang="zh-CN" sz="2400"/>
              <a:t>+</a:t>
            </a:r>
            <a:r>
              <a:rPr lang="zh-CN" altLang="en-US" sz="2400"/>
              <a:t>分包出去工程的产值（</a:t>
            </a:r>
            <a:r>
              <a:rPr lang="en-US" altLang="zh-CN" sz="2400"/>
              <a:t>06</a:t>
            </a:r>
            <a:r>
              <a:rPr lang="zh-CN" altLang="en-US" sz="2400"/>
              <a:t>）</a:t>
            </a:r>
            <a:endParaRPr lang="en-US" altLang="zh-CN" sz="2400"/>
          </a:p>
        </p:txBody>
      </p:sp>
      <p:sp>
        <p:nvSpPr>
          <p:cNvPr id="81" name="矩形 81"/>
          <p:cNvSpPr/>
          <p:nvPr/>
        </p:nvSpPr>
        <p:spPr>
          <a:xfrm>
            <a:off x="5724525" y="4436745"/>
            <a:ext cx="2487930" cy="6546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l" rtl="0" eaLnBrk="1" fontAlgn="auto" latinLnBrk="0" hangingPunct="1">
              <a:lnSpc>
                <a:spcPts val="1800"/>
              </a:lnSpc>
            </a:pPr>
            <a:r>
              <a:rPr lang="en-US" altLang="zh-CN" sz="1600" b="1" kern="100">
                <a:solidFill>
                  <a:srgbClr val="FFC000"/>
                </a:solidFill>
                <a:latin typeface="宋体" panose="02010600030101010101" pitchFamily="2" charset="-122"/>
                <a:ea typeface="宋体" panose="02010600030101010101" pitchFamily="2" charset="-122"/>
                <a:cs typeface="Times New Roman" panose="02020603050405020304"/>
                <a:sym typeface="Times New Roman" panose="02020603050405020304"/>
              </a:rPr>
              <a:t>从</a:t>
            </a:r>
            <a:r>
              <a:rPr lang="en-US" altLang="zh-CN" sz="1600" b="1" kern="100">
                <a:solidFill>
                  <a:srgbClr val="FF0000"/>
                </a:solidFill>
                <a:latin typeface="宋体" panose="02010600030101010101" pitchFamily="2" charset="-122"/>
                <a:ea typeface="宋体" panose="02010600030101010101" pitchFamily="2" charset="-122"/>
                <a:cs typeface="Times New Roman" panose="02020603050405020304"/>
                <a:sym typeface="Times New Roman" panose="02020603050405020304"/>
              </a:rPr>
              <a:t>其他建筑施工单位</a:t>
            </a:r>
            <a:r>
              <a:rPr lang="en-US" altLang="zh-CN" sz="1600" b="1" kern="100">
                <a:solidFill>
                  <a:srgbClr val="FFC000"/>
                </a:solidFill>
                <a:latin typeface="宋体" panose="02010600030101010101" pitchFamily="2" charset="-122"/>
                <a:ea typeface="宋体" panose="02010600030101010101" pitchFamily="2" charset="-122"/>
                <a:cs typeface="Times New Roman" panose="02020603050405020304"/>
                <a:sym typeface="Times New Roman" panose="02020603050405020304"/>
              </a:rPr>
              <a:t>承揽工程而完成的产值。</a:t>
            </a:r>
            <a:endParaRPr lang="en-US" altLang="zh-CN" sz="1600" b="1" kern="100">
              <a:solidFill>
                <a:srgbClr val="FFC000"/>
              </a:solidFill>
              <a:latin typeface="宋体" panose="02010600030101010101" pitchFamily="2" charset="-122"/>
              <a:ea typeface="宋体" panose="02010600030101010101" pitchFamily="2" charset="-122"/>
              <a:cs typeface="Times New Roman" panose="02020603050405020304"/>
              <a:sym typeface="Times New Roman" panose="02020603050405020304"/>
            </a:endParaRPr>
          </a:p>
        </p:txBody>
      </p:sp>
      <p:sp>
        <p:nvSpPr>
          <p:cNvPr id="4" name="矩形 72"/>
          <p:cNvSpPr/>
          <p:nvPr/>
        </p:nvSpPr>
        <p:spPr>
          <a:xfrm>
            <a:off x="5580380" y="2564765"/>
            <a:ext cx="3391535" cy="1524000"/>
          </a:xfrm>
          <a:prstGeom prst="rect">
            <a:avLst/>
          </a:prstGeom>
          <a:solidFill>
            <a:schemeClr val="accent6">
              <a:lumMod val="60000"/>
              <a:lumOff val="40000"/>
            </a:schemeClr>
          </a:solidFill>
          <a:ln>
            <a:solidFill>
              <a:schemeClr val="accent6">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rtl="0" eaLnBrk="1" fontAlgn="auto" latinLnBrk="0" hangingPunct="1">
              <a:lnSpc>
                <a:spcPct val="100000"/>
              </a:lnSpc>
            </a:pPr>
            <a:r>
              <a:rPr lang="en-US" altLang="zh-CN" sz="1800" b="1" kern="100">
                <a:solidFill>
                  <a:schemeClr val="tx1"/>
                </a:solidFill>
                <a:latin typeface="宋体" panose="02010600030101010101" pitchFamily="2" charset="-122"/>
                <a:ea typeface="宋体" panose="02010600030101010101" pitchFamily="2" charset="-122"/>
                <a:cs typeface="Times New Roman" panose="02020603050405020304"/>
                <a:sym typeface="Times New Roman" panose="02020603050405020304"/>
              </a:rPr>
              <a:t>是直包合同完成的产值。包括：</a:t>
            </a:r>
            <a:r>
              <a:rPr lang="en-US" altLang="zh-CN" sz="1800" b="1" u="sng" kern="100">
                <a:solidFill>
                  <a:srgbClr val="FF0000"/>
                </a:solidFill>
                <a:latin typeface="宋体" panose="02010600030101010101" pitchFamily="2" charset="-122"/>
                <a:ea typeface="宋体" panose="02010600030101010101" pitchFamily="2" charset="-122"/>
                <a:cs typeface="Times New Roman" panose="02020603050405020304"/>
                <a:sym typeface="Times New Roman" panose="02020603050405020304"/>
              </a:rPr>
              <a:t>自行施工的工程量、分包企业缴纳的管理费</a:t>
            </a:r>
            <a:r>
              <a:rPr lang="en-US" altLang="zh-CN" sz="1800" b="1" kern="100">
                <a:solidFill>
                  <a:schemeClr val="tx1"/>
                </a:solidFill>
                <a:latin typeface="宋体" panose="02010600030101010101" pitchFamily="2" charset="-122"/>
                <a:ea typeface="宋体" panose="02010600030101010101" pitchFamily="2" charset="-122"/>
                <a:cs typeface="Times New Roman" panose="02020603050405020304"/>
                <a:sym typeface="Times New Roman" panose="02020603050405020304"/>
              </a:rPr>
              <a:t>、</a:t>
            </a:r>
            <a:r>
              <a:rPr lang="en-US" altLang="zh-CN" sz="1800" b="1" kern="100">
                <a:solidFill>
                  <a:srgbClr val="00B050"/>
                </a:solidFill>
                <a:latin typeface="宋体" panose="02010600030101010101" pitchFamily="2" charset="-122"/>
                <a:ea typeface="宋体" panose="02010600030101010101" pitchFamily="2" charset="-122"/>
                <a:cs typeface="Times New Roman" panose="02020603050405020304"/>
                <a:sym typeface="Times New Roman" panose="02020603050405020304"/>
              </a:rPr>
              <a:t>向其他企业分包出去的工程所完成产值。</a:t>
            </a:r>
            <a:endParaRPr lang="en-US" altLang="zh-CN" sz="1800" b="1" kern="100">
              <a:solidFill>
                <a:srgbClr val="00B050"/>
              </a:solidFill>
              <a:latin typeface="宋体" panose="02010600030101010101" pitchFamily="2" charset="-122"/>
              <a:ea typeface="宋体" panose="02010600030101010101" pitchFamily="2" charset="-122"/>
              <a:cs typeface="Times New Roman" panose="02020603050405020304"/>
              <a:sym typeface="Times New Roman" panose="02020603050405020304"/>
            </a:endParaRPr>
          </a:p>
        </p:txBody>
      </p:sp>
      <p:cxnSp>
        <p:nvCxnSpPr>
          <p:cNvPr id="6" name="直接连接符 5"/>
          <p:cNvCxnSpPr/>
          <p:nvPr/>
        </p:nvCxnSpPr>
        <p:spPr>
          <a:xfrm>
            <a:off x="1259840" y="4004945"/>
            <a:ext cx="2447925"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5" name="直接连接符 4"/>
          <p:cNvCxnSpPr/>
          <p:nvPr/>
        </p:nvCxnSpPr>
        <p:spPr>
          <a:xfrm>
            <a:off x="1259840" y="4436745"/>
            <a:ext cx="2447925" cy="0"/>
          </a:xfrm>
          <a:prstGeom prst="line">
            <a:avLst/>
          </a:prstGeom>
          <a:ln>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7" name="直接箭头连接符 6"/>
          <p:cNvCxnSpPr>
            <a:stCxn id="4" idx="1"/>
          </p:cNvCxnSpPr>
          <p:nvPr/>
        </p:nvCxnSpPr>
        <p:spPr>
          <a:xfrm flipH="1">
            <a:off x="3420110" y="3326765"/>
            <a:ext cx="2160270" cy="53403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H="1">
            <a:off x="3636010" y="3789045"/>
            <a:ext cx="2016125" cy="483235"/>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778" y="26003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4820" name="矩形 1"/>
          <p:cNvSpPr>
            <a:spLocks noChangeArrowheads="1"/>
          </p:cNvSpPr>
          <p:nvPr/>
        </p:nvSpPr>
        <p:spPr bwMode="auto">
          <a:xfrm>
            <a:off x="251780" y="1052830"/>
            <a:ext cx="7775575" cy="1753235"/>
          </a:xfrm>
          <a:prstGeom prst="rect">
            <a:avLst/>
          </a:prstGeom>
          <a:noFill/>
          <a:ln w="9525">
            <a:noFill/>
            <a:miter lim="800000"/>
          </a:ln>
        </p:spPr>
        <p:txBody>
          <a:bodyPr>
            <a:spAutoFit/>
          </a:bodyPr>
          <a:lstStyle/>
          <a:p>
            <a:pPr>
              <a:lnSpc>
                <a:spcPct val="150000"/>
              </a:lnSpc>
            </a:pPr>
            <a:r>
              <a:rPr lang="zh-CN" altLang="en-US" sz="2400"/>
              <a:t>分包给</a:t>
            </a:r>
            <a:r>
              <a:rPr lang="en-US" altLang="zh-CN" sz="2400"/>
              <a:t>:</a:t>
            </a:r>
            <a:endParaRPr lang="zh-CN" altLang="en-US" sz="2400"/>
          </a:p>
          <a:p>
            <a:pPr>
              <a:lnSpc>
                <a:spcPct val="150000"/>
              </a:lnSpc>
            </a:pPr>
            <a:r>
              <a:rPr lang="en-US" altLang="zh-CN" sz="2400"/>
              <a:t>——</a:t>
            </a:r>
            <a:r>
              <a:rPr lang="zh-CN" altLang="en-US" sz="2400">
                <a:solidFill>
                  <a:srgbClr val="FF0000"/>
                </a:solidFill>
              </a:rPr>
              <a:t>独立核算的经济实体：</a:t>
            </a:r>
            <a:r>
              <a:rPr lang="en-US" altLang="zh-CN" sz="2400">
                <a:solidFill>
                  <a:srgbClr val="000000"/>
                </a:solidFill>
              </a:rPr>
              <a:t>06</a:t>
            </a:r>
            <a:r>
              <a:rPr lang="zh-CN" altLang="en-US" sz="2400">
                <a:solidFill>
                  <a:srgbClr val="000000"/>
                </a:solidFill>
              </a:rPr>
              <a:t> </a:t>
            </a:r>
            <a:r>
              <a:rPr lang="zh-CN" altLang="en-US" sz="2400"/>
              <a:t>分包出去工程的产值</a:t>
            </a:r>
            <a:endParaRPr lang="en-US" altLang="zh-CN" sz="2400"/>
          </a:p>
          <a:p>
            <a:pPr>
              <a:lnSpc>
                <a:spcPct val="150000"/>
              </a:lnSpc>
            </a:pPr>
            <a:r>
              <a:rPr lang="en-US" altLang="zh-CN" sz="2400"/>
              <a:t>——</a:t>
            </a:r>
            <a:r>
              <a:rPr lang="zh-CN" altLang="en-US" sz="2400"/>
              <a:t>零散的包工队：</a:t>
            </a:r>
            <a:r>
              <a:rPr lang="en-US" altLang="zh-CN" sz="2400">
                <a:latin typeface="Times New Roman" panose="02020603050405020304" pitchFamily="18" charset="0"/>
              </a:rPr>
              <a:t>05 </a:t>
            </a:r>
            <a:r>
              <a:rPr lang="zh-CN" altLang="en-US" sz="2400">
                <a:latin typeface="Times New Roman" panose="02020603050405020304" pitchFamily="18" charset="0"/>
              </a:rPr>
              <a:t>自行完成施工产值</a:t>
            </a:r>
            <a:endParaRPr lang="zh-CN" altLang="en-US" sz="24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812" cy="4409870"/>
        </p:xfrm>
        <a:graphic>
          <a:graphicData uri="http://schemas.openxmlformats.org/drawingml/2006/table">
            <a:tbl>
              <a:tblPr/>
              <a:tblGrid>
                <a:gridCol w="4214812"/>
                <a:gridCol w="1000125"/>
                <a:gridCol w="785813"/>
                <a:gridCol w="1643062"/>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AutoShape 3"/>
          <p:cNvSpPr>
            <a:spLocks noChangeArrowheads="1"/>
          </p:cNvSpPr>
          <p:nvPr/>
        </p:nvSpPr>
        <p:spPr bwMode="auto">
          <a:xfrm>
            <a:off x="6588126" y="2204403"/>
            <a:ext cx="2143125" cy="927100"/>
          </a:xfrm>
          <a:prstGeom prst="roundRect">
            <a:avLst>
              <a:gd name="adj" fmla="val 50000"/>
            </a:avLst>
          </a:prstGeom>
          <a:gradFill rotWithShape="1">
            <a:gsLst>
              <a:gs pos="0">
                <a:srgbClr val="9BC1FF"/>
              </a:gs>
              <a:gs pos="100000">
                <a:srgbClr val="3F80CD"/>
              </a:gs>
            </a:gsLst>
            <a:lin ang="5400000"/>
          </a:gradFill>
          <a:ln w="9525">
            <a:solidFill>
              <a:srgbClr val="4A7EBB"/>
            </a:solidFill>
            <a:round/>
          </a:ln>
          <a:effectLst>
            <a:outerShdw dist="23000" dir="5400000" rotWithShape="0">
              <a:srgbClr val="808080">
                <a:alpha val="34999"/>
              </a:srgbClr>
            </a:outerShdw>
          </a:effectLst>
        </p:spPr>
        <p:txBody>
          <a:bodyPr lIns="91423" tIns="45712" rIns="91423" bIns="45712" anchor="ctr"/>
          <a:lstStyle/>
          <a:p>
            <a:pPr marL="97155" indent="-97155" fontAlgn="t" hangingPunct="0">
              <a:defRPr/>
            </a:pPr>
            <a:r>
              <a:rPr lang="zh-CN" altLang="en-US" sz="2000">
                <a:solidFill>
                  <a:schemeClr val="bg2"/>
                </a:solidFill>
                <a:latin typeface="微软雅黑" panose="020B0503020204020204" pitchFamily="34" charset="-122"/>
                <a:ea typeface="微软雅黑" panose="020B0503020204020204" pitchFamily="34" charset="-122"/>
              </a:rPr>
              <a:t>反映专业工程项目施工情况</a:t>
            </a:r>
            <a:endParaRPr lang="ko-KR" altLang="en-US" sz="2000">
              <a:solidFill>
                <a:schemeClr val="bg2"/>
              </a:solidFill>
              <a:latin typeface="微软雅黑" panose="020B0503020204020204" pitchFamily="34" charset="-122"/>
              <a:ea typeface="微软雅黑" panose="020B0503020204020204" pitchFamily="34" charset="-122"/>
            </a:endParaRPr>
          </a:p>
        </p:txBody>
      </p:sp>
      <p:sp>
        <p:nvSpPr>
          <p:cNvPr id="162857" name="AutoShape 15"/>
          <p:cNvSpPr>
            <a:spLocks noChangeArrowheads="1"/>
          </p:cNvSpPr>
          <p:nvPr/>
        </p:nvSpPr>
        <p:spPr bwMode="auto">
          <a:xfrm>
            <a:off x="6659881" y="3284538"/>
            <a:ext cx="2124075" cy="1009650"/>
          </a:xfrm>
          <a:prstGeom prst="roundRect">
            <a:avLst>
              <a:gd name="adj" fmla="val 50000"/>
            </a:avLst>
          </a:prstGeom>
          <a:gradFill rotWithShape="1">
            <a:gsLst>
              <a:gs pos="0">
                <a:srgbClr val="FF9A99"/>
              </a:gs>
              <a:gs pos="100000">
                <a:srgbClr val="D1403C"/>
              </a:gs>
            </a:gsLst>
            <a:lin ang="5400000"/>
          </a:gradFill>
          <a:ln w="9525">
            <a:solidFill>
              <a:srgbClr val="BE4B48"/>
            </a:solidFill>
            <a:round/>
          </a:ln>
          <a:effectLst>
            <a:outerShdw dist="23000" dir="5400000" rotWithShape="0">
              <a:srgbClr val="808080">
                <a:alpha val="34999"/>
              </a:srgbClr>
            </a:outerShdw>
          </a:effectLst>
        </p:spPr>
        <p:txBody>
          <a:bodyPr lIns="91423" tIns="45712" rIns="91423" bIns="45712" anchor="ctr"/>
          <a:lstStyle/>
          <a:p>
            <a:pPr marL="97155" indent="-97155" fontAlgn="t" hangingPunct="0">
              <a:defRPr/>
            </a:pPr>
            <a:r>
              <a:rPr lang="zh-CN" altLang="en-US" sz="2000">
                <a:solidFill>
                  <a:srgbClr val="FFFFFF"/>
                </a:solidFill>
                <a:latin typeface="微软雅黑" panose="020B0503020204020204" pitchFamily="34" charset="-122"/>
                <a:ea typeface="微软雅黑" panose="020B0503020204020204" pitchFamily="34" charset="-122"/>
              </a:rPr>
              <a:t>反映工程项目施工地域分布</a:t>
            </a:r>
            <a:endParaRPr lang="ko-KR" altLang="en-US" sz="2000">
              <a:solidFill>
                <a:srgbClr val="FFFFFF"/>
              </a:solidFill>
              <a:latin typeface="微软雅黑" panose="020B0503020204020204" pitchFamily="34" charset="-122"/>
              <a:ea typeface="微软雅黑" panose="020B0503020204020204" pitchFamily="34" charset="-122"/>
            </a:endParaRPr>
          </a:p>
        </p:txBody>
      </p:sp>
      <p:sp>
        <p:nvSpPr>
          <p:cNvPr id="36907" name="矩形 4"/>
          <p:cNvSpPr>
            <a:spLocks noChangeArrowheads="1"/>
          </p:cNvSpPr>
          <p:nvPr/>
        </p:nvSpPr>
        <p:spPr bwMode="auto">
          <a:xfrm>
            <a:off x="1116330" y="2571750"/>
            <a:ext cx="3332480" cy="857885"/>
          </a:xfrm>
          <a:prstGeom prst="rect">
            <a:avLst/>
          </a:prstGeom>
          <a:noFill/>
          <a:ln w="25400">
            <a:solidFill>
              <a:schemeClr val="accent1"/>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36908" name="矩形 5"/>
          <p:cNvSpPr>
            <a:spLocks noChangeArrowheads="1"/>
          </p:cNvSpPr>
          <p:nvPr/>
        </p:nvSpPr>
        <p:spPr bwMode="auto">
          <a:xfrm>
            <a:off x="1000125" y="4130675"/>
            <a:ext cx="3929380" cy="1369695"/>
          </a:xfrm>
          <a:prstGeom prst="rect">
            <a:avLst/>
          </a:prstGeom>
          <a:noFill/>
          <a:ln w="25400">
            <a:solidFill>
              <a:srgbClr val="00B050"/>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36909" name="矩形 6"/>
          <p:cNvSpPr>
            <a:spLocks noChangeArrowheads="1"/>
          </p:cNvSpPr>
          <p:nvPr/>
        </p:nvSpPr>
        <p:spPr bwMode="auto">
          <a:xfrm>
            <a:off x="1000125" y="3557905"/>
            <a:ext cx="3929380" cy="442595"/>
          </a:xfrm>
          <a:prstGeom prst="rect">
            <a:avLst/>
          </a:prstGeom>
          <a:noFill/>
          <a:ln w="25400">
            <a:solidFill>
              <a:srgbClr val="FF0000"/>
            </a:solidFill>
            <a:round/>
          </a:ln>
        </p:spPr>
        <p:txBody>
          <a:bodyPr anchor="ctr"/>
          <a:lstStyle/>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162861" name="AutoShape 18"/>
          <p:cNvSpPr>
            <a:spLocks noChangeArrowheads="1"/>
          </p:cNvSpPr>
          <p:nvPr/>
        </p:nvSpPr>
        <p:spPr bwMode="auto">
          <a:xfrm>
            <a:off x="6575425" y="4443095"/>
            <a:ext cx="2080895" cy="1173480"/>
          </a:xfrm>
          <a:prstGeom prst="roundRect">
            <a:avLst>
              <a:gd name="adj" fmla="val 50000"/>
            </a:avLst>
          </a:prstGeom>
          <a:gradFill rotWithShape="1">
            <a:gsLst>
              <a:gs pos="0">
                <a:srgbClr val="DCFFA0"/>
              </a:gs>
              <a:gs pos="100000">
                <a:srgbClr val="A0CA4A"/>
              </a:gs>
            </a:gsLst>
            <a:lin ang="5400000"/>
          </a:gradFill>
          <a:ln w="9525">
            <a:solidFill>
              <a:srgbClr val="98B954"/>
            </a:solidFill>
            <a:round/>
          </a:ln>
          <a:effectLst>
            <a:outerShdw dist="23000" dir="5400000" rotWithShape="0">
              <a:srgbClr val="808080">
                <a:alpha val="34999"/>
              </a:srgbClr>
            </a:outerShdw>
          </a:effectLst>
        </p:spPr>
        <p:txBody>
          <a:bodyPr lIns="91423" tIns="45712" rIns="91423" bIns="45712" anchor="ctr"/>
          <a:lstStyle/>
          <a:p>
            <a:pPr marL="97155" indent="-97155" fontAlgn="t" hangingPunct="0">
              <a:defRPr/>
            </a:pPr>
            <a:r>
              <a:rPr lang="zh-CN" altLang="en-US" sz="2000">
                <a:solidFill>
                  <a:srgbClr val="000000"/>
                </a:solidFill>
                <a:latin typeface="微软雅黑" panose="020B0503020204020204" pitchFamily="34" charset="-122"/>
                <a:ea typeface="微软雅黑" panose="020B0503020204020204" pitchFamily="34" charset="-122"/>
              </a:rPr>
              <a:t>反映建筑业总产值构成</a:t>
            </a:r>
            <a:endParaRPr lang="ko-KR" altLang="en-US" sz="2000">
              <a:solidFill>
                <a:srgbClr val="000000"/>
              </a:solidFill>
              <a:latin typeface="微软雅黑" panose="020B0503020204020204" pitchFamily="34" charset="-122"/>
              <a:ea typeface="微软雅黑" panose="020B0503020204020204" pitchFamily="34" charset="-122"/>
            </a:endParaRPr>
          </a:p>
        </p:txBody>
      </p:sp>
      <p:sp>
        <p:nvSpPr>
          <p:cNvPr id="36911" name="矩形 8"/>
          <p:cNvSpPr>
            <a:spLocks noChangeArrowheads="1"/>
          </p:cNvSpPr>
          <p:nvPr/>
        </p:nvSpPr>
        <p:spPr bwMode="auto">
          <a:xfrm>
            <a:off x="2819400" y="630241"/>
            <a:ext cx="3480440" cy="584775"/>
          </a:xfrm>
          <a:prstGeom prst="rect">
            <a:avLst/>
          </a:prstGeom>
          <a:noFill/>
          <a:ln w="9525">
            <a:noFill/>
            <a:miter lim="800000"/>
          </a:ln>
        </p:spPr>
        <p:txBody>
          <a:bodyPr wrap="none">
            <a:spAutoFit/>
          </a:bodyPr>
          <a:lstStyle/>
          <a:p>
            <a:r>
              <a:rPr lang="zh-CN" altLang="en-US" sz="3200" b="1">
                <a:solidFill>
                  <a:srgbClr val="F79646"/>
                </a:solidFill>
                <a:latin typeface="Times New Roman" panose="02020603050405020304" pitchFamily="18" charset="0"/>
              </a:rPr>
              <a:t>三、建筑业总产值</a:t>
            </a:r>
            <a:endParaRPr lang="zh-CN" altLang="en-US" sz="3200" b="1">
              <a:solidFill>
                <a:srgbClr val="F79646"/>
              </a:solidFill>
              <a:latin typeface="Times New Roman" panose="02020603050405020304" pitchFamily="18" charset="0"/>
            </a:endParaRPr>
          </a:p>
        </p:txBody>
      </p:sp>
      <p:sp>
        <p:nvSpPr>
          <p:cNvPr id="36912" name="矩形 3"/>
          <p:cNvSpPr>
            <a:spLocks noChangeArrowheads="1"/>
          </p:cNvSpPr>
          <p:nvPr/>
        </p:nvSpPr>
        <p:spPr bwMode="auto">
          <a:xfrm>
            <a:off x="251460" y="5805170"/>
            <a:ext cx="8404860" cy="553085"/>
          </a:xfrm>
          <a:prstGeom prst="rect">
            <a:avLst/>
          </a:prstGeom>
          <a:noFill/>
          <a:ln w="9525">
            <a:noFill/>
            <a:miter lim="800000"/>
          </a:ln>
        </p:spPr>
        <p:txBody>
          <a:bodyPr wrap="square">
            <a:spAutoFit/>
          </a:bodyPr>
          <a:lstStyle/>
          <a:p>
            <a:pPr algn="just">
              <a:lnSpc>
                <a:spcPct val="150000"/>
              </a:lnSpc>
              <a:buFont typeface="Wingdings" panose="05000000000000000000" pitchFamily="2" charset="2"/>
              <a:buChar char="u"/>
            </a:pPr>
            <a:r>
              <a:rPr lang="zh-CN" altLang="en-US" sz="2000" b="1">
                <a:solidFill>
                  <a:srgbClr val="00B050"/>
                </a:solidFill>
              </a:rPr>
              <a:t>建筑业总产值</a:t>
            </a:r>
            <a:r>
              <a:rPr lang="en-US" altLang="zh-CN" sz="2000" b="1">
                <a:solidFill>
                  <a:srgbClr val="00B050"/>
                </a:solidFill>
              </a:rPr>
              <a:t>(08)=</a:t>
            </a:r>
            <a:r>
              <a:rPr lang="zh-CN" altLang="en-US" sz="2000" b="1">
                <a:solidFill>
                  <a:srgbClr val="00B050"/>
                </a:solidFill>
              </a:rPr>
              <a:t>建筑工程产值</a:t>
            </a:r>
            <a:r>
              <a:rPr lang="en-US" altLang="zh-CN" sz="2000" b="1">
                <a:solidFill>
                  <a:srgbClr val="00B050"/>
                </a:solidFill>
              </a:rPr>
              <a:t>(11)+</a:t>
            </a:r>
            <a:r>
              <a:rPr lang="zh-CN" altLang="en-US" sz="2000" b="1">
                <a:solidFill>
                  <a:srgbClr val="00B050"/>
                </a:solidFill>
              </a:rPr>
              <a:t>安装工程产值</a:t>
            </a:r>
            <a:r>
              <a:rPr lang="en-US" altLang="zh-CN" sz="2000" b="1">
                <a:solidFill>
                  <a:srgbClr val="00B050"/>
                </a:solidFill>
              </a:rPr>
              <a:t>(12)+</a:t>
            </a:r>
            <a:r>
              <a:rPr lang="zh-CN" altLang="en-US" sz="2000" b="1">
                <a:solidFill>
                  <a:srgbClr val="00B050"/>
                </a:solidFill>
              </a:rPr>
              <a:t>其他产值</a:t>
            </a:r>
            <a:r>
              <a:rPr lang="en-US" altLang="zh-CN" sz="2000" b="1">
                <a:solidFill>
                  <a:srgbClr val="00B050"/>
                </a:solidFill>
              </a:rPr>
              <a:t>(13)</a:t>
            </a:r>
            <a:endParaRPr lang="en-US" altLang="zh-CN" sz="2000" b="1">
              <a:solidFill>
                <a:srgbClr val="00B050"/>
              </a:solidFill>
            </a:endParaRPr>
          </a:p>
        </p:txBody>
      </p:sp>
      <p:sp>
        <p:nvSpPr>
          <p:cNvPr id="4" name="文本框 3"/>
          <p:cNvSpPr txBox="1"/>
          <p:nvPr/>
        </p:nvSpPr>
        <p:spPr>
          <a:xfrm>
            <a:off x="6804025" y="332740"/>
            <a:ext cx="1595755" cy="1476375"/>
          </a:xfrm>
          <a:prstGeom prst="rect">
            <a:avLst/>
          </a:prstGeom>
          <a:solidFill>
            <a:schemeClr val="accent6">
              <a:lumMod val="75000"/>
            </a:schemeClr>
          </a:solidFill>
        </p:spPr>
        <p:txBody>
          <a:bodyPr wrap="square" rtlCol="0" anchor="t">
            <a:spAutoFit/>
          </a:bodyPr>
          <a:p>
            <a:r>
              <a:rPr lang="zh-CN" altLang="en-US" dirty="0">
                <a:latin typeface="微软雅黑" panose="020B0503020204020204" pitchFamily="34" charset="-122"/>
                <a:ea typeface="微软雅黑" panose="020B0503020204020204" pitchFamily="34" charset="-122"/>
                <a:sym typeface="+mn-ea"/>
              </a:rPr>
              <a:t>以货币表现的建筑业企业在一定时期内生产的建筑产品和服务的总和。</a:t>
            </a:r>
            <a:endParaRPr lang="zh-CN" alt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学论网-www.xuelun.me"/>
          <p:cNvSpPr txBox="1"/>
          <p:nvPr/>
        </p:nvSpPr>
        <p:spPr>
          <a:xfrm>
            <a:off x="251460" y="2820670"/>
            <a:ext cx="2118995" cy="1064260"/>
          </a:xfrm>
          <a:prstGeom prst="rect">
            <a:avLst/>
          </a:prstGeom>
          <a:noFill/>
          <a:ln>
            <a:noFill/>
          </a:ln>
        </p:spPr>
        <p:txBody>
          <a:bodyPr wrap="square" lIns="0" tIns="0" rIns="0" bIns="0" rtlCol="0">
            <a:noAutofit/>
          </a:bodyPr>
          <a:p>
            <a:pPr>
              <a:lnSpc>
                <a:spcPct val="150000"/>
              </a:lnSpc>
            </a:pPr>
            <a:r>
              <a:rPr lang="zh-CN" altLang="en-US" sz="2000" b="1" u="sng">
                <a:solidFill>
                  <a:srgbClr val="FF0000"/>
                </a:solidFill>
                <a:latin typeface="微软雅黑" panose="020B0503020204020204" pitchFamily="34" charset="-122"/>
                <a:sym typeface="+mn-ea"/>
              </a:rPr>
              <a:t>建筑业总产值是</a:t>
            </a:r>
            <a:endParaRPr lang="zh-CN" altLang="en-US" sz="2000" b="1" u="sng">
              <a:solidFill>
                <a:srgbClr val="FF0000"/>
              </a:solidFill>
              <a:latin typeface="微软雅黑" panose="020B0503020204020204" pitchFamily="34" charset="-122"/>
              <a:sym typeface="+mn-ea"/>
            </a:endParaRPr>
          </a:p>
          <a:p>
            <a:pPr>
              <a:lnSpc>
                <a:spcPct val="150000"/>
              </a:lnSpc>
            </a:pPr>
            <a:r>
              <a:rPr lang="zh-CN" altLang="en-US" sz="2000" b="1" u="sng">
                <a:solidFill>
                  <a:srgbClr val="FF0000"/>
                </a:solidFill>
                <a:latin typeface="微软雅黑" panose="020B0503020204020204" pitchFamily="34" charset="-122"/>
                <a:sym typeface="+mn-ea"/>
              </a:rPr>
              <a:t>自行完成</a:t>
            </a:r>
            <a:r>
              <a:rPr lang="zh-CN" altLang="en-US" sz="2000" dirty="0">
                <a:latin typeface="微软雅黑" panose="020B0503020204020204" pitchFamily="34" charset="-122"/>
                <a:sym typeface="+mn-ea"/>
              </a:rPr>
              <a:t>的产值</a:t>
            </a:r>
            <a:endParaRPr lang="en-US" altLang="zh-CN" sz="2000" dirty="0">
              <a:latin typeface="微软雅黑" panose="020B0503020204020204" pitchFamily="34" charset="-122"/>
              <a:ea typeface="微软雅黑" panose="020B0503020204020204" pitchFamily="34" charset="-122"/>
            </a:endParaRPr>
          </a:p>
        </p:txBody>
      </p:sp>
      <p:sp>
        <p:nvSpPr>
          <p:cNvPr id="23" name="矩形 22"/>
          <p:cNvSpPr/>
          <p:nvPr/>
        </p:nvSpPr>
        <p:spPr>
          <a:xfrm>
            <a:off x="251460" y="193040"/>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7" name="表格 6"/>
          <p:cNvGraphicFramePr>
            <a:graphicFrameLocks noGrp="1"/>
          </p:cNvGraphicFramePr>
          <p:nvPr>
            <p:custDataLst>
              <p:tags r:id="rId1"/>
            </p:custDataLst>
          </p:nvPr>
        </p:nvGraphicFramePr>
        <p:xfrm>
          <a:off x="2411730" y="1701165"/>
          <a:ext cx="6574155" cy="2432050"/>
        </p:xfrm>
        <a:graphic>
          <a:graphicData uri="http://schemas.openxmlformats.org/drawingml/2006/table">
            <a:tbl>
              <a:tblPr/>
              <a:tblGrid>
                <a:gridCol w="4128770"/>
                <a:gridCol w="823595"/>
                <a:gridCol w="741680"/>
                <a:gridCol w="880110"/>
              </a:tblGrid>
              <a:tr h="579120">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528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二、承包工程完成情况</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23545">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直接从建设单位承揽工程完成的产值</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04</a:t>
                      </a:r>
                      <a:endParaRPr kumimoji="0" lang="en-US" altLang="zh-CN"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33528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自行完成施工产值</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05</a:t>
                      </a:r>
                      <a:endParaRPr kumimoji="0" lang="en-US" altLang="zh-CN"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33528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分包出去工程的产值</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06</a:t>
                      </a:r>
                      <a:endPar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23545">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从建设单位以外承揽工程完成的产值</a:t>
                      </a:r>
                      <a:endParaRPr kumimoji="0" lang="zh-CN" altLang="en-US"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60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07</a:t>
                      </a:r>
                      <a:endParaRPr kumimoji="0" lang="en-US" altLang="zh-CN" sz="16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91431" marR="91431" marT="45721" marB="45721"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 name="圆角矩形 17"/>
          <p:cNvSpPr/>
          <p:nvPr/>
        </p:nvSpPr>
        <p:spPr>
          <a:xfrm>
            <a:off x="2771775" y="3014345"/>
            <a:ext cx="1950085" cy="338455"/>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6" name="圆角矩形 5"/>
          <p:cNvSpPr/>
          <p:nvPr/>
        </p:nvSpPr>
        <p:spPr>
          <a:xfrm>
            <a:off x="2771775" y="3717290"/>
            <a:ext cx="3459480" cy="415925"/>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3" name="文本框 12"/>
          <p:cNvSpPr txBox="1"/>
          <p:nvPr/>
        </p:nvSpPr>
        <p:spPr>
          <a:xfrm>
            <a:off x="2052320" y="332740"/>
            <a:ext cx="1866900" cy="368300"/>
          </a:xfrm>
          <a:prstGeom prst="rect">
            <a:avLst/>
          </a:prstGeom>
          <a:noFill/>
          <a:ln w="19050">
            <a:solidFill>
              <a:srgbClr val="FF0000"/>
            </a:solidFill>
            <a:prstDash val="sysDot"/>
          </a:ln>
        </p:spPr>
        <p:txBody>
          <a:bodyPr wrap="square" rtlCol="0">
            <a:spAutoFit/>
          </a:bodyPr>
          <a:p>
            <a:pPr algn="ctr"/>
            <a:r>
              <a:rPr lang="zh-CN" altLang="en-US" b="1">
                <a:solidFill>
                  <a:srgbClr val="FF0000"/>
                </a:solidFill>
              </a:rPr>
              <a:t>数据核查重点！</a:t>
            </a:r>
            <a:endParaRPr lang="zh-CN" altLang="en-US" b="1">
              <a:solidFill>
                <a:srgbClr val="FF0000"/>
              </a:solidFill>
            </a:endParaRPr>
          </a:p>
        </p:txBody>
      </p:sp>
      <p:sp>
        <p:nvSpPr>
          <p:cNvPr id="9" name="矩形 2"/>
          <p:cNvSpPr>
            <a:spLocks noChangeArrowheads="1"/>
          </p:cNvSpPr>
          <p:nvPr/>
        </p:nvSpPr>
        <p:spPr bwMode="auto">
          <a:xfrm>
            <a:off x="683260" y="4509135"/>
            <a:ext cx="7567295" cy="1367155"/>
          </a:xfrm>
          <a:prstGeom prst="rect">
            <a:avLst/>
          </a:prstGeom>
          <a:noFill/>
          <a:ln w="9525">
            <a:noFill/>
            <a:miter lim="800000"/>
          </a:ln>
        </p:spPr>
        <p:txBody>
          <a:bodyPr wrap="square">
            <a:noAutofit/>
          </a:bodyPr>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建筑业总产值</a:t>
            </a:r>
            <a:r>
              <a:rPr lang="en-US" altLang="zh-CN" sz="2000" b="1" dirty="0">
                <a:solidFill>
                  <a:schemeClr val="bg1"/>
                </a:solidFill>
                <a:latin typeface="微软雅黑" panose="020B0503020204020204" pitchFamily="34" charset="-122"/>
                <a:ea typeface="微软雅黑" panose="020B0503020204020204" pitchFamily="34" charset="-122"/>
              </a:rPr>
              <a:t>(08</a:t>
            </a:r>
            <a:r>
              <a:rPr lang="zh-CN" altLang="en-US" sz="2000" b="1" dirty="0">
                <a:solidFill>
                  <a:schemeClr val="bg1"/>
                </a:solidFill>
                <a:latin typeface="微软雅黑" panose="020B0503020204020204" pitchFamily="34" charset="-122"/>
                <a:ea typeface="微软雅黑" panose="020B0503020204020204" pitchFamily="34" charset="-122"/>
              </a:rPr>
              <a:t>）</a:t>
            </a:r>
            <a:r>
              <a:rPr lang="en-US" altLang="zh-CN" sz="2000" b="1" dirty="0">
                <a:solidFill>
                  <a:schemeClr val="bg1"/>
                </a:solidFill>
                <a:latin typeface="微软雅黑" panose="020B0503020204020204" pitchFamily="34" charset="-122"/>
                <a:ea typeface="微软雅黑" panose="020B0503020204020204" pitchFamily="34" charset="-122"/>
              </a:rPr>
              <a:t>=</a:t>
            </a:r>
            <a:endParaRPr lang="en-US" altLang="zh-CN" sz="2000" b="1"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自行施工完成的产值</a:t>
            </a:r>
            <a:r>
              <a:rPr lang="en-US" altLang="zh-CN" sz="2000" b="1" dirty="0">
                <a:solidFill>
                  <a:schemeClr val="bg1"/>
                </a:solidFill>
                <a:latin typeface="微软雅黑" panose="020B0503020204020204" pitchFamily="34" charset="-122"/>
                <a:ea typeface="微软雅黑" panose="020B0503020204020204" pitchFamily="34" charset="-122"/>
              </a:rPr>
              <a:t>(05)+</a:t>
            </a:r>
            <a:endParaRPr lang="en-US" altLang="zh-CN" sz="2000" b="1"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rPr>
              <a:t>从建设单位以外承揽工程完成的产值（</a:t>
            </a:r>
            <a:r>
              <a:rPr lang="en-US" altLang="zh-CN" sz="2000" b="1" dirty="0">
                <a:solidFill>
                  <a:schemeClr val="bg1"/>
                </a:solidFill>
                <a:latin typeface="微软雅黑" panose="020B0503020204020204" pitchFamily="34" charset="-122"/>
                <a:ea typeface="微软雅黑" panose="020B0503020204020204" pitchFamily="34" charset="-122"/>
              </a:rPr>
              <a:t>07</a:t>
            </a:r>
            <a:r>
              <a:rPr lang="zh-CN" altLang="en-US" sz="2000" b="1" dirty="0">
                <a:solidFill>
                  <a:schemeClr val="bg1"/>
                </a:solidFill>
                <a:latin typeface="微软雅黑" panose="020B0503020204020204" pitchFamily="34" charset="-122"/>
                <a:ea typeface="微软雅黑" panose="020B0503020204020204" pitchFamily="34" charset="-122"/>
              </a:rPr>
              <a:t>）</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57480" y="4293870"/>
            <a:ext cx="8815070" cy="460375"/>
          </a:xfrm>
          <a:prstGeom prst="rect">
            <a:avLst/>
          </a:prstGeom>
          <a:noFill/>
        </p:spPr>
        <p:txBody>
          <a:bodyPr wrap="square" rtlCol="0" anchor="t">
            <a:spAutoFit/>
          </a:bodyPr>
          <a:p>
            <a:pPr>
              <a:lnSpc>
                <a:spcPct val="150000"/>
              </a:lnSpc>
            </a:pPr>
            <a:r>
              <a:rPr lang="zh-CN" altLang="en-US" sz="1600" b="1" dirty="0">
                <a:solidFill>
                  <a:srgbClr val="FF0000"/>
                </a:solidFill>
                <a:latin typeface="微软雅黑" panose="020B0503020204020204" pitchFamily="34" charset="-122"/>
                <a:ea typeface="微软雅黑" panose="020B0503020204020204" pitchFamily="34" charset="-122"/>
                <a:sym typeface="+mn-ea"/>
              </a:rPr>
              <a:t>建筑业总产值</a:t>
            </a:r>
            <a:r>
              <a:rPr lang="en-US" altLang="zh-CN" sz="1600" b="1" dirty="0">
                <a:solidFill>
                  <a:srgbClr val="FF0000"/>
                </a:solidFill>
                <a:latin typeface="微软雅黑" panose="020B0503020204020204" pitchFamily="34" charset="-122"/>
                <a:ea typeface="微软雅黑" panose="020B0503020204020204" pitchFamily="34" charset="-122"/>
                <a:sym typeface="+mn-ea"/>
              </a:rPr>
              <a:t>(08</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r>
              <a:rPr lang="en-US" altLang="zh-CN" sz="1600" b="1" dirty="0">
                <a:solidFill>
                  <a:srgbClr val="FF0000"/>
                </a:solidFill>
                <a:latin typeface="微软雅黑" panose="020B0503020204020204" pitchFamily="34" charset="-122"/>
                <a:ea typeface="微软雅黑" panose="020B0503020204020204" pitchFamily="34" charset="-122"/>
                <a:sym typeface="+mn-ea"/>
              </a:rPr>
              <a:t>=</a:t>
            </a:r>
            <a:r>
              <a:rPr lang="zh-CN" altLang="en-US" sz="1600" b="1" dirty="0">
                <a:solidFill>
                  <a:srgbClr val="FF0000"/>
                </a:solidFill>
                <a:latin typeface="微软雅黑" panose="020B0503020204020204" pitchFamily="34" charset="-122"/>
                <a:ea typeface="微软雅黑" panose="020B0503020204020204" pitchFamily="34" charset="-122"/>
                <a:sym typeface="+mn-ea"/>
              </a:rPr>
              <a:t>自行施工完成的产值</a:t>
            </a:r>
            <a:r>
              <a:rPr lang="en-US" altLang="zh-CN" sz="1600" b="1" dirty="0">
                <a:solidFill>
                  <a:srgbClr val="FF0000"/>
                </a:solidFill>
                <a:latin typeface="微软雅黑" panose="020B0503020204020204" pitchFamily="34" charset="-122"/>
                <a:ea typeface="微软雅黑" panose="020B0503020204020204" pitchFamily="34" charset="-122"/>
                <a:sym typeface="+mn-ea"/>
              </a:rPr>
              <a:t>(05)+</a:t>
            </a:r>
            <a:r>
              <a:rPr lang="zh-CN" altLang="en-US" sz="1600" b="1" dirty="0">
                <a:solidFill>
                  <a:srgbClr val="FF0000"/>
                </a:solidFill>
                <a:latin typeface="微软雅黑" panose="020B0503020204020204" pitchFamily="34" charset="-122"/>
                <a:ea typeface="微软雅黑" panose="020B0503020204020204" pitchFamily="34" charset="-122"/>
                <a:sym typeface="+mn-ea"/>
              </a:rPr>
              <a:t>从建设单位以外承揽工程完成的产值（</a:t>
            </a:r>
            <a:r>
              <a:rPr lang="en-US" altLang="zh-CN" sz="1600" b="1" dirty="0">
                <a:solidFill>
                  <a:srgbClr val="FF0000"/>
                </a:solidFill>
                <a:latin typeface="微软雅黑" panose="020B0503020204020204" pitchFamily="34" charset="-122"/>
                <a:ea typeface="微软雅黑" panose="020B0503020204020204" pitchFamily="34" charset="-122"/>
                <a:sym typeface="+mn-ea"/>
              </a:rPr>
              <a:t>07</a:t>
            </a:r>
            <a:r>
              <a:rPr lang="zh-CN" altLang="en-US" sz="1600" b="1" dirty="0">
                <a:solidFill>
                  <a:srgbClr val="FF0000"/>
                </a:solidFill>
                <a:latin typeface="微软雅黑" panose="020B0503020204020204" pitchFamily="34" charset="-122"/>
                <a:ea typeface="微软雅黑" panose="020B0503020204020204" pitchFamily="34" charset="-122"/>
                <a:sym typeface="+mn-ea"/>
              </a:rPr>
              <a:t>）</a:t>
            </a:r>
            <a:endParaRPr lang="zh-CN" altLang="en-US" sz="1600" b="1" dirty="0">
              <a:solidFill>
                <a:srgbClr val="FF0000"/>
              </a:solidFill>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4427855" y="263525"/>
            <a:ext cx="2014220" cy="506730"/>
          </a:xfrm>
          <a:prstGeom prst="rect">
            <a:avLst/>
          </a:prstGeom>
          <a:noFill/>
        </p:spPr>
        <p:txBody>
          <a:bodyPr wrap="none" rtlCol="0" anchor="t">
            <a:spAutoFit/>
          </a:bodyPr>
          <a:p>
            <a:pPr algn="l">
              <a:lnSpc>
                <a:spcPct val="150000"/>
              </a:lnSpc>
            </a:pPr>
            <a:r>
              <a:rPr lang="zh-CN" altLang="en-US" b="1" dirty="0">
                <a:solidFill>
                  <a:srgbClr val="595959"/>
                </a:solidFill>
                <a:latin typeface="微软雅黑" panose="020B0503020204020204" pitchFamily="34" charset="-122"/>
                <a:ea typeface="微软雅黑" panose="020B0503020204020204" pitchFamily="34" charset="-122"/>
                <a:sym typeface="+mn-ea"/>
              </a:rPr>
              <a:t>建筑业总产值</a:t>
            </a:r>
            <a:r>
              <a:rPr lang="en-US" altLang="zh-CN" b="1" dirty="0">
                <a:solidFill>
                  <a:srgbClr val="595959"/>
                </a:solidFill>
                <a:latin typeface="微软雅黑" panose="020B0503020204020204" pitchFamily="34" charset="-122"/>
                <a:ea typeface="微软雅黑" panose="020B0503020204020204" pitchFamily="34" charset="-122"/>
                <a:sym typeface="+mn-ea"/>
              </a:rPr>
              <a:t>(08)</a:t>
            </a:r>
            <a:endParaRPr lang="zh-CN" altLang="en-US"/>
          </a:p>
        </p:txBody>
      </p:sp>
      <p:cxnSp>
        <p:nvCxnSpPr>
          <p:cNvPr id="4" name="直接箭头连接符 3"/>
          <p:cNvCxnSpPr/>
          <p:nvPr/>
        </p:nvCxnSpPr>
        <p:spPr>
          <a:xfrm flipH="1">
            <a:off x="1187450" y="3179445"/>
            <a:ext cx="1584325" cy="24955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a:stCxn id="6" idx="1"/>
          </p:cNvCxnSpPr>
          <p:nvPr/>
        </p:nvCxnSpPr>
        <p:spPr>
          <a:xfrm flipH="1" flipV="1">
            <a:off x="1259840" y="3573145"/>
            <a:ext cx="1511935" cy="35242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1331595" y="5085080"/>
            <a:ext cx="5850255" cy="669290"/>
          </a:xfrm>
          <a:prstGeom prst="round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2" name="文本框 11"/>
          <p:cNvSpPr txBox="1"/>
          <p:nvPr/>
        </p:nvSpPr>
        <p:spPr>
          <a:xfrm>
            <a:off x="1546860" y="5235575"/>
            <a:ext cx="5480050" cy="368300"/>
          </a:xfrm>
          <a:prstGeom prst="rect">
            <a:avLst/>
          </a:prstGeom>
          <a:noFill/>
        </p:spPr>
        <p:txBody>
          <a:bodyPr wrap="none" rtlCol="0" anchor="t">
            <a:spAutoFit/>
          </a:bodyPr>
          <a:p>
            <a:r>
              <a:rPr lang="zh-CN" altLang="en-US" dirty="0">
                <a:latin typeface="微软雅黑" panose="020B0503020204020204" pitchFamily="34" charset="-122"/>
                <a:ea typeface="微软雅黑" panose="020B0503020204020204" pitchFamily="34" charset="-122"/>
                <a:sym typeface="+mn-ea"/>
              </a:rPr>
              <a:t>注：分包出去工程的产值（</a:t>
            </a:r>
            <a:r>
              <a:rPr lang="en-US" altLang="zh-CN" dirty="0">
                <a:latin typeface="微软雅黑" panose="020B0503020204020204" pitchFamily="34" charset="-122"/>
                <a:ea typeface="微软雅黑" panose="020B0503020204020204" pitchFamily="34" charset="-122"/>
                <a:sym typeface="+mn-ea"/>
              </a:rPr>
              <a:t>06</a:t>
            </a:r>
            <a:r>
              <a:rPr lang="zh-CN" altLang="en-US" dirty="0">
                <a:latin typeface="微软雅黑" panose="020B0503020204020204" pitchFamily="34" charset="-122"/>
                <a:ea typeface="微软雅黑" panose="020B0503020204020204" pitchFamily="34" charset="-122"/>
                <a:sym typeface="+mn-ea"/>
              </a:rPr>
              <a:t>）</a:t>
            </a:r>
            <a:r>
              <a:rPr lang="zh-CN" altLang="en-US" dirty="0">
                <a:solidFill>
                  <a:srgbClr val="FF0000"/>
                </a:solidFill>
                <a:latin typeface="微软雅黑" panose="020B0503020204020204" pitchFamily="34" charset="-122"/>
                <a:ea typeface="微软雅黑" panose="020B0503020204020204" pitchFamily="34" charset="-122"/>
                <a:sym typeface="+mn-ea"/>
              </a:rPr>
              <a:t>不计入</a:t>
            </a:r>
            <a:r>
              <a:rPr lang="zh-CN" altLang="en-US" dirty="0">
                <a:latin typeface="微软雅黑" panose="020B0503020204020204" pitchFamily="34" charset="-122"/>
                <a:ea typeface="微软雅黑" panose="020B0503020204020204" pitchFamily="34" charset="-122"/>
                <a:sym typeface="+mn-ea"/>
              </a:rPr>
              <a:t>建筑业总产值</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idx="1"/>
          </p:nvPr>
        </p:nvSpPr>
        <p:spPr/>
        <p:txBody>
          <a:bodyPr/>
          <a:lstStyle/>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p:txBody>
      </p:sp>
      <p:pic>
        <p:nvPicPr>
          <p:cNvPr id="4" name="图片 3" descr="京办_20241119150503"/>
          <p:cNvPicPr>
            <a:picLocks noChangeAspect="1"/>
          </p:cNvPicPr>
          <p:nvPr/>
        </p:nvPicPr>
        <p:blipFill>
          <a:blip r:embed="rId1"/>
          <a:srcRect r="-12" b="6105"/>
          <a:stretch>
            <a:fillRect/>
          </a:stretch>
        </p:blipFill>
        <p:spPr>
          <a:xfrm rot="16200000">
            <a:off x="1558290" y="-1556385"/>
            <a:ext cx="6020435" cy="9134475"/>
          </a:xfrm>
          <a:prstGeom prst="rect">
            <a:avLst/>
          </a:prstGeom>
        </p:spPr>
      </p:pic>
      <p:sp>
        <p:nvSpPr>
          <p:cNvPr id="5123" name="Rectangle 3"/>
          <p:cNvSpPr>
            <a:spLocks noChangeArrowheads="1"/>
          </p:cNvSpPr>
          <p:nvPr/>
        </p:nvSpPr>
        <p:spPr bwMode="auto">
          <a:xfrm>
            <a:off x="971550" y="189230"/>
            <a:ext cx="7308850" cy="4323715"/>
          </a:xfrm>
          <a:prstGeom prst="rect">
            <a:avLst/>
          </a:prstGeom>
          <a:noFill/>
          <a:ln w="9525">
            <a:noFill/>
            <a:miter lim="800000"/>
          </a:ln>
        </p:spPr>
        <p:txBody>
          <a:bodyPr anchor="ctr"/>
          <a:lstStyle/>
          <a:p>
            <a:pPr algn="ctr"/>
            <a:r>
              <a:rPr lang="en-US" altLang="zh-CN" sz="48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2024</a:t>
            </a:r>
            <a:r>
              <a:rPr lang="zh-CN" altLang="en-US" sz="48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年</a:t>
            </a:r>
            <a: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年报和</a:t>
            </a:r>
            <a:r>
              <a:rPr lang="en-US" altLang="zh-CN" sz="48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2025</a:t>
            </a:r>
            <a:r>
              <a:rPr lang="zh-CN" altLang="en-US" sz="4800"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年</a:t>
            </a:r>
            <a: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定报</a:t>
            </a:r>
            <a:b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br>
            <a: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建筑业统计报表制度</a:t>
            </a:r>
            <a:b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br>
            <a:r>
              <a:rPr lang="zh-CN" altLang="en-US" sz="4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黑体" panose="02010609060101010101" pitchFamily="2" charset="-122"/>
                <a:ea typeface="黑体" panose="02010609060101010101" pitchFamily="2" charset="-122"/>
              </a:rPr>
              <a:t>培训课件</a:t>
            </a:r>
            <a:br>
              <a:rPr lang="zh-CN" altLang="en-US" sz="3600" dirty="0">
                <a:latin typeface="黑体" panose="02010609060101010101" pitchFamily="2" charset="-122"/>
                <a:ea typeface="黑体" panose="02010609060101010101" pitchFamily="2" charset="-122"/>
              </a:rPr>
            </a:br>
            <a:endParaRPr lang="zh-CN" altLang="en-US" sz="3600" dirty="0">
              <a:latin typeface="黑体" panose="02010609060101010101" pitchFamily="2" charset="-122"/>
              <a:ea typeface="黑体" panose="02010609060101010101" pitchFamily="2" charset="-122"/>
            </a:endParaRPr>
          </a:p>
        </p:txBody>
      </p:sp>
      <p:sp>
        <p:nvSpPr>
          <p:cNvPr id="5124" name="矩形 3"/>
          <p:cNvSpPr>
            <a:spLocks noChangeArrowheads="1"/>
          </p:cNvSpPr>
          <p:nvPr/>
        </p:nvSpPr>
        <p:spPr bwMode="auto">
          <a:xfrm>
            <a:off x="6950724" y="6093158"/>
            <a:ext cx="1736373" cy="460375"/>
          </a:xfrm>
          <a:prstGeom prst="rect">
            <a:avLst/>
          </a:prstGeom>
          <a:noFill/>
          <a:ln w="9525">
            <a:noFill/>
            <a:miter lim="800000"/>
          </a:ln>
        </p:spPr>
        <p:txBody>
          <a:bodyPr wrap="square">
            <a:spAutoFit/>
          </a:bodyPr>
          <a:lstStyle/>
          <a:p>
            <a:r>
              <a:rPr lang="en-US" altLang="zh-CN" sz="2400" b="1" dirty="0" smtClean="0">
                <a:latin typeface="楷体_GB2312" panose="02010609030101010101" pitchFamily="49" charset="-122"/>
                <a:ea typeface="楷体_GB2312" panose="02010609030101010101" pitchFamily="49" charset="-122"/>
              </a:rPr>
              <a:t>2024</a:t>
            </a:r>
            <a:r>
              <a:rPr lang="zh-CN" altLang="en-US" sz="2400" b="1" dirty="0" smtClean="0">
                <a:latin typeface="楷体_GB2312" panose="02010609030101010101" pitchFamily="49" charset="-122"/>
                <a:ea typeface="楷体_GB2312" panose="02010609030101010101" pitchFamily="49" charset="-122"/>
              </a:rPr>
              <a:t>年</a:t>
            </a:r>
            <a:r>
              <a:rPr lang="en-US" altLang="zh-CN" sz="2400" b="1" dirty="0">
                <a:latin typeface="楷体_GB2312" panose="02010609030101010101" pitchFamily="49" charset="-122"/>
                <a:ea typeface="楷体_GB2312" panose="02010609030101010101" pitchFamily="49" charset="-122"/>
              </a:rPr>
              <a:t>12</a:t>
            </a:r>
            <a:r>
              <a:rPr lang="zh-CN" altLang="en-US" sz="2400" b="1" dirty="0">
                <a:latin typeface="楷体_GB2312" panose="02010609030101010101" pitchFamily="49" charset="-122"/>
                <a:ea typeface="楷体_GB2312" panose="02010609030101010101" pitchFamily="49" charset="-122"/>
              </a:rPr>
              <a:t>月</a:t>
            </a:r>
            <a:endParaRPr lang="zh-CN" altLang="en-US" sz="24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791529" y="1052516"/>
            <a:ext cx="7561262" cy="3170099"/>
          </a:xfrm>
          <a:prstGeom prst="rect">
            <a:avLst/>
          </a:prstGeom>
          <a:noFill/>
          <a:ln w="9525">
            <a:noFill/>
            <a:miter lim="800000"/>
          </a:ln>
        </p:spPr>
        <p:txBody>
          <a:bodyPr>
            <a:spAutoFit/>
          </a:bodyPr>
          <a:lstStyle/>
          <a:p>
            <a:pPr algn="just">
              <a:lnSpc>
                <a:spcPct val="150000"/>
              </a:lnSpc>
            </a:pPr>
            <a:endParaRPr lang="en-US" altLang="zh-CN" sz="2400">
              <a:solidFill>
                <a:schemeClr val="bg1"/>
              </a:solidFill>
            </a:endParaRPr>
          </a:p>
          <a:p>
            <a:pPr algn="just">
              <a:lnSpc>
                <a:spcPct val="150000"/>
              </a:lnSpc>
            </a:pPr>
            <a:endParaRPr lang="zh-CN" altLang="en-US" sz="2400">
              <a:solidFill>
                <a:schemeClr val="bg1"/>
              </a:solidFill>
            </a:endParaRPr>
          </a:p>
          <a:p>
            <a:pPr algn="just">
              <a:lnSpc>
                <a:spcPct val="150000"/>
              </a:lnSpc>
            </a:pPr>
            <a:r>
              <a:rPr lang="zh-CN" altLang="en-US" sz="2400"/>
              <a:t>有施工管理台账的企业，依据</a:t>
            </a:r>
            <a:r>
              <a:rPr lang="zh-CN" altLang="en-US" sz="2400">
                <a:solidFill>
                  <a:srgbClr val="FF0000"/>
                </a:solidFill>
              </a:rPr>
              <a:t>施工管理台账</a:t>
            </a:r>
            <a:r>
              <a:rPr lang="zh-CN" altLang="en-US" sz="2400"/>
              <a:t>填报。</a:t>
            </a:r>
            <a:endParaRPr lang="zh-CN" altLang="en-US" sz="2400"/>
          </a:p>
          <a:p>
            <a:pPr algn="just">
              <a:lnSpc>
                <a:spcPct val="150000"/>
              </a:lnSpc>
            </a:pPr>
            <a:endParaRPr lang="zh-CN" altLang="en-US" sz="2400"/>
          </a:p>
          <a:p>
            <a:pPr algn="just"/>
            <a:r>
              <a:rPr lang="zh-CN" altLang="en-US" sz="2400">
                <a:latin typeface="Times New Roman" panose="02020603050405020304" pitchFamily="18" charset="0"/>
              </a:rPr>
              <a:t>没有施工合同管理台账的企业，根据工程费用表、工程量计价清单或工程概预算书等</a:t>
            </a:r>
            <a:r>
              <a:rPr lang="zh-CN" altLang="en-US" sz="2400">
                <a:solidFill>
                  <a:srgbClr val="FF0000"/>
                </a:solidFill>
                <a:latin typeface="Times New Roman" panose="02020603050405020304" pitchFamily="18" charset="0"/>
              </a:rPr>
              <a:t>原始凭证登记台账</a:t>
            </a:r>
            <a:r>
              <a:rPr lang="zh-CN" altLang="en-US" sz="2400">
                <a:latin typeface="Times New Roman" panose="02020603050405020304" pitchFamily="18" charset="0"/>
              </a:rPr>
              <a:t>填报。</a:t>
            </a:r>
            <a:r>
              <a:rPr lang="zh-CN" altLang="en-US" sz="3200">
                <a:latin typeface="隶书" panose="02010509060101010101" pitchFamily="49" charset="-122"/>
                <a:ea typeface="隶书" panose="02010509060101010101" pitchFamily="49" charset="-122"/>
              </a:rPr>
              <a:t> </a:t>
            </a:r>
            <a:endParaRPr lang="zh-CN" altLang="en-US" sz="3200">
              <a:latin typeface="隶书" panose="02010509060101010101" pitchFamily="49" charset="-122"/>
              <a:ea typeface="隶书" panose="02010509060101010101" pitchFamily="49" charset="-122"/>
            </a:endParaRPr>
          </a:p>
        </p:txBody>
      </p:sp>
      <p:sp>
        <p:nvSpPr>
          <p:cNvPr id="5" name="矩形 4"/>
          <p:cNvSpPr/>
          <p:nvPr/>
        </p:nvSpPr>
        <p:spPr>
          <a:xfrm>
            <a:off x="900114" y="1052513"/>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pic>
        <p:nvPicPr>
          <p:cNvPr id="4" name="图片 3" descr="1637563999164.jpg"/>
          <p:cNvPicPr>
            <a:picLocks noChangeAspect="1"/>
          </p:cNvPicPr>
          <p:nvPr/>
        </p:nvPicPr>
        <p:blipFill>
          <a:blip r:embed="rId1"/>
          <a:srcRect t="66667"/>
          <a:stretch>
            <a:fillRect/>
          </a:stretch>
        </p:blipFill>
        <p:spPr>
          <a:xfrm>
            <a:off x="1" y="4572008"/>
            <a:ext cx="9144000" cy="2285992"/>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812" cy="4409870"/>
        </p:xfrm>
        <a:graphic>
          <a:graphicData uri="http://schemas.openxmlformats.org/drawingml/2006/table">
            <a:tbl>
              <a:tblPr/>
              <a:tblGrid>
                <a:gridCol w="4214812"/>
                <a:gridCol w="1000125"/>
                <a:gridCol w="785813"/>
                <a:gridCol w="1643062"/>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5529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4292600" cy="583565"/>
          </a:xfrm>
          <a:prstGeom prst="rect">
            <a:avLst/>
          </a:prstGeom>
          <a:noFill/>
          <a:ln w="9525">
            <a:noFill/>
            <a:miter lim="800000"/>
          </a:ln>
        </p:spPr>
        <p:txBody>
          <a:bodyPr wrap="none">
            <a:spAutoFit/>
          </a:bodyPr>
          <a:lstStyle/>
          <a:p>
            <a:pPr algn="l"/>
            <a:r>
              <a:rPr lang="en-US" altLang="zh-CN" sz="3200" dirty="0" smtClean="0">
                <a:solidFill>
                  <a:srgbClr val="F79646"/>
                </a:solidFill>
                <a:sym typeface="+mn-ea"/>
              </a:rPr>
              <a:t>17</a:t>
            </a:r>
            <a:r>
              <a:rPr lang="zh-CN" altLang="zh-CN" sz="3200" dirty="0" smtClean="0">
                <a:solidFill>
                  <a:srgbClr val="F79646"/>
                </a:solidFill>
                <a:sym typeface="+mn-ea"/>
              </a:rPr>
              <a:t>装配式</a:t>
            </a:r>
            <a:r>
              <a:rPr lang="zh-CN" altLang="zh-CN" sz="3200" dirty="0">
                <a:solidFill>
                  <a:srgbClr val="F79646"/>
                </a:solidFill>
                <a:sym typeface="+mn-ea"/>
              </a:rPr>
              <a:t>建筑工程</a:t>
            </a:r>
            <a:r>
              <a:rPr lang="zh-CN" altLang="zh-CN" sz="3200" dirty="0" smtClean="0">
                <a:solidFill>
                  <a:srgbClr val="F79646"/>
                </a:solidFill>
                <a:sym typeface="+mn-ea"/>
              </a:rPr>
              <a:t>产值</a:t>
            </a:r>
            <a:endParaRPr lang="zh-CN" altLang="en-US" sz="3200" b="1">
              <a:solidFill>
                <a:srgbClr val="F79646"/>
              </a:solidFill>
              <a:latin typeface="Times New Roman" panose="02020603050405020304" pitchFamily="18" charset="0"/>
            </a:endParaRPr>
          </a:p>
        </p:txBody>
      </p:sp>
      <p:sp>
        <p:nvSpPr>
          <p:cNvPr id="21" name="矩形 21"/>
          <p:cNvSpPr/>
          <p:nvPr/>
        </p:nvSpPr>
        <p:spPr>
          <a:xfrm>
            <a:off x="4572000" y="2061210"/>
            <a:ext cx="3725545" cy="1325245"/>
          </a:xfrm>
          <a:prstGeom prst="rect">
            <a:avLst/>
          </a:prstGeom>
          <a:solidFill>
            <a:schemeClr val="accent6">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50000"/>
              </a:lnSpc>
            </a:pPr>
            <a:r>
              <a:rPr lang="zh-CN" altLang="en-US" sz="1400" b="1" dirty="0" smtClean="0">
                <a:solidFill>
                  <a:schemeClr val="tx1"/>
                </a:solidFill>
                <a:latin typeface="微软雅黑" panose="020B0503020204020204" pitchFamily="34" charset="-122"/>
                <a:ea typeface="微软雅黑" panose="020B0503020204020204" pitchFamily="34" charset="-122"/>
                <a:sym typeface="+mn-ea"/>
              </a:rPr>
              <a:t>是用货币表现的用预制部品部件在工地装配而成的建筑产品产值。目前，装配式建筑工程类型主要包括装配式混凝土建筑、装配式钢结构建筑、装配式木结构建筑等</a:t>
            </a:r>
            <a:endParaRPr lang="zh-CN" altLang="en-US" sz="1400" b="1" kern="100"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矩形 21"/>
          <p:cNvSpPr/>
          <p:nvPr/>
        </p:nvSpPr>
        <p:spPr>
          <a:xfrm>
            <a:off x="3827145" y="3573145"/>
            <a:ext cx="5168265" cy="1710055"/>
          </a:xfrm>
          <a:prstGeom prst="rect">
            <a:avLst/>
          </a:prstGeom>
          <a:solidFill>
            <a:schemeClr val="accent6">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indent="0" eaLnBrk="1" fontAlgn="auto" hangingPunct="1">
              <a:spcAft>
                <a:spcPts val="0"/>
              </a:spcAft>
              <a:buFont typeface="Arial" panose="020B0604020202020204" pitchFamily="34" charset="0"/>
              <a:buNone/>
              <a:defRPr/>
            </a:pPr>
            <a:r>
              <a:rPr lang="zh-CN" altLang="zh-CN" sz="1400" b="1" dirty="0" smtClean="0">
                <a:solidFill>
                  <a:schemeClr val="tx1"/>
                </a:solidFill>
                <a:latin typeface="微软雅黑" panose="020B0503020204020204" pitchFamily="34" charset="-122"/>
                <a:ea typeface="微软雅黑" panose="020B0503020204020204" pitchFamily="34" charset="-122"/>
                <a:sym typeface="+mn-ea"/>
              </a:rPr>
              <a:t>在</a:t>
            </a:r>
            <a:r>
              <a:rPr lang="zh-CN" altLang="zh-CN" sz="1400" b="1" dirty="0">
                <a:solidFill>
                  <a:schemeClr val="tx1"/>
                </a:solidFill>
                <a:latin typeface="微软雅黑" panose="020B0503020204020204" pitchFamily="34" charset="-122"/>
                <a:ea typeface="微软雅黑" panose="020B0503020204020204" pitchFamily="34" charset="-122"/>
                <a:sym typeface="+mn-ea"/>
              </a:rPr>
              <a:t>计算填报装配式建筑工程产值</a:t>
            </a:r>
            <a:r>
              <a:rPr lang="zh-CN" altLang="zh-CN" sz="1400" b="1" dirty="0" smtClean="0">
                <a:solidFill>
                  <a:schemeClr val="tx1"/>
                </a:solidFill>
                <a:latin typeface="微软雅黑" panose="020B0503020204020204" pitchFamily="34" charset="-122"/>
                <a:ea typeface="微软雅黑" panose="020B0503020204020204" pitchFamily="34" charset="-122"/>
                <a:sym typeface="+mn-ea"/>
              </a:rPr>
              <a:t>时</a:t>
            </a:r>
            <a:r>
              <a:rPr lang="zh-CN" altLang="en-US" sz="1400" b="1" dirty="0" smtClean="0">
                <a:solidFill>
                  <a:schemeClr val="tx1"/>
                </a:solidFill>
                <a:latin typeface="微软雅黑" panose="020B0503020204020204" pitchFamily="34" charset="-122"/>
                <a:ea typeface="微软雅黑" panose="020B0503020204020204" pitchFamily="34" charset="-122"/>
                <a:sym typeface="+mn-ea"/>
              </a:rPr>
              <a:t>：</a:t>
            </a:r>
            <a:endParaRPr lang="zh-CN" altLang="zh-CN" sz="1400" b="1" dirty="0">
              <a:solidFill>
                <a:schemeClr val="tx1"/>
              </a:solidFill>
              <a:latin typeface="微软雅黑" panose="020B0503020204020204" pitchFamily="34" charset="-122"/>
              <a:ea typeface="微软雅黑" panose="020B0503020204020204" pitchFamily="34" charset="-122"/>
            </a:endParaRPr>
          </a:p>
          <a:p>
            <a:pPr eaLnBrk="1" fontAlgn="auto" hangingPunct="1">
              <a:spcAft>
                <a:spcPts val="0"/>
              </a:spcAft>
              <a:buFont typeface="Wingdings" panose="05000000000000000000" pitchFamily="2" charset="2"/>
              <a:buChar char="Ø"/>
              <a:defRPr/>
            </a:pPr>
            <a:r>
              <a:rPr lang="zh-CN" altLang="zh-CN" sz="1400" b="1" dirty="0" smtClean="0">
                <a:solidFill>
                  <a:schemeClr val="tx1"/>
                </a:solidFill>
                <a:latin typeface="微软雅黑" panose="020B0503020204020204" pitchFamily="34" charset="-122"/>
                <a:ea typeface="微软雅黑" panose="020B0503020204020204" pitchFamily="34" charset="-122"/>
                <a:sym typeface="+mn-ea"/>
              </a:rPr>
              <a:t>凡是</a:t>
            </a:r>
            <a:r>
              <a:rPr lang="zh-CN" altLang="zh-CN" sz="1400" b="1" dirty="0">
                <a:solidFill>
                  <a:schemeClr val="tx1"/>
                </a:solidFill>
                <a:latin typeface="微软雅黑" panose="020B0503020204020204" pitchFamily="34" charset="-122"/>
                <a:ea typeface="微软雅黑" panose="020B0503020204020204" pitchFamily="34" charset="-122"/>
                <a:sym typeface="+mn-ea"/>
              </a:rPr>
              <a:t>由工业企业统一制造生产，建筑施工企业</a:t>
            </a:r>
            <a:r>
              <a:rPr lang="zh-CN" altLang="zh-CN" sz="1400" b="1" dirty="0">
                <a:solidFill>
                  <a:srgbClr val="FF0000"/>
                </a:solidFill>
                <a:latin typeface="微软雅黑" panose="020B0503020204020204" pitchFamily="34" charset="-122"/>
                <a:ea typeface="微软雅黑" panose="020B0503020204020204" pitchFamily="34" charset="-122"/>
                <a:sym typeface="+mn-ea"/>
              </a:rPr>
              <a:t>只负责安装的</a:t>
            </a:r>
            <a:r>
              <a:rPr lang="zh-CN" altLang="zh-CN" sz="1400" b="1" dirty="0">
                <a:solidFill>
                  <a:schemeClr val="tx1"/>
                </a:solidFill>
                <a:latin typeface="微软雅黑" panose="020B0503020204020204" pitchFamily="34" charset="-122"/>
                <a:ea typeface="微软雅黑" panose="020B0503020204020204" pitchFamily="34" charset="-122"/>
                <a:sym typeface="+mn-ea"/>
              </a:rPr>
              <a:t>预制部品部件，其本身产值应计算到工业产值中，建筑业企业</a:t>
            </a:r>
            <a:r>
              <a:rPr lang="zh-CN" altLang="zh-CN" sz="1400" b="1" dirty="0">
                <a:solidFill>
                  <a:srgbClr val="FF0000"/>
                </a:solidFill>
                <a:latin typeface="微软雅黑" panose="020B0503020204020204" pitchFamily="34" charset="-122"/>
                <a:ea typeface="微软雅黑" panose="020B0503020204020204" pitchFamily="34" charset="-122"/>
                <a:sym typeface="+mn-ea"/>
              </a:rPr>
              <a:t>不得重复计算</a:t>
            </a:r>
            <a:r>
              <a:rPr lang="zh-CN" altLang="zh-CN" sz="1400" b="1" dirty="0" smtClean="0">
                <a:solidFill>
                  <a:schemeClr val="tx1"/>
                </a:solidFill>
                <a:latin typeface="微软雅黑" panose="020B0503020204020204" pitchFamily="34" charset="-122"/>
                <a:ea typeface="微软雅黑" panose="020B0503020204020204" pitchFamily="34" charset="-122"/>
                <a:sym typeface="+mn-ea"/>
              </a:rPr>
              <a:t>。</a:t>
            </a:r>
            <a:endParaRPr lang="en-US" altLang="zh-CN" sz="1400" b="1" dirty="0" smtClean="0">
              <a:solidFill>
                <a:schemeClr val="tx1"/>
              </a:solidFill>
              <a:latin typeface="微软雅黑" panose="020B0503020204020204" pitchFamily="34" charset="-122"/>
              <a:ea typeface="微软雅黑" panose="020B0503020204020204" pitchFamily="34" charset="-122"/>
            </a:endParaRPr>
          </a:p>
          <a:p>
            <a:pPr eaLnBrk="1" fontAlgn="auto" hangingPunct="1">
              <a:spcAft>
                <a:spcPts val="0"/>
              </a:spcAft>
              <a:buFont typeface="Wingdings" panose="05000000000000000000" pitchFamily="2" charset="2"/>
              <a:buChar char="Ø"/>
              <a:defRPr/>
            </a:pPr>
            <a:r>
              <a:rPr lang="zh-CN" altLang="zh-CN" sz="1400" b="1" dirty="0" smtClean="0">
                <a:solidFill>
                  <a:schemeClr val="tx1"/>
                </a:solidFill>
                <a:latin typeface="微软雅黑" panose="020B0503020204020204" pitchFamily="34" charset="-122"/>
                <a:ea typeface="微软雅黑" panose="020B0503020204020204" pitchFamily="34" charset="-122"/>
                <a:sym typeface="+mn-ea"/>
              </a:rPr>
              <a:t>凡是</a:t>
            </a:r>
            <a:r>
              <a:rPr lang="zh-CN" altLang="zh-CN" sz="1400" b="1" dirty="0">
                <a:solidFill>
                  <a:schemeClr val="tx1"/>
                </a:solidFill>
                <a:latin typeface="微软雅黑" panose="020B0503020204020204" pitchFamily="34" charset="-122"/>
                <a:ea typeface="微软雅黑" panose="020B0503020204020204" pitchFamily="34" charset="-122"/>
                <a:sym typeface="+mn-ea"/>
              </a:rPr>
              <a:t>建筑施工企业按照合同约定，将列入工程预算的装配式建筑构件进行自制并安装时，应计算自制构件产值与安装工程产值。</a:t>
            </a:r>
            <a:endParaRPr lang="zh-CN" altLang="zh-CN" sz="1400" b="1" kern="100" dirty="0" smtClean="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812" cy="4409870"/>
        </p:xfrm>
        <a:graphic>
          <a:graphicData uri="http://schemas.openxmlformats.org/drawingml/2006/table">
            <a:tbl>
              <a:tblPr/>
              <a:tblGrid>
                <a:gridCol w="4214812"/>
                <a:gridCol w="1000125"/>
                <a:gridCol w="785813"/>
                <a:gridCol w="1643062"/>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5529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3186430" cy="583565"/>
          </a:xfrm>
          <a:prstGeom prst="rect">
            <a:avLst/>
          </a:prstGeom>
          <a:noFill/>
          <a:ln w="9525">
            <a:noFill/>
            <a:miter lim="800000"/>
          </a:ln>
        </p:spPr>
        <p:txBody>
          <a:bodyPr wrap="none">
            <a:spAutoFit/>
          </a:bodyPr>
          <a:lstStyle/>
          <a:p>
            <a:pPr algn="l"/>
            <a:r>
              <a:rPr lang="en-US" altLang="zh-CN" sz="3200">
                <a:solidFill>
                  <a:srgbClr val="F79646"/>
                </a:solidFill>
                <a:sym typeface="+mn-ea"/>
              </a:rPr>
              <a:t>09 </a:t>
            </a:r>
            <a:r>
              <a:rPr lang="zh-CN" altLang="en-US" sz="3200">
                <a:solidFill>
                  <a:srgbClr val="F79646"/>
                </a:solidFill>
                <a:sym typeface="+mn-ea"/>
              </a:rPr>
              <a:t>装饰装修产值</a:t>
            </a:r>
            <a:endParaRPr lang="zh-CN" altLang="en-US" sz="3200" b="1">
              <a:solidFill>
                <a:srgbClr val="F79646"/>
              </a:solidFill>
              <a:latin typeface="Times New Roman" panose="02020603050405020304" pitchFamily="18" charset="0"/>
            </a:endParaRPr>
          </a:p>
        </p:txBody>
      </p:sp>
      <p:sp>
        <p:nvSpPr>
          <p:cNvPr id="21" name="矩形 21"/>
          <p:cNvSpPr/>
          <p:nvPr/>
        </p:nvSpPr>
        <p:spPr>
          <a:xfrm>
            <a:off x="4643755" y="2924810"/>
            <a:ext cx="3130550" cy="786765"/>
          </a:xfrm>
          <a:prstGeom prst="rect">
            <a:avLst/>
          </a:prstGeom>
          <a:solidFill>
            <a:schemeClr val="accent6">
              <a:lumMod val="60000"/>
              <a:lumOff val="40000"/>
            </a:schemeClr>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50000"/>
              </a:lnSpc>
            </a:pPr>
            <a:r>
              <a:rPr lang="en-US" altLang="zh-CN" sz="1400" b="1" kern="1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(1)包括</a:t>
            </a:r>
            <a:r>
              <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装修、装饰</a:t>
            </a:r>
            <a:r>
              <a:rPr lang="en-US" altLang="zh-CN" sz="1400" b="1" kern="1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两部分</a:t>
            </a:r>
            <a:endParaRPr lang="en-US" altLang="zh-CN" sz="1400" b="1" kern="1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algn="just">
              <a:lnSpc>
                <a:spcPct val="150000"/>
              </a:lnSpc>
            </a:pPr>
            <a:r>
              <a:rPr lang="en-US" altLang="zh-CN" sz="1400" b="1" kern="1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(2)装饰装修产值应计入建筑工程产值</a:t>
            </a:r>
            <a:endParaRPr lang="en-US" altLang="zh-CN" sz="1400" b="1" kern="10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8" name="左弧形箭头 7"/>
          <p:cNvSpPr/>
          <p:nvPr/>
        </p:nvSpPr>
        <p:spPr>
          <a:xfrm>
            <a:off x="467360" y="3284855"/>
            <a:ext cx="720090" cy="1152525"/>
          </a:xfrm>
          <a:prstGeom prst="curvedRightArrow">
            <a:avLst/>
          </a:prstGeom>
          <a:ln w="1270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40964" name="矩形 1"/>
          <p:cNvSpPr>
            <a:spLocks noChangeArrowheads="1"/>
          </p:cNvSpPr>
          <p:nvPr/>
        </p:nvSpPr>
        <p:spPr bwMode="auto">
          <a:xfrm>
            <a:off x="1259840" y="5805173"/>
            <a:ext cx="6894513" cy="646331"/>
          </a:xfrm>
          <a:prstGeom prst="rect">
            <a:avLst/>
          </a:prstGeom>
          <a:noFill/>
          <a:ln w="9525">
            <a:noFill/>
            <a:miter lim="800000"/>
          </a:ln>
        </p:spPr>
        <p:txBody>
          <a:bodyPr>
            <a:spAutoFit/>
          </a:bodyPr>
          <a:p>
            <a:pPr algn="just">
              <a:lnSpc>
                <a:spcPct val="150000"/>
              </a:lnSpc>
              <a:buFont typeface="Wingdings" panose="05000000000000000000" pitchFamily="2" charset="2"/>
              <a:buChar char="u"/>
            </a:pPr>
            <a:r>
              <a:rPr lang="zh-CN" altLang="en-US" sz="2400">
                <a:solidFill>
                  <a:srgbClr val="FF0000"/>
                </a:solidFill>
              </a:rPr>
              <a:t>建筑业总产值（</a:t>
            </a:r>
            <a:r>
              <a:rPr lang="en-US" altLang="zh-CN" sz="2400">
                <a:solidFill>
                  <a:srgbClr val="FF0000"/>
                </a:solidFill>
              </a:rPr>
              <a:t>08</a:t>
            </a:r>
            <a:r>
              <a:rPr lang="zh-CN" altLang="en-US" sz="2400">
                <a:solidFill>
                  <a:srgbClr val="FF0000"/>
                </a:solidFill>
              </a:rPr>
              <a:t>）</a:t>
            </a:r>
            <a:r>
              <a:rPr lang="zh-CN" altLang="zh-CN" sz="2400">
                <a:solidFill>
                  <a:srgbClr val="FF0000"/>
                </a:solidFill>
              </a:rPr>
              <a:t>≥</a:t>
            </a:r>
            <a:r>
              <a:rPr lang="zh-CN" altLang="en-US" sz="2400">
                <a:solidFill>
                  <a:srgbClr val="FF0000"/>
                </a:solidFill>
                <a:latin typeface="Times New Roman" panose="02020603050405020304" pitchFamily="18" charset="0"/>
              </a:rPr>
              <a:t>装饰装修产值（</a:t>
            </a:r>
            <a:r>
              <a:rPr lang="en-US" altLang="zh-CN" sz="2400">
                <a:solidFill>
                  <a:srgbClr val="FF0000"/>
                </a:solidFill>
              </a:rPr>
              <a:t>09</a:t>
            </a:r>
            <a:r>
              <a:rPr lang="zh-CN" altLang="en-US" sz="2400">
                <a:solidFill>
                  <a:srgbClr val="FF0000"/>
                </a:solidFill>
              </a:rPr>
              <a:t>）</a:t>
            </a:r>
            <a:endParaRPr lang="zh-CN" altLang="en-US" sz="2400">
              <a:solidFill>
                <a:srgbClr val="FF0000"/>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812" cy="4409870"/>
        </p:xfrm>
        <a:graphic>
          <a:graphicData uri="http://schemas.openxmlformats.org/drawingml/2006/table">
            <a:tbl>
              <a:tblPr/>
              <a:tblGrid>
                <a:gridCol w="4214812"/>
                <a:gridCol w="1000125"/>
                <a:gridCol w="785813"/>
                <a:gridCol w="1643062"/>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3999230" cy="583565"/>
          </a:xfrm>
          <a:prstGeom prst="rect">
            <a:avLst/>
          </a:prstGeom>
          <a:noFill/>
          <a:ln w="9525">
            <a:noFill/>
            <a:miter lim="800000"/>
          </a:ln>
        </p:spPr>
        <p:txBody>
          <a:bodyPr wrap="none">
            <a:spAutoFit/>
          </a:bodyPr>
          <a:lstStyle/>
          <a:p>
            <a:pPr algn="l"/>
            <a:r>
              <a:rPr lang="en-US" altLang="zh-CN" sz="3200">
                <a:solidFill>
                  <a:srgbClr val="F79646"/>
                </a:solidFill>
                <a:sym typeface="+mn-ea"/>
              </a:rPr>
              <a:t>10 </a:t>
            </a:r>
            <a:r>
              <a:rPr lang="zh-CN" altLang="en-US" sz="3200">
                <a:solidFill>
                  <a:srgbClr val="F79646"/>
                </a:solidFill>
                <a:sym typeface="+mn-ea"/>
              </a:rPr>
              <a:t>在外省完成的产值</a:t>
            </a:r>
            <a:endParaRPr lang="zh-CN" altLang="en-US" sz="3200" b="1">
              <a:solidFill>
                <a:srgbClr val="F79646"/>
              </a:solidFill>
              <a:latin typeface="Times New Roman" panose="02020603050405020304" pitchFamily="18" charset="0"/>
              <a:sym typeface="+mn-ea"/>
            </a:endParaRPr>
          </a:p>
        </p:txBody>
      </p:sp>
      <p:sp>
        <p:nvSpPr>
          <p:cNvPr id="3" name="矩形 23"/>
          <p:cNvSpPr/>
          <p:nvPr/>
        </p:nvSpPr>
        <p:spPr>
          <a:xfrm>
            <a:off x="4283710" y="3644900"/>
            <a:ext cx="4522470" cy="1223645"/>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l">
              <a:lnSpc>
                <a:spcPct val="150000"/>
              </a:lnSpc>
            </a:pPr>
            <a:r>
              <a:rPr lang="zh-CN" altLang="en-US" sz="1400" b="1" dirty="0">
                <a:latin typeface="微软雅黑" panose="020B0503020204020204" pitchFamily="34" charset="-122"/>
                <a:ea typeface="微软雅黑" panose="020B0503020204020204" pitchFamily="34" charset="-122"/>
                <a:sym typeface="+mn-ea"/>
              </a:rPr>
              <a:t>建筑业企业在</a:t>
            </a:r>
            <a:r>
              <a:rPr lang="zh-CN" altLang="en-US" sz="1400" b="1" dirty="0">
                <a:solidFill>
                  <a:srgbClr val="FF0000"/>
                </a:solidFill>
                <a:latin typeface="微软雅黑" panose="020B0503020204020204" pitchFamily="34" charset="-122"/>
                <a:ea typeface="微软雅黑" panose="020B0503020204020204" pitchFamily="34" charset="-122"/>
                <a:sym typeface="+mn-ea"/>
              </a:rPr>
              <a:t>北京以外的省份</a:t>
            </a:r>
            <a:r>
              <a:rPr lang="zh-CN" altLang="en-US" sz="1400" b="1" dirty="0">
                <a:latin typeface="微软雅黑" panose="020B0503020204020204" pitchFamily="34" charset="-122"/>
                <a:ea typeface="微软雅黑" panose="020B0503020204020204" pitchFamily="34" charset="-122"/>
                <a:sym typeface="+mn-ea"/>
              </a:rPr>
              <a:t>施工所完成的建筑业产值</a:t>
            </a:r>
            <a:r>
              <a:rPr lang="en-US" altLang="zh-CN"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rPr>
              <a:t>（不包括港澳台，不包括境外）；</a:t>
            </a:r>
            <a:endParaRPr lang="en-US" altLang="zh-CN"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a:p>
            <a:pPr algn="l">
              <a:lnSpc>
                <a:spcPct val="150000"/>
              </a:lnSpc>
            </a:pPr>
            <a:r>
              <a:rPr lang="en-US" altLang="zh-CN"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rPr>
              <a:t>各省分项数据要与外省完成产值总数相等。</a:t>
            </a:r>
            <a:endParaRPr lang="en-US" altLang="zh-CN"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812" cy="4409870"/>
        </p:xfrm>
        <a:graphic>
          <a:graphicData uri="http://schemas.openxmlformats.org/drawingml/2006/table">
            <a:tbl>
              <a:tblPr/>
              <a:tblGrid>
                <a:gridCol w="4214812"/>
                <a:gridCol w="1000125"/>
                <a:gridCol w="785813"/>
                <a:gridCol w="1643062"/>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3155950" cy="583565"/>
          </a:xfrm>
          <a:prstGeom prst="rect">
            <a:avLst/>
          </a:prstGeom>
          <a:noFill/>
          <a:ln w="9525">
            <a:noFill/>
            <a:miter lim="800000"/>
          </a:ln>
        </p:spPr>
        <p:txBody>
          <a:bodyPr wrap="none">
            <a:spAutoFit/>
          </a:bodyPr>
          <a:lstStyle/>
          <a:p>
            <a:pPr algn="l"/>
            <a:r>
              <a:rPr lang="en-US" altLang="zh-CN" sz="3200">
                <a:solidFill>
                  <a:srgbClr val="F79646"/>
                </a:solidFill>
                <a:sym typeface="+mn-ea"/>
              </a:rPr>
              <a:t>11 </a:t>
            </a:r>
            <a:r>
              <a:rPr lang="zh-CN" altLang="en-US" sz="3200">
                <a:solidFill>
                  <a:srgbClr val="F79646"/>
                </a:solidFill>
                <a:sym typeface="+mn-ea"/>
              </a:rPr>
              <a:t>建筑工程产值</a:t>
            </a:r>
            <a:endParaRPr lang="zh-CN" altLang="en-US" sz="3200" b="1">
              <a:solidFill>
                <a:srgbClr val="F79646"/>
              </a:solidFill>
              <a:latin typeface="Times New Roman" panose="02020603050405020304" pitchFamily="18" charset="0"/>
              <a:sym typeface="+mn-ea"/>
            </a:endParaRPr>
          </a:p>
        </p:txBody>
      </p:sp>
      <p:sp>
        <p:nvSpPr>
          <p:cNvPr id="3" name="矩形 23"/>
          <p:cNvSpPr/>
          <p:nvPr/>
        </p:nvSpPr>
        <p:spPr>
          <a:xfrm>
            <a:off x="3035300" y="4004945"/>
            <a:ext cx="3074035" cy="807085"/>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l">
              <a:lnSpc>
                <a:spcPct val="150000"/>
              </a:lnSpc>
            </a:pPr>
            <a:r>
              <a:rPr lang="zh-CN" altLang="en-US" sz="1400" b="1" dirty="0">
                <a:latin typeface="微软雅黑" panose="020B0503020204020204" pitchFamily="34" charset="-122"/>
                <a:ea typeface="微软雅黑" panose="020B0503020204020204" pitchFamily="34" charset="-122"/>
                <a:sym typeface="+mn-ea"/>
              </a:rPr>
              <a:t>列入建筑工程预算内的各种工程价值</a:t>
            </a:r>
            <a:endParaRPr lang="zh-CN" altLang="en-US" sz="1400" b="1" dirty="0">
              <a:latin typeface="微软雅黑" panose="020B0503020204020204" pitchFamily="34" charset="-122"/>
              <a:ea typeface="微软雅黑" panose="020B0503020204020204" pitchFamily="34" charset="-122"/>
              <a:sym typeface="+mn-ea"/>
            </a:endParaRPr>
          </a:p>
          <a:p>
            <a:pPr algn="l">
              <a:lnSpc>
                <a:spcPct val="150000"/>
              </a:lnSpc>
            </a:pPr>
            <a:r>
              <a:rPr lang="zh-CN" altLang="en-US" sz="1400" b="1" dirty="0">
                <a:latin typeface="微软雅黑" panose="020B0503020204020204" pitchFamily="34" charset="-122"/>
                <a:ea typeface="微软雅黑" panose="020B0503020204020204" pitchFamily="34" charset="-122"/>
                <a:sym typeface="+mn-ea"/>
              </a:rPr>
              <a:t>要</a:t>
            </a:r>
            <a:r>
              <a:rPr lang="zh-CN" altLang="en-US" sz="1400" b="1" dirty="0">
                <a:solidFill>
                  <a:srgbClr val="FF0000"/>
                </a:solidFill>
                <a:latin typeface="微软雅黑" panose="020B0503020204020204" pitchFamily="34" charset="-122"/>
                <a:ea typeface="微软雅黑" panose="020B0503020204020204" pitchFamily="34" charset="-122"/>
                <a:sym typeface="+mn-ea"/>
              </a:rPr>
              <a:t>兴工动料</a:t>
            </a:r>
            <a:r>
              <a:rPr lang="zh-CN" altLang="en-US" sz="1400" b="1" dirty="0">
                <a:latin typeface="微软雅黑" panose="020B0503020204020204" pitchFamily="34" charset="-122"/>
                <a:ea typeface="微软雅黑" panose="020B0503020204020204" pitchFamily="34" charset="-122"/>
                <a:sym typeface="+mn-ea"/>
              </a:rPr>
              <a:t>，通过</a:t>
            </a:r>
            <a:r>
              <a:rPr lang="zh-CN" altLang="en-US" sz="1400" b="1" dirty="0">
                <a:solidFill>
                  <a:srgbClr val="FF0000"/>
                </a:solidFill>
                <a:latin typeface="微软雅黑" panose="020B0503020204020204" pitchFamily="34" charset="-122"/>
                <a:ea typeface="微软雅黑" panose="020B0503020204020204" pitchFamily="34" charset="-122"/>
                <a:sym typeface="+mn-ea"/>
              </a:rPr>
              <a:t>施工活动</a:t>
            </a:r>
            <a:r>
              <a:rPr lang="zh-CN" altLang="en-US" sz="1400" b="1" dirty="0">
                <a:latin typeface="微软雅黑" panose="020B0503020204020204" pitchFamily="34" charset="-122"/>
                <a:ea typeface="微软雅黑" panose="020B0503020204020204" pitchFamily="34" charset="-122"/>
                <a:sym typeface="+mn-ea"/>
              </a:rPr>
              <a:t>实现。</a:t>
            </a:r>
            <a:endParaRPr lang="en-US" altLang="zh-CN"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495" cy="4410075"/>
        </p:xfrm>
        <a:graphic>
          <a:graphicData uri="http://schemas.openxmlformats.org/drawingml/2006/table">
            <a:tbl>
              <a:tblPr/>
              <a:tblGrid>
                <a:gridCol w="4214812"/>
                <a:gridCol w="1000125"/>
                <a:gridCol w="785813"/>
                <a:gridCol w="1642745"/>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3186430" cy="583565"/>
          </a:xfrm>
          <a:prstGeom prst="rect">
            <a:avLst/>
          </a:prstGeom>
          <a:noFill/>
          <a:ln w="9525">
            <a:noFill/>
            <a:miter lim="800000"/>
          </a:ln>
        </p:spPr>
        <p:txBody>
          <a:bodyPr wrap="none">
            <a:spAutoFit/>
          </a:bodyPr>
          <a:lstStyle/>
          <a:p>
            <a:pPr algn="l"/>
            <a:r>
              <a:rPr lang="en-US" altLang="zh-CN" sz="3200">
                <a:solidFill>
                  <a:srgbClr val="F79646"/>
                </a:solidFill>
                <a:sym typeface="+mn-ea"/>
              </a:rPr>
              <a:t>12 </a:t>
            </a:r>
            <a:r>
              <a:rPr lang="zh-CN" altLang="en-US" sz="3200">
                <a:solidFill>
                  <a:srgbClr val="F79646"/>
                </a:solidFill>
                <a:sym typeface="+mn-ea"/>
              </a:rPr>
              <a:t>安装工程产值</a:t>
            </a:r>
            <a:endParaRPr lang="zh-CN" altLang="en-US" sz="3200" b="1">
              <a:solidFill>
                <a:srgbClr val="F79646"/>
              </a:solidFill>
              <a:latin typeface="Times New Roman" panose="02020603050405020304" pitchFamily="18" charset="0"/>
              <a:sym typeface="+mn-ea"/>
            </a:endParaRPr>
          </a:p>
        </p:txBody>
      </p:sp>
      <p:sp>
        <p:nvSpPr>
          <p:cNvPr id="3" name="矩形 23"/>
          <p:cNvSpPr/>
          <p:nvPr/>
        </p:nvSpPr>
        <p:spPr>
          <a:xfrm>
            <a:off x="2988310" y="4437380"/>
            <a:ext cx="2588895" cy="850265"/>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l">
              <a:lnSpc>
                <a:spcPct val="150000"/>
              </a:lnSpc>
            </a:pPr>
            <a:r>
              <a:rPr lang="zh-CN" altLang="en-US" sz="1400" b="1" dirty="0">
                <a:latin typeface="微软雅黑" panose="020B0503020204020204" pitchFamily="34" charset="-122"/>
                <a:ea typeface="微软雅黑" panose="020B0503020204020204" pitchFamily="34" charset="-122"/>
                <a:sym typeface="+mn-ea"/>
              </a:rPr>
              <a:t>设备安装工程价值</a:t>
            </a:r>
            <a:endParaRPr lang="zh-CN" altLang="en-US" sz="1400" b="1" dirty="0">
              <a:latin typeface="微软雅黑" panose="020B0503020204020204" pitchFamily="34" charset="-122"/>
              <a:ea typeface="微软雅黑" panose="020B0503020204020204" pitchFamily="34" charset="-122"/>
              <a:sym typeface="+mn-ea"/>
            </a:endParaRPr>
          </a:p>
          <a:p>
            <a:pPr algn="l">
              <a:lnSpc>
                <a:spcPct val="150000"/>
              </a:lnSpc>
            </a:pPr>
            <a:r>
              <a:rPr lang="zh-CN" altLang="en-US"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rPr>
              <a:t>不包括被安装设备本身的价值</a:t>
            </a:r>
            <a:endParaRPr lang="zh-CN" altLang="en-US" sz="1400" b="1" kern="100">
              <a:solidFill>
                <a:srgbClr val="C55A11"/>
              </a:solidFill>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p:txBody>
      </p:sp>
      <p:sp>
        <p:nvSpPr>
          <p:cNvPr id="4" name="文本框 3"/>
          <p:cNvSpPr txBox="1"/>
          <p:nvPr/>
        </p:nvSpPr>
        <p:spPr>
          <a:xfrm>
            <a:off x="5940425" y="2061210"/>
            <a:ext cx="2540000" cy="3415030"/>
          </a:xfrm>
          <a:prstGeom prst="rect">
            <a:avLst/>
          </a:prstGeom>
          <a:solidFill>
            <a:schemeClr val="accent6">
              <a:lumMod val="60000"/>
              <a:lumOff val="40000"/>
            </a:schemeClr>
          </a:solidFill>
        </p:spPr>
        <p:txBody>
          <a:bodyPr wrap="square" rtlCol="0" anchor="t">
            <a:spAutoFit/>
          </a:bodyPr>
          <a:p>
            <a:pPr algn="just">
              <a:lnSpc>
                <a:spcPct val="150000"/>
              </a:lnSpc>
            </a:pPr>
            <a:r>
              <a:rPr lang="en-US" altLang="zh-CN">
                <a:solidFill>
                  <a:srgbClr val="000000"/>
                </a:solidFill>
                <a:sym typeface="+mn-ea"/>
              </a:rPr>
              <a:t>  </a:t>
            </a:r>
            <a:r>
              <a:rPr lang="en-US" altLang="zh-CN"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大型联动设备的安装工程产值，也可以按工序分段，再按安装工程完成的进度百分比计算安装工程产值。</a:t>
            </a:r>
            <a:endParaRPr lang="en-US" altLang="zh-CN"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just">
              <a:lnSpc>
                <a:spcPct val="150000"/>
              </a:lnSpc>
            </a:pPr>
            <a:r>
              <a:rPr lang="en-US" altLang="zh-CN"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400" b="1">
                <a:solidFill>
                  <a:srgbClr val="000000"/>
                </a:solidFill>
                <a:latin typeface="微软雅黑" panose="020B0503020204020204" pitchFamily="34" charset="-122"/>
                <a:ea typeface="微软雅黑" panose="020B0503020204020204" pitchFamily="34" charset="-122"/>
                <a:cs typeface="微软雅黑" panose="020B0503020204020204" pitchFamily="34" charset="-122"/>
                <a:sym typeface="+mn-ea"/>
              </a:rPr>
              <a:t>一般安装期较短，可以单独鉴定其质量，如机床、水泵等，可在每台安装工序全部完成后，一次计算其完成安装工程产值。即安装一台，计算一台。</a:t>
            </a:r>
            <a:endParaRPr lang="zh-CN" altLang="en-US" sz="1400" b="1">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1206500"/>
          <a:ext cx="7643495" cy="4410075"/>
        </p:xfrm>
        <a:graphic>
          <a:graphicData uri="http://schemas.openxmlformats.org/drawingml/2006/table">
            <a:tbl>
              <a:tblPr/>
              <a:tblGrid>
                <a:gridCol w="4214812"/>
                <a:gridCol w="1000125"/>
                <a:gridCol w="785813"/>
                <a:gridCol w="1642745"/>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7838">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三、建筑业总产值</a:t>
                      </a:r>
                      <a:endPar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08</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其中：装配式建筑工程产值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千元</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17</a:t>
                      </a:r>
                      <a:endParaRPr kumimoji="0" lang="zh-CN" altLang="en-US" sz="20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其中：装饰装修产值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09</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其中：在外省完成的产值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10</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建筑工程产值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安装工程产值</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8160">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其他产值</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11" name="矩形 8"/>
          <p:cNvSpPr>
            <a:spLocks noChangeArrowheads="1"/>
          </p:cNvSpPr>
          <p:nvPr/>
        </p:nvSpPr>
        <p:spPr bwMode="auto">
          <a:xfrm>
            <a:off x="2819400" y="630241"/>
            <a:ext cx="2373630" cy="583565"/>
          </a:xfrm>
          <a:prstGeom prst="rect">
            <a:avLst/>
          </a:prstGeom>
          <a:noFill/>
          <a:ln w="9525">
            <a:noFill/>
            <a:miter lim="800000"/>
          </a:ln>
        </p:spPr>
        <p:txBody>
          <a:bodyPr wrap="none">
            <a:spAutoFit/>
          </a:bodyPr>
          <a:lstStyle/>
          <a:p>
            <a:pPr algn="l"/>
            <a:r>
              <a:rPr lang="en-US" altLang="zh-CN" sz="3200">
                <a:solidFill>
                  <a:srgbClr val="F79646"/>
                </a:solidFill>
                <a:sym typeface="+mn-ea"/>
              </a:rPr>
              <a:t>13 </a:t>
            </a:r>
            <a:r>
              <a:rPr lang="zh-CN" altLang="en-US" sz="3200">
                <a:solidFill>
                  <a:srgbClr val="F79646"/>
                </a:solidFill>
                <a:sym typeface="+mn-ea"/>
              </a:rPr>
              <a:t>其他产值</a:t>
            </a:r>
            <a:endParaRPr lang="zh-CN" altLang="en-US" sz="3200" b="1">
              <a:solidFill>
                <a:srgbClr val="F79646"/>
              </a:solidFill>
              <a:latin typeface="Times New Roman" panose="02020603050405020304" pitchFamily="18" charset="0"/>
              <a:sym typeface="+mn-ea"/>
            </a:endParaRPr>
          </a:p>
        </p:txBody>
      </p:sp>
      <p:sp>
        <p:nvSpPr>
          <p:cNvPr id="3" name="矩形 23"/>
          <p:cNvSpPr/>
          <p:nvPr/>
        </p:nvSpPr>
        <p:spPr>
          <a:xfrm>
            <a:off x="2480310" y="5157470"/>
            <a:ext cx="3051810" cy="1064895"/>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l">
              <a:lnSpc>
                <a:spcPct val="150000"/>
              </a:lnSpc>
            </a:pPr>
            <a:r>
              <a:rPr lang="zh-CN" altLang="en-US" sz="1400" b="1">
                <a:latin typeface="微软雅黑" panose="020B0503020204020204" pitchFamily="34" charset="-122"/>
                <a:ea typeface="微软雅黑" panose="020B0503020204020204" pitchFamily="34" charset="-122"/>
                <a:sym typeface="+mn-ea"/>
              </a:rPr>
              <a:t>建筑业总产值中除建筑工程、安装工程以外的产值。比如：</a:t>
            </a:r>
            <a:r>
              <a:rPr lang="zh-CN" altLang="en-US" sz="1400" b="1">
                <a:solidFill>
                  <a:srgbClr val="FF0000"/>
                </a:solidFill>
                <a:latin typeface="微软雅黑" panose="020B0503020204020204" pitchFamily="34" charset="-122"/>
                <a:ea typeface="微软雅黑" panose="020B0503020204020204" pitchFamily="34" charset="-122"/>
                <a:sym typeface="+mn-ea"/>
              </a:rPr>
              <a:t>分包企业缴纳的管理费</a:t>
            </a:r>
            <a:endParaRPr lang="zh-CN" altLang="en-US" sz="1400" b="1" kern="100">
              <a:solidFill>
                <a:srgbClr val="FF0000"/>
              </a:solidFill>
              <a:latin typeface="微软雅黑" panose="020B0503020204020204" pitchFamily="34" charset="-122"/>
              <a:ea typeface="微软雅黑" panose="020B0503020204020204" pitchFamily="34" charset="-122"/>
              <a:cs typeface="Times New Roman" panose="02020603050405020304"/>
              <a:sym typeface="+mn-ea"/>
            </a:endParaRPr>
          </a:p>
        </p:txBody>
      </p:sp>
      <p:sp>
        <p:nvSpPr>
          <p:cNvPr id="4" name="文本框 3"/>
          <p:cNvSpPr txBox="1"/>
          <p:nvPr/>
        </p:nvSpPr>
        <p:spPr>
          <a:xfrm>
            <a:off x="6084570" y="1214120"/>
            <a:ext cx="2540000" cy="4615815"/>
          </a:xfrm>
          <a:prstGeom prst="rect">
            <a:avLst/>
          </a:prstGeom>
          <a:solidFill>
            <a:schemeClr val="accent6">
              <a:lumMod val="60000"/>
              <a:lumOff val="40000"/>
            </a:schemeClr>
          </a:solidFill>
        </p:spPr>
        <p:txBody>
          <a:bodyPr wrap="square" rtlCol="0" anchor="t">
            <a:spAutoFit/>
          </a:bodyPr>
          <a:p>
            <a:pPr algn="just">
              <a:lnSpc>
                <a:spcPct val="150000"/>
              </a:lnSpc>
            </a:pPr>
            <a:r>
              <a:rPr lang="zh-CN" altLang="en-US" sz="1400">
                <a:sym typeface="+mn-ea"/>
              </a:rPr>
              <a:t>  </a:t>
            </a:r>
            <a:endParaRPr lang="zh-CN" altLang="en-US" sz="1400">
              <a:sym typeface="+mn-ea"/>
            </a:endParaRPr>
          </a:p>
          <a:p>
            <a:pPr algn="just">
              <a:lnSpc>
                <a:spcPct val="150000"/>
              </a:lnSpc>
            </a:pPr>
            <a:r>
              <a:rPr lang="zh-CN" altLang="en-US" sz="1400">
                <a:sym typeface="+mn-ea"/>
              </a:rPr>
              <a:t>  </a:t>
            </a:r>
            <a:endParaRPr lang="zh-CN" altLang="en-US" sz="1400">
              <a:sym typeface="+mn-ea"/>
            </a:endParaRPr>
          </a:p>
          <a:p>
            <a:pPr algn="just">
              <a:lnSpc>
                <a:spcPct val="150000"/>
              </a:lnSpc>
            </a:pPr>
            <a:r>
              <a:rPr lang="zh-CN" altLang="en-US" sz="1400" b="1">
                <a:latin typeface="微软雅黑" panose="020B0503020204020204" pitchFamily="34" charset="-122"/>
                <a:ea typeface="微软雅黑" panose="020B0503020204020204" pitchFamily="34" charset="-122"/>
                <a:sym typeface="+mn-ea"/>
              </a:rPr>
              <a:t>①房屋构筑物修理产值</a:t>
            </a:r>
            <a:r>
              <a:rPr lang="zh-CN" altLang="en-US" sz="1400">
                <a:solidFill>
                  <a:schemeClr val="hlink"/>
                </a:solidFill>
                <a:sym typeface="+mn-ea"/>
              </a:rPr>
              <a:t>（不包括被修理房屋、构筑物本身价值和生产设备的修理价值）</a:t>
            </a:r>
            <a:endParaRPr lang="zh-CN" altLang="en-US" sz="1400">
              <a:solidFill>
                <a:schemeClr val="hlink"/>
              </a:solidFill>
            </a:endParaRPr>
          </a:p>
          <a:p>
            <a:pPr algn="just">
              <a:lnSpc>
                <a:spcPct val="150000"/>
              </a:lnSpc>
            </a:pPr>
            <a:r>
              <a:rPr lang="zh-CN" altLang="en-US" sz="1400" b="1">
                <a:latin typeface="微软雅黑" panose="020B0503020204020204" pitchFamily="34" charset="-122"/>
                <a:ea typeface="微软雅黑" panose="020B0503020204020204" pitchFamily="34" charset="-122"/>
                <a:sym typeface="+mn-ea"/>
              </a:rPr>
              <a:t>②非标准设备制造产值</a:t>
            </a:r>
            <a:r>
              <a:rPr lang="zh-CN" altLang="en-US" sz="1400">
                <a:sym typeface="+mn-ea"/>
              </a:rPr>
              <a:t> </a:t>
            </a:r>
            <a:r>
              <a:rPr lang="zh-CN" altLang="en-US" sz="1400">
                <a:solidFill>
                  <a:schemeClr val="hlink"/>
                </a:solidFill>
                <a:sym typeface="+mn-ea"/>
              </a:rPr>
              <a:t>（指加工制造没有定型的非标准生产设备的加工费和原材料价值以及附属加工厂为本企业承建工程制作的非标准设备的价值）</a:t>
            </a:r>
            <a:endParaRPr lang="zh-CN" altLang="en-US" sz="1400"/>
          </a:p>
          <a:p>
            <a:pPr algn="just">
              <a:lnSpc>
                <a:spcPct val="150000"/>
              </a:lnSpc>
            </a:pPr>
            <a:r>
              <a:rPr lang="zh-CN" altLang="en-US" sz="1400" b="1">
                <a:latin typeface="微软雅黑" panose="020B0503020204020204" pitchFamily="34" charset="-122"/>
                <a:ea typeface="微软雅黑" panose="020B0503020204020204" pitchFamily="34" charset="-122"/>
                <a:cs typeface="微软雅黑" panose="020B0503020204020204" pitchFamily="34" charset="-122"/>
                <a:sym typeface="+mn-ea"/>
              </a:rPr>
              <a:t>③总包企业向分包企业收取的管理费 </a:t>
            </a:r>
            <a:endParaRPr lang="zh-CN" altLang="en-US" sz="1400"/>
          </a:p>
          <a:p>
            <a:pPr algn="just">
              <a:lnSpc>
                <a:spcPct val="150000"/>
              </a:lnSpc>
            </a:pPr>
            <a:r>
              <a:rPr lang="zh-CN" altLang="en-US" sz="1400" b="1">
                <a:latin typeface="微软雅黑" panose="020B0503020204020204" pitchFamily="34" charset="-122"/>
                <a:ea typeface="微软雅黑" panose="020B0503020204020204" pitchFamily="34" charset="-122"/>
                <a:cs typeface="微软雅黑" panose="020B0503020204020204" pitchFamily="34" charset="-122"/>
                <a:sym typeface="+mn-ea"/>
              </a:rPr>
              <a:t>④不能明确划分的施工活动所完成的产值 </a:t>
            </a:r>
            <a:endParaRPr lang="zh-CN" altLang="en-US" sz="1400"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6372225" y="1341120"/>
            <a:ext cx="1776095" cy="504825"/>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包括内容</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626044" y="44133"/>
            <a:ext cx="1152525" cy="431800"/>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a:solidFill>
                  <a:srgbClr val="FFFFFF"/>
                </a:solidFill>
                <a:latin typeface="微软雅黑" panose="020B0503020204020204" pitchFamily="34" charset="-122"/>
                <a:ea typeface="微软雅黑" panose="020B0503020204020204" pitchFamily="34" charset="-122"/>
              </a:rPr>
              <a:t>承揽工程</a:t>
            </a:r>
            <a:endParaRPr lang="zh-CN" altLang="en-US">
              <a:solidFill>
                <a:srgbClr val="FFFFFF"/>
              </a:solidFill>
              <a:latin typeface="微软雅黑" panose="020B0503020204020204" pitchFamily="34" charset="-122"/>
              <a:ea typeface="微软雅黑" panose="020B0503020204020204" pitchFamily="34" charset="-122"/>
            </a:endParaRPr>
          </a:p>
        </p:txBody>
      </p:sp>
      <p:cxnSp>
        <p:nvCxnSpPr>
          <p:cNvPr id="4" name="直线连接符 3"/>
          <p:cNvCxnSpPr>
            <a:cxnSpLocks noChangeShapeType="1"/>
          </p:cNvCxnSpPr>
          <p:nvPr/>
        </p:nvCxnSpPr>
        <p:spPr bwMode="auto">
          <a:xfrm>
            <a:off x="3239770" y="475933"/>
            <a:ext cx="0" cy="21590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8" name="直线连接符 7"/>
          <p:cNvCxnSpPr>
            <a:cxnSpLocks noChangeShapeType="1"/>
          </p:cNvCxnSpPr>
          <p:nvPr/>
        </p:nvCxnSpPr>
        <p:spPr bwMode="auto">
          <a:xfrm>
            <a:off x="1835470" y="692468"/>
            <a:ext cx="2808287" cy="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0" name="直线箭头连接符 9"/>
          <p:cNvCxnSpPr>
            <a:cxnSpLocks noChangeShapeType="1"/>
          </p:cNvCxnSpPr>
          <p:nvPr/>
        </p:nvCxnSpPr>
        <p:spPr bwMode="auto">
          <a:xfrm>
            <a:off x="1835468" y="692468"/>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2" name="直线箭头连接符 11"/>
          <p:cNvCxnSpPr>
            <a:cxnSpLocks noChangeShapeType="1"/>
          </p:cNvCxnSpPr>
          <p:nvPr/>
        </p:nvCxnSpPr>
        <p:spPr bwMode="auto">
          <a:xfrm>
            <a:off x="4643755" y="692468"/>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13" name="矩形 12"/>
          <p:cNvSpPr>
            <a:spLocks noChangeArrowheads="1"/>
          </p:cNvSpPr>
          <p:nvPr/>
        </p:nvSpPr>
        <p:spPr bwMode="auto">
          <a:xfrm>
            <a:off x="755651" y="980758"/>
            <a:ext cx="2376488" cy="6477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ea typeface="微软雅黑" panose="020B0503020204020204" pitchFamily="34" charset="-122"/>
              </a:rPr>
              <a:t>与建设单位签订合同</a:t>
            </a:r>
            <a:r>
              <a:rPr lang="zh-CN" altLang="en-US" dirty="0">
                <a:solidFill>
                  <a:srgbClr val="C0504D"/>
                </a:solidFill>
                <a:latin typeface="微软雅黑" panose="020B0503020204020204" pitchFamily="34" charset="-122"/>
                <a:ea typeface="微软雅黑" panose="020B0503020204020204" pitchFamily="34" charset="-122"/>
              </a:rPr>
              <a:t>（填报合同额）</a:t>
            </a:r>
            <a:endParaRPr lang="zh-CN" altLang="en-US" dirty="0">
              <a:solidFill>
                <a:srgbClr val="C0504D"/>
              </a:solidFill>
              <a:latin typeface="微软雅黑" panose="020B0503020204020204" pitchFamily="34" charset="-122"/>
              <a:ea typeface="微软雅黑" panose="020B0503020204020204" pitchFamily="34" charset="-122"/>
            </a:endParaRPr>
          </a:p>
        </p:txBody>
      </p:sp>
      <p:sp>
        <p:nvSpPr>
          <p:cNvPr id="14" name="矩形 13"/>
          <p:cNvSpPr>
            <a:spLocks noChangeArrowheads="1"/>
          </p:cNvSpPr>
          <p:nvPr/>
        </p:nvSpPr>
        <p:spPr bwMode="auto">
          <a:xfrm>
            <a:off x="3635375" y="980758"/>
            <a:ext cx="2592388" cy="647700"/>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lgn="ctr">
              <a:defRPr/>
            </a:pPr>
            <a:r>
              <a:rPr lang="zh-CN" altLang="en-US" dirty="0">
                <a:solidFill>
                  <a:srgbClr val="FFFFFF"/>
                </a:solidFill>
                <a:latin typeface="微软雅黑" panose="020B0503020204020204" pitchFamily="34" charset="-122"/>
                <a:ea typeface="微软雅黑" panose="020B0503020204020204" pitchFamily="34" charset="-122"/>
              </a:rPr>
              <a:t>与建筑企业签订合同</a:t>
            </a:r>
            <a:r>
              <a:rPr lang="zh-CN" altLang="en-US" dirty="0">
                <a:solidFill>
                  <a:schemeClr val="accent2"/>
                </a:solidFill>
                <a:latin typeface="微软雅黑" panose="020B0503020204020204" pitchFamily="34" charset="-122"/>
                <a:ea typeface="微软雅黑" panose="020B0503020204020204" pitchFamily="34" charset="-122"/>
              </a:rPr>
              <a:t>（不填报合同额）</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4140835" y="2061210"/>
            <a:ext cx="1151890" cy="358140"/>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自行施工</a:t>
            </a:r>
            <a:endPar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1" name="直线连接符 20"/>
          <p:cNvCxnSpPr>
            <a:cxnSpLocks noChangeShapeType="1"/>
          </p:cNvCxnSpPr>
          <p:nvPr/>
        </p:nvCxnSpPr>
        <p:spPr bwMode="auto">
          <a:xfrm>
            <a:off x="969645" y="1772920"/>
            <a:ext cx="1657985" cy="0"/>
          </a:xfrm>
          <a:prstGeom prst="line">
            <a:avLst/>
          </a:prstGeom>
          <a:noFill/>
          <a:ln w="25400">
            <a:solidFill>
              <a:schemeClr val="accent1"/>
            </a:solidFill>
            <a:round/>
          </a:ln>
          <a:effectLst>
            <a:outerShdw dist="20000" dir="5400000" rotWithShape="0">
              <a:srgbClr val="808080">
                <a:alpha val="37999"/>
              </a:srgbClr>
            </a:outerShdw>
          </a:effectLst>
        </p:spPr>
      </p:cxnSp>
      <p:sp>
        <p:nvSpPr>
          <p:cNvPr id="22" name="矩形 21"/>
          <p:cNvSpPr>
            <a:spLocks noChangeArrowheads="1"/>
          </p:cNvSpPr>
          <p:nvPr/>
        </p:nvSpPr>
        <p:spPr bwMode="auto">
          <a:xfrm>
            <a:off x="2339975" y="1988820"/>
            <a:ext cx="1116330" cy="431800"/>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自行施工</a:t>
            </a:r>
            <a:endPar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29" name="直线箭头连接符 28"/>
          <p:cNvCxnSpPr>
            <a:cxnSpLocks noChangeShapeType="1"/>
          </p:cNvCxnSpPr>
          <p:nvPr/>
        </p:nvCxnSpPr>
        <p:spPr bwMode="auto">
          <a:xfrm>
            <a:off x="2627313" y="1772603"/>
            <a:ext cx="0" cy="217487"/>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32" name="直线箭头连接符 31"/>
          <p:cNvCxnSpPr>
            <a:cxnSpLocks noChangeShapeType="1"/>
          </p:cNvCxnSpPr>
          <p:nvPr/>
        </p:nvCxnSpPr>
        <p:spPr bwMode="auto">
          <a:xfrm flipH="1">
            <a:off x="4715828" y="1628460"/>
            <a:ext cx="1587" cy="433387"/>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38" name="直线箭头连接符 37"/>
          <p:cNvCxnSpPr>
            <a:cxnSpLocks noChangeShapeType="1"/>
          </p:cNvCxnSpPr>
          <p:nvPr/>
        </p:nvCxnSpPr>
        <p:spPr bwMode="auto">
          <a:xfrm>
            <a:off x="971550" y="1772603"/>
            <a:ext cx="0" cy="217487"/>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42" name="矩形 41"/>
          <p:cNvSpPr>
            <a:spLocks noChangeArrowheads="1"/>
          </p:cNvSpPr>
          <p:nvPr/>
        </p:nvSpPr>
        <p:spPr bwMode="auto">
          <a:xfrm>
            <a:off x="394654" y="1988820"/>
            <a:ext cx="1152525" cy="431800"/>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rPr>
              <a:t>分包出去</a:t>
            </a:r>
            <a:endParaRPr lang="zh-CN" altLang="en-US" dirty="0">
              <a:solidFill>
                <a:schemeClr val="lt1"/>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3" name="直线连接符 42"/>
          <p:cNvCxnSpPr>
            <a:cxnSpLocks noChangeShapeType="1"/>
          </p:cNvCxnSpPr>
          <p:nvPr/>
        </p:nvCxnSpPr>
        <p:spPr bwMode="auto">
          <a:xfrm>
            <a:off x="540385" y="2635885"/>
            <a:ext cx="1295400" cy="127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44" name="直线连接符 43"/>
          <p:cNvCxnSpPr>
            <a:cxnSpLocks noChangeShapeType="1"/>
          </p:cNvCxnSpPr>
          <p:nvPr/>
        </p:nvCxnSpPr>
        <p:spPr bwMode="auto">
          <a:xfrm>
            <a:off x="969645" y="2493014"/>
            <a:ext cx="0" cy="142875"/>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47" name="直线箭头连接符 46"/>
          <p:cNvCxnSpPr>
            <a:cxnSpLocks noChangeShapeType="1"/>
          </p:cNvCxnSpPr>
          <p:nvPr/>
        </p:nvCxnSpPr>
        <p:spPr bwMode="auto">
          <a:xfrm>
            <a:off x="540068" y="2635885"/>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48" name="直线箭头连接符 47"/>
          <p:cNvCxnSpPr>
            <a:cxnSpLocks noChangeShapeType="1"/>
          </p:cNvCxnSpPr>
          <p:nvPr/>
        </p:nvCxnSpPr>
        <p:spPr bwMode="auto">
          <a:xfrm>
            <a:off x="1838008" y="2635885"/>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49" name="矩形 48"/>
          <p:cNvSpPr>
            <a:spLocks noChangeArrowheads="1"/>
          </p:cNvSpPr>
          <p:nvPr/>
        </p:nvSpPr>
        <p:spPr bwMode="auto">
          <a:xfrm>
            <a:off x="35562" y="2851785"/>
            <a:ext cx="1152525" cy="649288"/>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a:solidFill>
                  <a:srgbClr val="FFFFFF"/>
                </a:solidFill>
                <a:latin typeface="微软雅黑" panose="020B0503020204020204" pitchFamily="34" charset="-122"/>
                <a:ea typeface="微软雅黑" panose="020B0503020204020204" pitchFamily="34" charset="-122"/>
              </a:rPr>
              <a:t>分包企业是法人</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1" name="矩形 60"/>
          <p:cNvSpPr>
            <a:spLocks noChangeArrowheads="1"/>
          </p:cNvSpPr>
          <p:nvPr/>
        </p:nvSpPr>
        <p:spPr bwMode="auto">
          <a:xfrm>
            <a:off x="1331597" y="2851785"/>
            <a:ext cx="1152525" cy="649288"/>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zh-CN" altLang="en-US">
                <a:solidFill>
                  <a:srgbClr val="FFFFFF"/>
                </a:solidFill>
                <a:latin typeface="微软雅黑" panose="020B0503020204020204" pitchFamily="34" charset="-122"/>
                <a:ea typeface="微软雅黑" panose="020B0503020204020204" pitchFamily="34" charset="-122"/>
              </a:rPr>
              <a:t>分包企业不是法人</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77" name="矩形 76"/>
          <p:cNvSpPr>
            <a:spLocks noChangeArrowheads="1"/>
          </p:cNvSpPr>
          <p:nvPr/>
        </p:nvSpPr>
        <p:spPr bwMode="auto">
          <a:xfrm>
            <a:off x="34610" y="3932877"/>
            <a:ext cx="1512887" cy="719137"/>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06 </a:t>
            </a:r>
            <a:r>
              <a:rPr lang="zh-CN" altLang="en-US">
                <a:solidFill>
                  <a:srgbClr val="FFFFFF"/>
                </a:solidFill>
                <a:latin typeface="微软雅黑" panose="020B0503020204020204" pitchFamily="34" charset="-122"/>
                <a:ea typeface="微软雅黑" panose="020B0503020204020204" pitchFamily="34" charset="-122"/>
              </a:rPr>
              <a:t>分包出去工程的产值</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78" name="矩形 77"/>
          <p:cNvSpPr>
            <a:spLocks noChangeArrowheads="1"/>
          </p:cNvSpPr>
          <p:nvPr/>
        </p:nvSpPr>
        <p:spPr bwMode="auto">
          <a:xfrm>
            <a:off x="2051368" y="3932877"/>
            <a:ext cx="1439862" cy="71913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05 </a:t>
            </a:r>
            <a:r>
              <a:rPr lang="zh-CN" altLang="en-US">
                <a:solidFill>
                  <a:srgbClr val="FFFFFF"/>
                </a:solidFill>
                <a:latin typeface="微软雅黑" panose="020B0503020204020204" pitchFamily="34" charset="-122"/>
                <a:ea typeface="微软雅黑" panose="020B0503020204020204" pitchFamily="34" charset="-122"/>
              </a:rPr>
              <a:t>自行完成施工产值</a:t>
            </a:r>
            <a:endParaRPr lang="zh-CN" altLang="en-US">
              <a:solidFill>
                <a:srgbClr val="FFFFFF"/>
              </a:solidFill>
              <a:latin typeface="微软雅黑" panose="020B0503020204020204" pitchFamily="34" charset="-122"/>
              <a:ea typeface="微软雅黑" panose="020B0503020204020204" pitchFamily="34" charset="-122"/>
            </a:endParaRPr>
          </a:p>
        </p:txBody>
      </p:sp>
      <p:cxnSp>
        <p:nvCxnSpPr>
          <p:cNvPr id="80" name="直线连接符 79"/>
          <p:cNvCxnSpPr>
            <a:cxnSpLocks noChangeShapeType="1"/>
            <a:stCxn id="61" idx="2"/>
          </p:cNvCxnSpPr>
          <p:nvPr/>
        </p:nvCxnSpPr>
        <p:spPr bwMode="auto">
          <a:xfrm>
            <a:off x="1907858" y="3501073"/>
            <a:ext cx="0" cy="21590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88" name="直线连接符 87"/>
          <p:cNvCxnSpPr>
            <a:cxnSpLocks noChangeShapeType="1"/>
          </p:cNvCxnSpPr>
          <p:nvPr/>
        </p:nvCxnSpPr>
        <p:spPr bwMode="auto">
          <a:xfrm>
            <a:off x="1908175" y="3717290"/>
            <a:ext cx="1007745" cy="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96" name="直线箭头连接符 95"/>
          <p:cNvCxnSpPr>
            <a:cxnSpLocks noChangeShapeType="1"/>
          </p:cNvCxnSpPr>
          <p:nvPr/>
        </p:nvCxnSpPr>
        <p:spPr bwMode="auto">
          <a:xfrm>
            <a:off x="2915920" y="3717290"/>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97" name="直线连接符 96"/>
          <p:cNvCxnSpPr>
            <a:cxnSpLocks noChangeShapeType="1"/>
            <a:stCxn id="22" idx="2"/>
          </p:cNvCxnSpPr>
          <p:nvPr/>
        </p:nvCxnSpPr>
        <p:spPr bwMode="auto">
          <a:xfrm>
            <a:off x="2898140" y="2420620"/>
            <a:ext cx="17780" cy="129667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99" name="直线箭头连接符 98"/>
          <p:cNvCxnSpPr>
            <a:cxnSpLocks noChangeShapeType="1"/>
          </p:cNvCxnSpPr>
          <p:nvPr/>
        </p:nvCxnSpPr>
        <p:spPr bwMode="auto">
          <a:xfrm>
            <a:off x="755333" y="3501073"/>
            <a:ext cx="0" cy="4318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01" name="直线连接符 100"/>
          <p:cNvCxnSpPr>
            <a:cxnSpLocks noChangeShapeType="1"/>
          </p:cNvCxnSpPr>
          <p:nvPr/>
        </p:nvCxnSpPr>
        <p:spPr bwMode="auto">
          <a:xfrm>
            <a:off x="755333" y="4652010"/>
            <a:ext cx="0" cy="217488"/>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02" name="直线连接符 101"/>
          <p:cNvCxnSpPr>
            <a:cxnSpLocks noChangeShapeType="1"/>
          </p:cNvCxnSpPr>
          <p:nvPr/>
        </p:nvCxnSpPr>
        <p:spPr bwMode="auto">
          <a:xfrm>
            <a:off x="2987358" y="4652010"/>
            <a:ext cx="0" cy="217488"/>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03" name="直线连接符 102"/>
          <p:cNvCxnSpPr>
            <a:cxnSpLocks noChangeShapeType="1"/>
          </p:cNvCxnSpPr>
          <p:nvPr/>
        </p:nvCxnSpPr>
        <p:spPr bwMode="auto">
          <a:xfrm>
            <a:off x="755335" y="4869498"/>
            <a:ext cx="2232025" cy="0"/>
          </a:xfrm>
          <a:prstGeom prst="line">
            <a:avLst/>
          </a:prstGeom>
          <a:noFill/>
          <a:ln w="25400">
            <a:solidFill>
              <a:schemeClr val="accent1"/>
            </a:solidFill>
            <a:round/>
          </a:ln>
          <a:effectLst>
            <a:outerShdw dist="20000" dir="5400000" rotWithShape="0">
              <a:srgbClr val="808080">
                <a:alpha val="37999"/>
              </a:srgbClr>
            </a:outerShdw>
          </a:effectLst>
        </p:spPr>
      </p:cxnSp>
      <p:sp>
        <p:nvSpPr>
          <p:cNvPr id="106" name="矩形 105"/>
          <p:cNvSpPr>
            <a:spLocks noChangeArrowheads="1"/>
          </p:cNvSpPr>
          <p:nvPr/>
        </p:nvSpPr>
        <p:spPr bwMode="auto">
          <a:xfrm>
            <a:off x="610872" y="5085398"/>
            <a:ext cx="2592388" cy="6477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04</a:t>
            </a:r>
            <a:r>
              <a:rPr lang="zh-CN" altLang="en-US">
                <a:solidFill>
                  <a:srgbClr val="FFFFFF"/>
                </a:solidFill>
                <a:latin typeface="微软雅黑" panose="020B0503020204020204" pitchFamily="34" charset="-122"/>
                <a:ea typeface="微软雅黑" panose="020B0503020204020204" pitchFamily="34" charset="-122"/>
              </a:rPr>
              <a:t> 直接从建设单位承揽工程完成的产值</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8" name="矩形 107"/>
          <p:cNvSpPr>
            <a:spLocks noChangeArrowheads="1"/>
          </p:cNvSpPr>
          <p:nvPr/>
        </p:nvSpPr>
        <p:spPr bwMode="auto">
          <a:xfrm>
            <a:off x="3635060" y="3932877"/>
            <a:ext cx="2376487" cy="71913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07 </a:t>
            </a:r>
            <a:r>
              <a:rPr lang="zh-CN" altLang="en-US">
                <a:solidFill>
                  <a:srgbClr val="FFFFFF"/>
                </a:solidFill>
                <a:latin typeface="微软雅黑" panose="020B0503020204020204" pitchFamily="34" charset="-122"/>
                <a:ea typeface="微软雅黑" panose="020B0503020204020204" pitchFamily="34" charset="-122"/>
              </a:rPr>
              <a:t>从建设单位以外承揽工程完成的产值</a:t>
            </a:r>
            <a:endParaRPr lang="zh-CN" altLang="en-US">
              <a:solidFill>
                <a:srgbClr val="FFFFFF"/>
              </a:solidFill>
              <a:latin typeface="微软雅黑" panose="020B0503020204020204" pitchFamily="34" charset="-122"/>
              <a:ea typeface="微软雅黑" panose="020B0503020204020204" pitchFamily="34" charset="-122"/>
            </a:endParaRPr>
          </a:p>
        </p:txBody>
      </p:sp>
      <p:cxnSp>
        <p:nvCxnSpPr>
          <p:cNvPr id="109" name="直线箭头连接符 108"/>
          <p:cNvCxnSpPr>
            <a:cxnSpLocks noChangeShapeType="1"/>
            <a:stCxn id="17" idx="2"/>
          </p:cNvCxnSpPr>
          <p:nvPr/>
        </p:nvCxnSpPr>
        <p:spPr bwMode="auto">
          <a:xfrm flipH="1">
            <a:off x="4716145" y="2419350"/>
            <a:ext cx="635" cy="151384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11" name="直线连接符 110"/>
          <p:cNvCxnSpPr>
            <a:cxnSpLocks noChangeShapeType="1"/>
          </p:cNvCxnSpPr>
          <p:nvPr/>
        </p:nvCxnSpPr>
        <p:spPr bwMode="auto">
          <a:xfrm flipV="1">
            <a:off x="3276600" y="4869180"/>
            <a:ext cx="2159635" cy="635"/>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12" name="直线连接符 111"/>
          <p:cNvCxnSpPr>
            <a:cxnSpLocks noChangeShapeType="1"/>
          </p:cNvCxnSpPr>
          <p:nvPr/>
        </p:nvCxnSpPr>
        <p:spPr bwMode="auto">
          <a:xfrm>
            <a:off x="3276283" y="4653280"/>
            <a:ext cx="0" cy="217488"/>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13" name="直线连接符 112"/>
          <p:cNvCxnSpPr>
            <a:cxnSpLocks noChangeShapeType="1"/>
          </p:cNvCxnSpPr>
          <p:nvPr/>
        </p:nvCxnSpPr>
        <p:spPr bwMode="auto">
          <a:xfrm>
            <a:off x="5436553" y="4629785"/>
            <a:ext cx="0" cy="217488"/>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17" name="直线箭头连接符 116"/>
          <p:cNvCxnSpPr>
            <a:cxnSpLocks noChangeShapeType="1"/>
          </p:cNvCxnSpPr>
          <p:nvPr/>
        </p:nvCxnSpPr>
        <p:spPr bwMode="auto">
          <a:xfrm>
            <a:off x="4932045" y="4869502"/>
            <a:ext cx="0" cy="287337"/>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18" name="直线箭头连接符 117"/>
          <p:cNvCxnSpPr>
            <a:cxnSpLocks noChangeShapeType="1"/>
          </p:cNvCxnSpPr>
          <p:nvPr/>
        </p:nvCxnSpPr>
        <p:spPr bwMode="auto">
          <a:xfrm>
            <a:off x="1906270" y="4869498"/>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120" name="矩形 119"/>
          <p:cNvSpPr>
            <a:spLocks noChangeArrowheads="1"/>
          </p:cNvSpPr>
          <p:nvPr/>
        </p:nvSpPr>
        <p:spPr bwMode="auto">
          <a:xfrm>
            <a:off x="3706495" y="5156839"/>
            <a:ext cx="2376488" cy="5762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lang="en-US" altLang="zh-CN" dirty="0">
                <a:solidFill>
                  <a:srgbClr val="FFFFFF"/>
                </a:solidFill>
                <a:latin typeface="微软雅黑" panose="020B0503020204020204" pitchFamily="34" charset="-122"/>
                <a:ea typeface="微软雅黑" panose="020B0503020204020204" pitchFamily="34" charset="-122"/>
              </a:rPr>
              <a:t>08</a:t>
            </a:r>
            <a:r>
              <a:rPr lang="zh-CN" altLang="en-US" dirty="0">
                <a:solidFill>
                  <a:srgbClr val="FFFFFF"/>
                </a:solidFill>
                <a:latin typeface="微软雅黑" panose="020B0503020204020204" pitchFamily="34" charset="-122"/>
                <a:ea typeface="微软雅黑" panose="020B0503020204020204" pitchFamily="34" charset="-122"/>
              </a:rPr>
              <a:t> 建筑业总产值</a:t>
            </a:r>
            <a:endParaRPr lang="zh-CN" altLang="en-US" dirty="0">
              <a:solidFill>
                <a:srgbClr val="FFFFFF"/>
              </a:solidFill>
              <a:latin typeface="微软雅黑" panose="020B0503020204020204" pitchFamily="34" charset="-122"/>
              <a:ea typeface="微软雅黑" panose="020B0503020204020204" pitchFamily="34" charset="-122"/>
            </a:endParaRPr>
          </a:p>
        </p:txBody>
      </p:sp>
      <p:cxnSp>
        <p:nvCxnSpPr>
          <p:cNvPr id="122" name="直线连接符 121"/>
          <p:cNvCxnSpPr>
            <a:cxnSpLocks noChangeShapeType="1"/>
          </p:cNvCxnSpPr>
          <p:nvPr/>
        </p:nvCxnSpPr>
        <p:spPr bwMode="auto">
          <a:xfrm>
            <a:off x="4932045" y="5733098"/>
            <a:ext cx="0" cy="144462"/>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23" name="直线连接符 122"/>
          <p:cNvCxnSpPr>
            <a:cxnSpLocks noChangeShapeType="1"/>
          </p:cNvCxnSpPr>
          <p:nvPr/>
        </p:nvCxnSpPr>
        <p:spPr bwMode="auto">
          <a:xfrm>
            <a:off x="3635060" y="5877560"/>
            <a:ext cx="2808287" cy="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24" name="直线箭头连接符 123"/>
          <p:cNvCxnSpPr>
            <a:cxnSpLocks noChangeShapeType="1"/>
          </p:cNvCxnSpPr>
          <p:nvPr/>
        </p:nvCxnSpPr>
        <p:spPr bwMode="auto">
          <a:xfrm>
            <a:off x="3635058" y="5877560"/>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125" name="矩形 124"/>
          <p:cNvSpPr>
            <a:spLocks noChangeArrowheads="1"/>
          </p:cNvSpPr>
          <p:nvPr/>
        </p:nvSpPr>
        <p:spPr bwMode="auto">
          <a:xfrm>
            <a:off x="1618933" y="6120448"/>
            <a:ext cx="2303462" cy="620712"/>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11 </a:t>
            </a:r>
            <a:r>
              <a:rPr lang="zh-CN" altLang="en-US">
                <a:solidFill>
                  <a:srgbClr val="FFFFFF"/>
                </a:solidFill>
                <a:latin typeface="微软雅黑" panose="020B0503020204020204" pitchFamily="34" charset="-122"/>
                <a:ea typeface="微软雅黑" panose="020B0503020204020204" pitchFamily="34" charset="-122"/>
              </a:rPr>
              <a:t>建筑工</a:t>
            </a:r>
            <a:endParaRPr lang="en-US" altLang="zh-CN">
              <a:solidFill>
                <a:srgbClr val="FFFFFF"/>
              </a:solidFill>
              <a:latin typeface="微软雅黑" panose="020B0503020204020204" pitchFamily="34" charset="-122"/>
              <a:ea typeface="微软雅黑" panose="020B0503020204020204" pitchFamily="34" charset="-122"/>
            </a:endParaRPr>
          </a:p>
          <a:p>
            <a:pPr>
              <a:defRPr/>
            </a:pPr>
            <a:r>
              <a:rPr lang="zh-CN" altLang="en-US">
                <a:solidFill>
                  <a:srgbClr val="FFFFFF"/>
                </a:solidFill>
                <a:latin typeface="微软雅黑" panose="020B0503020204020204" pitchFamily="34" charset="-122"/>
                <a:ea typeface="微软雅黑" panose="020B0503020204020204" pitchFamily="34" charset="-122"/>
              </a:rPr>
              <a:t>程产值</a:t>
            </a:r>
            <a:endParaRPr lang="zh-CN" altLang="en-US">
              <a:solidFill>
                <a:srgbClr val="FFFFFF"/>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rcRect l="28394" t="32200" r="52271" b="20630"/>
          <a:stretch>
            <a:fillRect/>
          </a:stretch>
        </p:blipFill>
        <p:spPr>
          <a:xfrm>
            <a:off x="6228080" y="44450"/>
            <a:ext cx="2812415" cy="4043680"/>
          </a:xfrm>
          <a:prstGeom prst="rect">
            <a:avLst/>
          </a:prstGeom>
        </p:spPr>
      </p:pic>
      <p:sp>
        <p:nvSpPr>
          <p:cNvPr id="137" name="矩形 136"/>
          <p:cNvSpPr>
            <a:spLocks noChangeArrowheads="1"/>
          </p:cNvSpPr>
          <p:nvPr/>
        </p:nvSpPr>
        <p:spPr bwMode="auto">
          <a:xfrm>
            <a:off x="4282758" y="6093464"/>
            <a:ext cx="1368425" cy="620713"/>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a:solidFill>
                  <a:srgbClr val="FFFFFF"/>
                </a:solidFill>
                <a:latin typeface="微软雅黑" panose="020B0503020204020204" pitchFamily="34" charset="-122"/>
                <a:ea typeface="微软雅黑" panose="020B0503020204020204" pitchFamily="34" charset="-122"/>
              </a:rPr>
              <a:t>12 </a:t>
            </a:r>
            <a:r>
              <a:rPr lang="zh-CN" altLang="en-US">
                <a:solidFill>
                  <a:srgbClr val="FFFFFF"/>
                </a:solidFill>
                <a:latin typeface="微软雅黑" panose="020B0503020204020204" pitchFamily="34" charset="-122"/>
                <a:ea typeface="微软雅黑" panose="020B0503020204020204" pitchFamily="34" charset="-122"/>
              </a:rPr>
              <a:t>安装工程产值</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38" name="矩形 137"/>
          <p:cNvSpPr>
            <a:spLocks noChangeArrowheads="1"/>
          </p:cNvSpPr>
          <p:nvPr/>
        </p:nvSpPr>
        <p:spPr bwMode="auto">
          <a:xfrm>
            <a:off x="5940108" y="6093464"/>
            <a:ext cx="1079500" cy="620713"/>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dirty="0">
                <a:solidFill>
                  <a:srgbClr val="FFFFFF"/>
                </a:solidFill>
                <a:latin typeface="微软雅黑" panose="020B0503020204020204" pitchFamily="34" charset="-122"/>
                <a:ea typeface="微软雅黑" panose="020B0503020204020204" pitchFamily="34" charset="-122"/>
              </a:rPr>
              <a:t>13 </a:t>
            </a:r>
            <a:r>
              <a:rPr lang="zh-CN" altLang="en-US" dirty="0">
                <a:solidFill>
                  <a:srgbClr val="FFFFFF"/>
                </a:solidFill>
                <a:latin typeface="微软雅黑" panose="020B0503020204020204" pitchFamily="34" charset="-122"/>
                <a:ea typeface="微软雅黑" panose="020B0503020204020204" pitchFamily="34" charset="-122"/>
              </a:rPr>
              <a:t>其他产值</a:t>
            </a:r>
            <a:endParaRPr lang="zh-CN" altLang="en-US" dirty="0">
              <a:solidFill>
                <a:srgbClr val="FFFFFF"/>
              </a:solidFill>
              <a:latin typeface="微软雅黑" panose="020B0503020204020204" pitchFamily="34" charset="-122"/>
              <a:ea typeface="微软雅黑" panose="020B0503020204020204" pitchFamily="34" charset="-122"/>
            </a:endParaRPr>
          </a:p>
        </p:txBody>
      </p:sp>
      <p:cxnSp>
        <p:nvCxnSpPr>
          <p:cNvPr id="139" name="直线箭头连接符 138"/>
          <p:cNvCxnSpPr>
            <a:cxnSpLocks noChangeShapeType="1"/>
          </p:cNvCxnSpPr>
          <p:nvPr/>
        </p:nvCxnSpPr>
        <p:spPr bwMode="auto">
          <a:xfrm>
            <a:off x="4932045" y="5877560"/>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40" name="直线箭头连接符 139"/>
          <p:cNvCxnSpPr>
            <a:cxnSpLocks noChangeShapeType="1"/>
          </p:cNvCxnSpPr>
          <p:nvPr/>
        </p:nvCxnSpPr>
        <p:spPr bwMode="auto">
          <a:xfrm>
            <a:off x="6443345" y="5877560"/>
            <a:ext cx="0" cy="215900"/>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cxnSp>
        <p:nvCxnSpPr>
          <p:cNvPr id="141" name="直线连接符 140"/>
          <p:cNvCxnSpPr>
            <a:cxnSpLocks noChangeShapeType="1"/>
          </p:cNvCxnSpPr>
          <p:nvPr/>
        </p:nvCxnSpPr>
        <p:spPr bwMode="auto">
          <a:xfrm>
            <a:off x="6082985" y="5444173"/>
            <a:ext cx="2232025" cy="0"/>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142" name="直线箭头连接符 141"/>
          <p:cNvCxnSpPr>
            <a:cxnSpLocks noChangeShapeType="1"/>
          </p:cNvCxnSpPr>
          <p:nvPr/>
        </p:nvCxnSpPr>
        <p:spPr bwMode="auto">
          <a:xfrm>
            <a:off x="8315008" y="5444177"/>
            <a:ext cx="0" cy="288925"/>
          </a:xfrm>
          <a:prstGeom prst="straightConnector1">
            <a:avLst/>
          </a:prstGeom>
          <a:noFill/>
          <a:ln w="25400">
            <a:solidFill>
              <a:schemeClr val="accent1"/>
            </a:solidFill>
            <a:round/>
            <a:tailEnd type="arrow" w="med" len="med"/>
          </a:ln>
          <a:effectLst>
            <a:outerShdw dist="20000" dir="5400000" rotWithShape="0">
              <a:srgbClr val="808080">
                <a:alpha val="37999"/>
              </a:srgbClr>
            </a:outerShdw>
          </a:effectLst>
        </p:spPr>
      </p:cxnSp>
      <p:sp>
        <p:nvSpPr>
          <p:cNvPr id="143" name="矩形 142"/>
          <p:cNvSpPr>
            <a:spLocks noChangeArrowheads="1"/>
          </p:cNvSpPr>
          <p:nvPr/>
        </p:nvSpPr>
        <p:spPr bwMode="auto">
          <a:xfrm>
            <a:off x="7451408" y="5733098"/>
            <a:ext cx="1439862" cy="620712"/>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dirty="0">
                <a:solidFill>
                  <a:srgbClr val="FFFFFF"/>
                </a:solidFill>
                <a:latin typeface="微软雅黑" panose="020B0503020204020204" pitchFamily="34" charset="-122"/>
                <a:ea typeface="微软雅黑" panose="020B0503020204020204" pitchFamily="34" charset="-122"/>
              </a:rPr>
              <a:t>17</a:t>
            </a:r>
            <a:r>
              <a:rPr lang="zh-CN" altLang="en-US" dirty="0">
                <a:solidFill>
                  <a:srgbClr val="FFFFFF"/>
                </a:solidFill>
                <a:latin typeface="微软雅黑" panose="020B0503020204020204" pitchFamily="34" charset="-122"/>
                <a:ea typeface="微软雅黑" panose="020B0503020204020204" pitchFamily="34" charset="-122"/>
              </a:rPr>
              <a:t>装配式建筑工程产值</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4" name="矩形 143"/>
          <p:cNvSpPr>
            <a:spLocks noChangeArrowheads="1"/>
          </p:cNvSpPr>
          <p:nvPr/>
        </p:nvSpPr>
        <p:spPr bwMode="auto">
          <a:xfrm>
            <a:off x="2914333" y="6120452"/>
            <a:ext cx="1008062" cy="549275"/>
          </a:xfrm>
          <a:prstGeom prst="rect">
            <a:avLst/>
          </a:prstGeom>
          <a:solidFill>
            <a:srgbClr val="FDEADA"/>
          </a:soli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sz="1600">
                <a:latin typeface="微软雅黑" panose="020B0503020204020204" pitchFamily="34" charset="-122"/>
                <a:ea typeface="微软雅黑" panose="020B0503020204020204" pitchFamily="34" charset="-122"/>
              </a:rPr>
              <a:t>09 </a:t>
            </a:r>
            <a:r>
              <a:rPr lang="en-US" altLang="en-US" sz="1600">
                <a:latin typeface="微软雅黑" panose="020B0503020204020204" pitchFamily="34" charset="-122"/>
                <a:ea typeface="微软雅黑" panose="020B0503020204020204" pitchFamily="34" charset="-122"/>
              </a:rPr>
              <a:t>装饰装修</a:t>
            </a:r>
            <a:r>
              <a:rPr lang="zh-CN" altLang="en-US" sz="1600">
                <a:latin typeface="微软雅黑" panose="020B0503020204020204" pitchFamily="34" charset="-122"/>
                <a:ea typeface="微软雅黑" panose="020B0503020204020204" pitchFamily="34" charset="-122"/>
              </a:rPr>
              <a:t>产值</a:t>
            </a:r>
            <a:endParaRPr lang="zh-CN" altLang="en-US" sz="1600">
              <a:latin typeface="微软雅黑" panose="020B0503020204020204" pitchFamily="34" charset="-122"/>
              <a:ea typeface="微软雅黑" panose="020B0503020204020204" pitchFamily="34" charset="-122"/>
            </a:endParaRPr>
          </a:p>
        </p:txBody>
      </p:sp>
      <p:cxnSp>
        <p:nvCxnSpPr>
          <p:cNvPr id="62" name="直线连接符 61"/>
          <p:cNvCxnSpPr>
            <a:cxnSpLocks noChangeShapeType="1"/>
          </p:cNvCxnSpPr>
          <p:nvPr/>
        </p:nvCxnSpPr>
        <p:spPr bwMode="auto">
          <a:xfrm>
            <a:off x="1763395" y="1628775"/>
            <a:ext cx="0" cy="144145"/>
          </a:xfrm>
          <a:prstGeom prst="line">
            <a:avLst/>
          </a:prstGeom>
          <a:noFill/>
          <a:ln w="25400">
            <a:solidFill>
              <a:schemeClr val="accent1"/>
            </a:solidFill>
            <a:round/>
          </a:ln>
          <a:effectLst>
            <a:outerShdw dist="20000" dir="5400000" rotWithShape="0">
              <a:srgbClr val="808080">
                <a:alpha val="37999"/>
              </a:srgbClr>
            </a:outerShdw>
          </a:effectLst>
        </p:spPr>
      </p:cxnSp>
      <p:cxnSp>
        <p:nvCxnSpPr>
          <p:cNvPr id="55" name="直接箭头连接符 54"/>
          <p:cNvCxnSpPr/>
          <p:nvPr/>
        </p:nvCxnSpPr>
        <p:spPr>
          <a:xfrm rot="5400000" flipH="1" flipV="1">
            <a:off x="7571266" y="5214781"/>
            <a:ext cx="428625" cy="1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9" name="矩形 58"/>
          <p:cNvSpPr>
            <a:spLocks noChangeArrowheads="1"/>
          </p:cNvSpPr>
          <p:nvPr/>
        </p:nvSpPr>
        <p:spPr bwMode="auto">
          <a:xfrm>
            <a:off x="7284722" y="4428173"/>
            <a:ext cx="1439863" cy="620712"/>
          </a:xfrm>
          <a:prstGeom prst="rect">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r>
              <a:rPr lang="en-US" altLang="zh-CN" dirty="0">
                <a:solidFill>
                  <a:srgbClr val="FFFFFF"/>
                </a:solidFill>
                <a:latin typeface="微软雅黑" panose="020B0503020204020204" pitchFamily="34" charset="-122"/>
                <a:ea typeface="微软雅黑" panose="020B0503020204020204" pitchFamily="34" charset="-122"/>
              </a:rPr>
              <a:t>10 </a:t>
            </a:r>
            <a:r>
              <a:rPr lang="en-US" altLang="en-US" dirty="0" err="1">
                <a:solidFill>
                  <a:srgbClr val="FFFFFF"/>
                </a:solidFill>
                <a:latin typeface="微软雅黑" panose="020B0503020204020204" pitchFamily="34" charset="-122"/>
                <a:ea typeface="微软雅黑" panose="020B0503020204020204" pitchFamily="34" charset="-122"/>
              </a:rPr>
              <a:t>在外省完成的</a:t>
            </a:r>
            <a:r>
              <a:rPr lang="zh-CN" altLang="en-US" dirty="0">
                <a:solidFill>
                  <a:srgbClr val="FFFFFF"/>
                </a:solidFill>
                <a:latin typeface="微软雅黑" panose="020B0503020204020204" pitchFamily="34" charset="-122"/>
                <a:ea typeface="微软雅黑" panose="020B0503020204020204" pitchFamily="34" charset="-122"/>
              </a:rPr>
              <a:t>产值</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5" name="矩形 4"/>
          <p:cNvSpPr>
            <a:spLocks noChangeArrowheads="1"/>
          </p:cNvSpPr>
          <p:nvPr/>
        </p:nvSpPr>
        <p:spPr bwMode="auto">
          <a:xfrm>
            <a:off x="6402705" y="836930"/>
            <a:ext cx="987425" cy="144145"/>
          </a:xfrm>
          <a:prstGeom prst="rect">
            <a:avLst/>
          </a:prstGeom>
          <a:noFill/>
          <a:extLst>
            <a:ext uri="{909E8E84-426E-40DD-AFC4-6F175D3DCCD1}">
              <a14:hiddenFill xmlns:a14="http://schemas.microsoft.com/office/drawing/2010/main">
                <a:solidFill>
                  <a:schemeClr val="accent3"/>
                </a:solidFill>
              </a14:hiddenFill>
            </a:ext>
          </a:extLst>
        </p:spPr>
        <p:style>
          <a:lnRef idx="2">
            <a:schemeClr val="accent3">
              <a:shade val="50000"/>
            </a:schemeClr>
          </a:lnRef>
          <a:fillRef idx="1">
            <a:schemeClr val="accent3"/>
          </a:fillRef>
          <a:effectRef idx="0">
            <a:schemeClr val="accent3"/>
          </a:effectRef>
          <a:fontRef idx="minor">
            <a:schemeClr val="lt1"/>
          </a:fontRef>
        </p:style>
        <p:txBody>
          <a:bodyPr anchor="ctr"/>
          <a:p>
            <a:pPr algn="ctr">
              <a:defRPr/>
            </a:pPr>
            <a:endParaRPr lang="zh-CN" altLang="en-US" dirty="0">
              <a:solidFill>
                <a:srgbClr val="C0504D"/>
              </a:solidFill>
              <a:latin typeface="微软雅黑" panose="020B0503020204020204" pitchFamily="34" charset="-122"/>
              <a:ea typeface="微软雅黑" panose="020B0503020204020204" pitchFamily="34" charset="-122"/>
            </a:endParaRPr>
          </a:p>
        </p:txBody>
      </p:sp>
      <p:sp>
        <p:nvSpPr>
          <p:cNvPr id="6" name="矩形 5"/>
          <p:cNvSpPr>
            <a:spLocks noChangeArrowheads="1"/>
          </p:cNvSpPr>
          <p:nvPr/>
        </p:nvSpPr>
        <p:spPr bwMode="auto">
          <a:xfrm>
            <a:off x="6479540" y="2061210"/>
            <a:ext cx="1336675" cy="148590"/>
          </a:xfrm>
          <a:prstGeom prst="rect">
            <a:avLst/>
          </a:prstGeom>
          <a:noFill/>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p>
            <a:pP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6479540" y="2420620"/>
            <a:ext cx="1604645" cy="194945"/>
          </a:xfrm>
          <a:prstGeom prst="rect">
            <a:avLst/>
          </a:prstGeom>
          <a:noFill/>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p>
            <a:pP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a:spLocks noChangeArrowheads="1"/>
          </p:cNvSpPr>
          <p:nvPr/>
        </p:nvSpPr>
        <p:spPr bwMode="auto">
          <a:xfrm>
            <a:off x="6180455" y="2656840"/>
            <a:ext cx="1212215" cy="194945"/>
          </a:xfrm>
          <a:prstGeom prst="rect">
            <a:avLst/>
          </a:prstGeom>
          <a:noFill/>
          <a:extLst>
            <a:ext uri="{909E8E84-426E-40DD-AFC4-6F175D3DCCD1}">
              <a14:hiddenFill xmlns:a14="http://schemas.microsoft.com/office/drawing/2010/main">
                <a:solidFill>
                  <a:schemeClr val="accent2"/>
                </a:solidFill>
              </a14:hiddenFill>
            </a:ext>
          </a:extLst>
        </p:spPr>
        <p:style>
          <a:lnRef idx="2">
            <a:schemeClr val="accent2">
              <a:shade val="50000"/>
            </a:schemeClr>
          </a:lnRef>
          <a:fillRef idx="1">
            <a:schemeClr val="accent2"/>
          </a:fillRef>
          <a:effectRef idx="0">
            <a:schemeClr val="accent2"/>
          </a:effectRef>
          <a:fontRef idx="minor">
            <a:schemeClr val="lt1"/>
          </a:fontRef>
        </p:style>
        <p:txBody>
          <a:bodyPr anchor="ctr"/>
          <a:p>
            <a:pP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6443345" y="1845310"/>
            <a:ext cx="1441450" cy="143510"/>
          </a:xfrm>
          <a:prstGeom prst="rect">
            <a:avLst/>
          </a:prstGeom>
          <a:noFill/>
          <a:extLst>
            <a:ext uri="{909E8E84-426E-40DD-AFC4-6F175D3DCCD1}">
              <a14:hiddenFill xmlns:a14="http://schemas.microsoft.com/office/drawing/2010/main">
                <a:solidFill>
                  <a:schemeClr val="accent4"/>
                </a:solidFill>
              </a14:hiddenFill>
            </a:ext>
          </a:extLst>
        </p:spPr>
        <p:style>
          <a:lnRef idx="2">
            <a:schemeClr val="accent4">
              <a:shade val="50000"/>
            </a:schemeClr>
          </a:lnRef>
          <a:fillRef idx="1">
            <a:schemeClr val="accent4"/>
          </a:fillRef>
          <a:effectRef idx="0">
            <a:schemeClr val="accent4"/>
          </a:effectRef>
          <a:fontRef idx="minor">
            <a:schemeClr val="lt1"/>
          </a:fontRef>
        </p:style>
        <p:txBody>
          <a:bodyPr anchor="ctr"/>
          <a:p>
            <a:pP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3" name="矩形 22"/>
          <p:cNvSpPr/>
          <p:nvPr/>
        </p:nvSpPr>
        <p:spPr>
          <a:xfrm>
            <a:off x="36195" y="45085"/>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zh-CN" sz="28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zh-CN"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par>
                                <p:cTn id="16" presetID="12" presetClass="entr" presetSubtype="4"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ppt_y</p:attrName>
                                        </p:attrNameLst>
                                      </p:cBhvr>
                                      <p:tavLst>
                                        <p:tav tm="0">
                                          <p:val>
                                            <p:strVal val="#ppt_y+#ppt_h*1.125000"/>
                                          </p:val>
                                        </p:tav>
                                        <p:tav tm="100000">
                                          <p:val>
                                            <p:strVal val="#ppt_y"/>
                                          </p:val>
                                        </p:tav>
                                      </p:tavLst>
                                    </p:anim>
                                    <p:animEffect transition="in" filter="wipe(up)">
                                      <p:cBhvr>
                                        <p:cTn id="19" dur="500"/>
                                        <p:tgtEl>
                                          <p:spTgt spid="8"/>
                                        </p:tgtEl>
                                      </p:cBhvr>
                                    </p:animEffect>
                                  </p:childTnLst>
                                </p:cTn>
                              </p:par>
                              <p:par>
                                <p:cTn id="20" presetID="12" presetClass="entr" presetSubtype="4"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up)">
                                      <p:cBhvr>
                                        <p:cTn id="23" dur="500"/>
                                        <p:tgtEl>
                                          <p:spTgt spid="10"/>
                                        </p:tgtEl>
                                      </p:cBhvr>
                                    </p:animEffect>
                                  </p:childTnLst>
                                </p:cTn>
                              </p:par>
                              <p:par>
                                <p:cTn id="24" presetID="12" presetClass="entr" presetSubtype="4"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ppt_y</p:attrName>
                                        </p:attrNameLst>
                                      </p:cBhvr>
                                      <p:tavLst>
                                        <p:tav tm="0">
                                          <p:val>
                                            <p:strVal val="#ppt_y+#ppt_h*1.125000"/>
                                          </p:val>
                                        </p:tav>
                                        <p:tav tm="100000">
                                          <p:val>
                                            <p:strVal val="#ppt_y"/>
                                          </p:val>
                                        </p:tav>
                                      </p:tavLst>
                                    </p:anim>
                                    <p:animEffect transition="in" filter="wipe(up)">
                                      <p:cBhvr>
                                        <p:cTn id="27" dur="500"/>
                                        <p:tgtEl>
                                          <p:spTgt spid="12"/>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p:tgtEl>
                                          <p:spTgt spid="13"/>
                                        </p:tgtEl>
                                        <p:attrNameLst>
                                          <p:attrName>ppt_y</p:attrName>
                                        </p:attrNameLst>
                                      </p:cBhvr>
                                      <p:tavLst>
                                        <p:tav tm="0">
                                          <p:val>
                                            <p:strVal val="#ppt_y+#ppt_h*1.125000"/>
                                          </p:val>
                                        </p:tav>
                                        <p:tav tm="100000">
                                          <p:val>
                                            <p:strVal val="#ppt_y"/>
                                          </p:val>
                                        </p:tav>
                                      </p:tavLst>
                                    </p:anim>
                                    <p:animEffect transition="in" filter="wipe(up)">
                                      <p:cBhvr>
                                        <p:cTn id="31" dur="500"/>
                                        <p:tgtEl>
                                          <p:spTgt spid="13"/>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ppt_y</p:attrName>
                                        </p:attrNameLst>
                                      </p:cBhvr>
                                      <p:tavLst>
                                        <p:tav tm="0">
                                          <p:val>
                                            <p:strVal val="#ppt_y+#ppt_h*1.125000"/>
                                          </p:val>
                                        </p:tav>
                                        <p:tav tm="100000">
                                          <p:val>
                                            <p:strVal val="#ppt_y"/>
                                          </p:val>
                                        </p:tav>
                                      </p:tavLst>
                                    </p:anim>
                                    <p:animEffect transition="in" filter="wipe(up)">
                                      <p:cBhvr>
                                        <p:cTn id="35" dur="500"/>
                                        <p:tgtEl>
                                          <p:spTgt spid="5"/>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up)">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62"/>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62"/>
                                        </p:tgtEl>
                                        <p:attrNameLst>
                                          <p:attrName>style.visibility</p:attrName>
                                        </p:attrNameLst>
                                      </p:cBhvr>
                                      <p:to>
                                        <p:strVal val="visible"/>
                                      </p:to>
                                    </p:set>
                                  </p:childTnLst>
                                </p:cTn>
                              </p:par>
                              <p:par>
                                <p:cTn id="48" presetID="12" presetClass="entr" presetSubtype="4"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p:tgtEl>
                                          <p:spTgt spid="21"/>
                                        </p:tgtEl>
                                        <p:attrNameLst>
                                          <p:attrName>ppt_y</p:attrName>
                                        </p:attrNameLst>
                                      </p:cBhvr>
                                      <p:tavLst>
                                        <p:tav tm="0">
                                          <p:val>
                                            <p:strVal val="#ppt_y+#ppt_h*1.125000"/>
                                          </p:val>
                                        </p:tav>
                                        <p:tav tm="100000">
                                          <p:val>
                                            <p:strVal val="#ppt_y"/>
                                          </p:val>
                                        </p:tav>
                                      </p:tavLst>
                                    </p:anim>
                                    <p:animEffect transition="in" filter="wipe(up)">
                                      <p:cBhvr>
                                        <p:cTn id="51" dur="500"/>
                                        <p:tgtEl>
                                          <p:spTgt spid="21"/>
                                        </p:tgtEl>
                                      </p:cBhvr>
                                    </p:animEffect>
                                  </p:childTnLst>
                                </p:cTn>
                              </p:par>
                              <p:par>
                                <p:cTn id="52" presetID="12" presetClass="entr" presetSubtype="4"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p:tgtEl>
                                          <p:spTgt spid="22"/>
                                        </p:tgtEl>
                                        <p:attrNameLst>
                                          <p:attrName>ppt_y</p:attrName>
                                        </p:attrNameLst>
                                      </p:cBhvr>
                                      <p:tavLst>
                                        <p:tav tm="0">
                                          <p:val>
                                            <p:strVal val="#ppt_y+#ppt_h*1.125000"/>
                                          </p:val>
                                        </p:tav>
                                        <p:tav tm="100000">
                                          <p:val>
                                            <p:strVal val="#ppt_y"/>
                                          </p:val>
                                        </p:tav>
                                      </p:tavLst>
                                    </p:anim>
                                    <p:animEffect transition="in" filter="wipe(up)">
                                      <p:cBhvr>
                                        <p:cTn id="55" dur="500"/>
                                        <p:tgtEl>
                                          <p:spTgt spid="22"/>
                                        </p:tgtEl>
                                      </p:cBhvr>
                                    </p:animEffect>
                                  </p:childTnLst>
                                </p:cTn>
                              </p:par>
                              <p:par>
                                <p:cTn id="56" presetID="12" presetClass="entr" presetSubtype="4"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p:tgtEl>
                                          <p:spTgt spid="29"/>
                                        </p:tgtEl>
                                        <p:attrNameLst>
                                          <p:attrName>ppt_y</p:attrName>
                                        </p:attrNameLst>
                                      </p:cBhvr>
                                      <p:tavLst>
                                        <p:tav tm="0">
                                          <p:val>
                                            <p:strVal val="#ppt_y+#ppt_h*1.125000"/>
                                          </p:val>
                                        </p:tav>
                                        <p:tav tm="100000">
                                          <p:val>
                                            <p:strVal val="#ppt_y"/>
                                          </p:val>
                                        </p:tav>
                                      </p:tavLst>
                                    </p:anim>
                                    <p:animEffect transition="in" filter="wipe(up)">
                                      <p:cBhvr>
                                        <p:cTn id="59" dur="500"/>
                                        <p:tgtEl>
                                          <p:spTgt spid="29"/>
                                        </p:tgtEl>
                                      </p:cBhvr>
                                    </p:animEffect>
                                  </p:childTnLst>
                                </p:cTn>
                              </p:par>
                              <p:par>
                                <p:cTn id="60" presetID="12" presetClass="entr" presetSubtype="4" fill="hold"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p:tgtEl>
                                          <p:spTgt spid="38"/>
                                        </p:tgtEl>
                                        <p:attrNameLst>
                                          <p:attrName>ppt_y</p:attrName>
                                        </p:attrNameLst>
                                      </p:cBhvr>
                                      <p:tavLst>
                                        <p:tav tm="0">
                                          <p:val>
                                            <p:strVal val="#ppt_y+#ppt_h*1.125000"/>
                                          </p:val>
                                        </p:tav>
                                        <p:tav tm="100000">
                                          <p:val>
                                            <p:strVal val="#ppt_y"/>
                                          </p:val>
                                        </p:tav>
                                      </p:tavLst>
                                    </p:anim>
                                    <p:animEffect transition="in" filter="wipe(up)">
                                      <p:cBhvr>
                                        <p:cTn id="63" dur="500"/>
                                        <p:tgtEl>
                                          <p:spTgt spid="38"/>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ppt_y</p:attrName>
                                        </p:attrNameLst>
                                      </p:cBhvr>
                                      <p:tavLst>
                                        <p:tav tm="0">
                                          <p:val>
                                            <p:strVal val="#ppt_y+#ppt_h*1.125000"/>
                                          </p:val>
                                        </p:tav>
                                        <p:tav tm="100000">
                                          <p:val>
                                            <p:strVal val="#ppt_y"/>
                                          </p:val>
                                        </p:tav>
                                      </p:tavLst>
                                    </p:anim>
                                    <p:animEffect transition="in" filter="wipe(up)">
                                      <p:cBhvr>
                                        <p:cTn id="67" dur="500"/>
                                        <p:tgtEl>
                                          <p:spTgt spid="42"/>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blinds(horizontal)">
                                      <p:cBhvr>
                                        <p:cTn id="72" dur="500"/>
                                        <p:tgtEl>
                                          <p:spTgt spid="43"/>
                                        </p:tgtEl>
                                      </p:cBhvr>
                                    </p:animEffect>
                                  </p:childTnLst>
                                </p:cTn>
                              </p:par>
                              <p:par>
                                <p:cTn id="73" presetID="3" presetClass="entr" presetSubtype="10" fill="hold"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blinds(horizontal)">
                                      <p:cBhvr>
                                        <p:cTn id="75" dur="500"/>
                                        <p:tgtEl>
                                          <p:spTgt spid="44"/>
                                        </p:tgtEl>
                                      </p:cBhvr>
                                    </p:animEffect>
                                  </p:childTnLst>
                                </p:cTn>
                              </p:par>
                              <p:par>
                                <p:cTn id="76" presetID="3" presetClass="entr" presetSubtype="10" fill="hold"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blinds(horizontal)">
                                      <p:cBhvr>
                                        <p:cTn id="78" dur="500"/>
                                        <p:tgtEl>
                                          <p:spTgt spid="47"/>
                                        </p:tgtEl>
                                      </p:cBhvr>
                                    </p:animEffect>
                                  </p:childTnLst>
                                </p:cTn>
                              </p:par>
                              <p:par>
                                <p:cTn id="79" presetID="3" presetClass="entr" presetSubtype="1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blinds(horizontal)">
                                      <p:cBhvr>
                                        <p:cTn id="81" dur="500"/>
                                        <p:tgtEl>
                                          <p:spTgt spid="48"/>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blinds(horizontal)">
                                      <p:cBhvr>
                                        <p:cTn id="84" dur="500"/>
                                        <p:tgtEl>
                                          <p:spTgt spid="49"/>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blinds(horizontal)">
                                      <p:cBhvr>
                                        <p:cTn id="87" dur="500"/>
                                        <p:tgtEl>
                                          <p:spTgt spid="61"/>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blinds(horizontal)">
                                      <p:cBhvr>
                                        <p:cTn id="92" dur="500"/>
                                        <p:tgtEl>
                                          <p:spTgt spid="77"/>
                                        </p:tgtEl>
                                      </p:cBhvr>
                                    </p:animEffect>
                                  </p:childTnLst>
                                </p:cTn>
                              </p:par>
                              <p:par>
                                <p:cTn id="93" presetID="3" presetClass="entr" presetSubtype="10" fill="hold" nodeType="withEffect">
                                  <p:stCondLst>
                                    <p:cond delay="0"/>
                                  </p:stCondLst>
                                  <p:childTnLst>
                                    <p:set>
                                      <p:cBhvr>
                                        <p:cTn id="94" dur="1" fill="hold">
                                          <p:stCondLst>
                                            <p:cond delay="0"/>
                                          </p:stCondLst>
                                        </p:cTn>
                                        <p:tgtEl>
                                          <p:spTgt spid="99"/>
                                        </p:tgtEl>
                                        <p:attrNameLst>
                                          <p:attrName>style.visibility</p:attrName>
                                        </p:attrNameLst>
                                      </p:cBhvr>
                                      <p:to>
                                        <p:strVal val="visible"/>
                                      </p:to>
                                    </p:set>
                                    <p:animEffect transition="in" filter="blinds(horizontal)">
                                      <p:cBhvr>
                                        <p:cTn id="95" dur="500"/>
                                        <p:tgtEl>
                                          <p:spTgt spid="99"/>
                                        </p:tgtEl>
                                      </p:cBhvr>
                                    </p:animEffect>
                                  </p:childTnLst>
                                </p:cTn>
                              </p:par>
                            </p:childTnLst>
                          </p:cTn>
                        </p:par>
                      </p:childTnLst>
                    </p:cTn>
                  </p:par>
                  <p:par>
                    <p:cTn id="96" fill="hold">
                      <p:stCondLst>
                        <p:cond delay="indefinite"/>
                      </p:stCondLst>
                      <p:childTnLst>
                        <p:par>
                          <p:cTn id="97" fill="hold">
                            <p:stCondLst>
                              <p:cond delay="0"/>
                            </p:stCondLst>
                            <p:childTnLst>
                              <p:par>
                                <p:cTn id="98" presetID="3" presetClass="entr" presetSubtype="10" fill="hold" grpId="0" nodeType="clickEffect">
                                  <p:stCondLst>
                                    <p:cond delay="0"/>
                                  </p:stCondLst>
                                  <p:childTnLst>
                                    <p:set>
                                      <p:cBhvr>
                                        <p:cTn id="99" dur="1" fill="hold">
                                          <p:stCondLst>
                                            <p:cond delay="0"/>
                                          </p:stCondLst>
                                        </p:cTn>
                                        <p:tgtEl>
                                          <p:spTgt spid="6"/>
                                        </p:tgtEl>
                                        <p:attrNameLst>
                                          <p:attrName>style.visibility</p:attrName>
                                        </p:attrNameLst>
                                      </p:cBhvr>
                                      <p:to>
                                        <p:strVal val="visible"/>
                                      </p:to>
                                    </p:set>
                                    <p:animEffect transition="in" filter="blinds(horizontal)">
                                      <p:cBhvr>
                                        <p:cTn id="100" dur="500"/>
                                        <p:tgtEl>
                                          <p:spTgt spid="6"/>
                                        </p:tgtEl>
                                      </p:cBhvr>
                                    </p:animEffect>
                                  </p:childTnLst>
                                </p:cTn>
                              </p:par>
                              <p:par>
                                <p:cTn id="101" presetID="3" presetClass="entr" presetSubtype="10" fill="hold" nodeType="with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blinds(horizontal)">
                                      <p:cBhvr>
                                        <p:cTn id="103" dur="500"/>
                                        <p:tgtEl>
                                          <p:spTgt spid="80"/>
                                        </p:tgtEl>
                                      </p:cBhvr>
                                    </p:animEffect>
                                  </p:childTnLst>
                                </p:cTn>
                              </p:par>
                              <p:par>
                                <p:cTn id="104" presetID="3" presetClass="entr" presetSubtype="10" fill="hold" nodeType="with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blinds(horizontal)">
                                      <p:cBhvr>
                                        <p:cTn id="106" dur="500"/>
                                        <p:tgtEl>
                                          <p:spTgt spid="88"/>
                                        </p:tgtEl>
                                      </p:cBhvr>
                                    </p:animEffect>
                                  </p:childTnLst>
                                </p:cTn>
                              </p:par>
                              <p:par>
                                <p:cTn id="107" presetID="3" presetClass="entr" presetSubtype="10" fill="hold" nodeType="withEffect">
                                  <p:stCondLst>
                                    <p:cond delay="0"/>
                                  </p:stCondLst>
                                  <p:childTnLst>
                                    <p:set>
                                      <p:cBhvr>
                                        <p:cTn id="108" dur="1" fill="hold">
                                          <p:stCondLst>
                                            <p:cond delay="0"/>
                                          </p:stCondLst>
                                        </p:cTn>
                                        <p:tgtEl>
                                          <p:spTgt spid="96"/>
                                        </p:tgtEl>
                                        <p:attrNameLst>
                                          <p:attrName>style.visibility</p:attrName>
                                        </p:attrNameLst>
                                      </p:cBhvr>
                                      <p:to>
                                        <p:strVal val="visible"/>
                                      </p:to>
                                    </p:set>
                                    <p:animEffect transition="in" filter="blinds(horizontal)">
                                      <p:cBhvr>
                                        <p:cTn id="109" dur="500"/>
                                        <p:tgtEl>
                                          <p:spTgt spid="96"/>
                                        </p:tgtEl>
                                      </p:cBhvr>
                                    </p:animEffect>
                                  </p:childTnLst>
                                </p:cTn>
                              </p:par>
                              <p:par>
                                <p:cTn id="110" presetID="3" presetClass="entr" presetSubtype="10" fill="hold" nodeType="withEffect">
                                  <p:stCondLst>
                                    <p:cond delay="0"/>
                                  </p:stCondLst>
                                  <p:childTnLst>
                                    <p:set>
                                      <p:cBhvr>
                                        <p:cTn id="111" dur="1" fill="hold">
                                          <p:stCondLst>
                                            <p:cond delay="0"/>
                                          </p:stCondLst>
                                        </p:cTn>
                                        <p:tgtEl>
                                          <p:spTgt spid="97"/>
                                        </p:tgtEl>
                                        <p:attrNameLst>
                                          <p:attrName>style.visibility</p:attrName>
                                        </p:attrNameLst>
                                      </p:cBhvr>
                                      <p:to>
                                        <p:strVal val="visible"/>
                                      </p:to>
                                    </p:set>
                                    <p:animEffect transition="in" filter="blinds(horizontal)">
                                      <p:cBhvr>
                                        <p:cTn id="112" dur="500"/>
                                        <p:tgtEl>
                                          <p:spTgt spid="97"/>
                                        </p:tgtEl>
                                      </p:cBhvr>
                                    </p:animEffect>
                                  </p:childTnLst>
                                </p:cTn>
                              </p:par>
                            </p:childTnLst>
                          </p:cTn>
                        </p:par>
                      </p:childTnLst>
                    </p:cTn>
                  </p:par>
                  <p:par>
                    <p:cTn id="113" fill="hold">
                      <p:stCondLst>
                        <p:cond delay="indefinite"/>
                      </p:stCondLst>
                      <p:childTnLst>
                        <p:par>
                          <p:cTn id="114" fill="hold">
                            <p:stCondLst>
                              <p:cond delay="0"/>
                            </p:stCondLst>
                            <p:childTnLst>
                              <p:par>
                                <p:cTn id="115" presetID="3" presetClass="entr" presetSubtype="10" fill="hold" grpId="0" nodeType="click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blinds(horizontal)">
                                      <p:cBhvr>
                                        <p:cTn id="117" dur="500"/>
                                        <p:tgtEl>
                                          <p:spTgt spid="78"/>
                                        </p:tgtEl>
                                      </p:cBhvr>
                                    </p:animEffect>
                                  </p:childTnLst>
                                </p:cTn>
                              </p:par>
                            </p:childTnLst>
                          </p:cTn>
                        </p:par>
                      </p:childTnLst>
                    </p:cTn>
                  </p:par>
                  <p:par>
                    <p:cTn id="118" fill="hold">
                      <p:stCondLst>
                        <p:cond delay="indefinite"/>
                      </p:stCondLst>
                      <p:childTnLst>
                        <p:par>
                          <p:cTn id="119" fill="hold">
                            <p:stCondLst>
                              <p:cond delay="0"/>
                            </p:stCondLst>
                            <p:childTnLst>
                              <p:par>
                                <p:cTn id="120" presetID="3" presetClass="entr" presetSubtype="10" fill="hold" nodeType="clickEffect">
                                  <p:stCondLst>
                                    <p:cond delay="0"/>
                                  </p:stCondLst>
                                  <p:childTnLst>
                                    <p:set>
                                      <p:cBhvr>
                                        <p:cTn id="121" dur="1" fill="hold">
                                          <p:stCondLst>
                                            <p:cond delay="0"/>
                                          </p:stCondLst>
                                        </p:cTn>
                                        <p:tgtEl>
                                          <p:spTgt spid="101"/>
                                        </p:tgtEl>
                                        <p:attrNameLst>
                                          <p:attrName>style.visibility</p:attrName>
                                        </p:attrNameLst>
                                      </p:cBhvr>
                                      <p:to>
                                        <p:strVal val="visible"/>
                                      </p:to>
                                    </p:set>
                                    <p:animEffect transition="in" filter="blinds(horizontal)">
                                      <p:cBhvr>
                                        <p:cTn id="122" dur="500"/>
                                        <p:tgtEl>
                                          <p:spTgt spid="101"/>
                                        </p:tgtEl>
                                      </p:cBhvr>
                                    </p:animEffect>
                                  </p:childTnLst>
                                </p:cTn>
                              </p:par>
                              <p:par>
                                <p:cTn id="123" presetID="3" presetClass="entr" presetSubtype="10" fill="hold" nodeType="withEffect">
                                  <p:stCondLst>
                                    <p:cond delay="0"/>
                                  </p:stCondLst>
                                  <p:childTnLst>
                                    <p:set>
                                      <p:cBhvr>
                                        <p:cTn id="124" dur="1" fill="hold">
                                          <p:stCondLst>
                                            <p:cond delay="0"/>
                                          </p:stCondLst>
                                        </p:cTn>
                                        <p:tgtEl>
                                          <p:spTgt spid="102"/>
                                        </p:tgtEl>
                                        <p:attrNameLst>
                                          <p:attrName>style.visibility</p:attrName>
                                        </p:attrNameLst>
                                      </p:cBhvr>
                                      <p:to>
                                        <p:strVal val="visible"/>
                                      </p:to>
                                    </p:set>
                                    <p:animEffect transition="in" filter="blinds(horizontal)">
                                      <p:cBhvr>
                                        <p:cTn id="125" dur="500"/>
                                        <p:tgtEl>
                                          <p:spTgt spid="102"/>
                                        </p:tgtEl>
                                      </p:cBhvr>
                                    </p:animEffect>
                                  </p:childTnLst>
                                </p:cTn>
                              </p:par>
                              <p:par>
                                <p:cTn id="126" presetID="3" presetClass="entr" presetSubtype="10" fill="hold" nodeType="withEffect">
                                  <p:stCondLst>
                                    <p:cond delay="0"/>
                                  </p:stCondLst>
                                  <p:childTnLst>
                                    <p:set>
                                      <p:cBhvr>
                                        <p:cTn id="127" dur="1" fill="hold">
                                          <p:stCondLst>
                                            <p:cond delay="0"/>
                                          </p:stCondLst>
                                        </p:cTn>
                                        <p:tgtEl>
                                          <p:spTgt spid="103"/>
                                        </p:tgtEl>
                                        <p:attrNameLst>
                                          <p:attrName>style.visibility</p:attrName>
                                        </p:attrNameLst>
                                      </p:cBhvr>
                                      <p:to>
                                        <p:strVal val="visible"/>
                                      </p:to>
                                    </p:set>
                                    <p:animEffect transition="in" filter="blinds(horizontal)">
                                      <p:cBhvr>
                                        <p:cTn id="128" dur="500"/>
                                        <p:tgtEl>
                                          <p:spTgt spid="103"/>
                                        </p:tgtEl>
                                      </p:cBhvr>
                                    </p:animEffect>
                                  </p:childTnLst>
                                </p:cTn>
                              </p:par>
                              <p:par>
                                <p:cTn id="129" presetID="3" presetClass="entr" presetSubtype="10" fill="hold" grpId="0" nodeType="withEffect">
                                  <p:stCondLst>
                                    <p:cond delay="0"/>
                                  </p:stCondLst>
                                  <p:childTnLst>
                                    <p:set>
                                      <p:cBhvr>
                                        <p:cTn id="130" dur="1" fill="hold">
                                          <p:stCondLst>
                                            <p:cond delay="0"/>
                                          </p:stCondLst>
                                        </p:cTn>
                                        <p:tgtEl>
                                          <p:spTgt spid="106"/>
                                        </p:tgtEl>
                                        <p:attrNameLst>
                                          <p:attrName>style.visibility</p:attrName>
                                        </p:attrNameLst>
                                      </p:cBhvr>
                                      <p:to>
                                        <p:strVal val="visible"/>
                                      </p:to>
                                    </p:set>
                                    <p:animEffect transition="in" filter="blinds(horizontal)">
                                      <p:cBhvr>
                                        <p:cTn id="131" dur="500"/>
                                        <p:tgtEl>
                                          <p:spTgt spid="106"/>
                                        </p:tgtEl>
                                      </p:cBhvr>
                                    </p:animEffect>
                                  </p:childTnLst>
                                </p:cTn>
                              </p:par>
                              <p:par>
                                <p:cTn id="132" presetID="3" presetClass="entr" presetSubtype="10" fill="hold" grpId="0" nodeType="withEffect">
                                  <p:stCondLst>
                                    <p:cond delay="0"/>
                                  </p:stCondLst>
                                  <p:childTnLst>
                                    <p:set>
                                      <p:cBhvr>
                                        <p:cTn id="133" dur="1" fill="hold">
                                          <p:stCondLst>
                                            <p:cond delay="0"/>
                                          </p:stCondLst>
                                        </p:cTn>
                                        <p:tgtEl>
                                          <p:spTgt spid="11"/>
                                        </p:tgtEl>
                                        <p:attrNameLst>
                                          <p:attrName>style.visibility</p:attrName>
                                        </p:attrNameLst>
                                      </p:cBhvr>
                                      <p:to>
                                        <p:strVal val="visible"/>
                                      </p:to>
                                    </p:set>
                                    <p:animEffect transition="in" filter="blinds(horizontal)">
                                      <p:cBhvr>
                                        <p:cTn id="134" dur="500"/>
                                        <p:tgtEl>
                                          <p:spTgt spid="11"/>
                                        </p:tgtEl>
                                      </p:cBhvr>
                                    </p:animEffect>
                                  </p:childTnLst>
                                </p:cTn>
                              </p:par>
                              <p:par>
                                <p:cTn id="135" presetID="3" presetClass="entr" presetSubtype="10" fill="hold" nodeType="withEffect">
                                  <p:stCondLst>
                                    <p:cond delay="0"/>
                                  </p:stCondLst>
                                  <p:childTnLst>
                                    <p:set>
                                      <p:cBhvr>
                                        <p:cTn id="136" dur="1" fill="hold">
                                          <p:stCondLst>
                                            <p:cond delay="0"/>
                                          </p:stCondLst>
                                        </p:cTn>
                                        <p:tgtEl>
                                          <p:spTgt spid="118"/>
                                        </p:tgtEl>
                                        <p:attrNameLst>
                                          <p:attrName>style.visibility</p:attrName>
                                        </p:attrNameLst>
                                      </p:cBhvr>
                                      <p:to>
                                        <p:strVal val="visible"/>
                                      </p:to>
                                    </p:set>
                                    <p:animEffect transition="in" filter="blinds(horizontal)">
                                      <p:cBhvr>
                                        <p:cTn id="137" dur="500"/>
                                        <p:tgtEl>
                                          <p:spTgt spid="118"/>
                                        </p:tgtEl>
                                      </p:cBhvr>
                                    </p:animEffect>
                                  </p:childTnLst>
                                </p:cTn>
                              </p:par>
                            </p:childTnLst>
                          </p:cTn>
                        </p:par>
                      </p:childTnLst>
                    </p:cTn>
                  </p:par>
                  <p:par>
                    <p:cTn id="138" fill="hold">
                      <p:stCondLst>
                        <p:cond delay="indefinite"/>
                      </p:stCondLst>
                      <p:childTnLst>
                        <p:par>
                          <p:cTn id="139" fill="hold">
                            <p:stCondLst>
                              <p:cond delay="0"/>
                            </p:stCondLst>
                            <p:childTnLst>
                              <p:par>
                                <p:cTn id="140" presetID="12" presetClass="entr" presetSubtype="4" fill="hold" grpId="0" nodeType="clickEffect">
                                  <p:stCondLst>
                                    <p:cond delay="0"/>
                                  </p:stCondLst>
                                  <p:childTnLst>
                                    <p:set>
                                      <p:cBhvr>
                                        <p:cTn id="141" dur="1" fill="hold">
                                          <p:stCondLst>
                                            <p:cond delay="0"/>
                                          </p:stCondLst>
                                        </p:cTn>
                                        <p:tgtEl>
                                          <p:spTgt spid="17"/>
                                        </p:tgtEl>
                                        <p:attrNameLst>
                                          <p:attrName>style.visibility</p:attrName>
                                        </p:attrNameLst>
                                      </p:cBhvr>
                                      <p:to>
                                        <p:strVal val="visible"/>
                                      </p:to>
                                    </p:set>
                                    <p:anim calcmode="lin" valueType="num">
                                      <p:cBhvr additive="base">
                                        <p:cTn id="142" dur="500"/>
                                        <p:tgtEl>
                                          <p:spTgt spid="17"/>
                                        </p:tgtEl>
                                        <p:attrNameLst>
                                          <p:attrName>ppt_y</p:attrName>
                                        </p:attrNameLst>
                                      </p:cBhvr>
                                      <p:tavLst>
                                        <p:tav tm="0">
                                          <p:val>
                                            <p:strVal val="#ppt_y+#ppt_h*1.125000"/>
                                          </p:val>
                                        </p:tav>
                                        <p:tav tm="100000">
                                          <p:val>
                                            <p:strVal val="#ppt_y"/>
                                          </p:val>
                                        </p:tav>
                                      </p:tavLst>
                                    </p:anim>
                                    <p:animEffect transition="in" filter="wipe(up)">
                                      <p:cBhvr>
                                        <p:cTn id="143" dur="500"/>
                                        <p:tgtEl>
                                          <p:spTgt spid="17"/>
                                        </p:tgtEl>
                                      </p:cBhvr>
                                    </p:animEffect>
                                  </p:childTnLst>
                                </p:cTn>
                              </p:par>
                              <p:par>
                                <p:cTn id="144" presetID="12" presetClass="entr" presetSubtype="4" fill="hold" nodeType="withEffect">
                                  <p:stCondLst>
                                    <p:cond delay="0"/>
                                  </p:stCondLst>
                                  <p:childTnLst>
                                    <p:set>
                                      <p:cBhvr>
                                        <p:cTn id="145" dur="1" fill="hold">
                                          <p:stCondLst>
                                            <p:cond delay="0"/>
                                          </p:stCondLst>
                                        </p:cTn>
                                        <p:tgtEl>
                                          <p:spTgt spid="32"/>
                                        </p:tgtEl>
                                        <p:attrNameLst>
                                          <p:attrName>style.visibility</p:attrName>
                                        </p:attrNameLst>
                                      </p:cBhvr>
                                      <p:to>
                                        <p:strVal val="visible"/>
                                      </p:to>
                                    </p:set>
                                    <p:anim calcmode="lin" valueType="num">
                                      <p:cBhvr additive="base">
                                        <p:cTn id="146" dur="500"/>
                                        <p:tgtEl>
                                          <p:spTgt spid="32"/>
                                        </p:tgtEl>
                                        <p:attrNameLst>
                                          <p:attrName>ppt_y</p:attrName>
                                        </p:attrNameLst>
                                      </p:cBhvr>
                                      <p:tavLst>
                                        <p:tav tm="0">
                                          <p:val>
                                            <p:strVal val="#ppt_y+#ppt_h*1.125000"/>
                                          </p:val>
                                        </p:tav>
                                        <p:tav tm="100000">
                                          <p:val>
                                            <p:strVal val="#ppt_y"/>
                                          </p:val>
                                        </p:tav>
                                      </p:tavLst>
                                    </p:anim>
                                    <p:animEffect transition="in" filter="wipe(up)">
                                      <p:cBhvr>
                                        <p:cTn id="147" dur="500"/>
                                        <p:tgtEl>
                                          <p:spTgt spid="32"/>
                                        </p:tgtEl>
                                      </p:cBhvr>
                                    </p:animEffect>
                                  </p:childTnLst>
                                </p:cTn>
                              </p:par>
                            </p:childTnLst>
                          </p:cTn>
                        </p:par>
                      </p:childTnLst>
                    </p:cTn>
                  </p:par>
                  <p:par>
                    <p:cTn id="148" fill="hold">
                      <p:stCondLst>
                        <p:cond delay="indefinite"/>
                      </p:stCondLst>
                      <p:childTnLst>
                        <p:par>
                          <p:cTn id="149" fill="hold">
                            <p:stCondLst>
                              <p:cond delay="0"/>
                            </p:stCondLst>
                            <p:childTnLst>
                              <p:par>
                                <p:cTn id="150" presetID="3" presetClass="entr" presetSubtype="10" fill="hold" grpId="0" nodeType="clickEffect">
                                  <p:stCondLst>
                                    <p:cond delay="0"/>
                                  </p:stCondLst>
                                  <p:childTnLst>
                                    <p:set>
                                      <p:cBhvr>
                                        <p:cTn id="151" dur="1" fill="hold">
                                          <p:stCondLst>
                                            <p:cond delay="0"/>
                                          </p:stCondLst>
                                        </p:cTn>
                                        <p:tgtEl>
                                          <p:spTgt spid="7"/>
                                        </p:tgtEl>
                                        <p:attrNameLst>
                                          <p:attrName>style.visibility</p:attrName>
                                        </p:attrNameLst>
                                      </p:cBhvr>
                                      <p:to>
                                        <p:strVal val="visible"/>
                                      </p:to>
                                    </p:set>
                                    <p:animEffect transition="in" filter="blinds(horizontal)">
                                      <p:cBhvr>
                                        <p:cTn id="152" dur="500"/>
                                        <p:tgtEl>
                                          <p:spTgt spid="7"/>
                                        </p:tgtEl>
                                      </p:cBhvr>
                                    </p:animEffect>
                                  </p:childTnLst>
                                </p:cTn>
                              </p:par>
                              <p:par>
                                <p:cTn id="153" presetID="12" presetClass="entr" presetSubtype="4" fill="hold" nodeType="withEffect">
                                  <p:stCondLst>
                                    <p:cond delay="0"/>
                                  </p:stCondLst>
                                  <p:childTnLst>
                                    <p:set>
                                      <p:cBhvr>
                                        <p:cTn id="154" dur="1" fill="hold">
                                          <p:stCondLst>
                                            <p:cond delay="0"/>
                                          </p:stCondLst>
                                        </p:cTn>
                                        <p:tgtEl>
                                          <p:spTgt spid="109"/>
                                        </p:tgtEl>
                                        <p:attrNameLst>
                                          <p:attrName>style.visibility</p:attrName>
                                        </p:attrNameLst>
                                      </p:cBhvr>
                                      <p:to>
                                        <p:strVal val="visible"/>
                                      </p:to>
                                    </p:set>
                                    <p:anim calcmode="lin" valueType="num">
                                      <p:cBhvr additive="base">
                                        <p:cTn id="155" dur="500"/>
                                        <p:tgtEl>
                                          <p:spTgt spid="109"/>
                                        </p:tgtEl>
                                        <p:attrNameLst>
                                          <p:attrName>ppt_y</p:attrName>
                                        </p:attrNameLst>
                                      </p:cBhvr>
                                      <p:tavLst>
                                        <p:tav tm="0">
                                          <p:val>
                                            <p:strVal val="#ppt_y+#ppt_h*1.125000"/>
                                          </p:val>
                                        </p:tav>
                                        <p:tav tm="100000">
                                          <p:val>
                                            <p:strVal val="#ppt_y"/>
                                          </p:val>
                                        </p:tav>
                                      </p:tavLst>
                                    </p:anim>
                                    <p:animEffect transition="in" filter="wipe(up)">
                                      <p:cBhvr>
                                        <p:cTn id="156" dur="500"/>
                                        <p:tgtEl>
                                          <p:spTgt spid="109"/>
                                        </p:tgtEl>
                                      </p:cBhvr>
                                    </p:animEffect>
                                  </p:childTnLst>
                                </p:cTn>
                              </p:par>
                            </p:childTnLst>
                          </p:cTn>
                        </p:par>
                      </p:childTnLst>
                    </p:cTn>
                  </p:par>
                  <p:par>
                    <p:cTn id="157" fill="hold">
                      <p:stCondLst>
                        <p:cond delay="indefinite"/>
                      </p:stCondLst>
                      <p:childTnLst>
                        <p:par>
                          <p:cTn id="158" fill="hold">
                            <p:stCondLst>
                              <p:cond delay="0"/>
                            </p:stCondLst>
                            <p:childTnLst>
                              <p:par>
                                <p:cTn id="159" presetID="12" presetClass="entr" presetSubtype="4" fill="hold" grpId="0" nodeType="clickEffect">
                                  <p:stCondLst>
                                    <p:cond delay="0"/>
                                  </p:stCondLst>
                                  <p:childTnLst>
                                    <p:set>
                                      <p:cBhvr>
                                        <p:cTn id="160" dur="1" fill="hold">
                                          <p:stCondLst>
                                            <p:cond delay="0"/>
                                          </p:stCondLst>
                                        </p:cTn>
                                        <p:tgtEl>
                                          <p:spTgt spid="108"/>
                                        </p:tgtEl>
                                        <p:attrNameLst>
                                          <p:attrName>style.visibility</p:attrName>
                                        </p:attrNameLst>
                                      </p:cBhvr>
                                      <p:to>
                                        <p:strVal val="visible"/>
                                      </p:to>
                                    </p:set>
                                    <p:anim calcmode="lin" valueType="num">
                                      <p:cBhvr additive="base">
                                        <p:cTn id="161" dur="500"/>
                                        <p:tgtEl>
                                          <p:spTgt spid="108"/>
                                        </p:tgtEl>
                                        <p:attrNameLst>
                                          <p:attrName>ppt_y</p:attrName>
                                        </p:attrNameLst>
                                      </p:cBhvr>
                                      <p:tavLst>
                                        <p:tav tm="0">
                                          <p:val>
                                            <p:strVal val="#ppt_y+#ppt_h*1.125000"/>
                                          </p:val>
                                        </p:tav>
                                        <p:tav tm="100000">
                                          <p:val>
                                            <p:strVal val="#ppt_y"/>
                                          </p:val>
                                        </p:tav>
                                      </p:tavLst>
                                    </p:anim>
                                    <p:animEffect transition="in" filter="wipe(up)">
                                      <p:cBhvr>
                                        <p:cTn id="162" dur="500"/>
                                        <p:tgtEl>
                                          <p:spTgt spid="108"/>
                                        </p:tgtEl>
                                      </p:cBhvr>
                                    </p:animEffect>
                                  </p:childTnLst>
                                </p:cTn>
                              </p:par>
                            </p:childTnLst>
                          </p:cTn>
                        </p:par>
                      </p:childTnLst>
                    </p:cTn>
                  </p:par>
                  <p:par>
                    <p:cTn id="163" fill="hold">
                      <p:stCondLst>
                        <p:cond delay="indefinite"/>
                      </p:stCondLst>
                      <p:childTnLst>
                        <p:par>
                          <p:cTn id="164" fill="hold">
                            <p:stCondLst>
                              <p:cond delay="0"/>
                            </p:stCondLst>
                            <p:childTnLst>
                              <p:par>
                                <p:cTn id="165" presetID="3" presetClass="entr" presetSubtype="10" fill="hold" nodeType="clickEffect">
                                  <p:stCondLst>
                                    <p:cond delay="0"/>
                                  </p:stCondLst>
                                  <p:childTnLst>
                                    <p:set>
                                      <p:cBhvr>
                                        <p:cTn id="166" dur="1" fill="hold">
                                          <p:stCondLst>
                                            <p:cond delay="0"/>
                                          </p:stCondLst>
                                        </p:cTn>
                                        <p:tgtEl>
                                          <p:spTgt spid="111"/>
                                        </p:tgtEl>
                                        <p:attrNameLst>
                                          <p:attrName>style.visibility</p:attrName>
                                        </p:attrNameLst>
                                      </p:cBhvr>
                                      <p:to>
                                        <p:strVal val="visible"/>
                                      </p:to>
                                    </p:set>
                                    <p:animEffect transition="in" filter="blinds(horizontal)">
                                      <p:cBhvr>
                                        <p:cTn id="167" dur="500"/>
                                        <p:tgtEl>
                                          <p:spTgt spid="111"/>
                                        </p:tgtEl>
                                      </p:cBhvr>
                                    </p:animEffect>
                                  </p:childTnLst>
                                </p:cTn>
                              </p:par>
                              <p:par>
                                <p:cTn id="168" presetID="3" presetClass="entr" presetSubtype="10" fill="hold" nodeType="withEffect">
                                  <p:stCondLst>
                                    <p:cond delay="0"/>
                                  </p:stCondLst>
                                  <p:childTnLst>
                                    <p:set>
                                      <p:cBhvr>
                                        <p:cTn id="169" dur="1" fill="hold">
                                          <p:stCondLst>
                                            <p:cond delay="0"/>
                                          </p:stCondLst>
                                        </p:cTn>
                                        <p:tgtEl>
                                          <p:spTgt spid="112"/>
                                        </p:tgtEl>
                                        <p:attrNameLst>
                                          <p:attrName>style.visibility</p:attrName>
                                        </p:attrNameLst>
                                      </p:cBhvr>
                                      <p:to>
                                        <p:strVal val="visible"/>
                                      </p:to>
                                    </p:set>
                                    <p:animEffect transition="in" filter="blinds(horizontal)">
                                      <p:cBhvr>
                                        <p:cTn id="170" dur="500"/>
                                        <p:tgtEl>
                                          <p:spTgt spid="112"/>
                                        </p:tgtEl>
                                      </p:cBhvr>
                                    </p:animEffect>
                                  </p:childTnLst>
                                </p:cTn>
                              </p:par>
                              <p:par>
                                <p:cTn id="171" presetID="3" presetClass="entr" presetSubtype="10" fill="hold" nodeType="withEffect">
                                  <p:stCondLst>
                                    <p:cond delay="0"/>
                                  </p:stCondLst>
                                  <p:childTnLst>
                                    <p:set>
                                      <p:cBhvr>
                                        <p:cTn id="172" dur="1" fill="hold">
                                          <p:stCondLst>
                                            <p:cond delay="0"/>
                                          </p:stCondLst>
                                        </p:cTn>
                                        <p:tgtEl>
                                          <p:spTgt spid="113"/>
                                        </p:tgtEl>
                                        <p:attrNameLst>
                                          <p:attrName>style.visibility</p:attrName>
                                        </p:attrNameLst>
                                      </p:cBhvr>
                                      <p:to>
                                        <p:strVal val="visible"/>
                                      </p:to>
                                    </p:set>
                                    <p:animEffect transition="in" filter="blinds(horizontal)">
                                      <p:cBhvr>
                                        <p:cTn id="173" dur="500"/>
                                        <p:tgtEl>
                                          <p:spTgt spid="113"/>
                                        </p:tgtEl>
                                      </p:cBhvr>
                                    </p:animEffect>
                                  </p:childTnLst>
                                </p:cTn>
                              </p:par>
                              <p:par>
                                <p:cTn id="174" presetID="3" presetClass="entr" presetSubtype="10" fill="hold" nodeType="withEffect">
                                  <p:stCondLst>
                                    <p:cond delay="0"/>
                                  </p:stCondLst>
                                  <p:childTnLst>
                                    <p:set>
                                      <p:cBhvr>
                                        <p:cTn id="175" dur="1" fill="hold">
                                          <p:stCondLst>
                                            <p:cond delay="0"/>
                                          </p:stCondLst>
                                        </p:cTn>
                                        <p:tgtEl>
                                          <p:spTgt spid="117"/>
                                        </p:tgtEl>
                                        <p:attrNameLst>
                                          <p:attrName>style.visibility</p:attrName>
                                        </p:attrNameLst>
                                      </p:cBhvr>
                                      <p:to>
                                        <p:strVal val="visible"/>
                                      </p:to>
                                    </p:set>
                                    <p:animEffect transition="in" filter="blinds(horizontal)">
                                      <p:cBhvr>
                                        <p:cTn id="176" dur="500"/>
                                        <p:tgtEl>
                                          <p:spTgt spid="117"/>
                                        </p:tgtEl>
                                      </p:cBhvr>
                                    </p:animEffect>
                                  </p:childTnLst>
                                </p:cTn>
                              </p:par>
                              <p:par>
                                <p:cTn id="177" presetID="3" presetClass="entr" presetSubtype="10" fill="hold" grpId="0" nodeType="withEffect">
                                  <p:stCondLst>
                                    <p:cond delay="0"/>
                                  </p:stCondLst>
                                  <p:childTnLst>
                                    <p:set>
                                      <p:cBhvr>
                                        <p:cTn id="178" dur="1" fill="hold">
                                          <p:stCondLst>
                                            <p:cond delay="0"/>
                                          </p:stCondLst>
                                        </p:cTn>
                                        <p:tgtEl>
                                          <p:spTgt spid="120"/>
                                        </p:tgtEl>
                                        <p:attrNameLst>
                                          <p:attrName>style.visibility</p:attrName>
                                        </p:attrNameLst>
                                      </p:cBhvr>
                                      <p:to>
                                        <p:strVal val="visible"/>
                                      </p:to>
                                    </p:set>
                                    <p:animEffect transition="in" filter="blinds(horizontal)">
                                      <p:cBhvr>
                                        <p:cTn id="179" dur="500"/>
                                        <p:tgtEl>
                                          <p:spTgt spid="120"/>
                                        </p:tgtEl>
                                      </p:cBhvr>
                                    </p:animEffect>
                                  </p:childTnLst>
                                </p:cTn>
                              </p:par>
                            </p:childTnLst>
                          </p:cTn>
                        </p:par>
                      </p:childTnLst>
                    </p:cTn>
                  </p:par>
                  <p:par>
                    <p:cTn id="180" fill="hold">
                      <p:stCondLst>
                        <p:cond delay="indefinite"/>
                      </p:stCondLst>
                      <p:childTnLst>
                        <p:par>
                          <p:cTn id="181" fill="hold">
                            <p:stCondLst>
                              <p:cond delay="0"/>
                            </p:stCondLst>
                            <p:childTnLst>
                              <p:par>
                                <p:cTn id="182" presetID="3" presetClass="entr" presetSubtype="10" fill="hold" grpId="0" nodeType="clickEffect">
                                  <p:stCondLst>
                                    <p:cond delay="0"/>
                                  </p:stCondLst>
                                  <p:childTnLst>
                                    <p:set>
                                      <p:cBhvr>
                                        <p:cTn id="183" dur="1" fill="hold">
                                          <p:stCondLst>
                                            <p:cond delay="0"/>
                                          </p:stCondLst>
                                        </p:cTn>
                                        <p:tgtEl>
                                          <p:spTgt spid="9"/>
                                        </p:tgtEl>
                                        <p:attrNameLst>
                                          <p:attrName>style.visibility</p:attrName>
                                        </p:attrNameLst>
                                      </p:cBhvr>
                                      <p:to>
                                        <p:strVal val="visible"/>
                                      </p:to>
                                    </p:set>
                                    <p:animEffect transition="in" filter="blinds(horizontal)">
                                      <p:cBhvr>
                                        <p:cTn id="184" dur="500"/>
                                        <p:tgtEl>
                                          <p:spTgt spid="9"/>
                                        </p:tgtEl>
                                      </p:cBhvr>
                                    </p:animEffect>
                                  </p:childTnLst>
                                </p:cTn>
                              </p:par>
                            </p:childTnLst>
                          </p:cTn>
                        </p:par>
                      </p:childTnLst>
                    </p:cTn>
                  </p:par>
                  <p:par>
                    <p:cTn id="185" fill="hold">
                      <p:stCondLst>
                        <p:cond delay="indefinite"/>
                      </p:stCondLst>
                      <p:childTnLst>
                        <p:par>
                          <p:cTn id="186" fill="hold">
                            <p:stCondLst>
                              <p:cond delay="0"/>
                            </p:stCondLst>
                            <p:childTnLst>
                              <p:par>
                                <p:cTn id="187" presetID="12" presetClass="entr" presetSubtype="4" fill="hold" nodeType="clickEffect">
                                  <p:stCondLst>
                                    <p:cond delay="0"/>
                                  </p:stCondLst>
                                  <p:childTnLst>
                                    <p:set>
                                      <p:cBhvr>
                                        <p:cTn id="188" dur="1" fill="hold">
                                          <p:stCondLst>
                                            <p:cond delay="0"/>
                                          </p:stCondLst>
                                        </p:cTn>
                                        <p:tgtEl>
                                          <p:spTgt spid="122"/>
                                        </p:tgtEl>
                                        <p:attrNameLst>
                                          <p:attrName>style.visibility</p:attrName>
                                        </p:attrNameLst>
                                      </p:cBhvr>
                                      <p:to>
                                        <p:strVal val="visible"/>
                                      </p:to>
                                    </p:set>
                                    <p:anim calcmode="lin" valueType="num">
                                      <p:cBhvr additive="base">
                                        <p:cTn id="189" dur="500"/>
                                        <p:tgtEl>
                                          <p:spTgt spid="122"/>
                                        </p:tgtEl>
                                        <p:attrNameLst>
                                          <p:attrName>ppt_y</p:attrName>
                                        </p:attrNameLst>
                                      </p:cBhvr>
                                      <p:tavLst>
                                        <p:tav tm="0">
                                          <p:val>
                                            <p:strVal val="#ppt_y+#ppt_h*1.125000"/>
                                          </p:val>
                                        </p:tav>
                                        <p:tav tm="100000">
                                          <p:val>
                                            <p:strVal val="#ppt_y"/>
                                          </p:val>
                                        </p:tav>
                                      </p:tavLst>
                                    </p:anim>
                                    <p:animEffect transition="in" filter="wipe(up)">
                                      <p:cBhvr>
                                        <p:cTn id="190" dur="500"/>
                                        <p:tgtEl>
                                          <p:spTgt spid="122"/>
                                        </p:tgtEl>
                                      </p:cBhvr>
                                    </p:animEffect>
                                  </p:childTnLst>
                                </p:cTn>
                              </p:par>
                              <p:par>
                                <p:cTn id="191" presetID="12" presetClass="entr" presetSubtype="4" fill="hold" nodeType="withEffect">
                                  <p:stCondLst>
                                    <p:cond delay="0"/>
                                  </p:stCondLst>
                                  <p:childTnLst>
                                    <p:set>
                                      <p:cBhvr>
                                        <p:cTn id="192" dur="1" fill="hold">
                                          <p:stCondLst>
                                            <p:cond delay="0"/>
                                          </p:stCondLst>
                                        </p:cTn>
                                        <p:tgtEl>
                                          <p:spTgt spid="123"/>
                                        </p:tgtEl>
                                        <p:attrNameLst>
                                          <p:attrName>style.visibility</p:attrName>
                                        </p:attrNameLst>
                                      </p:cBhvr>
                                      <p:to>
                                        <p:strVal val="visible"/>
                                      </p:to>
                                    </p:set>
                                    <p:anim calcmode="lin" valueType="num">
                                      <p:cBhvr additive="base">
                                        <p:cTn id="193" dur="500"/>
                                        <p:tgtEl>
                                          <p:spTgt spid="123"/>
                                        </p:tgtEl>
                                        <p:attrNameLst>
                                          <p:attrName>ppt_y</p:attrName>
                                        </p:attrNameLst>
                                      </p:cBhvr>
                                      <p:tavLst>
                                        <p:tav tm="0">
                                          <p:val>
                                            <p:strVal val="#ppt_y+#ppt_h*1.125000"/>
                                          </p:val>
                                        </p:tav>
                                        <p:tav tm="100000">
                                          <p:val>
                                            <p:strVal val="#ppt_y"/>
                                          </p:val>
                                        </p:tav>
                                      </p:tavLst>
                                    </p:anim>
                                    <p:animEffect transition="in" filter="wipe(up)">
                                      <p:cBhvr>
                                        <p:cTn id="194" dur="500"/>
                                        <p:tgtEl>
                                          <p:spTgt spid="123"/>
                                        </p:tgtEl>
                                      </p:cBhvr>
                                    </p:animEffect>
                                  </p:childTnLst>
                                </p:cTn>
                              </p:par>
                              <p:par>
                                <p:cTn id="195" presetID="12" presetClass="entr" presetSubtype="4" fill="hold" nodeType="withEffect">
                                  <p:stCondLst>
                                    <p:cond delay="0"/>
                                  </p:stCondLst>
                                  <p:childTnLst>
                                    <p:set>
                                      <p:cBhvr>
                                        <p:cTn id="196" dur="1" fill="hold">
                                          <p:stCondLst>
                                            <p:cond delay="0"/>
                                          </p:stCondLst>
                                        </p:cTn>
                                        <p:tgtEl>
                                          <p:spTgt spid="124"/>
                                        </p:tgtEl>
                                        <p:attrNameLst>
                                          <p:attrName>style.visibility</p:attrName>
                                        </p:attrNameLst>
                                      </p:cBhvr>
                                      <p:to>
                                        <p:strVal val="visible"/>
                                      </p:to>
                                    </p:set>
                                    <p:anim calcmode="lin" valueType="num">
                                      <p:cBhvr additive="base">
                                        <p:cTn id="197" dur="500"/>
                                        <p:tgtEl>
                                          <p:spTgt spid="124"/>
                                        </p:tgtEl>
                                        <p:attrNameLst>
                                          <p:attrName>ppt_y</p:attrName>
                                        </p:attrNameLst>
                                      </p:cBhvr>
                                      <p:tavLst>
                                        <p:tav tm="0">
                                          <p:val>
                                            <p:strVal val="#ppt_y+#ppt_h*1.125000"/>
                                          </p:val>
                                        </p:tav>
                                        <p:tav tm="100000">
                                          <p:val>
                                            <p:strVal val="#ppt_y"/>
                                          </p:val>
                                        </p:tav>
                                      </p:tavLst>
                                    </p:anim>
                                    <p:animEffect transition="in" filter="wipe(up)">
                                      <p:cBhvr>
                                        <p:cTn id="198" dur="500"/>
                                        <p:tgtEl>
                                          <p:spTgt spid="124"/>
                                        </p:tgtEl>
                                      </p:cBhvr>
                                    </p:animEffect>
                                  </p:childTnLst>
                                </p:cTn>
                              </p:par>
                              <p:par>
                                <p:cTn id="199" presetID="12" presetClass="entr" presetSubtype="4" fill="hold" grpId="0" nodeType="withEffect">
                                  <p:stCondLst>
                                    <p:cond delay="0"/>
                                  </p:stCondLst>
                                  <p:childTnLst>
                                    <p:set>
                                      <p:cBhvr>
                                        <p:cTn id="200" dur="1" fill="hold">
                                          <p:stCondLst>
                                            <p:cond delay="0"/>
                                          </p:stCondLst>
                                        </p:cTn>
                                        <p:tgtEl>
                                          <p:spTgt spid="125"/>
                                        </p:tgtEl>
                                        <p:attrNameLst>
                                          <p:attrName>style.visibility</p:attrName>
                                        </p:attrNameLst>
                                      </p:cBhvr>
                                      <p:to>
                                        <p:strVal val="visible"/>
                                      </p:to>
                                    </p:set>
                                    <p:anim calcmode="lin" valueType="num">
                                      <p:cBhvr additive="base">
                                        <p:cTn id="201" dur="500"/>
                                        <p:tgtEl>
                                          <p:spTgt spid="125"/>
                                        </p:tgtEl>
                                        <p:attrNameLst>
                                          <p:attrName>ppt_y</p:attrName>
                                        </p:attrNameLst>
                                      </p:cBhvr>
                                      <p:tavLst>
                                        <p:tav tm="0">
                                          <p:val>
                                            <p:strVal val="#ppt_y+#ppt_h*1.125000"/>
                                          </p:val>
                                        </p:tav>
                                        <p:tav tm="100000">
                                          <p:val>
                                            <p:strVal val="#ppt_y"/>
                                          </p:val>
                                        </p:tav>
                                      </p:tavLst>
                                    </p:anim>
                                    <p:animEffect transition="in" filter="wipe(up)">
                                      <p:cBhvr>
                                        <p:cTn id="202" dur="500"/>
                                        <p:tgtEl>
                                          <p:spTgt spid="125"/>
                                        </p:tgtEl>
                                      </p:cBhvr>
                                    </p:animEffect>
                                  </p:childTnLst>
                                </p:cTn>
                              </p:par>
                              <p:par>
                                <p:cTn id="203" presetID="12" presetClass="entr" presetSubtype="4" fill="hold" grpId="0" nodeType="withEffect">
                                  <p:stCondLst>
                                    <p:cond delay="0"/>
                                  </p:stCondLst>
                                  <p:childTnLst>
                                    <p:set>
                                      <p:cBhvr>
                                        <p:cTn id="204" dur="1" fill="hold">
                                          <p:stCondLst>
                                            <p:cond delay="0"/>
                                          </p:stCondLst>
                                        </p:cTn>
                                        <p:tgtEl>
                                          <p:spTgt spid="137"/>
                                        </p:tgtEl>
                                        <p:attrNameLst>
                                          <p:attrName>style.visibility</p:attrName>
                                        </p:attrNameLst>
                                      </p:cBhvr>
                                      <p:to>
                                        <p:strVal val="visible"/>
                                      </p:to>
                                    </p:set>
                                    <p:anim calcmode="lin" valueType="num">
                                      <p:cBhvr additive="base">
                                        <p:cTn id="205" dur="500"/>
                                        <p:tgtEl>
                                          <p:spTgt spid="137"/>
                                        </p:tgtEl>
                                        <p:attrNameLst>
                                          <p:attrName>ppt_y</p:attrName>
                                        </p:attrNameLst>
                                      </p:cBhvr>
                                      <p:tavLst>
                                        <p:tav tm="0">
                                          <p:val>
                                            <p:strVal val="#ppt_y+#ppt_h*1.125000"/>
                                          </p:val>
                                        </p:tav>
                                        <p:tav tm="100000">
                                          <p:val>
                                            <p:strVal val="#ppt_y"/>
                                          </p:val>
                                        </p:tav>
                                      </p:tavLst>
                                    </p:anim>
                                    <p:animEffect transition="in" filter="wipe(up)">
                                      <p:cBhvr>
                                        <p:cTn id="206" dur="500"/>
                                        <p:tgtEl>
                                          <p:spTgt spid="137"/>
                                        </p:tgtEl>
                                      </p:cBhvr>
                                    </p:animEffect>
                                  </p:childTnLst>
                                </p:cTn>
                              </p:par>
                              <p:par>
                                <p:cTn id="207" presetID="12" presetClass="entr" presetSubtype="4" fill="hold" grpId="0" nodeType="withEffect">
                                  <p:stCondLst>
                                    <p:cond delay="0"/>
                                  </p:stCondLst>
                                  <p:childTnLst>
                                    <p:set>
                                      <p:cBhvr>
                                        <p:cTn id="208" dur="1" fill="hold">
                                          <p:stCondLst>
                                            <p:cond delay="0"/>
                                          </p:stCondLst>
                                        </p:cTn>
                                        <p:tgtEl>
                                          <p:spTgt spid="138"/>
                                        </p:tgtEl>
                                        <p:attrNameLst>
                                          <p:attrName>style.visibility</p:attrName>
                                        </p:attrNameLst>
                                      </p:cBhvr>
                                      <p:to>
                                        <p:strVal val="visible"/>
                                      </p:to>
                                    </p:set>
                                    <p:anim calcmode="lin" valueType="num">
                                      <p:cBhvr additive="base">
                                        <p:cTn id="209" dur="500"/>
                                        <p:tgtEl>
                                          <p:spTgt spid="138"/>
                                        </p:tgtEl>
                                        <p:attrNameLst>
                                          <p:attrName>ppt_y</p:attrName>
                                        </p:attrNameLst>
                                      </p:cBhvr>
                                      <p:tavLst>
                                        <p:tav tm="0">
                                          <p:val>
                                            <p:strVal val="#ppt_y+#ppt_h*1.125000"/>
                                          </p:val>
                                        </p:tav>
                                        <p:tav tm="100000">
                                          <p:val>
                                            <p:strVal val="#ppt_y"/>
                                          </p:val>
                                        </p:tav>
                                      </p:tavLst>
                                    </p:anim>
                                    <p:animEffect transition="in" filter="wipe(up)">
                                      <p:cBhvr>
                                        <p:cTn id="210" dur="500"/>
                                        <p:tgtEl>
                                          <p:spTgt spid="138"/>
                                        </p:tgtEl>
                                      </p:cBhvr>
                                    </p:animEffect>
                                  </p:childTnLst>
                                </p:cTn>
                              </p:par>
                              <p:par>
                                <p:cTn id="211" presetID="12" presetClass="entr" presetSubtype="4" fill="hold" nodeType="withEffect">
                                  <p:stCondLst>
                                    <p:cond delay="0"/>
                                  </p:stCondLst>
                                  <p:childTnLst>
                                    <p:set>
                                      <p:cBhvr>
                                        <p:cTn id="212" dur="1" fill="hold">
                                          <p:stCondLst>
                                            <p:cond delay="0"/>
                                          </p:stCondLst>
                                        </p:cTn>
                                        <p:tgtEl>
                                          <p:spTgt spid="139"/>
                                        </p:tgtEl>
                                        <p:attrNameLst>
                                          <p:attrName>style.visibility</p:attrName>
                                        </p:attrNameLst>
                                      </p:cBhvr>
                                      <p:to>
                                        <p:strVal val="visible"/>
                                      </p:to>
                                    </p:set>
                                    <p:anim calcmode="lin" valueType="num">
                                      <p:cBhvr additive="base">
                                        <p:cTn id="213" dur="500"/>
                                        <p:tgtEl>
                                          <p:spTgt spid="139"/>
                                        </p:tgtEl>
                                        <p:attrNameLst>
                                          <p:attrName>ppt_y</p:attrName>
                                        </p:attrNameLst>
                                      </p:cBhvr>
                                      <p:tavLst>
                                        <p:tav tm="0">
                                          <p:val>
                                            <p:strVal val="#ppt_y+#ppt_h*1.125000"/>
                                          </p:val>
                                        </p:tav>
                                        <p:tav tm="100000">
                                          <p:val>
                                            <p:strVal val="#ppt_y"/>
                                          </p:val>
                                        </p:tav>
                                      </p:tavLst>
                                    </p:anim>
                                    <p:animEffect transition="in" filter="wipe(up)">
                                      <p:cBhvr>
                                        <p:cTn id="214" dur="500"/>
                                        <p:tgtEl>
                                          <p:spTgt spid="139"/>
                                        </p:tgtEl>
                                      </p:cBhvr>
                                    </p:animEffect>
                                  </p:childTnLst>
                                </p:cTn>
                              </p:par>
                              <p:par>
                                <p:cTn id="215" presetID="12" presetClass="entr" presetSubtype="4" fill="hold" nodeType="withEffect">
                                  <p:stCondLst>
                                    <p:cond delay="0"/>
                                  </p:stCondLst>
                                  <p:childTnLst>
                                    <p:set>
                                      <p:cBhvr>
                                        <p:cTn id="216" dur="1" fill="hold">
                                          <p:stCondLst>
                                            <p:cond delay="0"/>
                                          </p:stCondLst>
                                        </p:cTn>
                                        <p:tgtEl>
                                          <p:spTgt spid="140"/>
                                        </p:tgtEl>
                                        <p:attrNameLst>
                                          <p:attrName>style.visibility</p:attrName>
                                        </p:attrNameLst>
                                      </p:cBhvr>
                                      <p:to>
                                        <p:strVal val="visible"/>
                                      </p:to>
                                    </p:set>
                                    <p:anim calcmode="lin" valueType="num">
                                      <p:cBhvr additive="base">
                                        <p:cTn id="217" dur="500"/>
                                        <p:tgtEl>
                                          <p:spTgt spid="140"/>
                                        </p:tgtEl>
                                        <p:attrNameLst>
                                          <p:attrName>ppt_y</p:attrName>
                                        </p:attrNameLst>
                                      </p:cBhvr>
                                      <p:tavLst>
                                        <p:tav tm="0">
                                          <p:val>
                                            <p:strVal val="#ppt_y+#ppt_h*1.125000"/>
                                          </p:val>
                                        </p:tav>
                                        <p:tav tm="100000">
                                          <p:val>
                                            <p:strVal val="#ppt_y"/>
                                          </p:val>
                                        </p:tav>
                                      </p:tavLst>
                                    </p:anim>
                                    <p:animEffect transition="in" filter="wipe(up)">
                                      <p:cBhvr>
                                        <p:cTn id="218" dur="500"/>
                                        <p:tgtEl>
                                          <p:spTgt spid="140"/>
                                        </p:tgtEl>
                                      </p:cBhvr>
                                    </p:animEffect>
                                  </p:childTnLst>
                                </p:cTn>
                              </p:par>
                            </p:childTnLst>
                          </p:cTn>
                        </p:par>
                      </p:childTnLst>
                    </p:cTn>
                  </p:par>
                  <p:par>
                    <p:cTn id="219" fill="hold">
                      <p:stCondLst>
                        <p:cond delay="indefinite"/>
                      </p:stCondLst>
                      <p:childTnLst>
                        <p:par>
                          <p:cTn id="220" fill="hold">
                            <p:stCondLst>
                              <p:cond delay="0"/>
                            </p:stCondLst>
                            <p:childTnLst>
                              <p:par>
                                <p:cTn id="221" presetID="12" presetClass="entr" presetSubtype="4" fill="hold" grpId="0" nodeType="clickEffect">
                                  <p:stCondLst>
                                    <p:cond delay="0"/>
                                  </p:stCondLst>
                                  <p:childTnLst>
                                    <p:set>
                                      <p:cBhvr>
                                        <p:cTn id="222" dur="1" fill="hold">
                                          <p:stCondLst>
                                            <p:cond delay="0"/>
                                          </p:stCondLst>
                                        </p:cTn>
                                        <p:tgtEl>
                                          <p:spTgt spid="144"/>
                                        </p:tgtEl>
                                        <p:attrNameLst>
                                          <p:attrName>style.visibility</p:attrName>
                                        </p:attrNameLst>
                                      </p:cBhvr>
                                      <p:to>
                                        <p:strVal val="visible"/>
                                      </p:to>
                                    </p:set>
                                    <p:anim calcmode="lin" valueType="num">
                                      <p:cBhvr additive="base">
                                        <p:cTn id="223" dur="500"/>
                                        <p:tgtEl>
                                          <p:spTgt spid="144"/>
                                        </p:tgtEl>
                                        <p:attrNameLst>
                                          <p:attrName>ppt_y</p:attrName>
                                        </p:attrNameLst>
                                      </p:cBhvr>
                                      <p:tavLst>
                                        <p:tav tm="0">
                                          <p:val>
                                            <p:strVal val="#ppt_y+#ppt_h*1.125000"/>
                                          </p:val>
                                        </p:tav>
                                        <p:tav tm="100000">
                                          <p:val>
                                            <p:strVal val="#ppt_y"/>
                                          </p:val>
                                        </p:tav>
                                      </p:tavLst>
                                    </p:anim>
                                    <p:animEffect transition="in" filter="wipe(up)">
                                      <p:cBhvr>
                                        <p:cTn id="224" dur="500"/>
                                        <p:tgtEl>
                                          <p:spTgt spid="144"/>
                                        </p:tgtEl>
                                      </p:cBhvr>
                                    </p:animEffect>
                                  </p:childTnLst>
                                </p:cTn>
                              </p:par>
                            </p:childTnLst>
                          </p:cTn>
                        </p:par>
                      </p:childTnLst>
                    </p:cTn>
                  </p:par>
                  <p:par>
                    <p:cTn id="225" fill="hold">
                      <p:stCondLst>
                        <p:cond delay="indefinite"/>
                      </p:stCondLst>
                      <p:childTnLst>
                        <p:par>
                          <p:cTn id="226" fill="hold">
                            <p:stCondLst>
                              <p:cond delay="0"/>
                            </p:stCondLst>
                            <p:childTnLst>
                              <p:par>
                                <p:cTn id="227" presetID="14" presetClass="entr" presetSubtype="10" fill="hold" nodeType="clickEffect">
                                  <p:stCondLst>
                                    <p:cond delay="0"/>
                                  </p:stCondLst>
                                  <p:childTnLst>
                                    <p:set>
                                      <p:cBhvr>
                                        <p:cTn id="228" dur="1" fill="hold">
                                          <p:stCondLst>
                                            <p:cond delay="0"/>
                                          </p:stCondLst>
                                        </p:cTn>
                                        <p:tgtEl>
                                          <p:spTgt spid="142"/>
                                        </p:tgtEl>
                                        <p:attrNameLst>
                                          <p:attrName>style.visibility</p:attrName>
                                        </p:attrNameLst>
                                      </p:cBhvr>
                                      <p:to>
                                        <p:strVal val="visible"/>
                                      </p:to>
                                    </p:set>
                                    <p:animEffect transition="in" filter="randombar(horizontal)">
                                      <p:cBhvr>
                                        <p:cTn id="229" dur="500"/>
                                        <p:tgtEl>
                                          <p:spTgt spid="142"/>
                                        </p:tgtEl>
                                      </p:cBhvr>
                                    </p:animEffect>
                                  </p:childTnLst>
                                </p:cTn>
                              </p:par>
                              <p:par>
                                <p:cTn id="230" presetID="14" presetClass="entr" presetSubtype="10" fill="hold" grpId="0" nodeType="withEffect">
                                  <p:stCondLst>
                                    <p:cond delay="0"/>
                                  </p:stCondLst>
                                  <p:childTnLst>
                                    <p:set>
                                      <p:cBhvr>
                                        <p:cTn id="231" dur="1" fill="hold">
                                          <p:stCondLst>
                                            <p:cond delay="0"/>
                                          </p:stCondLst>
                                        </p:cTn>
                                        <p:tgtEl>
                                          <p:spTgt spid="143"/>
                                        </p:tgtEl>
                                        <p:attrNameLst>
                                          <p:attrName>style.visibility</p:attrName>
                                        </p:attrNameLst>
                                      </p:cBhvr>
                                      <p:to>
                                        <p:strVal val="visible"/>
                                      </p:to>
                                    </p:set>
                                    <p:animEffect transition="in" filter="randombar(horizontal)">
                                      <p:cBhvr>
                                        <p:cTn id="232" dur="500"/>
                                        <p:tgtEl>
                                          <p:spTgt spid="143"/>
                                        </p:tgtEl>
                                      </p:cBhvr>
                                    </p:animEffect>
                                  </p:childTnLst>
                                </p:cTn>
                              </p:par>
                              <p:par>
                                <p:cTn id="233" presetID="14" presetClass="entr" presetSubtype="10" fill="hold" nodeType="withEffect">
                                  <p:stCondLst>
                                    <p:cond delay="0"/>
                                  </p:stCondLst>
                                  <p:childTnLst>
                                    <p:set>
                                      <p:cBhvr>
                                        <p:cTn id="234" dur="1" fill="hold">
                                          <p:stCondLst>
                                            <p:cond delay="0"/>
                                          </p:stCondLst>
                                        </p:cTn>
                                        <p:tgtEl>
                                          <p:spTgt spid="141"/>
                                        </p:tgtEl>
                                        <p:attrNameLst>
                                          <p:attrName>style.visibility</p:attrName>
                                        </p:attrNameLst>
                                      </p:cBhvr>
                                      <p:to>
                                        <p:strVal val="visible"/>
                                      </p:to>
                                    </p:set>
                                    <p:animEffect transition="in" filter="randombar(horizontal)">
                                      <p:cBhvr>
                                        <p:cTn id="235" dur="500"/>
                                        <p:tgtEl>
                                          <p:spTgt spid="141"/>
                                        </p:tgtEl>
                                      </p:cBhvr>
                                    </p:animEffect>
                                  </p:childTnLst>
                                </p:cTn>
                              </p:par>
                            </p:childTnLst>
                          </p:cTn>
                        </p:par>
                      </p:childTnLst>
                    </p:cTn>
                  </p:par>
                  <p:par>
                    <p:cTn id="236" fill="hold">
                      <p:stCondLst>
                        <p:cond delay="indefinite"/>
                      </p:stCondLst>
                      <p:childTnLst>
                        <p:par>
                          <p:cTn id="237" fill="hold">
                            <p:stCondLst>
                              <p:cond delay="0"/>
                            </p:stCondLst>
                            <p:childTnLst>
                              <p:par>
                                <p:cTn id="238" presetID="2" presetClass="entr" presetSubtype="4" fill="hold" nodeType="clickEffect">
                                  <p:stCondLst>
                                    <p:cond delay="0"/>
                                  </p:stCondLst>
                                  <p:childTnLst>
                                    <p:set>
                                      <p:cBhvr>
                                        <p:cTn id="239" dur="1" fill="hold">
                                          <p:stCondLst>
                                            <p:cond delay="0"/>
                                          </p:stCondLst>
                                        </p:cTn>
                                        <p:tgtEl>
                                          <p:spTgt spid="55"/>
                                        </p:tgtEl>
                                        <p:attrNameLst>
                                          <p:attrName>style.visibility</p:attrName>
                                        </p:attrNameLst>
                                      </p:cBhvr>
                                      <p:to>
                                        <p:strVal val="visible"/>
                                      </p:to>
                                    </p:set>
                                    <p:anim calcmode="lin" valueType="num">
                                      <p:cBhvr additive="base">
                                        <p:cTn id="240" dur="500" fill="hold"/>
                                        <p:tgtEl>
                                          <p:spTgt spid="55"/>
                                        </p:tgtEl>
                                        <p:attrNameLst>
                                          <p:attrName>ppt_x</p:attrName>
                                        </p:attrNameLst>
                                      </p:cBhvr>
                                      <p:tavLst>
                                        <p:tav tm="0">
                                          <p:val>
                                            <p:strVal val="#ppt_x"/>
                                          </p:val>
                                        </p:tav>
                                        <p:tav tm="100000">
                                          <p:val>
                                            <p:strVal val="#ppt_x"/>
                                          </p:val>
                                        </p:tav>
                                      </p:tavLst>
                                    </p:anim>
                                    <p:anim calcmode="lin" valueType="num">
                                      <p:cBhvr additive="base">
                                        <p:cTn id="24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242" fill="hold">
                      <p:stCondLst>
                        <p:cond delay="indefinite"/>
                      </p:stCondLst>
                      <p:childTnLst>
                        <p:par>
                          <p:cTn id="243" fill="hold">
                            <p:stCondLst>
                              <p:cond delay="0"/>
                            </p:stCondLst>
                            <p:childTnLst>
                              <p:par>
                                <p:cTn id="244" presetID="2" presetClass="entr" presetSubtype="4" fill="hold" grpId="0" nodeType="clickEffect">
                                  <p:stCondLst>
                                    <p:cond delay="0"/>
                                  </p:stCondLst>
                                  <p:childTnLst>
                                    <p:set>
                                      <p:cBhvr>
                                        <p:cTn id="245" dur="1" fill="hold">
                                          <p:stCondLst>
                                            <p:cond delay="0"/>
                                          </p:stCondLst>
                                        </p:cTn>
                                        <p:tgtEl>
                                          <p:spTgt spid="59"/>
                                        </p:tgtEl>
                                        <p:attrNameLst>
                                          <p:attrName>style.visibility</p:attrName>
                                        </p:attrNameLst>
                                      </p:cBhvr>
                                      <p:to>
                                        <p:strVal val="visible"/>
                                      </p:to>
                                    </p:set>
                                    <p:anim calcmode="lin" valueType="num">
                                      <p:cBhvr additive="base">
                                        <p:cTn id="246" dur="500" fill="hold"/>
                                        <p:tgtEl>
                                          <p:spTgt spid="59"/>
                                        </p:tgtEl>
                                        <p:attrNameLst>
                                          <p:attrName>ppt_x</p:attrName>
                                        </p:attrNameLst>
                                      </p:cBhvr>
                                      <p:tavLst>
                                        <p:tav tm="0">
                                          <p:val>
                                            <p:strVal val="#ppt_x"/>
                                          </p:val>
                                        </p:tav>
                                        <p:tav tm="100000">
                                          <p:val>
                                            <p:strVal val="#ppt_x"/>
                                          </p:val>
                                        </p:tav>
                                      </p:tavLst>
                                    </p:anim>
                                    <p:anim calcmode="lin" valueType="num">
                                      <p:cBhvr additive="base">
                                        <p:cTn id="247"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13" grpId="0" bldLvl="0" animBg="1"/>
      <p:bldP spid="14" grpId="0" bldLvl="0" animBg="1"/>
      <p:bldP spid="17" grpId="0" bldLvl="0" animBg="1"/>
      <p:bldP spid="22" grpId="0" bldLvl="0" animBg="1"/>
      <p:bldP spid="42" grpId="0" bldLvl="0" animBg="1"/>
      <p:bldP spid="49" grpId="0" bldLvl="0" animBg="1"/>
      <p:bldP spid="61" grpId="0" bldLvl="0" animBg="1"/>
      <p:bldP spid="77" grpId="0" bldLvl="0" animBg="1"/>
      <p:bldP spid="78" grpId="0" bldLvl="0" animBg="1"/>
      <p:bldP spid="106" grpId="0" bldLvl="0" animBg="1"/>
      <p:bldP spid="108" grpId="0" bldLvl="0" animBg="1"/>
      <p:bldP spid="120" grpId="0" bldLvl="0" animBg="1"/>
      <p:bldP spid="125" grpId="0" bldLvl="0" animBg="1"/>
      <p:bldP spid="137" grpId="0" bldLvl="0" animBg="1"/>
      <p:bldP spid="138" grpId="0" bldLvl="0" animBg="1"/>
      <p:bldP spid="143" grpId="0" bldLvl="0" animBg="1"/>
      <p:bldP spid="144" grpId="0" bldLvl="0" animBg="1"/>
      <p:bldP spid="59" grpId="0" bldLvl="0" animBg="1"/>
      <p:bldP spid="5" grpId="0" bldLvl="0" animBg="1"/>
      <p:bldP spid="6" grpId="0" bldLvl="0" animBg="1"/>
      <p:bldP spid="7" grpId="0" bldLvl="0" animBg="1"/>
      <p:bldP spid="9" grpId="0" bldLvl="0" animBg="1"/>
      <p:bldP spid="11"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a:xfrm>
            <a:off x="6457950" y="5624513"/>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71682" name="图片 17"/>
          <p:cNvPicPr>
            <a:picLocks noChangeAspect="1"/>
          </p:cNvPicPr>
          <p:nvPr/>
        </p:nvPicPr>
        <p:blipFill>
          <a:blip r:embed="rId1"/>
          <a:stretch>
            <a:fillRect/>
          </a:stretch>
        </p:blipFill>
        <p:spPr>
          <a:xfrm>
            <a:off x="6457950" y="857250"/>
            <a:ext cx="2686050" cy="754856"/>
          </a:xfrm>
          <a:prstGeom prst="rect">
            <a:avLst/>
          </a:prstGeom>
          <a:noFill/>
          <a:ln w="9525">
            <a:noFill/>
          </a:ln>
        </p:spPr>
      </p:pic>
      <p:cxnSp>
        <p:nvCxnSpPr>
          <p:cNvPr id="17" name="直接连接符 16"/>
          <p:cNvCxnSpPr/>
          <p:nvPr/>
        </p:nvCxnSpPr>
        <p:spPr>
          <a:xfrm>
            <a:off x="0" y="1328738"/>
            <a:ext cx="8382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71684" name="图片 5"/>
          <p:cNvPicPr>
            <a:picLocks noChangeAspect="1"/>
          </p:cNvPicPr>
          <p:nvPr/>
        </p:nvPicPr>
        <p:blipFill>
          <a:blip r:embed="rId2"/>
          <a:stretch>
            <a:fillRect/>
          </a:stretch>
        </p:blipFill>
        <p:spPr>
          <a:xfrm>
            <a:off x="22622" y="900113"/>
            <a:ext cx="539353" cy="541735"/>
          </a:xfrm>
          <a:prstGeom prst="rect">
            <a:avLst/>
          </a:prstGeom>
          <a:noFill/>
          <a:ln w="9525">
            <a:noFill/>
          </a:ln>
        </p:spPr>
      </p:pic>
      <p:sp>
        <p:nvSpPr>
          <p:cNvPr id="7" name="文本框 62"/>
          <p:cNvSpPr txBox="1"/>
          <p:nvPr/>
        </p:nvSpPr>
        <p:spPr>
          <a:xfrm>
            <a:off x="561975" y="775811"/>
            <a:ext cx="3082766" cy="575945"/>
          </a:xfrm>
          <a:prstGeom prst="rect">
            <a:avLst/>
          </a:prstGeom>
          <a:noFill/>
          <a:ln w="9525">
            <a:noFill/>
          </a:ln>
        </p:spPr>
        <p:txBody>
          <a:bodyPr wrap="square" anchor="t" anchorCtr="0">
            <a:spAutoFit/>
          </a:bodyPr>
          <a:p>
            <a:pPr>
              <a:lnSpc>
                <a:spcPct val="150000"/>
              </a:lnSpc>
              <a:buFont typeface="微软雅黑" panose="020B0503020204020204" pitchFamily="34" charset="-122"/>
            </a:pPr>
            <a:r>
              <a:rPr lang="en-US" altLang="zh-CN" sz="2100">
                <a:solidFill>
                  <a:srgbClr val="4B649F"/>
                </a:solidFill>
                <a:sym typeface="+mn-ea"/>
              </a:rPr>
              <a:t>C204-1</a:t>
            </a:r>
            <a:r>
              <a:rPr lang="zh-CN" altLang="en-US" sz="2100">
                <a:solidFill>
                  <a:srgbClr val="4B649F"/>
                </a:solidFill>
                <a:sym typeface="+mn-ea"/>
              </a:rPr>
              <a:t>表</a:t>
            </a:r>
            <a:endParaRPr lang="zh-CN" altLang="en-US" sz="2100" noProof="1" dirty="0">
              <a:solidFill>
                <a:srgbClr val="4B649F"/>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mn-cs"/>
              <a:sym typeface="+mn-ea"/>
            </a:endParaRPr>
          </a:p>
        </p:txBody>
      </p:sp>
      <p:pic>
        <p:nvPicPr>
          <p:cNvPr id="3" name="图片 2"/>
          <p:cNvPicPr>
            <a:picLocks noChangeAspect="1"/>
          </p:cNvPicPr>
          <p:nvPr/>
        </p:nvPicPr>
        <p:blipFill>
          <a:blip r:embed="rId3"/>
          <a:stretch>
            <a:fillRect/>
          </a:stretch>
        </p:blipFill>
        <p:spPr>
          <a:xfrm>
            <a:off x="417195" y="1496378"/>
            <a:ext cx="4662011" cy="4128135"/>
          </a:xfrm>
          <a:prstGeom prst="rect">
            <a:avLst/>
          </a:prstGeom>
        </p:spPr>
      </p:pic>
      <p:sp>
        <p:nvSpPr>
          <p:cNvPr id="183" name="圆角矩形 182"/>
          <p:cNvSpPr/>
          <p:nvPr/>
        </p:nvSpPr>
        <p:spPr>
          <a:xfrm>
            <a:off x="5079206" y="4258628"/>
            <a:ext cx="2636520" cy="530543"/>
          </a:xfrm>
          <a:prstGeom prst="roundRect">
            <a:avLst/>
          </a:prstGeom>
          <a:solidFill>
            <a:srgbClr val="557199"/>
          </a:solidFill>
          <a:ln>
            <a:solidFill>
              <a:srgbClr val="557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solidFill>
                <a:srgbClr val="557199"/>
              </a:solidFill>
            </a:endParaRPr>
          </a:p>
        </p:txBody>
      </p:sp>
      <p:sp>
        <p:nvSpPr>
          <p:cNvPr id="182" name="矩形 2"/>
          <p:cNvSpPr>
            <a:spLocks noChangeArrowheads="1"/>
          </p:cNvSpPr>
          <p:nvPr/>
        </p:nvSpPr>
        <p:spPr bwMode="auto">
          <a:xfrm>
            <a:off x="5079206" y="4258628"/>
            <a:ext cx="2738438" cy="506730"/>
          </a:xfrm>
          <a:prstGeom prst="rect">
            <a:avLst/>
          </a:prstGeom>
          <a:noFill/>
          <a:ln w="9525">
            <a:noFill/>
            <a:miter lim="800000"/>
          </a:ln>
        </p:spPr>
        <p:txBody>
          <a:bodyPr wrap="square">
            <a:spAutoFit/>
          </a:bodyPr>
          <a:p>
            <a:pPr>
              <a:lnSpc>
                <a:spcPct val="150000"/>
              </a:lnSpc>
            </a:pP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08</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05</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07</a:t>
            </a:r>
            <a:r>
              <a:rPr lang="zh-CN" altLang="en-US" sz="1800" b="1" dirty="0">
                <a:solidFill>
                  <a:schemeClr val="bg1"/>
                </a:solidFill>
                <a:latin typeface="微软雅黑" panose="020B0503020204020204" pitchFamily="34" charset="-122"/>
                <a:ea typeface="微软雅黑" panose="020B0503020204020204" pitchFamily="34" charset="-122"/>
              </a:rPr>
              <a:t>）</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51" name="圆角矩形 50"/>
          <p:cNvSpPr/>
          <p:nvPr/>
        </p:nvSpPr>
        <p:spPr>
          <a:xfrm>
            <a:off x="5079206" y="3278505"/>
            <a:ext cx="2636520" cy="606266"/>
          </a:xfrm>
          <a:prstGeom prst="roundRect">
            <a:avLst/>
          </a:prstGeom>
          <a:solidFill>
            <a:srgbClr val="557199"/>
          </a:solidFill>
          <a:ln>
            <a:solidFill>
              <a:srgbClr val="557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solidFill>
                <a:srgbClr val="557199"/>
              </a:solidFill>
            </a:endParaRPr>
          </a:p>
        </p:txBody>
      </p:sp>
      <p:sp>
        <p:nvSpPr>
          <p:cNvPr id="52" name="矩形 2"/>
          <p:cNvSpPr>
            <a:spLocks noChangeArrowheads="1"/>
          </p:cNvSpPr>
          <p:nvPr/>
        </p:nvSpPr>
        <p:spPr bwMode="auto">
          <a:xfrm>
            <a:off x="5079365" y="3318510"/>
            <a:ext cx="3122295" cy="506730"/>
          </a:xfrm>
          <a:prstGeom prst="rect">
            <a:avLst/>
          </a:prstGeom>
          <a:noFill/>
          <a:ln w="9525">
            <a:noFill/>
            <a:miter lim="800000"/>
          </a:ln>
        </p:spPr>
        <p:txBody>
          <a:bodyPr wrap="square">
            <a:spAutoFit/>
          </a:bodyPr>
          <a:p>
            <a:pPr>
              <a:lnSpc>
                <a:spcPct val="150000"/>
              </a:lnSpc>
            </a:pP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04</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05</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06</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 </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4" name="圆角矩形 3"/>
          <p:cNvSpPr/>
          <p:nvPr/>
        </p:nvSpPr>
        <p:spPr>
          <a:xfrm>
            <a:off x="5079206" y="2287905"/>
            <a:ext cx="2597468" cy="588169"/>
          </a:xfrm>
          <a:prstGeom prst="roundRect">
            <a:avLst/>
          </a:prstGeom>
          <a:solidFill>
            <a:srgbClr val="557199"/>
          </a:solidFill>
          <a:ln>
            <a:solidFill>
              <a:srgbClr val="557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solidFill>
                <a:srgbClr val="557199"/>
              </a:solidFill>
            </a:endParaRPr>
          </a:p>
        </p:txBody>
      </p:sp>
      <p:sp>
        <p:nvSpPr>
          <p:cNvPr id="5" name="矩形 2"/>
          <p:cNvSpPr>
            <a:spLocks noChangeArrowheads="1"/>
          </p:cNvSpPr>
          <p:nvPr/>
        </p:nvSpPr>
        <p:spPr bwMode="auto">
          <a:xfrm>
            <a:off x="5079022" y="2287871"/>
            <a:ext cx="3025151" cy="506730"/>
          </a:xfrm>
          <a:prstGeom prst="rect">
            <a:avLst/>
          </a:prstGeom>
          <a:noFill/>
          <a:ln w="9525">
            <a:noFill/>
            <a:miter lim="800000"/>
          </a:ln>
        </p:spPr>
        <p:txBody>
          <a:bodyPr wrap="square">
            <a:spAutoFit/>
          </a:bodyPr>
          <a:p>
            <a:pPr>
              <a:lnSpc>
                <a:spcPct val="150000"/>
              </a:lnSpc>
            </a:pP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01</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02</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03</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 </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079206" y="1612106"/>
            <a:ext cx="2597468" cy="368300"/>
          </a:xfrm>
          <a:prstGeom prst="rect">
            <a:avLst/>
          </a:prstGeom>
          <a:noFill/>
        </p:spPr>
        <p:txBody>
          <a:bodyPr wrap="square" rtlCol="0">
            <a:spAutoFit/>
          </a:bodyPr>
          <a:p>
            <a:r>
              <a:rPr lang="zh-CN" altLang="en-US" sz="1800" b="1">
                <a:solidFill>
                  <a:srgbClr val="FF0000"/>
                </a:solidFill>
              </a:rPr>
              <a:t>必须满足的逻辑关系</a:t>
            </a:r>
            <a:endParaRPr lang="zh-CN" altLang="en-US" sz="1800" b="1">
              <a:solidFill>
                <a:srgbClr val="FF0000"/>
              </a:solidFill>
            </a:endParaRPr>
          </a:p>
        </p:txBody>
      </p:sp>
      <p:sp>
        <p:nvSpPr>
          <p:cNvPr id="15" name="圆角矩形 14"/>
          <p:cNvSpPr/>
          <p:nvPr/>
        </p:nvSpPr>
        <p:spPr>
          <a:xfrm>
            <a:off x="670084" y="2792254"/>
            <a:ext cx="1862614" cy="36195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p>
        </p:txBody>
      </p:sp>
      <p:sp>
        <p:nvSpPr>
          <p:cNvPr id="6" name="圆角矩形 5"/>
          <p:cNvSpPr/>
          <p:nvPr/>
        </p:nvSpPr>
        <p:spPr>
          <a:xfrm>
            <a:off x="765810" y="3227546"/>
            <a:ext cx="1766888" cy="36528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p>
        </p:txBody>
      </p:sp>
      <p:sp>
        <p:nvSpPr>
          <p:cNvPr id="9" name="圆角矩形 8"/>
          <p:cNvSpPr/>
          <p:nvPr/>
        </p:nvSpPr>
        <p:spPr>
          <a:xfrm>
            <a:off x="5078981" y="5093974"/>
            <a:ext cx="3828800" cy="530442"/>
          </a:xfrm>
          <a:prstGeom prst="roundRect">
            <a:avLst/>
          </a:prstGeom>
          <a:solidFill>
            <a:srgbClr val="557199"/>
          </a:solidFill>
          <a:ln>
            <a:solidFill>
              <a:srgbClr val="557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solidFill>
                <a:srgbClr val="557199"/>
              </a:solidFill>
            </a:endParaRPr>
          </a:p>
        </p:txBody>
      </p:sp>
      <p:sp>
        <p:nvSpPr>
          <p:cNvPr id="10" name="矩形 2"/>
          <p:cNvSpPr>
            <a:spLocks noChangeArrowheads="1"/>
          </p:cNvSpPr>
          <p:nvPr/>
        </p:nvSpPr>
        <p:spPr bwMode="auto">
          <a:xfrm>
            <a:off x="5079079" y="5093974"/>
            <a:ext cx="3713449" cy="506730"/>
          </a:xfrm>
          <a:prstGeom prst="rect">
            <a:avLst/>
          </a:prstGeom>
          <a:noFill/>
          <a:ln w="9525">
            <a:noFill/>
            <a:miter lim="800000"/>
          </a:ln>
        </p:spPr>
        <p:txBody>
          <a:bodyPr wrap="square">
            <a:spAutoFit/>
          </a:bodyPr>
          <a:p>
            <a:pPr>
              <a:lnSpc>
                <a:spcPct val="150000"/>
              </a:lnSpc>
            </a:pP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08</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11</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12</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a:t>
            </a:r>
            <a:r>
              <a:rPr lang="en-US" altLang="zh-CN" sz="1800" b="1" dirty="0">
                <a:solidFill>
                  <a:schemeClr val="bg1"/>
                </a:solidFill>
                <a:latin typeface="微软雅黑" panose="020B0503020204020204" pitchFamily="34" charset="-122"/>
                <a:ea typeface="微软雅黑" panose="020B0503020204020204" pitchFamily="34" charset="-122"/>
              </a:rPr>
              <a:t>13</a:t>
            </a:r>
            <a:r>
              <a:rPr lang="zh-CN" altLang="en-US" sz="1800" b="1" dirty="0">
                <a:solidFill>
                  <a:schemeClr val="bg1"/>
                </a:solidFill>
                <a:latin typeface="微软雅黑" panose="020B0503020204020204" pitchFamily="34" charset="-122"/>
                <a:ea typeface="微软雅黑" panose="020B0503020204020204" pitchFamily="34" charset="-122"/>
              </a:rPr>
              <a:t>）</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765334" y="4150043"/>
            <a:ext cx="1767364" cy="36528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p>
        </p:txBody>
      </p:sp>
      <p:sp>
        <p:nvSpPr>
          <p:cNvPr id="12" name="圆角矩形 11"/>
          <p:cNvSpPr/>
          <p:nvPr/>
        </p:nvSpPr>
        <p:spPr>
          <a:xfrm>
            <a:off x="670084" y="3688080"/>
            <a:ext cx="1862614" cy="15382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sz="100"/>
          </a:p>
        </p:txBody>
      </p:sp>
      <p:cxnSp>
        <p:nvCxnSpPr>
          <p:cNvPr id="13" name="直接箭头连接符 12"/>
          <p:cNvCxnSpPr>
            <a:stCxn id="15" idx="3"/>
            <a:endCxn id="5" idx="1"/>
          </p:cNvCxnSpPr>
          <p:nvPr/>
        </p:nvCxnSpPr>
        <p:spPr>
          <a:xfrm flipV="1">
            <a:off x="2532698" y="2763203"/>
            <a:ext cx="1276350" cy="21002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endCxn id="52" idx="1"/>
          </p:cNvCxnSpPr>
          <p:nvPr/>
        </p:nvCxnSpPr>
        <p:spPr>
          <a:xfrm>
            <a:off x="2533015" y="3407093"/>
            <a:ext cx="2546509" cy="16478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endCxn id="10" idx="1"/>
          </p:cNvCxnSpPr>
          <p:nvPr/>
        </p:nvCxnSpPr>
        <p:spPr>
          <a:xfrm>
            <a:off x="1263015" y="3905250"/>
            <a:ext cx="2546509" cy="96250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endCxn id="182" idx="1"/>
          </p:cNvCxnSpPr>
          <p:nvPr/>
        </p:nvCxnSpPr>
        <p:spPr>
          <a:xfrm>
            <a:off x="1263015" y="3548063"/>
            <a:ext cx="2546509" cy="69342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36195" y="45085"/>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zh-CN" sz="28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zh-CN"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1" bldLvl="0" animBg="1"/>
      <p:bldP spid="6" grpId="1" bldLvl="0" animBg="1"/>
      <p:bldP spid="11" grpId="1" bldLvl="0" animBg="1"/>
      <p:bldP spid="12" grpId="1"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787902" y="4076700"/>
            <a:ext cx="3744913" cy="2520950"/>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endParaRPr lang="zh-CN" altLang="en-US" sz="2800" dirty="0">
              <a:latin typeface="黑体" panose="02010609060101010101" pitchFamily="2" charset="-122"/>
            </a:endParaRPr>
          </a:p>
        </p:txBody>
      </p:sp>
      <p:sp>
        <p:nvSpPr>
          <p:cNvPr id="194562" name="Rectangle 4"/>
          <p:cNvSpPr>
            <a:spLocks noChangeArrowheads="1"/>
          </p:cNvSpPr>
          <p:nvPr/>
        </p:nvSpPr>
        <p:spPr bwMode="auto">
          <a:xfrm>
            <a:off x="4932365" y="1414464"/>
            <a:ext cx="3240087" cy="1015663"/>
          </a:xfrm>
          <a:prstGeom prst="rect">
            <a:avLst/>
          </a:prstGeom>
          <a:noFill/>
          <a:ln w="9525">
            <a:noFill/>
            <a:miter lim="800000"/>
          </a:ln>
        </p:spPr>
        <p:txBody>
          <a:bodyPr>
            <a:spAutoFit/>
          </a:bodyPr>
          <a:lstStyle/>
          <a:p>
            <a:pPr algn="just"/>
            <a:r>
              <a:rPr lang="zh-CN" altLang="en-US" sz="2000"/>
              <a:t>未区分工程来源，将产值全部填入直接从建设单位承揽工程完成产值</a:t>
            </a:r>
            <a:endParaRPr lang="zh-CN" altLang="en-US" sz="2000"/>
          </a:p>
        </p:txBody>
      </p:sp>
      <p:sp>
        <p:nvSpPr>
          <p:cNvPr id="48132" name="矩形 1"/>
          <p:cNvSpPr>
            <a:spLocks noChangeArrowheads="1"/>
          </p:cNvSpPr>
          <p:nvPr/>
        </p:nvSpPr>
        <p:spPr bwMode="auto">
          <a:xfrm>
            <a:off x="3000375" y="357191"/>
            <a:ext cx="3467616" cy="584775"/>
          </a:xfrm>
          <a:prstGeom prst="rect">
            <a:avLst/>
          </a:prstGeom>
          <a:noFill/>
          <a:ln w="9525">
            <a:noFill/>
            <a:miter lim="800000"/>
          </a:ln>
        </p:spPr>
        <p:txBody>
          <a:bodyPr wrap="none">
            <a:spAutoFit/>
          </a:bodyPr>
          <a:lstStyle/>
          <a:p>
            <a:r>
              <a:rPr lang="zh-CN" altLang="en-US" sz="3200">
                <a:solidFill>
                  <a:srgbClr val="FF6600"/>
                </a:solidFill>
                <a:latin typeface="Times New Roman" panose="02020603050405020304" pitchFamily="18" charset="0"/>
              </a:rPr>
              <a:t>企业填报常见错误</a:t>
            </a:r>
            <a:endParaRPr lang="zh-CN" altLang="en-US" sz="3200">
              <a:solidFill>
                <a:srgbClr val="FF6600"/>
              </a:solidFill>
              <a:latin typeface="Times New Roman" panose="02020603050405020304" pitchFamily="18" charset="0"/>
            </a:endParaRPr>
          </a:p>
        </p:txBody>
      </p:sp>
      <p:sp>
        <p:nvSpPr>
          <p:cNvPr id="4" name="矩形 3"/>
          <p:cNvSpPr/>
          <p:nvPr/>
        </p:nvSpPr>
        <p:spPr>
          <a:xfrm>
            <a:off x="468313" y="1268413"/>
            <a:ext cx="3816350" cy="25209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800" b="1" dirty="0">
              <a:latin typeface="微软雅黑" panose="020B0503020204020204" pitchFamily="34" charset="-122"/>
              <a:ea typeface="微软雅黑" panose="020B0503020204020204" pitchFamily="34" charset="-122"/>
            </a:endParaRPr>
          </a:p>
        </p:txBody>
      </p:sp>
      <p:sp>
        <p:nvSpPr>
          <p:cNvPr id="194565" name="矩形 2"/>
          <p:cNvSpPr>
            <a:spLocks noChangeArrowheads="1"/>
          </p:cNvSpPr>
          <p:nvPr/>
        </p:nvSpPr>
        <p:spPr bwMode="auto">
          <a:xfrm>
            <a:off x="468313" y="2349501"/>
            <a:ext cx="1439862" cy="707886"/>
          </a:xfrm>
          <a:prstGeom prst="rect">
            <a:avLst/>
          </a:prstGeom>
          <a:noFill/>
          <a:ln w="9525">
            <a:noFill/>
            <a:miter lim="800000"/>
          </a:ln>
        </p:spPr>
        <p:txBody>
          <a:bodyPr>
            <a:spAutoFit/>
          </a:bodyPr>
          <a:lstStyle/>
          <a:p>
            <a:r>
              <a:rPr lang="zh-CN" altLang="en-US" sz="2000"/>
              <a:t>安装工程产值</a:t>
            </a:r>
            <a:endParaRPr lang="en-US" altLang="zh-CN" sz="2000"/>
          </a:p>
        </p:txBody>
      </p:sp>
      <p:sp>
        <p:nvSpPr>
          <p:cNvPr id="194566" name="矩形 5"/>
          <p:cNvSpPr>
            <a:spLocks noChangeArrowheads="1"/>
          </p:cNvSpPr>
          <p:nvPr/>
        </p:nvSpPr>
        <p:spPr bwMode="auto">
          <a:xfrm>
            <a:off x="1619250" y="1270004"/>
            <a:ext cx="1415772" cy="461665"/>
          </a:xfrm>
          <a:prstGeom prst="rect">
            <a:avLst/>
          </a:prstGeom>
          <a:noFill/>
          <a:ln w="9525">
            <a:noFill/>
            <a:miter lim="800000"/>
          </a:ln>
        </p:spPr>
        <p:txBody>
          <a:bodyPr wrap="none">
            <a:spAutoFit/>
          </a:bodyPr>
          <a:lstStyle/>
          <a:p>
            <a:r>
              <a:rPr lang="zh-CN" altLang="en-US" sz="2400" b="1">
                <a:solidFill>
                  <a:schemeClr val="bg1"/>
                </a:solidFill>
                <a:latin typeface="微软雅黑" panose="020B0503020204020204" pitchFamily="34" charset="-122"/>
                <a:ea typeface="微软雅黑" panose="020B0503020204020204" pitchFamily="34" charset="-122"/>
              </a:rPr>
              <a:t>混淆概念</a:t>
            </a:r>
            <a:endParaRPr lang="en-US" altLang="zh-CN" sz="2400" b="1">
              <a:solidFill>
                <a:schemeClr val="bg1"/>
              </a:solidFill>
              <a:latin typeface="微软雅黑" panose="020B0503020204020204" pitchFamily="34" charset="-122"/>
              <a:ea typeface="微软雅黑" panose="020B0503020204020204" pitchFamily="34" charset="-122"/>
            </a:endParaRPr>
          </a:p>
        </p:txBody>
      </p:sp>
      <p:sp>
        <p:nvSpPr>
          <p:cNvPr id="194567" name="矩形 6"/>
          <p:cNvSpPr>
            <a:spLocks noChangeArrowheads="1"/>
          </p:cNvSpPr>
          <p:nvPr/>
        </p:nvSpPr>
        <p:spPr bwMode="auto">
          <a:xfrm>
            <a:off x="468313" y="1701801"/>
            <a:ext cx="1439862" cy="707886"/>
          </a:xfrm>
          <a:prstGeom prst="rect">
            <a:avLst/>
          </a:prstGeom>
          <a:noFill/>
          <a:ln w="9525">
            <a:noFill/>
            <a:miter lim="800000"/>
          </a:ln>
        </p:spPr>
        <p:txBody>
          <a:bodyPr>
            <a:spAutoFit/>
          </a:bodyPr>
          <a:lstStyle/>
          <a:p>
            <a:r>
              <a:rPr lang="zh-CN" altLang="en-US" sz="2000">
                <a:solidFill>
                  <a:srgbClr val="FF0000"/>
                </a:solidFill>
              </a:rPr>
              <a:t>主营业务收入</a:t>
            </a:r>
            <a:endParaRPr lang="zh-CN" altLang="en-US" sz="2000">
              <a:latin typeface="Times New Roman" panose="02020603050405020304" pitchFamily="18" charset="0"/>
            </a:endParaRPr>
          </a:p>
        </p:txBody>
      </p:sp>
      <p:sp>
        <p:nvSpPr>
          <p:cNvPr id="9" name="矩形 8"/>
          <p:cNvSpPr/>
          <p:nvPr/>
        </p:nvSpPr>
        <p:spPr>
          <a:xfrm>
            <a:off x="468313" y="4076700"/>
            <a:ext cx="3816350" cy="252095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800" b="1" dirty="0">
              <a:latin typeface="微软雅黑" panose="020B0503020204020204" pitchFamily="34" charset="-122"/>
              <a:ea typeface="微软雅黑" panose="020B0503020204020204" pitchFamily="34" charset="-122"/>
            </a:endParaRPr>
          </a:p>
        </p:txBody>
      </p:sp>
      <p:sp>
        <p:nvSpPr>
          <p:cNvPr id="194569" name="矩形 9"/>
          <p:cNvSpPr>
            <a:spLocks noChangeArrowheads="1"/>
          </p:cNvSpPr>
          <p:nvPr/>
        </p:nvSpPr>
        <p:spPr bwMode="auto">
          <a:xfrm>
            <a:off x="1979615" y="4149729"/>
            <a:ext cx="800219" cy="461665"/>
          </a:xfrm>
          <a:prstGeom prst="rect">
            <a:avLst/>
          </a:prstGeom>
          <a:noFill/>
          <a:ln w="9525">
            <a:noFill/>
            <a:miter lim="800000"/>
          </a:ln>
        </p:spPr>
        <p:txBody>
          <a:bodyPr wrap="none">
            <a:spAutoFit/>
          </a:bodyPr>
          <a:lstStyle/>
          <a:p>
            <a:r>
              <a:rPr lang="zh-CN" altLang="en-US" sz="2400" b="1">
                <a:solidFill>
                  <a:srgbClr val="FFFFFF"/>
                </a:solidFill>
                <a:latin typeface="微软雅黑" panose="020B0503020204020204" pitchFamily="34" charset="-122"/>
                <a:ea typeface="微软雅黑" panose="020B0503020204020204" pitchFamily="34" charset="-122"/>
              </a:rPr>
              <a:t>漏填</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194570" name="矩形 7"/>
          <p:cNvSpPr>
            <a:spLocks noChangeArrowheads="1"/>
          </p:cNvSpPr>
          <p:nvPr/>
        </p:nvSpPr>
        <p:spPr bwMode="auto">
          <a:xfrm>
            <a:off x="684213" y="5127625"/>
            <a:ext cx="2236510" cy="400110"/>
          </a:xfrm>
          <a:prstGeom prst="rect">
            <a:avLst/>
          </a:prstGeom>
          <a:noFill/>
          <a:ln w="9525">
            <a:noFill/>
            <a:miter lim="800000"/>
          </a:ln>
        </p:spPr>
        <p:txBody>
          <a:bodyPr wrap="none">
            <a:spAutoFit/>
          </a:bodyPr>
          <a:lstStyle/>
          <a:p>
            <a:pPr algn="just"/>
            <a:r>
              <a:rPr lang="zh-CN" altLang="en-US" sz="2000"/>
              <a:t>漏报外省完成产值</a:t>
            </a:r>
            <a:endParaRPr lang="zh-CN" altLang="en-US" sz="2000"/>
          </a:p>
        </p:txBody>
      </p:sp>
      <p:sp>
        <p:nvSpPr>
          <p:cNvPr id="194571" name="矩形 10"/>
          <p:cNvSpPr>
            <a:spLocks noChangeArrowheads="1"/>
          </p:cNvSpPr>
          <p:nvPr/>
        </p:nvSpPr>
        <p:spPr bwMode="auto">
          <a:xfrm>
            <a:off x="684215" y="4652963"/>
            <a:ext cx="1723549" cy="400110"/>
          </a:xfrm>
          <a:prstGeom prst="rect">
            <a:avLst/>
          </a:prstGeom>
          <a:noFill/>
          <a:ln w="9525">
            <a:noFill/>
            <a:miter lim="800000"/>
          </a:ln>
        </p:spPr>
        <p:txBody>
          <a:bodyPr wrap="none">
            <a:spAutoFit/>
          </a:bodyPr>
          <a:lstStyle/>
          <a:p>
            <a:pPr algn="just"/>
            <a:r>
              <a:rPr lang="zh-CN" altLang="en-US" sz="2000"/>
              <a:t>分支机构数据</a:t>
            </a:r>
            <a:endParaRPr lang="zh-CN" altLang="en-US" sz="2000"/>
          </a:p>
        </p:txBody>
      </p:sp>
      <p:sp>
        <p:nvSpPr>
          <p:cNvPr id="194572" name="矩形 11"/>
          <p:cNvSpPr>
            <a:spLocks noChangeArrowheads="1"/>
          </p:cNvSpPr>
          <p:nvPr/>
        </p:nvSpPr>
        <p:spPr bwMode="auto">
          <a:xfrm>
            <a:off x="684215" y="5600701"/>
            <a:ext cx="3438525" cy="707886"/>
          </a:xfrm>
          <a:prstGeom prst="rect">
            <a:avLst/>
          </a:prstGeom>
          <a:noFill/>
          <a:ln w="9525">
            <a:noFill/>
            <a:miter lim="800000"/>
          </a:ln>
        </p:spPr>
        <p:txBody>
          <a:bodyPr>
            <a:spAutoFit/>
          </a:bodyPr>
          <a:lstStyle/>
          <a:p>
            <a:pPr algn="just"/>
            <a:r>
              <a:rPr lang="zh-CN" altLang="en-US" sz="2000"/>
              <a:t>从其他建筑公司分包过来的工程产值</a:t>
            </a:r>
            <a:endParaRPr lang="en-US" altLang="zh-CN" sz="2000"/>
          </a:p>
        </p:txBody>
      </p:sp>
      <p:sp>
        <p:nvSpPr>
          <p:cNvPr id="14" name="矩形 13"/>
          <p:cNvSpPr/>
          <p:nvPr/>
        </p:nvSpPr>
        <p:spPr>
          <a:xfrm>
            <a:off x="4787902" y="1268413"/>
            <a:ext cx="3744913" cy="25209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800" b="1" dirty="0">
              <a:latin typeface="微软雅黑" panose="020B0503020204020204" pitchFamily="34" charset="-122"/>
              <a:ea typeface="微软雅黑" panose="020B0503020204020204" pitchFamily="34" charset="-122"/>
            </a:endParaRPr>
          </a:p>
        </p:txBody>
      </p:sp>
      <p:sp>
        <p:nvSpPr>
          <p:cNvPr id="194574" name="矩形 14"/>
          <p:cNvSpPr>
            <a:spLocks noChangeArrowheads="1"/>
          </p:cNvSpPr>
          <p:nvPr/>
        </p:nvSpPr>
        <p:spPr bwMode="auto">
          <a:xfrm>
            <a:off x="6069015" y="1341442"/>
            <a:ext cx="800219" cy="461665"/>
          </a:xfrm>
          <a:prstGeom prst="rect">
            <a:avLst/>
          </a:prstGeom>
          <a:noFill/>
          <a:ln w="9525">
            <a:noFill/>
            <a:miter lim="800000"/>
          </a:ln>
        </p:spPr>
        <p:txBody>
          <a:bodyPr wrap="none">
            <a:spAutoFit/>
          </a:bodyPr>
          <a:lstStyle/>
          <a:p>
            <a:r>
              <a:rPr lang="zh-CN" altLang="en-US" sz="2400" b="1">
                <a:solidFill>
                  <a:srgbClr val="FFFFFF"/>
                </a:solidFill>
                <a:latin typeface="微软雅黑" panose="020B0503020204020204" pitchFamily="34" charset="-122"/>
                <a:ea typeface="微软雅黑" panose="020B0503020204020204" pitchFamily="34" charset="-122"/>
              </a:rPr>
              <a:t>多报</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194575" name="矩形 12"/>
          <p:cNvSpPr>
            <a:spLocks noChangeArrowheads="1"/>
          </p:cNvSpPr>
          <p:nvPr/>
        </p:nvSpPr>
        <p:spPr bwMode="auto">
          <a:xfrm>
            <a:off x="4787900" y="2062166"/>
            <a:ext cx="3324225" cy="1015663"/>
          </a:xfrm>
          <a:prstGeom prst="rect">
            <a:avLst/>
          </a:prstGeom>
          <a:noFill/>
          <a:ln w="9525">
            <a:noFill/>
            <a:miter lim="800000"/>
          </a:ln>
        </p:spPr>
        <p:txBody>
          <a:bodyPr>
            <a:spAutoFit/>
          </a:bodyPr>
          <a:lstStyle/>
          <a:p>
            <a:pPr>
              <a:lnSpc>
                <a:spcPct val="150000"/>
              </a:lnSpc>
            </a:pPr>
            <a:r>
              <a:rPr lang="zh-CN" altLang="en-US" sz="2000"/>
              <a:t>以前年度的产值</a:t>
            </a:r>
            <a:endParaRPr lang="en-US" altLang="zh-CN" sz="2000"/>
          </a:p>
          <a:p>
            <a:pPr>
              <a:lnSpc>
                <a:spcPct val="150000"/>
              </a:lnSpc>
            </a:pPr>
            <a:r>
              <a:rPr lang="zh-CN" altLang="en-US" sz="2000"/>
              <a:t>维修保养设计等服务业收入</a:t>
            </a:r>
            <a:endParaRPr lang="zh-CN" altLang="en-US" sz="2000">
              <a:latin typeface="Times New Roman" panose="02020603050405020304" pitchFamily="18" charset="0"/>
            </a:endParaRPr>
          </a:p>
        </p:txBody>
      </p:sp>
      <p:sp>
        <p:nvSpPr>
          <p:cNvPr id="194576" name="矩形 15"/>
          <p:cNvSpPr>
            <a:spLocks noChangeArrowheads="1"/>
          </p:cNvSpPr>
          <p:nvPr/>
        </p:nvSpPr>
        <p:spPr bwMode="auto">
          <a:xfrm>
            <a:off x="4859340" y="4724401"/>
            <a:ext cx="3529012" cy="707886"/>
          </a:xfrm>
          <a:prstGeom prst="rect">
            <a:avLst/>
          </a:prstGeom>
          <a:noFill/>
          <a:ln w="9525">
            <a:noFill/>
            <a:miter lim="800000"/>
          </a:ln>
        </p:spPr>
        <p:txBody>
          <a:bodyPr>
            <a:spAutoFit/>
          </a:bodyPr>
          <a:lstStyle/>
          <a:p>
            <a:pPr algn="just"/>
            <a:r>
              <a:rPr lang="zh-CN" altLang="en-US" sz="2000">
                <a:solidFill>
                  <a:srgbClr val="000000"/>
                </a:solidFill>
              </a:rPr>
              <a:t>未按构成细分填报建筑业总产值</a:t>
            </a:r>
            <a:endParaRPr lang="zh-CN" altLang="en-US" sz="2000">
              <a:solidFill>
                <a:srgbClr val="000000"/>
              </a:solidFill>
            </a:endParaRPr>
          </a:p>
        </p:txBody>
      </p:sp>
      <p:sp>
        <p:nvSpPr>
          <p:cNvPr id="194577" name="矩形 1"/>
          <p:cNvSpPr>
            <a:spLocks noChangeArrowheads="1"/>
          </p:cNvSpPr>
          <p:nvPr/>
        </p:nvSpPr>
        <p:spPr bwMode="auto">
          <a:xfrm>
            <a:off x="2555877" y="1701801"/>
            <a:ext cx="1439863" cy="707886"/>
          </a:xfrm>
          <a:prstGeom prst="rect">
            <a:avLst/>
          </a:prstGeom>
          <a:noFill/>
          <a:ln w="9525">
            <a:noFill/>
            <a:miter lim="800000"/>
          </a:ln>
        </p:spPr>
        <p:txBody>
          <a:bodyPr>
            <a:spAutoFit/>
          </a:bodyPr>
          <a:lstStyle/>
          <a:p>
            <a:r>
              <a:rPr lang="zh-CN" altLang="en-US" sz="2000">
                <a:solidFill>
                  <a:srgbClr val="FF0000"/>
                </a:solidFill>
              </a:rPr>
              <a:t>建筑业总产值</a:t>
            </a:r>
            <a:endParaRPr lang="zh-CN" altLang="en-US" sz="2000">
              <a:latin typeface="Times New Roman" panose="02020603050405020304" pitchFamily="18" charset="0"/>
            </a:endParaRPr>
          </a:p>
        </p:txBody>
      </p:sp>
      <p:sp>
        <p:nvSpPr>
          <p:cNvPr id="194578" name="矩形 2"/>
          <p:cNvSpPr>
            <a:spLocks noChangeArrowheads="1"/>
          </p:cNvSpPr>
          <p:nvPr/>
        </p:nvSpPr>
        <p:spPr bwMode="auto">
          <a:xfrm>
            <a:off x="1979614" y="1844677"/>
            <a:ext cx="352982" cy="461665"/>
          </a:xfrm>
          <a:prstGeom prst="rect">
            <a:avLst/>
          </a:prstGeom>
          <a:noFill/>
          <a:ln w="9525">
            <a:noFill/>
            <a:miter lim="800000"/>
          </a:ln>
        </p:spPr>
        <p:txBody>
          <a:bodyPr wrap="none">
            <a:spAutoFit/>
          </a:bodyPr>
          <a:lstStyle/>
          <a:p>
            <a:r>
              <a:rPr lang="en-US" altLang="zh-CN" sz="2400">
                <a:solidFill>
                  <a:srgbClr val="FF0000"/>
                </a:solidFill>
              </a:rPr>
              <a:t>≠</a:t>
            </a:r>
            <a:endParaRPr lang="zh-CN" altLang="en-US" sz="2400">
              <a:latin typeface="Times New Roman" panose="02020603050405020304" pitchFamily="18" charset="0"/>
            </a:endParaRPr>
          </a:p>
        </p:txBody>
      </p:sp>
      <p:sp>
        <p:nvSpPr>
          <p:cNvPr id="194579" name="矩形 4"/>
          <p:cNvSpPr>
            <a:spLocks noChangeArrowheads="1"/>
          </p:cNvSpPr>
          <p:nvPr/>
        </p:nvSpPr>
        <p:spPr bwMode="auto">
          <a:xfrm>
            <a:off x="2555877" y="2349501"/>
            <a:ext cx="1439863" cy="707886"/>
          </a:xfrm>
          <a:prstGeom prst="rect">
            <a:avLst/>
          </a:prstGeom>
          <a:noFill/>
          <a:ln w="9525">
            <a:noFill/>
            <a:miter lim="800000"/>
          </a:ln>
        </p:spPr>
        <p:txBody>
          <a:bodyPr>
            <a:spAutoFit/>
          </a:bodyPr>
          <a:lstStyle/>
          <a:p>
            <a:r>
              <a:rPr lang="zh-CN" altLang="en-US" sz="2000"/>
              <a:t>建筑工程产值</a:t>
            </a:r>
            <a:endParaRPr lang="zh-CN" altLang="en-US" sz="2000">
              <a:latin typeface="Times New Roman" panose="02020603050405020304" pitchFamily="18" charset="0"/>
            </a:endParaRPr>
          </a:p>
        </p:txBody>
      </p:sp>
      <p:sp>
        <p:nvSpPr>
          <p:cNvPr id="194580" name="矩形 5"/>
          <p:cNvSpPr>
            <a:spLocks noChangeArrowheads="1"/>
          </p:cNvSpPr>
          <p:nvPr/>
        </p:nvSpPr>
        <p:spPr bwMode="auto">
          <a:xfrm>
            <a:off x="1979614" y="2420941"/>
            <a:ext cx="352982" cy="461665"/>
          </a:xfrm>
          <a:prstGeom prst="rect">
            <a:avLst/>
          </a:prstGeom>
          <a:noFill/>
          <a:ln w="9525">
            <a:noFill/>
            <a:miter lim="800000"/>
          </a:ln>
        </p:spPr>
        <p:txBody>
          <a:bodyPr wrap="none">
            <a:spAutoFit/>
          </a:bodyPr>
          <a:lstStyle/>
          <a:p>
            <a:r>
              <a:rPr lang="en-US" altLang="zh-CN" sz="2400"/>
              <a:t>≠</a:t>
            </a:r>
            <a:endParaRPr lang="zh-CN" altLang="en-US" sz="2400">
              <a:latin typeface="Times New Roman" panose="02020603050405020304" pitchFamily="18" charset="0"/>
            </a:endParaRPr>
          </a:p>
        </p:txBody>
      </p:sp>
      <p:sp>
        <p:nvSpPr>
          <p:cNvPr id="194581" name="矩形 6"/>
          <p:cNvSpPr>
            <a:spLocks noChangeArrowheads="1"/>
          </p:cNvSpPr>
          <p:nvPr/>
        </p:nvSpPr>
        <p:spPr bwMode="auto">
          <a:xfrm>
            <a:off x="2555876" y="3009904"/>
            <a:ext cx="1655763" cy="708025"/>
          </a:xfrm>
          <a:prstGeom prst="rect">
            <a:avLst/>
          </a:prstGeom>
          <a:noFill/>
          <a:ln w="9525">
            <a:noFill/>
            <a:miter lim="800000"/>
          </a:ln>
        </p:spPr>
        <p:txBody>
          <a:bodyPr>
            <a:spAutoFit/>
          </a:bodyPr>
          <a:lstStyle/>
          <a:p>
            <a:r>
              <a:rPr lang="zh-CN" altLang="en-US" sz="2000"/>
              <a:t>开工到竣工的产值</a:t>
            </a:r>
            <a:endParaRPr lang="zh-CN" altLang="en-US" sz="2000"/>
          </a:p>
        </p:txBody>
      </p:sp>
      <p:sp>
        <p:nvSpPr>
          <p:cNvPr id="194582" name="矩形 22"/>
          <p:cNvSpPr>
            <a:spLocks noChangeArrowheads="1"/>
          </p:cNvSpPr>
          <p:nvPr/>
        </p:nvSpPr>
        <p:spPr bwMode="auto">
          <a:xfrm>
            <a:off x="468313" y="2997201"/>
            <a:ext cx="1439862" cy="707886"/>
          </a:xfrm>
          <a:prstGeom prst="rect">
            <a:avLst/>
          </a:prstGeom>
          <a:noFill/>
          <a:ln w="9525">
            <a:noFill/>
            <a:miter lim="800000"/>
          </a:ln>
        </p:spPr>
        <p:txBody>
          <a:bodyPr>
            <a:spAutoFit/>
          </a:bodyPr>
          <a:lstStyle/>
          <a:p>
            <a:r>
              <a:rPr lang="zh-CN" altLang="en-US" sz="2000"/>
              <a:t>建筑业总产值</a:t>
            </a:r>
            <a:endParaRPr lang="zh-CN" altLang="en-US" sz="2000">
              <a:latin typeface="Times New Roman" panose="02020603050405020304" pitchFamily="18" charset="0"/>
            </a:endParaRPr>
          </a:p>
        </p:txBody>
      </p:sp>
      <p:sp>
        <p:nvSpPr>
          <p:cNvPr id="194583" name="矩形 23"/>
          <p:cNvSpPr>
            <a:spLocks noChangeArrowheads="1"/>
          </p:cNvSpPr>
          <p:nvPr/>
        </p:nvSpPr>
        <p:spPr bwMode="auto">
          <a:xfrm>
            <a:off x="1979614" y="3068641"/>
            <a:ext cx="352982" cy="461665"/>
          </a:xfrm>
          <a:prstGeom prst="rect">
            <a:avLst/>
          </a:prstGeom>
          <a:noFill/>
          <a:ln w="9525">
            <a:noFill/>
            <a:miter lim="800000"/>
          </a:ln>
        </p:spPr>
        <p:txBody>
          <a:bodyPr wrap="none">
            <a:spAutoFit/>
          </a:bodyPr>
          <a:lstStyle/>
          <a:p>
            <a:r>
              <a:rPr lang="en-US" altLang="zh-CN" sz="2400"/>
              <a:t>≠</a:t>
            </a:r>
            <a:endParaRPr lang="zh-CN" altLang="en-US" sz="2400">
              <a:latin typeface="Times New Roman" panose="02020603050405020304" pitchFamily="18" charset="0"/>
            </a:endParaRPr>
          </a:p>
        </p:txBody>
      </p:sp>
      <p:sp>
        <p:nvSpPr>
          <p:cNvPr id="194584" name="矩形 9"/>
          <p:cNvSpPr>
            <a:spLocks noChangeArrowheads="1"/>
          </p:cNvSpPr>
          <p:nvPr/>
        </p:nvSpPr>
        <p:spPr bwMode="auto">
          <a:xfrm>
            <a:off x="6143627" y="4149729"/>
            <a:ext cx="800219" cy="461665"/>
          </a:xfrm>
          <a:prstGeom prst="rect">
            <a:avLst/>
          </a:prstGeom>
          <a:noFill/>
          <a:ln w="9525">
            <a:noFill/>
            <a:miter lim="800000"/>
          </a:ln>
        </p:spPr>
        <p:txBody>
          <a:bodyPr wrap="none">
            <a:spAutoFit/>
          </a:bodyPr>
          <a:lstStyle/>
          <a:p>
            <a:r>
              <a:rPr lang="zh-CN" altLang="en-US" sz="2400" b="1">
                <a:solidFill>
                  <a:srgbClr val="FFFFFF"/>
                </a:solidFill>
                <a:latin typeface="微软雅黑" panose="020B0503020204020204" pitchFamily="34" charset="-122"/>
                <a:ea typeface="微软雅黑" panose="020B0503020204020204" pitchFamily="34" charset="-122"/>
              </a:rPr>
              <a:t>其他</a:t>
            </a:r>
            <a:endParaRPr lang="zh-CN" altLang="en-US" sz="2400" b="1">
              <a:solidFill>
                <a:srgbClr val="FFFFFF"/>
              </a:solidFill>
              <a:latin typeface="微软雅黑" panose="020B0503020204020204" pitchFamily="34" charset="-122"/>
              <a:ea typeface="微软雅黑" panose="020B0503020204020204" pitchFamily="34" charset="-122"/>
            </a:endParaRPr>
          </a:p>
        </p:txBody>
      </p:sp>
      <p:sp>
        <p:nvSpPr>
          <p:cNvPr id="194585" name="矩形 10"/>
          <p:cNvSpPr>
            <a:spLocks noChangeArrowheads="1"/>
          </p:cNvSpPr>
          <p:nvPr/>
        </p:nvSpPr>
        <p:spPr bwMode="auto">
          <a:xfrm>
            <a:off x="4859338" y="5373691"/>
            <a:ext cx="3600450" cy="1107996"/>
          </a:xfrm>
          <a:prstGeom prst="rect">
            <a:avLst/>
          </a:prstGeom>
          <a:noFill/>
          <a:ln w="9525">
            <a:noFill/>
            <a:miter lim="800000"/>
          </a:ln>
        </p:spPr>
        <p:txBody>
          <a:bodyPr>
            <a:spAutoFit/>
          </a:bodyPr>
          <a:lstStyle/>
          <a:p>
            <a:pPr algn="just">
              <a:lnSpc>
                <a:spcPct val="110000"/>
              </a:lnSpc>
            </a:pPr>
            <a:r>
              <a:rPr lang="zh-CN" altLang="en-US" sz="2000">
                <a:solidFill>
                  <a:srgbClr val="000000"/>
                </a:solidFill>
              </a:rPr>
              <a:t>未区分工程来源，将产值全部填入直接从建设单位承揽工程完成产值</a:t>
            </a:r>
            <a:endParaRPr lang="en-US" altLang="zh-CN" sz="200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4565"/>
                                        </p:tgtEl>
                                        <p:attrNameLst>
                                          <p:attrName>style.visibility</p:attrName>
                                        </p:attrNameLst>
                                      </p:cBhvr>
                                      <p:to>
                                        <p:strVal val="visible"/>
                                      </p:to>
                                    </p:set>
                                    <p:animEffect transition="in" filter="randombar(horizontal)">
                                      <p:cBhvr>
                                        <p:cTn id="10" dur="500"/>
                                        <p:tgtEl>
                                          <p:spTgt spid="19456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4566"/>
                                        </p:tgtEl>
                                        <p:attrNameLst>
                                          <p:attrName>style.visibility</p:attrName>
                                        </p:attrNameLst>
                                      </p:cBhvr>
                                      <p:to>
                                        <p:strVal val="visible"/>
                                      </p:to>
                                    </p:set>
                                    <p:animEffect transition="in" filter="randombar(horizontal)">
                                      <p:cBhvr>
                                        <p:cTn id="13" dur="500"/>
                                        <p:tgtEl>
                                          <p:spTgt spid="19456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94567"/>
                                        </p:tgtEl>
                                        <p:attrNameLst>
                                          <p:attrName>style.visibility</p:attrName>
                                        </p:attrNameLst>
                                      </p:cBhvr>
                                      <p:to>
                                        <p:strVal val="visible"/>
                                      </p:to>
                                    </p:set>
                                    <p:animEffect transition="in" filter="randombar(horizontal)">
                                      <p:cBhvr>
                                        <p:cTn id="16" dur="500"/>
                                        <p:tgtEl>
                                          <p:spTgt spid="19456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94577"/>
                                        </p:tgtEl>
                                        <p:attrNameLst>
                                          <p:attrName>style.visibility</p:attrName>
                                        </p:attrNameLst>
                                      </p:cBhvr>
                                      <p:to>
                                        <p:strVal val="visible"/>
                                      </p:to>
                                    </p:set>
                                    <p:animEffect transition="in" filter="randombar(horizontal)">
                                      <p:cBhvr>
                                        <p:cTn id="19" dur="500"/>
                                        <p:tgtEl>
                                          <p:spTgt spid="194577"/>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94578"/>
                                        </p:tgtEl>
                                        <p:attrNameLst>
                                          <p:attrName>style.visibility</p:attrName>
                                        </p:attrNameLst>
                                      </p:cBhvr>
                                      <p:to>
                                        <p:strVal val="visible"/>
                                      </p:to>
                                    </p:set>
                                    <p:animEffect transition="in" filter="randombar(horizontal)">
                                      <p:cBhvr>
                                        <p:cTn id="22" dur="500"/>
                                        <p:tgtEl>
                                          <p:spTgt spid="194578"/>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94579"/>
                                        </p:tgtEl>
                                        <p:attrNameLst>
                                          <p:attrName>style.visibility</p:attrName>
                                        </p:attrNameLst>
                                      </p:cBhvr>
                                      <p:to>
                                        <p:strVal val="visible"/>
                                      </p:to>
                                    </p:set>
                                    <p:animEffect transition="in" filter="randombar(horizontal)">
                                      <p:cBhvr>
                                        <p:cTn id="25" dur="500"/>
                                        <p:tgtEl>
                                          <p:spTgt spid="19457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94580"/>
                                        </p:tgtEl>
                                        <p:attrNameLst>
                                          <p:attrName>style.visibility</p:attrName>
                                        </p:attrNameLst>
                                      </p:cBhvr>
                                      <p:to>
                                        <p:strVal val="visible"/>
                                      </p:to>
                                    </p:set>
                                    <p:animEffect transition="in" filter="randombar(horizontal)">
                                      <p:cBhvr>
                                        <p:cTn id="28" dur="500"/>
                                        <p:tgtEl>
                                          <p:spTgt spid="19458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94581"/>
                                        </p:tgtEl>
                                        <p:attrNameLst>
                                          <p:attrName>style.visibility</p:attrName>
                                        </p:attrNameLst>
                                      </p:cBhvr>
                                      <p:to>
                                        <p:strVal val="visible"/>
                                      </p:to>
                                    </p:set>
                                    <p:animEffect transition="in" filter="randombar(horizontal)">
                                      <p:cBhvr>
                                        <p:cTn id="31" dur="500"/>
                                        <p:tgtEl>
                                          <p:spTgt spid="194581"/>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94582"/>
                                        </p:tgtEl>
                                        <p:attrNameLst>
                                          <p:attrName>style.visibility</p:attrName>
                                        </p:attrNameLst>
                                      </p:cBhvr>
                                      <p:to>
                                        <p:strVal val="visible"/>
                                      </p:to>
                                    </p:set>
                                    <p:animEffect transition="in" filter="randombar(horizontal)">
                                      <p:cBhvr>
                                        <p:cTn id="34" dur="500"/>
                                        <p:tgtEl>
                                          <p:spTgt spid="194582"/>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94583"/>
                                        </p:tgtEl>
                                        <p:attrNameLst>
                                          <p:attrName>style.visibility</p:attrName>
                                        </p:attrNameLst>
                                      </p:cBhvr>
                                      <p:to>
                                        <p:strVal val="visible"/>
                                      </p:to>
                                    </p:set>
                                    <p:animEffect transition="in" filter="randombar(horizontal)">
                                      <p:cBhvr>
                                        <p:cTn id="37" dur="500"/>
                                        <p:tgtEl>
                                          <p:spTgt spid="194583"/>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94562"/>
                                        </p:tgtEl>
                                        <p:attrNameLst>
                                          <p:attrName>style.visibility</p:attrName>
                                        </p:attrNameLst>
                                      </p:cBhvr>
                                      <p:to>
                                        <p:strVal val="visible"/>
                                      </p:to>
                                    </p:set>
                                    <p:animEffect transition="in" filter="randombar(horizontal)">
                                      <p:cBhvr>
                                        <p:cTn id="42" dur="500"/>
                                        <p:tgtEl>
                                          <p:spTgt spid="194562"/>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randombar(horizontal)">
                                      <p:cBhvr>
                                        <p:cTn id="45" dur="500"/>
                                        <p:tgtEl>
                                          <p:spTgt spid="14"/>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94574"/>
                                        </p:tgtEl>
                                        <p:attrNameLst>
                                          <p:attrName>style.visibility</p:attrName>
                                        </p:attrNameLst>
                                      </p:cBhvr>
                                      <p:to>
                                        <p:strVal val="visible"/>
                                      </p:to>
                                    </p:set>
                                    <p:animEffect transition="in" filter="randombar(horizontal)">
                                      <p:cBhvr>
                                        <p:cTn id="48" dur="500"/>
                                        <p:tgtEl>
                                          <p:spTgt spid="19457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94575"/>
                                        </p:tgtEl>
                                        <p:attrNameLst>
                                          <p:attrName>style.visibility</p:attrName>
                                        </p:attrNameLst>
                                      </p:cBhvr>
                                      <p:to>
                                        <p:strVal val="visible"/>
                                      </p:to>
                                    </p:set>
                                    <p:animEffect transition="in" filter="randombar(horizontal)">
                                      <p:cBhvr>
                                        <p:cTn id="51" dur="500"/>
                                        <p:tgtEl>
                                          <p:spTgt spid="194575"/>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randombar(horizontal)">
                                      <p:cBhvr>
                                        <p:cTn id="56" dur="500"/>
                                        <p:tgtEl>
                                          <p:spTgt spid="9"/>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94569"/>
                                        </p:tgtEl>
                                        <p:attrNameLst>
                                          <p:attrName>style.visibility</p:attrName>
                                        </p:attrNameLst>
                                      </p:cBhvr>
                                      <p:to>
                                        <p:strVal val="visible"/>
                                      </p:to>
                                    </p:set>
                                    <p:animEffect transition="in" filter="randombar(horizontal)">
                                      <p:cBhvr>
                                        <p:cTn id="59" dur="500"/>
                                        <p:tgtEl>
                                          <p:spTgt spid="194569"/>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194570"/>
                                        </p:tgtEl>
                                        <p:attrNameLst>
                                          <p:attrName>style.visibility</p:attrName>
                                        </p:attrNameLst>
                                      </p:cBhvr>
                                      <p:to>
                                        <p:strVal val="visible"/>
                                      </p:to>
                                    </p:set>
                                    <p:animEffect transition="in" filter="randombar(horizontal)">
                                      <p:cBhvr>
                                        <p:cTn id="62" dur="500"/>
                                        <p:tgtEl>
                                          <p:spTgt spid="194570"/>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94571"/>
                                        </p:tgtEl>
                                        <p:attrNameLst>
                                          <p:attrName>style.visibility</p:attrName>
                                        </p:attrNameLst>
                                      </p:cBhvr>
                                      <p:to>
                                        <p:strVal val="visible"/>
                                      </p:to>
                                    </p:set>
                                    <p:animEffect transition="in" filter="randombar(horizontal)">
                                      <p:cBhvr>
                                        <p:cTn id="65" dur="500"/>
                                        <p:tgtEl>
                                          <p:spTgt spid="194571"/>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94572"/>
                                        </p:tgtEl>
                                        <p:attrNameLst>
                                          <p:attrName>style.visibility</p:attrName>
                                        </p:attrNameLst>
                                      </p:cBhvr>
                                      <p:to>
                                        <p:strVal val="visible"/>
                                      </p:to>
                                    </p:set>
                                    <p:animEffect transition="in" filter="randombar(horizontal)">
                                      <p:cBhvr>
                                        <p:cTn id="68" dur="500"/>
                                        <p:tgtEl>
                                          <p:spTgt spid="194572"/>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randombar(horizontal)">
                                      <p:cBhvr>
                                        <p:cTn id="73" dur="500"/>
                                        <p:tgtEl>
                                          <p:spTgt spid="17"/>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194576"/>
                                        </p:tgtEl>
                                        <p:attrNameLst>
                                          <p:attrName>style.visibility</p:attrName>
                                        </p:attrNameLst>
                                      </p:cBhvr>
                                      <p:to>
                                        <p:strVal val="visible"/>
                                      </p:to>
                                    </p:set>
                                    <p:animEffect transition="in" filter="randombar(horizontal)">
                                      <p:cBhvr>
                                        <p:cTn id="76" dur="500"/>
                                        <p:tgtEl>
                                          <p:spTgt spid="194576"/>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194584"/>
                                        </p:tgtEl>
                                        <p:attrNameLst>
                                          <p:attrName>style.visibility</p:attrName>
                                        </p:attrNameLst>
                                      </p:cBhvr>
                                      <p:to>
                                        <p:strVal val="visible"/>
                                      </p:to>
                                    </p:set>
                                    <p:animEffect transition="in" filter="randombar(horizontal)">
                                      <p:cBhvr>
                                        <p:cTn id="79" dur="500"/>
                                        <p:tgtEl>
                                          <p:spTgt spid="194584"/>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94585"/>
                                        </p:tgtEl>
                                        <p:attrNameLst>
                                          <p:attrName>style.visibility</p:attrName>
                                        </p:attrNameLst>
                                      </p:cBhvr>
                                      <p:to>
                                        <p:strVal val="visible"/>
                                      </p:to>
                                    </p:set>
                                    <p:animEffect transition="in" filter="randombar(horizontal)">
                                      <p:cBhvr>
                                        <p:cTn id="82" dur="500"/>
                                        <p:tgtEl>
                                          <p:spTgt spid="19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4562" grpId="0"/>
      <p:bldP spid="4" grpId="0" animBg="1"/>
      <p:bldP spid="194565" grpId="0"/>
      <p:bldP spid="194566" grpId="0"/>
      <p:bldP spid="194567" grpId="0"/>
      <p:bldP spid="9" grpId="0" animBg="1"/>
      <p:bldP spid="194569" grpId="0"/>
      <p:bldP spid="194570" grpId="0"/>
      <p:bldP spid="194571" grpId="0"/>
      <p:bldP spid="194572" grpId="0"/>
      <p:bldP spid="14" grpId="0" animBg="1"/>
      <p:bldP spid="194574" grpId="0"/>
      <p:bldP spid="194575" grpId="0"/>
      <p:bldP spid="194576" grpId="0"/>
      <p:bldP spid="194577" grpId="0"/>
      <p:bldP spid="194578" grpId="0"/>
      <p:bldP spid="194579" grpId="0"/>
      <p:bldP spid="194580" grpId="0"/>
      <p:bldP spid="194581" grpId="0"/>
      <p:bldP spid="194582" grpId="0"/>
      <p:bldP spid="194583" grpId="0"/>
      <p:bldP spid="194584" grpId="0"/>
      <p:bldP spid="19458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2939"/>
            <a:ext cx="2236510" cy="707886"/>
          </a:xfrm>
          <a:prstGeom prst="rect">
            <a:avLst/>
          </a:prstGeom>
          <a:noFill/>
        </p:spPr>
        <p:txBody>
          <a:bodyPr wrap="none">
            <a:spAutoFit/>
          </a:bodyPr>
          <a:lstStyle/>
          <a:p>
            <a:pPr>
              <a:defRPr/>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pitchFamily="2" charset="-122"/>
              </a:rPr>
              <a:t>主要内容</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黑体" panose="02010609060101010101" pitchFamily="2" charset="-122"/>
            </a:endParaRPr>
          </a:p>
        </p:txBody>
      </p:sp>
      <p:sp>
        <p:nvSpPr>
          <p:cNvPr id="3" name="椭圆 2"/>
          <p:cNvSpPr/>
          <p:nvPr/>
        </p:nvSpPr>
        <p:spPr>
          <a:xfrm>
            <a:off x="430215" y="3789367"/>
            <a:ext cx="949325" cy="11334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595959"/>
                </a:solidFill>
                <a:latin typeface="Agency FB" panose="020B0503020202020204" pitchFamily="34" charset="0"/>
                <a:ea typeface="Arial Unicode MS" panose="020B0604020202020204" pitchFamily="34" charset="-122"/>
                <a:cs typeface="Arial Unicode MS" panose="020B0604020202020204" pitchFamily="34" charset="-122"/>
              </a:rPr>
              <a:t>03</a:t>
            </a:r>
            <a:endParaRPr lang="zh-CN" altLang="en-US" b="1" dirty="0">
              <a:solidFill>
                <a:srgbClr val="595959"/>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5" name="矩形 4"/>
          <p:cNvSpPr/>
          <p:nvPr/>
        </p:nvSpPr>
        <p:spPr>
          <a:xfrm>
            <a:off x="2" y="2852738"/>
            <a:ext cx="2771775" cy="2159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7" name="矩形 6"/>
          <p:cNvSpPr>
            <a:spLocks noChangeArrowheads="1"/>
          </p:cNvSpPr>
          <p:nvPr/>
        </p:nvSpPr>
        <p:spPr bwMode="auto">
          <a:xfrm flipV="1">
            <a:off x="2" y="3644900"/>
            <a:ext cx="790575" cy="144463"/>
          </a:xfrm>
          <a:prstGeom prst="rect">
            <a:avLst/>
          </a:prstGeom>
          <a:solidFill>
            <a:srgbClr val="FFC000"/>
          </a:solidFill>
          <a:ln w="25400" algn="ctr">
            <a:noFill/>
            <a:miter lim="800000"/>
          </a:ln>
        </p:spPr>
        <p:txBody>
          <a:bodyPr rot="10800000" anchor="ctr"/>
          <a:lstStyle/>
          <a:p>
            <a:pPr>
              <a:defRPr/>
            </a:pPr>
            <a:endParaRPr lang="zh-CN" altLang="en-US" sz="2400">
              <a:solidFill>
                <a:schemeClr val="lt1"/>
              </a:solidFill>
              <a:latin typeface="+mn-lt"/>
              <a:ea typeface="+mn-ea"/>
            </a:endParaRPr>
          </a:p>
        </p:txBody>
      </p:sp>
      <p:sp>
        <p:nvSpPr>
          <p:cNvPr id="8" name="同心圆 7"/>
          <p:cNvSpPr/>
          <p:nvPr/>
        </p:nvSpPr>
        <p:spPr>
          <a:xfrm rot="10800000">
            <a:off x="323850" y="3644904"/>
            <a:ext cx="1208088" cy="1439863"/>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solidFill>
                <a:schemeClr val="tx1"/>
              </a:solidFill>
            </a:endParaRPr>
          </a:p>
        </p:txBody>
      </p:sp>
      <p:sp>
        <p:nvSpPr>
          <p:cNvPr id="12" name="矩形 11"/>
          <p:cNvSpPr/>
          <p:nvPr/>
        </p:nvSpPr>
        <p:spPr>
          <a:xfrm>
            <a:off x="2" y="3284538"/>
            <a:ext cx="5076825" cy="2159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6152" name="TextBox 14"/>
          <p:cNvSpPr txBox="1">
            <a:spLocks noChangeArrowheads="1"/>
          </p:cNvSpPr>
          <p:nvPr/>
        </p:nvSpPr>
        <p:spPr bwMode="auto">
          <a:xfrm>
            <a:off x="3348038" y="2057403"/>
            <a:ext cx="1415772" cy="584775"/>
          </a:xfrm>
          <a:prstGeom prst="rect">
            <a:avLst/>
          </a:prstGeom>
          <a:noFill/>
          <a:ln w="9525">
            <a:noFill/>
            <a:miter lim="800000"/>
          </a:ln>
        </p:spPr>
        <p:txBody>
          <a:bodyPr wrap="none">
            <a:spAutoFit/>
          </a:bodyPr>
          <a:lstStyle/>
          <a:p>
            <a:r>
              <a:rPr lang="zh-CN" altLang="en-US" sz="3200">
                <a:solidFill>
                  <a:schemeClr val="hlink"/>
                </a:solidFill>
                <a:latin typeface="Times New Roman" panose="02020603050405020304" pitchFamily="18" charset="0"/>
              </a:rPr>
              <a:t>总说明</a:t>
            </a:r>
            <a:endParaRPr lang="en-US" altLang="zh-CN" sz="3200">
              <a:solidFill>
                <a:schemeClr val="hlink"/>
              </a:solidFill>
              <a:latin typeface="Times New Roman" panose="02020603050405020304" pitchFamily="18" charset="0"/>
            </a:endParaRPr>
          </a:p>
        </p:txBody>
      </p:sp>
      <p:sp>
        <p:nvSpPr>
          <p:cNvPr id="6153" name="TextBox 15"/>
          <p:cNvSpPr txBox="1">
            <a:spLocks noChangeArrowheads="1"/>
          </p:cNvSpPr>
          <p:nvPr/>
        </p:nvSpPr>
        <p:spPr bwMode="auto">
          <a:xfrm>
            <a:off x="6084887" y="3717293"/>
            <a:ext cx="2646878" cy="584775"/>
          </a:xfrm>
          <a:prstGeom prst="rect">
            <a:avLst/>
          </a:prstGeom>
          <a:noFill/>
          <a:ln w="9525">
            <a:noFill/>
            <a:miter lim="800000"/>
          </a:ln>
        </p:spPr>
        <p:txBody>
          <a:bodyPr wrap="none">
            <a:spAutoFit/>
          </a:bodyPr>
          <a:lstStyle/>
          <a:p>
            <a:r>
              <a:rPr lang="zh-CN" altLang="en-US" sz="3200">
                <a:solidFill>
                  <a:schemeClr val="hlink"/>
                </a:solidFill>
                <a:latin typeface="Times New Roman" panose="02020603050405020304" pitchFamily="18" charset="0"/>
              </a:rPr>
              <a:t>指标填报说明</a:t>
            </a:r>
            <a:endParaRPr lang="en-US" altLang="zh-CN" sz="2400">
              <a:solidFill>
                <a:schemeClr val="hlink"/>
              </a:solidFill>
              <a:latin typeface="Times New Roman" panose="02020603050405020304" pitchFamily="18" charset="0"/>
            </a:endParaRPr>
          </a:p>
        </p:txBody>
      </p:sp>
      <p:sp>
        <p:nvSpPr>
          <p:cNvPr id="6156" name="TextBox 14"/>
          <p:cNvSpPr txBox="1">
            <a:spLocks noChangeArrowheads="1"/>
          </p:cNvSpPr>
          <p:nvPr/>
        </p:nvSpPr>
        <p:spPr bwMode="auto">
          <a:xfrm>
            <a:off x="1547815" y="4072893"/>
            <a:ext cx="1808480" cy="583565"/>
          </a:xfrm>
          <a:prstGeom prst="rect">
            <a:avLst/>
          </a:prstGeom>
          <a:noFill/>
          <a:ln w="9525">
            <a:noFill/>
            <a:miter lim="800000"/>
          </a:ln>
        </p:spPr>
        <p:txBody>
          <a:bodyPr wrap="none">
            <a:spAutoFit/>
          </a:bodyPr>
          <a:lstStyle/>
          <a:p>
            <a:r>
              <a:rPr lang="zh-CN" altLang="en-US" sz="3200">
                <a:solidFill>
                  <a:schemeClr val="hlink"/>
                </a:solidFill>
                <a:latin typeface="Times New Roman" panose="02020603050405020304" pitchFamily="18" charset="0"/>
              </a:rPr>
              <a:t>工作提示</a:t>
            </a:r>
            <a:endParaRPr lang="en-US" altLang="zh-CN" sz="3200">
              <a:solidFill>
                <a:schemeClr val="hlink"/>
              </a:solidFill>
              <a:latin typeface="Times New Roman" panose="02020603050405020304" pitchFamily="18" charset="0"/>
            </a:endParaRPr>
          </a:p>
        </p:txBody>
      </p:sp>
      <p:sp>
        <p:nvSpPr>
          <p:cNvPr id="23" name="椭圆 22"/>
          <p:cNvSpPr/>
          <p:nvPr/>
        </p:nvSpPr>
        <p:spPr>
          <a:xfrm>
            <a:off x="2173288" y="1773242"/>
            <a:ext cx="950912" cy="11334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595959"/>
                </a:solidFill>
                <a:latin typeface="Agency FB" panose="020B0503020202020204" charset="-122"/>
                <a:ea typeface="Arial Unicode MS" panose="020B0604020202020204" pitchFamily="34" charset="-122"/>
                <a:cs typeface="Arial Unicode MS" panose="020B0604020202020204" pitchFamily="34" charset="-122"/>
              </a:rPr>
              <a:t>01</a:t>
            </a:r>
            <a:endParaRPr lang="zh-CN" altLang="en-US" b="1" dirty="0">
              <a:solidFill>
                <a:srgbClr val="595959"/>
              </a:solidFill>
              <a:latin typeface="Agency FB" panose="020B0503020202020204" charset="-122"/>
              <a:ea typeface="Arial Unicode MS" panose="020B0604020202020204" pitchFamily="34" charset="-122"/>
              <a:cs typeface="Arial Unicode MS" panose="020B0604020202020204" pitchFamily="34" charset="-122"/>
            </a:endParaRPr>
          </a:p>
        </p:txBody>
      </p:sp>
      <p:sp>
        <p:nvSpPr>
          <p:cNvPr id="24" name="同心圆 23"/>
          <p:cNvSpPr>
            <a:spLocks noChangeArrowheads="1"/>
          </p:cNvSpPr>
          <p:nvPr/>
        </p:nvSpPr>
        <p:spPr bwMode="auto">
          <a:xfrm rot="10800000">
            <a:off x="2051051" y="1628779"/>
            <a:ext cx="1209675" cy="1439863"/>
          </a:xfrm>
          <a:custGeom>
            <a:avLst/>
            <a:gdLst>
              <a:gd name="T0" fmla="*/ 604838 w 1209675"/>
              <a:gd name="T1" fmla="*/ 0 h 1439863"/>
              <a:gd name="T2" fmla="*/ 177153 w 1209675"/>
              <a:gd name="T3" fmla="*/ 210863 h 1439863"/>
              <a:gd name="T4" fmla="*/ 0 w 1209675"/>
              <a:gd name="T5" fmla="*/ 719932 h 1439863"/>
              <a:gd name="T6" fmla="*/ 177153 w 1209675"/>
              <a:gd name="T7" fmla="*/ 1229000 h 1439863"/>
              <a:gd name="T8" fmla="*/ 604838 w 1209675"/>
              <a:gd name="T9" fmla="*/ 1439863 h 1439863"/>
              <a:gd name="T10" fmla="*/ 1032522 w 1209675"/>
              <a:gd name="T11" fmla="*/ 1229000 h 1439863"/>
              <a:gd name="T12" fmla="*/ 1209675 w 1209675"/>
              <a:gd name="T13" fmla="*/ 719932 h 1439863"/>
              <a:gd name="T14" fmla="*/ 1032522 w 1209675"/>
              <a:gd name="T15" fmla="*/ 210863 h 1439863"/>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77153 w 1209675"/>
              <a:gd name="T25" fmla="*/ 210863 h 1439863"/>
              <a:gd name="T26" fmla="*/ 1032522 w 1209675"/>
              <a:gd name="T27" fmla="*/ 1229000 h 14398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09675" h="1439863">
                <a:moveTo>
                  <a:pt x="0" y="719932"/>
                </a:moveTo>
                <a:lnTo>
                  <a:pt x="0" y="719932"/>
                </a:lnTo>
                <a:cubicBezTo>
                  <a:pt x="0" y="322324"/>
                  <a:pt x="270795" y="0"/>
                  <a:pt x="604838" y="1"/>
                </a:cubicBezTo>
                <a:cubicBezTo>
                  <a:pt x="604838" y="1"/>
                  <a:pt x="604838" y="1"/>
                  <a:pt x="604838" y="1"/>
                </a:cubicBezTo>
                <a:cubicBezTo>
                  <a:pt x="938881" y="1"/>
                  <a:pt x="1209676" y="322326"/>
                  <a:pt x="1209676" y="719933"/>
                </a:cubicBezTo>
                <a:cubicBezTo>
                  <a:pt x="1209676" y="719933"/>
                  <a:pt x="1209675" y="719933"/>
                  <a:pt x="1209675" y="719933"/>
                </a:cubicBezTo>
                <a:lnTo>
                  <a:pt x="1209676" y="719934"/>
                </a:lnTo>
                <a:cubicBezTo>
                  <a:pt x="1209676" y="1117541"/>
                  <a:pt x="938880" y="1439865"/>
                  <a:pt x="604838" y="1439866"/>
                </a:cubicBezTo>
                <a:cubicBezTo>
                  <a:pt x="270795" y="1439866"/>
                  <a:pt x="0" y="1117541"/>
                  <a:pt x="0" y="719934"/>
                </a:cubicBezTo>
                <a:cubicBezTo>
                  <a:pt x="-1" y="719933"/>
                  <a:pt x="0" y="719933"/>
                  <a:pt x="0" y="719933"/>
                </a:cubicBezTo>
                <a:close/>
                <a:moveTo>
                  <a:pt x="167516" y="719932"/>
                </a:moveTo>
                <a:lnTo>
                  <a:pt x="167516" y="719932"/>
                </a:lnTo>
                <a:cubicBezTo>
                  <a:pt x="167516" y="719932"/>
                  <a:pt x="167516" y="719932"/>
                  <a:pt x="167516" y="719932"/>
                </a:cubicBezTo>
                <a:cubicBezTo>
                  <a:pt x="167515" y="1025023"/>
                  <a:pt x="363311" y="1272348"/>
                  <a:pt x="604837" y="1272348"/>
                </a:cubicBezTo>
                <a:lnTo>
                  <a:pt x="604837" y="1272349"/>
                </a:lnTo>
                <a:cubicBezTo>
                  <a:pt x="846363" y="1272348"/>
                  <a:pt x="1042159" y="1025023"/>
                  <a:pt x="1042159" y="719933"/>
                </a:cubicBezTo>
                <a:cubicBezTo>
                  <a:pt x="1042159" y="414842"/>
                  <a:pt x="846363" y="167517"/>
                  <a:pt x="604837" y="167517"/>
                </a:cubicBezTo>
                <a:lnTo>
                  <a:pt x="604836" y="167517"/>
                </a:lnTo>
                <a:cubicBezTo>
                  <a:pt x="604836" y="167517"/>
                  <a:pt x="604836" y="167517"/>
                  <a:pt x="604836" y="167517"/>
                </a:cubicBezTo>
                <a:cubicBezTo>
                  <a:pt x="363310" y="167516"/>
                  <a:pt x="167514" y="414841"/>
                  <a:pt x="167514" y="719932"/>
                </a:cubicBezTo>
                <a:close/>
              </a:path>
            </a:pathLst>
          </a:custGeom>
          <a:gradFill rotWithShape="0">
            <a:gsLst>
              <a:gs pos="0">
                <a:srgbClr val="F79646"/>
              </a:gs>
              <a:gs pos="78999">
                <a:srgbClr val="E46C0A"/>
              </a:gs>
              <a:gs pos="80000">
                <a:srgbClr val="FFC000"/>
              </a:gs>
              <a:gs pos="100000">
                <a:srgbClr val="FFC000"/>
              </a:gs>
            </a:gsLst>
            <a:lin ang="5400000"/>
          </a:gradFill>
          <a:ln w="25400" algn="ctr">
            <a:noFill/>
            <a:miter lim="800000"/>
          </a:ln>
        </p:spPr>
        <p:txBody>
          <a:bodyPr rot="10800000" anchor="ctr"/>
          <a:lstStyle/>
          <a:p>
            <a:pPr>
              <a:defRPr/>
            </a:pPr>
            <a:endParaRPr lang="zh-CN" altLang="en-US">
              <a:latin typeface="+mn-lt"/>
              <a:ea typeface="+mn-ea"/>
            </a:endParaRPr>
          </a:p>
        </p:txBody>
      </p:sp>
      <p:sp>
        <p:nvSpPr>
          <p:cNvPr id="25" name="椭圆 24"/>
          <p:cNvSpPr/>
          <p:nvPr/>
        </p:nvSpPr>
        <p:spPr>
          <a:xfrm>
            <a:off x="4678365" y="3429004"/>
            <a:ext cx="949325" cy="1133475"/>
          </a:xfrm>
          <a:prstGeom prst="ellipse">
            <a:avLst/>
          </a:prstGeom>
          <a:gradFill flip="none" rotWithShape="1">
            <a:gsLst>
              <a:gs pos="0">
                <a:schemeClr val="bg1"/>
              </a:gs>
              <a:gs pos="70000">
                <a:schemeClr val="bg1"/>
              </a:gs>
              <a:gs pos="100000">
                <a:schemeClr val="bg1">
                  <a:lumMod val="50000"/>
                  <a:alpha val="7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595959"/>
                </a:solidFill>
                <a:latin typeface="Agency FB" panose="020B0503020202020204" pitchFamily="34" charset="0"/>
                <a:ea typeface="Arial Unicode MS" panose="020B0604020202020204" pitchFamily="34" charset="-122"/>
                <a:cs typeface="Arial Unicode MS" panose="020B0604020202020204" pitchFamily="34" charset="-122"/>
              </a:rPr>
              <a:t>02</a:t>
            </a:r>
            <a:endParaRPr lang="zh-CN" altLang="en-US" b="1" dirty="0">
              <a:solidFill>
                <a:srgbClr val="595959"/>
              </a:solidFill>
              <a:latin typeface="Agency FB" panose="020B0503020202020204" pitchFamily="34" charset="0"/>
              <a:ea typeface="Arial Unicode MS" panose="020B0604020202020204" pitchFamily="34" charset="-122"/>
              <a:cs typeface="Arial Unicode MS" panose="020B0604020202020204" pitchFamily="34" charset="-122"/>
            </a:endParaRPr>
          </a:p>
        </p:txBody>
      </p:sp>
      <p:sp>
        <p:nvSpPr>
          <p:cNvPr id="26" name="同心圆 25"/>
          <p:cNvSpPr/>
          <p:nvPr/>
        </p:nvSpPr>
        <p:spPr>
          <a:xfrm rot="10800000">
            <a:off x="4572000" y="3284538"/>
            <a:ext cx="1208088" cy="1439862"/>
          </a:xfrm>
          <a:prstGeom prst="donut">
            <a:avLst>
              <a:gd name="adj" fmla="val 13848"/>
            </a:avLst>
          </a:prstGeom>
          <a:gradFill>
            <a:gsLst>
              <a:gs pos="0">
                <a:schemeClr val="accent6">
                  <a:lumMod val="100000"/>
                </a:schemeClr>
              </a:gs>
              <a:gs pos="79000">
                <a:schemeClr val="accent6">
                  <a:lumMod val="75000"/>
                </a:schemeClr>
              </a:gs>
              <a:gs pos="80000">
                <a:srgbClr val="FFC000"/>
              </a:gs>
              <a:gs pos="100000">
                <a:srgbClr val="FFC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43119" t="19504" r="32935" b="53200"/>
          <a:stretch>
            <a:fillRect/>
          </a:stretch>
        </p:blipFill>
        <p:spPr>
          <a:xfrm>
            <a:off x="6516370" y="590550"/>
            <a:ext cx="2515235" cy="2177415"/>
          </a:xfrm>
          <a:prstGeom prst="rect">
            <a:avLst/>
          </a:prstGeom>
        </p:spPr>
      </p:pic>
      <p:sp>
        <p:nvSpPr>
          <p:cNvPr id="49154" name="Rectangle 3"/>
          <p:cNvSpPr>
            <a:spLocks noChangeArrowheads="1"/>
          </p:cNvSpPr>
          <p:nvPr/>
        </p:nvSpPr>
        <p:spPr bwMode="auto">
          <a:xfrm>
            <a:off x="684213" y="2058990"/>
            <a:ext cx="8140700" cy="4708981"/>
          </a:xfrm>
          <a:prstGeom prst="rect">
            <a:avLst/>
          </a:prstGeom>
          <a:noFill/>
          <a:ln w="9525">
            <a:noFill/>
            <a:miter lim="800000"/>
          </a:ln>
        </p:spPr>
        <p:txBody>
          <a:bodyPr>
            <a:spAutoFit/>
          </a:bodyPr>
          <a:lstStyle/>
          <a:p>
            <a:pPr algn="just">
              <a:lnSpc>
                <a:spcPct val="150000"/>
              </a:lnSpc>
            </a:pPr>
            <a:endParaRPr lang="en-US" altLang="zh-CN" sz="2400"/>
          </a:p>
          <a:p>
            <a:pPr algn="just">
              <a:lnSpc>
                <a:spcPct val="50000"/>
              </a:lnSpc>
            </a:pPr>
            <a:endParaRPr lang="zh-CN" altLang="en-US" sz="2400"/>
          </a:p>
          <a:p>
            <a:pPr algn="just">
              <a:lnSpc>
                <a:spcPct val="150000"/>
              </a:lnSpc>
            </a:pPr>
            <a:r>
              <a:rPr lang="zh-CN" altLang="en-US" sz="2400"/>
              <a:t>承包合同中规定的</a:t>
            </a:r>
            <a:r>
              <a:rPr lang="zh-CN" altLang="en-US" sz="2400" u="sng">
                <a:solidFill>
                  <a:schemeClr val="accent2"/>
                </a:solidFill>
              </a:rPr>
              <a:t>单位工程</a:t>
            </a:r>
            <a:r>
              <a:rPr lang="zh-CN" altLang="en-US" sz="2400"/>
              <a:t>内容</a:t>
            </a:r>
            <a:r>
              <a:rPr lang="zh-CN" altLang="en-US" sz="2400" u="sng">
                <a:solidFill>
                  <a:srgbClr val="C0504D"/>
                </a:solidFill>
              </a:rPr>
              <a:t>全部</a:t>
            </a:r>
            <a:r>
              <a:rPr lang="zh-CN" altLang="en-US" sz="2400"/>
              <a:t>完成，达到设计规定的交工条件，才能计算竣工产值。</a:t>
            </a:r>
            <a:endParaRPr lang="en-US" altLang="zh-CN" sz="2400"/>
          </a:p>
          <a:p>
            <a:pPr algn="just">
              <a:lnSpc>
                <a:spcPct val="150000"/>
              </a:lnSpc>
            </a:pPr>
            <a:r>
              <a:rPr lang="zh-CN" altLang="en-US" sz="2400"/>
              <a:t>经有关部门验收</a:t>
            </a:r>
            <a:r>
              <a:rPr lang="zh-CN" altLang="en-US" sz="2400" u="sng">
                <a:solidFill>
                  <a:srgbClr val="C0504D"/>
                </a:solidFill>
              </a:rPr>
              <a:t>鉴定合格。</a:t>
            </a:r>
            <a:endParaRPr lang="en-US" altLang="zh-CN" sz="2400" u="sng">
              <a:solidFill>
                <a:srgbClr val="C0504D"/>
              </a:solidFill>
            </a:endParaRPr>
          </a:p>
          <a:p>
            <a:pPr algn="just">
              <a:lnSpc>
                <a:spcPct val="150000"/>
              </a:lnSpc>
            </a:pPr>
            <a:r>
              <a:rPr lang="zh-CN" altLang="en-US" sz="2400">
                <a:latin typeface="Times New Roman" panose="02020603050405020304" pitchFamily="18" charset="0"/>
              </a:rPr>
              <a:t>对于</a:t>
            </a:r>
            <a:r>
              <a:rPr lang="zh-CN" altLang="en-US" sz="2400" u="sng">
                <a:solidFill>
                  <a:srgbClr val="C0504D"/>
                </a:solidFill>
                <a:latin typeface="Times New Roman" panose="02020603050405020304" pitchFamily="18" charset="0"/>
              </a:rPr>
              <a:t>跨年度</a:t>
            </a:r>
            <a:r>
              <a:rPr lang="zh-CN" altLang="en-US" sz="2400">
                <a:latin typeface="Times New Roman" panose="02020603050405020304" pitchFamily="18" charset="0"/>
              </a:rPr>
              <a:t>施工的单位工程，其竣工产值应当包括该工程从开始到竣工的全部自行完成价值。</a:t>
            </a:r>
            <a:endParaRPr lang="en-US" altLang="zh-CN" sz="2400">
              <a:latin typeface="Times New Roman" panose="02020603050405020304" pitchFamily="18" charset="0"/>
            </a:endParaRPr>
          </a:p>
          <a:p>
            <a:pPr algn="just">
              <a:lnSpc>
                <a:spcPct val="150000"/>
              </a:lnSpc>
            </a:pPr>
            <a:r>
              <a:rPr lang="zh-CN" altLang="en-US" sz="2400">
                <a:latin typeface="Times New Roman" panose="02020603050405020304" pitchFamily="18" charset="0"/>
              </a:rPr>
              <a:t>对有些</a:t>
            </a:r>
            <a:r>
              <a:rPr lang="zh-CN" altLang="en-US" sz="2400" u="sng">
                <a:solidFill>
                  <a:srgbClr val="C0504D"/>
                </a:solidFill>
                <a:latin typeface="Times New Roman" panose="02020603050405020304" pitchFamily="18" charset="0"/>
              </a:rPr>
              <a:t>大型单位工程</a:t>
            </a:r>
            <a:r>
              <a:rPr lang="zh-CN" altLang="en-US" sz="2400">
                <a:latin typeface="Times New Roman" panose="02020603050405020304" pitchFamily="18" charset="0"/>
              </a:rPr>
              <a:t>，能够分开交付使用的，可以分开计算竣工产值。</a:t>
            </a:r>
            <a:endParaRPr lang="zh-CN" altLang="en-US" sz="2400" u="sng">
              <a:solidFill>
                <a:srgbClr val="C0504D"/>
              </a:solidFill>
            </a:endParaRPr>
          </a:p>
        </p:txBody>
      </p:sp>
      <p:sp>
        <p:nvSpPr>
          <p:cNvPr id="49155" name="矩形 2"/>
          <p:cNvSpPr>
            <a:spLocks noChangeArrowheads="1"/>
          </p:cNvSpPr>
          <p:nvPr/>
        </p:nvSpPr>
        <p:spPr bwMode="auto">
          <a:xfrm>
            <a:off x="3425825" y="500066"/>
            <a:ext cx="2656496" cy="584775"/>
          </a:xfrm>
          <a:prstGeom prst="rect">
            <a:avLst/>
          </a:prstGeom>
          <a:noFill/>
          <a:ln w="9525">
            <a:noFill/>
            <a:miter lim="800000"/>
          </a:ln>
        </p:spPr>
        <p:txBody>
          <a:bodyPr wrap="none">
            <a:spAutoFit/>
          </a:bodyPr>
          <a:lstStyle/>
          <a:p>
            <a:r>
              <a:rPr lang="zh-CN" altLang="en-US" sz="3200" b="1">
                <a:solidFill>
                  <a:srgbClr val="F79646"/>
                </a:solidFill>
                <a:latin typeface="Times New Roman" panose="02020603050405020304" pitchFamily="18" charset="0"/>
              </a:rPr>
              <a:t>四、竣工产值</a:t>
            </a:r>
            <a:endParaRPr lang="zh-CN" altLang="en-US" sz="3200" b="1">
              <a:solidFill>
                <a:srgbClr val="F79646"/>
              </a:solidFill>
              <a:latin typeface="Times New Roman" panose="02020603050405020304" pitchFamily="18" charset="0"/>
            </a:endParaRPr>
          </a:p>
        </p:txBody>
      </p:sp>
      <p:sp>
        <p:nvSpPr>
          <p:cNvPr id="4" name="矩形 3"/>
          <p:cNvSpPr/>
          <p:nvPr/>
        </p:nvSpPr>
        <p:spPr>
          <a:xfrm>
            <a:off x="714376" y="2214563"/>
            <a:ext cx="1728788"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sp>
        <p:nvSpPr>
          <p:cNvPr id="49157" name="矩形 1"/>
          <p:cNvSpPr>
            <a:spLocks noChangeArrowheads="1"/>
          </p:cNvSpPr>
          <p:nvPr/>
        </p:nvSpPr>
        <p:spPr bwMode="auto">
          <a:xfrm>
            <a:off x="755650" y="1209679"/>
            <a:ext cx="7200900" cy="938213"/>
          </a:xfrm>
          <a:prstGeom prst="rect">
            <a:avLst/>
          </a:prstGeom>
          <a:noFill/>
          <a:ln w="9525">
            <a:noFill/>
            <a:miter lim="800000"/>
          </a:ln>
        </p:spPr>
        <p:txBody>
          <a:bodyPr>
            <a:spAutoFit/>
          </a:bodyPr>
          <a:lstStyle/>
          <a:p>
            <a:pPr algn="just"/>
            <a:r>
              <a:rPr lang="en-US" altLang="zh-CN" sz="2600" dirty="0">
                <a:solidFill>
                  <a:schemeClr val="tx2"/>
                </a:solidFill>
              </a:rPr>
              <a:t>14 </a:t>
            </a:r>
            <a:r>
              <a:rPr lang="zh-CN" altLang="en-US" sz="2600" dirty="0">
                <a:solidFill>
                  <a:schemeClr val="tx2"/>
                </a:solidFill>
              </a:rPr>
              <a:t>竣工产值</a:t>
            </a:r>
            <a:endParaRPr lang="zh-CN" altLang="en-US" sz="2600" dirty="0">
              <a:solidFill>
                <a:schemeClr val="tx2"/>
              </a:solidFill>
            </a:endParaRPr>
          </a:p>
          <a:p>
            <a:pPr algn="just">
              <a:spcBef>
                <a:spcPts val="600"/>
              </a:spcBef>
            </a:pPr>
            <a:r>
              <a:rPr lang="zh-CN" altLang="en-US" sz="2400" dirty="0">
                <a:solidFill>
                  <a:schemeClr val="tx2"/>
                </a:solidFill>
              </a:rPr>
              <a:t>        </a:t>
            </a:r>
            <a:r>
              <a:rPr lang="zh-CN" altLang="en-US" sz="2400" dirty="0"/>
              <a:t>从开工到竣工全部</a:t>
            </a:r>
            <a:r>
              <a:rPr lang="zh-CN" altLang="en-US" sz="2400" dirty="0">
                <a:solidFill>
                  <a:srgbClr val="FF0000"/>
                </a:solidFill>
              </a:rPr>
              <a:t>自行</a:t>
            </a:r>
            <a:r>
              <a:rPr lang="zh-CN" altLang="en-US" sz="2400" dirty="0"/>
              <a:t>完成价值。</a:t>
            </a:r>
            <a:endParaRPr lang="en-US" altLang="zh-CN" sz="2400" dirty="0"/>
          </a:p>
        </p:txBody>
      </p:sp>
      <p:sp>
        <p:nvSpPr>
          <p:cNvPr id="5" name="矩形 6"/>
          <p:cNvSpPr>
            <a:spLocks noChangeArrowheads="1"/>
          </p:cNvSpPr>
          <p:nvPr/>
        </p:nvSpPr>
        <p:spPr bwMode="auto">
          <a:xfrm>
            <a:off x="6882130" y="2147570"/>
            <a:ext cx="1203325" cy="219710"/>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文本框 3"/>
          <p:cNvSpPr txBox="1">
            <a:spLocks noChangeArrowheads="1"/>
          </p:cNvSpPr>
          <p:nvPr/>
        </p:nvSpPr>
        <p:spPr bwMode="auto">
          <a:xfrm>
            <a:off x="231777" y="3152775"/>
            <a:ext cx="822325" cy="769938"/>
          </a:xfrm>
          <a:prstGeom prst="rect">
            <a:avLst/>
          </a:prstGeom>
          <a:noFill/>
          <a:ln w="9525">
            <a:noFill/>
            <a:miter lim="800000"/>
          </a:ln>
        </p:spPr>
        <p:txBody>
          <a:bodyPr>
            <a:spAutoFit/>
          </a:bodyPr>
          <a:lstStyle/>
          <a:p>
            <a:r>
              <a:rPr lang="zh-CN" altLang="en-US" sz="4400">
                <a:solidFill>
                  <a:srgbClr val="FCD5B5"/>
                </a:solidFill>
                <a:latin typeface="Times New Roman" panose="02020603050405020304" pitchFamily="18" charset="0"/>
                <a:sym typeface="Wingdings 2" panose="05020102010507070707" pitchFamily="18" charset="2"/>
              </a:rPr>
              <a:t></a:t>
            </a:r>
            <a:endParaRPr lang="zh-CN" altLang="en-US" sz="4400">
              <a:solidFill>
                <a:srgbClr val="FCD5B5"/>
              </a:solidFill>
              <a:latin typeface="Times New Roman" panose="02020603050405020304" pitchFamily="18" charset="0"/>
            </a:endParaRPr>
          </a:p>
        </p:txBody>
      </p:sp>
      <p:sp>
        <p:nvSpPr>
          <p:cNvPr id="51203" name="文本框 4"/>
          <p:cNvSpPr txBox="1">
            <a:spLocks noChangeArrowheads="1"/>
          </p:cNvSpPr>
          <p:nvPr/>
        </p:nvSpPr>
        <p:spPr bwMode="auto">
          <a:xfrm>
            <a:off x="428627" y="2714629"/>
            <a:ext cx="1509713" cy="1006475"/>
          </a:xfrm>
          <a:prstGeom prst="rect">
            <a:avLst/>
          </a:prstGeom>
          <a:noFill/>
          <a:ln w="9525">
            <a:noFill/>
            <a:miter lim="800000"/>
          </a:ln>
        </p:spPr>
        <p:txBody>
          <a:bodyPr>
            <a:spAutoFit/>
          </a:bodyPr>
          <a:lstStyle/>
          <a:p>
            <a:r>
              <a:rPr lang="zh-CN" altLang="en-US" sz="6000">
                <a:solidFill>
                  <a:srgbClr val="FCD5B5"/>
                </a:solidFill>
                <a:latin typeface="Times New Roman" panose="02020603050405020304" pitchFamily="18" charset="0"/>
                <a:sym typeface="Wingdings 2" panose="05020102010507070707" pitchFamily="18" charset="2"/>
              </a:rPr>
              <a:t></a:t>
            </a:r>
            <a:endParaRPr lang="zh-CN" altLang="en-US" sz="6000">
              <a:solidFill>
                <a:srgbClr val="FCD5B5"/>
              </a:solidFill>
              <a:latin typeface="Times New Roman" panose="02020603050405020304" pitchFamily="18" charset="0"/>
            </a:endParaRPr>
          </a:p>
        </p:txBody>
      </p:sp>
      <p:sp>
        <p:nvSpPr>
          <p:cNvPr id="51204" name="文本框 5"/>
          <p:cNvSpPr txBox="1">
            <a:spLocks noChangeArrowheads="1"/>
          </p:cNvSpPr>
          <p:nvPr/>
        </p:nvSpPr>
        <p:spPr bwMode="auto">
          <a:xfrm>
            <a:off x="857252" y="2846388"/>
            <a:ext cx="1508125" cy="1322387"/>
          </a:xfrm>
          <a:prstGeom prst="rect">
            <a:avLst/>
          </a:prstGeom>
          <a:noFill/>
          <a:ln w="9525">
            <a:noFill/>
            <a:miter lim="800000"/>
          </a:ln>
        </p:spPr>
        <p:txBody>
          <a:bodyPr>
            <a:spAutoFit/>
          </a:bodyPr>
          <a:lstStyle/>
          <a:p>
            <a:r>
              <a:rPr lang="zh-CN" altLang="en-US" sz="8000">
                <a:solidFill>
                  <a:srgbClr val="FCD5B5"/>
                </a:solidFill>
                <a:latin typeface="Times New Roman" panose="02020603050405020304" pitchFamily="18" charset="0"/>
                <a:sym typeface="Wingdings 2" panose="05020102010507070707" pitchFamily="18" charset="2"/>
              </a:rPr>
              <a:t></a:t>
            </a:r>
            <a:endParaRPr lang="zh-CN" altLang="en-US" sz="8000">
              <a:solidFill>
                <a:srgbClr val="FCD5B5"/>
              </a:solidFill>
              <a:latin typeface="Times New Roman" panose="02020603050405020304" pitchFamily="18" charset="0"/>
            </a:endParaRPr>
          </a:p>
        </p:txBody>
      </p:sp>
      <p:sp>
        <p:nvSpPr>
          <p:cNvPr id="51205" name="文本框 6"/>
          <p:cNvSpPr txBox="1">
            <a:spLocks noChangeArrowheads="1"/>
          </p:cNvSpPr>
          <p:nvPr/>
        </p:nvSpPr>
        <p:spPr bwMode="auto">
          <a:xfrm>
            <a:off x="2303465" y="2306642"/>
            <a:ext cx="1508125" cy="1862137"/>
          </a:xfrm>
          <a:prstGeom prst="rect">
            <a:avLst/>
          </a:prstGeom>
          <a:noFill/>
          <a:ln w="9525">
            <a:noFill/>
            <a:miter lim="800000"/>
          </a:ln>
        </p:spPr>
        <p:txBody>
          <a:bodyPr>
            <a:spAutoFit/>
          </a:bodyPr>
          <a:lstStyle/>
          <a:p>
            <a:r>
              <a:rPr lang="zh-CN" altLang="en-US" sz="11500">
                <a:solidFill>
                  <a:srgbClr val="FCD5B5"/>
                </a:solidFill>
                <a:latin typeface="Times New Roman" panose="02020603050405020304" pitchFamily="18" charset="0"/>
                <a:sym typeface="Wingdings 2" panose="05020102010507070707" pitchFamily="18" charset="2"/>
              </a:rPr>
              <a:t></a:t>
            </a:r>
            <a:endParaRPr lang="zh-CN" altLang="en-US" sz="11500">
              <a:solidFill>
                <a:srgbClr val="FCD5B5"/>
              </a:solidFill>
              <a:latin typeface="Times New Roman" panose="02020603050405020304" pitchFamily="18" charset="0"/>
            </a:endParaRPr>
          </a:p>
        </p:txBody>
      </p:sp>
      <p:sp>
        <p:nvSpPr>
          <p:cNvPr id="51206" name="文本框 7"/>
          <p:cNvSpPr txBox="1">
            <a:spLocks noChangeArrowheads="1"/>
          </p:cNvSpPr>
          <p:nvPr/>
        </p:nvSpPr>
        <p:spPr bwMode="auto">
          <a:xfrm>
            <a:off x="3708402" y="2492379"/>
            <a:ext cx="1509713" cy="1844675"/>
          </a:xfrm>
          <a:prstGeom prst="rect">
            <a:avLst/>
          </a:prstGeom>
          <a:noFill/>
          <a:ln w="9525">
            <a:noFill/>
            <a:miter lim="800000"/>
          </a:ln>
        </p:spPr>
        <p:txBody>
          <a:bodyPr>
            <a:spAutoFit/>
          </a:bodyPr>
          <a:lstStyle/>
          <a:p>
            <a:r>
              <a:rPr lang="zh-CN" altLang="en-US" sz="11500">
                <a:solidFill>
                  <a:srgbClr val="FCD5B5"/>
                </a:solidFill>
                <a:latin typeface="Times New Roman" panose="02020603050405020304" pitchFamily="18" charset="0"/>
                <a:sym typeface="Wingdings 2" panose="05020102010507070707" pitchFamily="18" charset="2"/>
              </a:rPr>
              <a:t></a:t>
            </a:r>
            <a:endParaRPr lang="zh-CN" altLang="en-US" sz="11500">
              <a:solidFill>
                <a:srgbClr val="FCD5B5"/>
              </a:solidFill>
              <a:latin typeface="Times New Roman" panose="02020603050405020304" pitchFamily="18" charset="0"/>
            </a:endParaRPr>
          </a:p>
        </p:txBody>
      </p:sp>
      <p:sp>
        <p:nvSpPr>
          <p:cNvPr id="51207" name="文本框 8"/>
          <p:cNvSpPr txBox="1">
            <a:spLocks noChangeArrowheads="1"/>
          </p:cNvSpPr>
          <p:nvPr/>
        </p:nvSpPr>
        <p:spPr bwMode="auto">
          <a:xfrm>
            <a:off x="5003802" y="2349504"/>
            <a:ext cx="1508125" cy="1844675"/>
          </a:xfrm>
          <a:prstGeom prst="rect">
            <a:avLst/>
          </a:prstGeom>
          <a:noFill/>
          <a:ln w="9525">
            <a:noFill/>
            <a:miter lim="800000"/>
          </a:ln>
        </p:spPr>
        <p:txBody>
          <a:bodyPr>
            <a:spAutoFit/>
          </a:bodyPr>
          <a:lstStyle/>
          <a:p>
            <a:r>
              <a:rPr lang="zh-CN" altLang="en-US" sz="11500">
                <a:solidFill>
                  <a:srgbClr val="FCD5B5"/>
                </a:solidFill>
                <a:latin typeface="Times New Roman" panose="02020603050405020304" pitchFamily="18" charset="0"/>
                <a:sym typeface="Wingdings 2" panose="05020102010507070707" pitchFamily="18" charset="2"/>
              </a:rPr>
              <a:t></a:t>
            </a:r>
            <a:endParaRPr lang="zh-CN" altLang="en-US" sz="11500">
              <a:solidFill>
                <a:srgbClr val="FCD5B5"/>
              </a:solidFill>
              <a:latin typeface="Times New Roman" panose="02020603050405020304" pitchFamily="18" charset="0"/>
            </a:endParaRPr>
          </a:p>
        </p:txBody>
      </p:sp>
      <p:sp>
        <p:nvSpPr>
          <p:cNvPr id="51208" name="文本框 9"/>
          <p:cNvSpPr txBox="1">
            <a:spLocks noChangeArrowheads="1"/>
          </p:cNvSpPr>
          <p:nvPr/>
        </p:nvSpPr>
        <p:spPr bwMode="auto">
          <a:xfrm>
            <a:off x="6564315" y="2846388"/>
            <a:ext cx="1508125" cy="1322387"/>
          </a:xfrm>
          <a:prstGeom prst="rect">
            <a:avLst/>
          </a:prstGeom>
          <a:noFill/>
          <a:ln w="9525">
            <a:noFill/>
            <a:miter lim="800000"/>
          </a:ln>
        </p:spPr>
        <p:txBody>
          <a:bodyPr>
            <a:spAutoFit/>
          </a:bodyPr>
          <a:lstStyle/>
          <a:p>
            <a:r>
              <a:rPr lang="zh-CN" altLang="en-US" sz="8000">
                <a:solidFill>
                  <a:srgbClr val="FCD5B5"/>
                </a:solidFill>
                <a:latin typeface="Times New Roman" panose="02020603050405020304" pitchFamily="18" charset="0"/>
                <a:sym typeface="Wingdings 2" panose="05020102010507070707" pitchFamily="18" charset="2"/>
              </a:rPr>
              <a:t></a:t>
            </a:r>
            <a:endParaRPr lang="zh-CN" altLang="en-US" sz="8000">
              <a:solidFill>
                <a:srgbClr val="FCD5B5"/>
              </a:solidFill>
              <a:latin typeface="Times New Roman" panose="02020603050405020304" pitchFamily="18" charset="0"/>
            </a:endParaRPr>
          </a:p>
        </p:txBody>
      </p:sp>
      <p:sp>
        <p:nvSpPr>
          <p:cNvPr id="51209" name="文本框 10"/>
          <p:cNvSpPr txBox="1">
            <a:spLocks noChangeArrowheads="1"/>
          </p:cNvSpPr>
          <p:nvPr/>
        </p:nvSpPr>
        <p:spPr bwMode="auto">
          <a:xfrm>
            <a:off x="7277102" y="2646363"/>
            <a:ext cx="1509713" cy="1014412"/>
          </a:xfrm>
          <a:prstGeom prst="rect">
            <a:avLst/>
          </a:prstGeom>
          <a:noFill/>
          <a:ln w="9525">
            <a:noFill/>
            <a:miter lim="800000"/>
          </a:ln>
        </p:spPr>
        <p:txBody>
          <a:bodyPr>
            <a:spAutoFit/>
          </a:bodyPr>
          <a:lstStyle/>
          <a:p>
            <a:r>
              <a:rPr lang="zh-CN" altLang="en-US" sz="6000">
                <a:solidFill>
                  <a:srgbClr val="FCD5B5"/>
                </a:solidFill>
                <a:latin typeface="Times New Roman" panose="02020603050405020304" pitchFamily="18" charset="0"/>
                <a:sym typeface="Wingdings 2" panose="05020102010507070707" pitchFamily="18" charset="2"/>
              </a:rPr>
              <a:t></a:t>
            </a:r>
            <a:endParaRPr lang="zh-CN" altLang="en-US" sz="6000">
              <a:solidFill>
                <a:srgbClr val="FCD5B5"/>
              </a:solidFill>
              <a:latin typeface="Times New Roman" panose="02020603050405020304" pitchFamily="18" charset="0"/>
            </a:endParaRPr>
          </a:p>
        </p:txBody>
      </p:sp>
      <p:sp>
        <p:nvSpPr>
          <p:cNvPr id="51210" name="文本框 11"/>
          <p:cNvSpPr txBox="1">
            <a:spLocks noChangeArrowheads="1"/>
          </p:cNvSpPr>
          <p:nvPr/>
        </p:nvSpPr>
        <p:spPr bwMode="auto">
          <a:xfrm>
            <a:off x="7956552" y="3068638"/>
            <a:ext cx="822325" cy="762000"/>
          </a:xfrm>
          <a:prstGeom prst="rect">
            <a:avLst/>
          </a:prstGeom>
          <a:noFill/>
          <a:ln w="9525">
            <a:noFill/>
            <a:miter lim="800000"/>
          </a:ln>
        </p:spPr>
        <p:txBody>
          <a:bodyPr>
            <a:spAutoFit/>
          </a:bodyPr>
          <a:lstStyle/>
          <a:p>
            <a:r>
              <a:rPr lang="zh-CN" altLang="en-US" sz="4400">
                <a:solidFill>
                  <a:srgbClr val="FCD5B5"/>
                </a:solidFill>
                <a:latin typeface="Times New Roman" panose="02020603050405020304" pitchFamily="18" charset="0"/>
                <a:sym typeface="Wingdings 2" panose="05020102010507070707" pitchFamily="18" charset="2"/>
              </a:rPr>
              <a:t></a:t>
            </a:r>
            <a:endParaRPr lang="zh-CN" altLang="en-US" sz="4400">
              <a:solidFill>
                <a:srgbClr val="FCD5B5"/>
              </a:solidFill>
              <a:latin typeface="Times New Roman" panose="02020603050405020304" pitchFamily="18" charset="0"/>
            </a:endParaRPr>
          </a:p>
        </p:txBody>
      </p:sp>
      <p:sp>
        <p:nvSpPr>
          <p:cNvPr id="51211" name="文本框 12"/>
          <p:cNvSpPr txBox="1">
            <a:spLocks noChangeArrowheads="1"/>
          </p:cNvSpPr>
          <p:nvPr/>
        </p:nvSpPr>
        <p:spPr bwMode="auto">
          <a:xfrm>
            <a:off x="2571750" y="3071817"/>
            <a:ext cx="971550" cy="396875"/>
          </a:xfrm>
          <a:prstGeom prst="rect">
            <a:avLst/>
          </a:prstGeom>
          <a:noFill/>
          <a:ln w="9525">
            <a:noFill/>
            <a:miter lim="800000"/>
          </a:ln>
        </p:spPr>
        <p:txBody>
          <a:bodyPr>
            <a:spAutoFit/>
          </a:bodyPr>
          <a:lstStyle/>
          <a:p>
            <a:pPr algn="ctr"/>
            <a:r>
              <a:rPr lang="zh-CN" altLang="en-US" sz="2000">
                <a:latin typeface="Times New Roman" panose="02020603050405020304" pitchFamily="18" charset="0"/>
              </a:rPr>
              <a:t>二</a:t>
            </a:r>
            <a:endParaRPr lang="zh-CN" altLang="en-US" sz="2000">
              <a:latin typeface="Times New Roman" panose="02020603050405020304" pitchFamily="18" charset="0"/>
            </a:endParaRPr>
          </a:p>
        </p:txBody>
      </p:sp>
      <p:sp>
        <p:nvSpPr>
          <p:cNvPr id="51212" name="文本框 13"/>
          <p:cNvSpPr txBox="1">
            <a:spLocks noChangeArrowheads="1"/>
          </p:cNvSpPr>
          <p:nvPr/>
        </p:nvSpPr>
        <p:spPr bwMode="auto">
          <a:xfrm>
            <a:off x="3995738" y="3213104"/>
            <a:ext cx="971550" cy="396875"/>
          </a:xfrm>
          <a:prstGeom prst="rect">
            <a:avLst/>
          </a:prstGeom>
          <a:noFill/>
          <a:ln w="9525">
            <a:noFill/>
            <a:miter lim="800000"/>
          </a:ln>
        </p:spPr>
        <p:txBody>
          <a:bodyPr>
            <a:spAutoFit/>
          </a:bodyPr>
          <a:lstStyle/>
          <a:p>
            <a:pPr algn="ctr"/>
            <a:r>
              <a:rPr lang="zh-CN" altLang="en-US" sz="2000">
                <a:latin typeface="Times New Roman" panose="02020603050405020304" pitchFamily="18" charset="0"/>
              </a:rPr>
              <a:t>三</a:t>
            </a:r>
            <a:endParaRPr lang="zh-CN" altLang="en-US" sz="2000">
              <a:latin typeface="Times New Roman" panose="02020603050405020304" pitchFamily="18" charset="0"/>
            </a:endParaRPr>
          </a:p>
        </p:txBody>
      </p:sp>
      <p:sp>
        <p:nvSpPr>
          <p:cNvPr id="51213" name="文本框 14"/>
          <p:cNvSpPr txBox="1">
            <a:spLocks noChangeArrowheads="1"/>
          </p:cNvSpPr>
          <p:nvPr/>
        </p:nvSpPr>
        <p:spPr bwMode="auto">
          <a:xfrm>
            <a:off x="5219700" y="3068642"/>
            <a:ext cx="971550" cy="396875"/>
          </a:xfrm>
          <a:prstGeom prst="rect">
            <a:avLst/>
          </a:prstGeom>
          <a:noFill/>
          <a:ln w="9525">
            <a:noFill/>
            <a:miter lim="800000"/>
          </a:ln>
        </p:spPr>
        <p:txBody>
          <a:bodyPr>
            <a:spAutoFit/>
          </a:bodyPr>
          <a:lstStyle/>
          <a:p>
            <a:pPr algn="ctr"/>
            <a:r>
              <a:rPr lang="zh-CN" altLang="en-US" sz="2000">
                <a:latin typeface="Times New Roman" panose="02020603050405020304" pitchFamily="18" charset="0"/>
              </a:rPr>
              <a:t> 四</a:t>
            </a:r>
            <a:endParaRPr lang="zh-CN" altLang="en-US" sz="2000">
              <a:latin typeface="Times New Roman" panose="02020603050405020304" pitchFamily="18" charset="0"/>
            </a:endParaRPr>
          </a:p>
        </p:txBody>
      </p:sp>
      <p:sp>
        <p:nvSpPr>
          <p:cNvPr id="51214" name="矩形 15"/>
          <p:cNvSpPr>
            <a:spLocks noChangeArrowheads="1"/>
          </p:cNvSpPr>
          <p:nvPr/>
        </p:nvSpPr>
        <p:spPr bwMode="auto">
          <a:xfrm>
            <a:off x="658815" y="1011238"/>
            <a:ext cx="3336925" cy="488950"/>
          </a:xfrm>
          <a:prstGeom prst="rect">
            <a:avLst/>
          </a:prstGeom>
          <a:noFill/>
          <a:ln w="9525">
            <a:noFill/>
            <a:miter lim="800000"/>
          </a:ln>
        </p:spPr>
        <p:txBody>
          <a:bodyPr>
            <a:spAutoFit/>
          </a:bodyPr>
          <a:lstStyle/>
          <a:p>
            <a:r>
              <a:rPr lang="en-US" altLang="zh-CN" sz="2600">
                <a:solidFill>
                  <a:srgbClr val="E46C0A"/>
                </a:solidFill>
              </a:rPr>
              <a:t>15 </a:t>
            </a:r>
            <a:r>
              <a:rPr lang="zh-CN" altLang="en-US" sz="2600">
                <a:solidFill>
                  <a:srgbClr val="E46C0A"/>
                </a:solidFill>
              </a:rPr>
              <a:t>房屋施工面积</a:t>
            </a:r>
            <a:endParaRPr lang="en-US" altLang="zh-CN" sz="2600">
              <a:solidFill>
                <a:srgbClr val="E46C0A"/>
              </a:solidFill>
              <a:latin typeface="Times New Roman" panose="02020603050405020304" pitchFamily="18" charset="0"/>
            </a:endParaRPr>
          </a:p>
        </p:txBody>
      </p:sp>
      <p:sp>
        <p:nvSpPr>
          <p:cNvPr id="51215" name="文本框 16"/>
          <p:cNvSpPr txBox="1">
            <a:spLocks noChangeArrowheads="1"/>
          </p:cNvSpPr>
          <p:nvPr/>
        </p:nvSpPr>
        <p:spPr bwMode="auto">
          <a:xfrm>
            <a:off x="3924302" y="4005264"/>
            <a:ext cx="1152525" cy="2569934"/>
          </a:xfrm>
          <a:prstGeom prst="rect">
            <a:avLst/>
          </a:prstGeom>
          <a:noFill/>
          <a:ln w="9525">
            <a:noFill/>
            <a:miter lim="800000"/>
          </a:ln>
        </p:spPr>
        <p:txBody>
          <a:bodyPr>
            <a:spAutoFit/>
          </a:bodyPr>
          <a:lstStyle/>
          <a:p>
            <a:r>
              <a:rPr lang="zh-CN" altLang="en-US" sz="2300">
                <a:solidFill>
                  <a:srgbClr val="E46C0A"/>
                </a:solidFill>
              </a:rPr>
              <a:t>上期停缓建在本期恢复施工的房屋建筑面积</a:t>
            </a:r>
            <a:endParaRPr lang="zh-CN" altLang="en-US" sz="2300">
              <a:solidFill>
                <a:srgbClr val="E46C0A"/>
              </a:solidFill>
              <a:latin typeface="Times New Roman" panose="02020603050405020304" pitchFamily="18" charset="0"/>
            </a:endParaRPr>
          </a:p>
        </p:txBody>
      </p:sp>
      <p:sp>
        <p:nvSpPr>
          <p:cNvPr id="51216" name="文本框 17"/>
          <p:cNvSpPr txBox="1">
            <a:spLocks noChangeArrowheads="1"/>
          </p:cNvSpPr>
          <p:nvPr/>
        </p:nvSpPr>
        <p:spPr bwMode="auto">
          <a:xfrm>
            <a:off x="2484438" y="3860801"/>
            <a:ext cx="1223962" cy="2215991"/>
          </a:xfrm>
          <a:prstGeom prst="rect">
            <a:avLst/>
          </a:prstGeom>
          <a:noFill/>
          <a:ln w="9525">
            <a:noFill/>
            <a:miter lim="800000"/>
          </a:ln>
        </p:spPr>
        <p:txBody>
          <a:bodyPr>
            <a:spAutoFit/>
          </a:bodyPr>
          <a:lstStyle/>
          <a:p>
            <a:r>
              <a:rPr lang="zh-CN" altLang="en-US" sz="2300">
                <a:solidFill>
                  <a:srgbClr val="E46C0A"/>
                </a:solidFill>
                <a:latin typeface="Times New Roman" panose="02020603050405020304" pitchFamily="18" charset="0"/>
              </a:rPr>
              <a:t>上期跨入本期继续施工的房屋建筑面积</a:t>
            </a:r>
            <a:endParaRPr lang="zh-CN" altLang="en-US" sz="2300">
              <a:solidFill>
                <a:srgbClr val="E46C0A"/>
              </a:solidFill>
              <a:latin typeface="Times New Roman" panose="02020603050405020304" pitchFamily="18" charset="0"/>
            </a:endParaRPr>
          </a:p>
        </p:txBody>
      </p:sp>
      <p:sp>
        <p:nvSpPr>
          <p:cNvPr id="51217" name="文本框 18"/>
          <p:cNvSpPr txBox="1">
            <a:spLocks noChangeArrowheads="1"/>
          </p:cNvSpPr>
          <p:nvPr/>
        </p:nvSpPr>
        <p:spPr bwMode="auto">
          <a:xfrm>
            <a:off x="971551" y="3884616"/>
            <a:ext cx="863600" cy="2215991"/>
          </a:xfrm>
          <a:prstGeom prst="rect">
            <a:avLst/>
          </a:prstGeom>
          <a:noFill/>
          <a:ln w="9525">
            <a:noFill/>
            <a:miter lim="800000"/>
          </a:ln>
        </p:spPr>
        <p:txBody>
          <a:bodyPr>
            <a:spAutoFit/>
          </a:bodyPr>
          <a:lstStyle/>
          <a:p>
            <a:r>
              <a:rPr lang="zh-CN" altLang="en-US" sz="2300">
                <a:solidFill>
                  <a:srgbClr val="E46C0A"/>
                </a:solidFill>
                <a:latin typeface="Times New Roman" panose="02020603050405020304" pitchFamily="18" charset="0"/>
              </a:rPr>
              <a:t>本期新开工的房屋建筑面积</a:t>
            </a:r>
            <a:endParaRPr lang="zh-CN" altLang="en-US" sz="2300">
              <a:solidFill>
                <a:srgbClr val="E46C0A"/>
              </a:solidFill>
              <a:latin typeface="Times New Roman" panose="02020603050405020304" pitchFamily="18" charset="0"/>
            </a:endParaRPr>
          </a:p>
        </p:txBody>
      </p:sp>
      <p:sp>
        <p:nvSpPr>
          <p:cNvPr id="51218" name="矩形 1"/>
          <p:cNvSpPr>
            <a:spLocks noChangeArrowheads="1"/>
          </p:cNvSpPr>
          <p:nvPr/>
        </p:nvSpPr>
        <p:spPr bwMode="auto">
          <a:xfrm>
            <a:off x="1331915" y="1431929"/>
            <a:ext cx="6480175" cy="646331"/>
          </a:xfrm>
          <a:prstGeom prst="rect">
            <a:avLst/>
          </a:prstGeom>
          <a:noFill/>
          <a:ln w="9525">
            <a:noFill/>
            <a:miter lim="800000"/>
          </a:ln>
        </p:spPr>
        <p:txBody>
          <a:bodyPr>
            <a:spAutoFit/>
          </a:bodyPr>
          <a:lstStyle/>
          <a:p>
            <a:pPr algn="just">
              <a:lnSpc>
                <a:spcPct val="150000"/>
              </a:lnSpc>
            </a:pPr>
            <a:r>
              <a:rPr lang="zh-CN" altLang="en-US" sz="2400"/>
              <a:t>指报告期内施工的全部房屋建筑面积。</a:t>
            </a:r>
            <a:endParaRPr lang="zh-CN" altLang="en-US" sz="2400"/>
          </a:p>
        </p:txBody>
      </p:sp>
      <p:sp>
        <p:nvSpPr>
          <p:cNvPr id="51219" name="文本框 19"/>
          <p:cNvSpPr txBox="1">
            <a:spLocks noChangeArrowheads="1"/>
          </p:cNvSpPr>
          <p:nvPr/>
        </p:nvSpPr>
        <p:spPr bwMode="auto">
          <a:xfrm>
            <a:off x="1143002" y="3286125"/>
            <a:ext cx="428625" cy="400050"/>
          </a:xfrm>
          <a:prstGeom prst="rect">
            <a:avLst/>
          </a:prstGeom>
          <a:noFill/>
          <a:ln w="9525">
            <a:noFill/>
            <a:miter lim="800000"/>
          </a:ln>
        </p:spPr>
        <p:txBody>
          <a:bodyPr>
            <a:spAutoFit/>
          </a:bodyPr>
          <a:lstStyle/>
          <a:p>
            <a:r>
              <a:rPr lang="zh-CN" altLang="en-US" sz="2000" b="1">
                <a:latin typeface="Times New Roman" panose="02020603050405020304" pitchFamily="18" charset="0"/>
              </a:rPr>
              <a:t>一</a:t>
            </a:r>
            <a:endParaRPr lang="zh-CN" altLang="en-US" sz="2000" b="1">
              <a:latin typeface="Times New Roman" panose="02020603050405020304" pitchFamily="18" charset="0"/>
            </a:endParaRPr>
          </a:p>
        </p:txBody>
      </p:sp>
      <p:sp>
        <p:nvSpPr>
          <p:cNvPr id="51220" name="矩形 2"/>
          <p:cNvSpPr>
            <a:spLocks noChangeArrowheads="1"/>
          </p:cNvSpPr>
          <p:nvPr/>
        </p:nvSpPr>
        <p:spPr bwMode="auto">
          <a:xfrm>
            <a:off x="5435602" y="3929063"/>
            <a:ext cx="792163" cy="2197100"/>
          </a:xfrm>
          <a:prstGeom prst="rect">
            <a:avLst/>
          </a:prstGeom>
          <a:noFill/>
          <a:ln w="9525">
            <a:noFill/>
            <a:miter lim="800000"/>
          </a:ln>
        </p:spPr>
        <p:txBody>
          <a:bodyPr>
            <a:spAutoFit/>
          </a:bodyPr>
          <a:lstStyle/>
          <a:p>
            <a:r>
              <a:rPr lang="zh-CN" altLang="en-US" sz="2300">
                <a:solidFill>
                  <a:srgbClr val="E46C0A"/>
                </a:solidFill>
              </a:rPr>
              <a:t>本期竣工的房屋建筑面积</a:t>
            </a:r>
            <a:endParaRPr lang="zh-CN" altLang="en-US" sz="2300">
              <a:solidFill>
                <a:srgbClr val="E46C0A"/>
              </a:solidFill>
            </a:endParaRPr>
          </a:p>
        </p:txBody>
      </p:sp>
      <p:sp>
        <p:nvSpPr>
          <p:cNvPr id="51221" name="文本框 20"/>
          <p:cNvSpPr txBox="1">
            <a:spLocks noChangeArrowheads="1"/>
          </p:cNvSpPr>
          <p:nvPr/>
        </p:nvSpPr>
        <p:spPr bwMode="auto">
          <a:xfrm>
            <a:off x="6572252" y="3286125"/>
            <a:ext cx="1071563" cy="400050"/>
          </a:xfrm>
          <a:prstGeom prst="rect">
            <a:avLst/>
          </a:prstGeom>
          <a:noFill/>
          <a:ln w="9525">
            <a:noFill/>
            <a:miter lim="800000"/>
          </a:ln>
        </p:spPr>
        <p:txBody>
          <a:bodyPr>
            <a:spAutoFit/>
          </a:bodyPr>
          <a:lstStyle/>
          <a:p>
            <a:pPr algn="ctr"/>
            <a:r>
              <a:rPr lang="zh-CN" altLang="en-US" sz="2000">
                <a:latin typeface="Times New Roman" panose="02020603050405020304" pitchFamily="18" charset="0"/>
              </a:rPr>
              <a:t>五</a:t>
            </a:r>
            <a:endParaRPr lang="zh-CN" altLang="en-US" sz="2000">
              <a:latin typeface="Times New Roman" panose="02020603050405020304" pitchFamily="18" charset="0"/>
            </a:endParaRPr>
          </a:p>
        </p:txBody>
      </p:sp>
      <p:sp>
        <p:nvSpPr>
          <p:cNvPr id="51222" name="矩形 21"/>
          <p:cNvSpPr>
            <a:spLocks noChangeArrowheads="1"/>
          </p:cNvSpPr>
          <p:nvPr/>
        </p:nvSpPr>
        <p:spPr bwMode="auto">
          <a:xfrm>
            <a:off x="6732589" y="3860804"/>
            <a:ext cx="863600" cy="2923877"/>
          </a:xfrm>
          <a:prstGeom prst="rect">
            <a:avLst/>
          </a:prstGeom>
          <a:noFill/>
          <a:ln w="9525">
            <a:noFill/>
            <a:miter lim="800000"/>
          </a:ln>
        </p:spPr>
        <p:txBody>
          <a:bodyPr>
            <a:spAutoFit/>
          </a:bodyPr>
          <a:lstStyle/>
          <a:p>
            <a:r>
              <a:rPr lang="zh-CN" altLang="en-US" sz="2300">
                <a:solidFill>
                  <a:srgbClr val="E46C0A"/>
                </a:solidFill>
              </a:rPr>
              <a:t>本期施工后又停缓建的房屋建筑面积</a:t>
            </a:r>
            <a:endParaRPr lang="zh-CN" altLang="en-US" sz="2300">
              <a:solidFill>
                <a:srgbClr val="E46C0A"/>
              </a:solidFill>
            </a:endParaRPr>
          </a:p>
        </p:txBody>
      </p:sp>
      <p:sp>
        <p:nvSpPr>
          <p:cNvPr id="51223" name="文本框 1"/>
          <p:cNvSpPr txBox="1">
            <a:spLocks noChangeArrowheads="1"/>
          </p:cNvSpPr>
          <p:nvPr/>
        </p:nvSpPr>
        <p:spPr bwMode="auto">
          <a:xfrm>
            <a:off x="758827" y="2032003"/>
            <a:ext cx="1005403" cy="584775"/>
          </a:xfrm>
          <a:prstGeom prst="rect">
            <a:avLst/>
          </a:prstGeom>
          <a:noFill/>
          <a:ln w="9525">
            <a:noFill/>
            <a:miter lim="800000"/>
          </a:ln>
        </p:spPr>
        <p:txBody>
          <a:bodyPr wrap="none">
            <a:spAutoFit/>
          </a:bodyPr>
          <a:lstStyle/>
          <a:p>
            <a:r>
              <a:rPr lang="zh-CN" altLang="en-US" sz="3200">
                <a:solidFill>
                  <a:schemeClr val="tx2"/>
                </a:solidFill>
                <a:latin typeface="Times New Roman" panose="02020603050405020304" pitchFamily="18" charset="0"/>
              </a:rPr>
              <a:t>包括</a:t>
            </a:r>
            <a:endParaRPr lang="zh-CN" altLang="en-US" sz="3200">
              <a:solidFill>
                <a:schemeClr val="tx2"/>
              </a:solidFill>
              <a:latin typeface="Times New Roman" panose="02020603050405020304" pitchFamily="18" charset="0"/>
            </a:endParaRPr>
          </a:p>
        </p:txBody>
      </p:sp>
      <p:pic>
        <p:nvPicPr>
          <p:cNvPr id="2" name="图片 1"/>
          <p:cNvPicPr>
            <a:picLocks noChangeAspect="1"/>
          </p:cNvPicPr>
          <p:nvPr/>
        </p:nvPicPr>
        <p:blipFill>
          <a:blip r:embed="rId1"/>
          <a:srcRect l="43119" t="19504" r="32935" b="53200"/>
          <a:stretch>
            <a:fillRect/>
          </a:stretch>
        </p:blipFill>
        <p:spPr>
          <a:xfrm>
            <a:off x="6516370" y="590550"/>
            <a:ext cx="2515235" cy="2177415"/>
          </a:xfrm>
          <a:prstGeom prst="rect">
            <a:avLst/>
          </a:prstGeom>
        </p:spPr>
      </p:pic>
      <p:sp>
        <p:nvSpPr>
          <p:cNvPr id="5" name="矩形 6"/>
          <p:cNvSpPr>
            <a:spLocks noChangeArrowheads="1"/>
          </p:cNvSpPr>
          <p:nvPr/>
        </p:nvSpPr>
        <p:spPr bwMode="auto">
          <a:xfrm>
            <a:off x="6869430" y="2306955"/>
            <a:ext cx="1203325" cy="219710"/>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50201" name="矩形 2"/>
          <p:cNvSpPr>
            <a:spLocks noChangeArrowheads="1"/>
          </p:cNvSpPr>
          <p:nvPr/>
        </p:nvSpPr>
        <p:spPr bwMode="auto">
          <a:xfrm>
            <a:off x="2365058" y="188282"/>
            <a:ext cx="3480440" cy="584775"/>
          </a:xfrm>
          <a:prstGeom prst="rect">
            <a:avLst/>
          </a:prstGeom>
          <a:noFill/>
          <a:ln w="9525">
            <a:noFill/>
            <a:miter lim="800000"/>
          </a:ln>
        </p:spPr>
        <p:txBody>
          <a:bodyPr wrap="none">
            <a:spAutoFit/>
          </a:bodyPr>
          <a:p>
            <a:r>
              <a:rPr lang="zh-CN" altLang="en-US" sz="3200" b="1">
                <a:solidFill>
                  <a:srgbClr val="F79646"/>
                </a:solidFill>
                <a:latin typeface="Times New Roman" panose="02020603050405020304" pitchFamily="18" charset="0"/>
              </a:rPr>
              <a:t>五、房屋施工面积</a:t>
            </a:r>
            <a:endParaRPr lang="zh-CN" altLang="en-US" sz="3200" b="1">
              <a:solidFill>
                <a:srgbClr val="F79646"/>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900113" y="1066800"/>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1730" name="矩形 1"/>
          <p:cNvSpPr>
            <a:spLocks noChangeArrowheads="1"/>
          </p:cNvSpPr>
          <p:nvPr/>
        </p:nvSpPr>
        <p:spPr bwMode="auto">
          <a:xfrm>
            <a:off x="755652" y="1844676"/>
            <a:ext cx="6337300" cy="461963"/>
          </a:xfrm>
          <a:prstGeom prst="rect">
            <a:avLst/>
          </a:prstGeom>
          <a:noFill/>
          <a:ln w="9525">
            <a:noFill/>
            <a:miter lim="800000"/>
          </a:ln>
        </p:spPr>
        <p:txBody>
          <a:bodyPr>
            <a:spAutoFit/>
          </a:bodyPr>
          <a:lstStyle/>
          <a:p>
            <a:r>
              <a:rPr lang="zh-CN" altLang="en-US" sz="2400"/>
              <a:t>施工面积</a:t>
            </a:r>
            <a:r>
              <a:rPr lang="zh-CN" altLang="en-US" sz="2400">
                <a:solidFill>
                  <a:srgbClr val="FF0000"/>
                </a:solidFill>
              </a:rPr>
              <a:t>以房屋建筑单位工程为对象</a:t>
            </a:r>
            <a:r>
              <a:rPr lang="zh-CN" altLang="en-US" sz="2400"/>
              <a:t>进行统计</a:t>
            </a:r>
            <a:endParaRPr lang="zh-CN" altLang="en-US" sz="2400">
              <a:latin typeface="Times New Roman" panose="02020603050405020304" pitchFamily="18" charset="0"/>
            </a:endParaRPr>
          </a:p>
        </p:txBody>
      </p:sp>
      <p:sp>
        <p:nvSpPr>
          <p:cNvPr id="201731" name="矩形 3"/>
          <p:cNvSpPr>
            <a:spLocks noChangeArrowheads="1"/>
          </p:cNvSpPr>
          <p:nvPr/>
        </p:nvSpPr>
        <p:spPr bwMode="auto">
          <a:xfrm>
            <a:off x="755650" y="3573466"/>
            <a:ext cx="2339102" cy="461665"/>
          </a:xfrm>
          <a:prstGeom prst="rect">
            <a:avLst/>
          </a:prstGeom>
          <a:noFill/>
          <a:ln w="9525">
            <a:noFill/>
            <a:miter lim="800000"/>
          </a:ln>
        </p:spPr>
        <p:txBody>
          <a:bodyPr wrap="none">
            <a:spAutoFit/>
          </a:bodyPr>
          <a:lstStyle/>
          <a:p>
            <a:r>
              <a:rPr lang="zh-CN" altLang="en-US" sz="2400"/>
              <a:t>旧房加层或改造</a:t>
            </a:r>
            <a:endParaRPr lang="zh-CN" altLang="en-US" sz="2400">
              <a:latin typeface="Times New Roman" panose="02020603050405020304" pitchFamily="18" charset="0"/>
            </a:endParaRPr>
          </a:p>
        </p:txBody>
      </p:sp>
      <p:sp>
        <p:nvSpPr>
          <p:cNvPr id="201732" name="矩形 4"/>
          <p:cNvSpPr>
            <a:spLocks noChangeArrowheads="1"/>
          </p:cNvSpPr>
          <p:nvPr/>
        </p:nvSpPr>
        <p:spPr bwMode="auto">
          <a:xfrm>
            <a:off x="739777" y="4292604"/>
            <a:ext cx="2031325" cy="461665"/>
          </a:xfrm>
          <a:prstGeom prst="rect">
            <a:avLst/>
          </a:prstGeom>
          <a:noFill/>
          <a:ln w="9525">
            <a:noFill/>
            <a:miter lim="800000"/>
          </a:ln>
        </p:spPr>
        <p:txBody>
          <a:bodyPr wrap="none">
            <a:spAutoFit/>
          </a:bodyPr>
          <a:lstStyle/>
          <a:p>
            <a:r>
              <a:rPr lang="zh-CN" altLang="en-US" sz="2400"/>
              <a:t>旧房拆除重建</a:t>
            </a:r>
            <a:endParaRPr lang="zh-CN" altLang="en-US" sz="2400">
              <a:latin typeface="Times New Roman" panose="02020603050405020304" pitchFamily="18" charset="0"/>
            </a:endParaRPr>
          </a:p>
        </p:txBody>
      </p:sp>
      <p:sp>
        <p:nvSpPr>
          <p:cNvPr id="201733" name="矩形 5"/>
          <p:cNvSpPr>
            <a:spLocks noChangeArrowheads="1"/>
          </p:cNvSpPr>
          <p:nvPr/>
        </p:nvSpPr>
        <p:spPr bwMode="auto">
          <a:xfrm>
            <a:off x="755650" y="5084766"/>
            <a:ext cx="1415772" cy="461665"/>
          </a:xfrm>
          <a:prstGeom prst="rect">
            <a:avLst/>
          </a:prstGeom>
          <a:noFill/>
          <a:ln w="9525">
            <a:noFill/>
            <a:miter lim="800000"/>
          </a:ln>
        </p:spPr>
        <p:txBody>
          <a:bodyPr wrap="none">
            <a:spAutoFit/>
          </a:bodyPr>
          <a:lstStyle/>
          <a:p>
            <a:r>
              <a:rPr lang="zh-CN" altLang="en-US" sz="2400"/>
              <a:t>临时房屋</a:t>
            </a:r>
            <a:endParaRPr lang="zh-CN" altLang="en-US" sz="2400">
              <a:latin typeface="Times New Roman" panose="02020603050405020304" pitchFamily="18" charset="0"/>
            </a:endParaRPr>
          </a:p>
        </p:txBody>
      </p:sp>
      <p:sp>
        <p:nvSpPr>
          <p:cNvPr id="201734" name="矩形 7"/>
          <p:cNvSpPr>
            <a:spLocks noChangeArrowheads="1"/>
          </p:cNvSpPr>
          <p:nvPr/>
        </p:nvSpPr>
        <p:spPr bwMode="auto">
          <a:xfrm>
            <a:off x="4572000" y="2852741"/>
            <a:ext cx="3570208" cy="461665"/>
          </a:xfrm>
          <a:prstGeom prst="rect">
            <a:avLst/>
          </a:prstGeom>
          <a:noFill/>
          <a:ln w="9525">
            <a:noFill/>
            <a:miter lim="800000"/>
          </a:ln>
        </p:spPr>
        <p:txBody>
          <a:bodyPr wrap="none">
            <a:spAutoFit/>
          </a:bodyPr>
          <a:lstStyle/>
          <a:p>
            <a:r>
              <a:rPr lang="zh-CN" altLang="en-US" sz="2400"/>
              <a:t>整栋、各层建筑面积之和</a:t>
            </a:r>
            <a:endParaRPr lang="zh-CN" altLang="en-US" sz="2400">
              <a:latin typeface="Times New Roman" panose="02020603050405020304" pitchFamily="18" charset="0"/>
            </a:endParaRPr>
          </a:p>
        </p:txBody>
      </p:sp>
      <p:sp>
        <p:nvSpPr>
          <p:cNvPr id="201735" name="矩形 8"/>
          <p:cNvSpPr>
            <a:spLocks noChangeArrowheads="1"/>
          </p:cNvSpPr>
          <p:nvPr/>
        </p:nvSpPr>
        <p:spPr bwMode="auto">
          <a:xfrm>
            <a:off x="4572000" y="3573466"/>
            <a:ext cx="2339102" cy="461665"/>
          </a:xfrm>
          <a:prstGeom prst="rect">
            <a:avLst/>
          </a:prstGeom>
          <a:noFill/>
          <a:ln w="9525">
            <a:noFill/>
            <a:miter lim="800000"/>
          </a:ln>
        </p:spPr>
        <p:txBody>
          <a:bodyPr wrap="none">
            <a:spAutoFit/>
          </a:bodyPr>
          <a:lstStyle/>
          <a:p>
            <a:r>
              <a:rPr lang="zh-CN" altLang="en-US" sz="2400"/>
              <a:t>增加的建筑面积</a:t>
            </a:r>
            <a:endParaRPr lang="zh-CN" altLang="en-US" sz="2400">
              <a:latin typeface="Times New Roman" panose="02020603050405020304" pitchFamily="18" charset="0"/>
            </a:endParaRPr>
          </a:p>
        </p:txBody>
      </p:sp>
      <p:sp>
        <p:nvSpPr>
          <p:cNvPr id="201736" name="矩形 9"/>
          <p:cNvSpPr>
            <a:spLocks noChangeArrowheads="1"/>
          </p:cNvSpPr>
          <p:nvPr/>
        </p:nvSpPr>
        <p:spPr bwMode="auto">
          <a:xfrm>
            <a:off x="4572000" y="4292604"/>
            <a:ext cx="1415772" cy="461665"/>
          </a:xfrm>
          <a:prstGeom prst="rect">
            <a:avLst/>
          </a:prstGeom>
          <a:noFill/>
          <a:ln w="9525">
            <a:noFill/>
            <a:miter lim="800000"/>
          </a:ln>
        </p:spPr>
        <p:txBody>
          <a:bodyPr wrap="none">
            <a:spAutoFit/>
          </a:bodyPr>
          <a:lstStyle/>
          <a:p>
            <a:r>
              <a:rPr lang="zh-CN" altLang="en-US" sz="2400"/>
              <a:t>全部面积</a:t>
            </a:r>
            <a:endParaRPr lang="zh-CN" altLang="en-US" sz="2400">
              <a:latin typeface="Times New Roman" panose="02020603050405020304" pitchFamily="18" charset="0"/>
            </a:endParaRPr>
          </a:p>
        </p:txBody>
      </p:sp>
      <p:sp>
        <p:nvSpPr>
          <p:cNvPr id="201737" name="矩形 10"/>
          <p:cNvSpPr>
            <a:spLocks noChangeArrowheads="1"/>
          </p:cNvSpPr>
          <p:nvPr/>
        </p:nvSpPr>
        <p:spPr bwMode="auto">
          <a:xfrm>
            <a:off x="4572001" y="5084766"/>
            <a:ext cx="1107996" cy="461665"/>
          </a:xfrm>
          <a:prstGeom prst="rect">
            <a:avLst/>
          </a:prstGeom>
          <a:noFill/>
          <a:ln w="9525">
            <a:noFill/>
            <a:miter lim="800000"/>
          </a:ln>
        </p:spPr>
        <p:txBody>
          <a:bodyPr wrap="none">
            <a:spAutoFit/>
          </a:bodyPr>
          <a:lstStyle/>
          <a:p>
            <a:r>
              <a:rPr lang="zh-CN" altLang="en-US" sz="2400"/>
              <a:t>不计算</a:t>
            </a:r>
            <a:endParaRPr lang="zh-CN" altLang="en-US" sz="2400">
              <a:latin typeface="Times New Roman" panose="02020603050405020304" pitchFamily="18" charset="0"/>
            </a:endParaRPr>
          </a:p>
        </p:txBody>
      </p:sp>
      <p:sp>
        <p:nvSpPr>
          <p:cNvPr id="201738" name="矩形 11"/>
          <p:cNvSpPr>
            <a:spLocks noChangeArrowheads="1"/>
          </p:cNvSpPr>
          <p:nvPr/>
        </p:nvSpPr>
        <p:spPr bwMode="auto">
          <a:xfrm>
            <a:off x="755652" y="5805491"/>
            <a:ext cx="2954655" cy="461665"/>
          </a:xfrm>
          <a:prstGeom prst="rect">
            <a:avLst/>
          </a:prstGeom>
          <a:noFill/>
          <a:ln w="9525">
            <a:noFill/>
            <a:miter lim="800000"/>
          </a:ln>
        </p:spPr>
        <p:txBody>
          <a:bodyPr wrap="none">
            <a:spAutoFit/>
          </a:bodyPr>
          <a:lstStyle/>
          <a:p>
            <a:r>
              <a:rPr lang="zh-CN" altLang="en-US" sz="2400"/>
              <a:t>业主按分部工程发包</a:t>
            </a:r>
            <a:endParaRPr lang="zh-CN" altLang="en-US" sz="2400">
              <a:latin typeface="Times New Roman" panose="02020603050405020304" pitchFamily="18" charset="0"/>
            </a:endParaRPr>
          </a:p>
        </p:txBody>
      </p:sp>
      <p:sp>
        <p:nvSpPr>
          <p:cNvPr id="201739" name="矩形 12"/>
          <p:cNvSpPr>
            <a:spLocks noChangeArrowheads="1"/>
          </p:cNvSpPr>
          <p:nvPr/>
        </p:nvSpPr>
        <p:spPr bwMode="auto">
          <a:xfrm>
            <a:off x="4500563" y="5805488"/>
            <a:ext cx="4572000" cy="461962"/>
          </a:xfrm>
          <a:prstGeom prst="rect">
            <a:avLst/>
          </a:prstGeom>
          <a:noFill/>
          <a:ln w="9525">
            <a:noFill/>
            <a:miter lim="800000"/>
          </a:ln>
        </p:spPr>
        <p:txBody>
          <a:bodyPr>
            <a:spAutoFit/>
          </a:bodyPr>
          <a:lstStyle/>
          <a:p>
            <a:r>
              <a:rPr lang="zh-CN" altLang="en-US" sz="2400"/>
              <a:t>由承担主体结构施工的企业统计</a:t>
            </a:r>
            <a:endParaRPr lang="zh-CN" altLang="en-US" sz="2400">
              <a:latin typeface="Times New Roman" panose="02020603050405020304" pitchFamily="18" charset="0"/>
            </a:endParaRPr>
          </a:p>
        </p:txBody>
      </p:sp>
      <p:sp>
        <p:nvSpPr>
          <p:cNvPr id="48" name="右箭头 47"/>
          <p:cNvSpPr>
            <a:spLocks noChangeArrowheads="1"/>
          </p:cNvSpPr>
          <p:nvPr/>
        </p:nvSpPr>
        <p:spPr bwMode="auto">
          <a:xfrm>
            <a:off x="4140200" y="2852738"/>
            <a:ext cx="360363" cy="360362"/>
          </a:xfrm>
          <a:prstGeom prst="rightArrow">
            <a:avLst>
              <a:gd name="adj1" fmla="val 50000"/>
              <a:gd name="adj2" fmla="val 50000"/>
            </a:avLst>
          </a:prstGeom>
          <a:gradFill rotWithShape="1">
            <a:gsLst>
              <a:gs pos="0">
                <a:srgbClr val="FFB977"/>
              </a:gs>
              <a:gs pos="100000">
                <a:srgbClr val="FF932B"/>
              </a:gs>
            </a:gsLst>
            <a:lin ang="5400000"/>
          </a:gradFill>
          <a:ln w="9525">
            <a:solidFill>
              <a:srgbClr val="F69240"/>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49" name="右箭头 48"/>
          <p:cNvSpPr>
            <a:spLocks noChangeArrowheads="1"/>
          </p:cNvSpPr>
          <p:nvPr/>
        </p:nvSpPr>
        <p:spPr bwMode="auto">
          <a:xfrm>
            <a:off x="4140200" y="3644904"/>
            <a:ext cx="360363" cy="360363"/>
          </a:xfrm>
          <a:prstGeom prst="rightArrow">
            <a:avLst>
              <a:gd name="adj1" fmla="val 50000"/>
              <a:gd name="adj2" fmla="val 50000"/>
            </a:avLst>
          </a:prstGeom>
          <a:gradFill rotWithShape="1">
            <a:gsLst>
              <a:gs pos="0">
                <a:srgbClr val="FFB977"/>
              </a:gs>
              <a:gs pos="100000">
                <a:srgbClr val="FF932B"/>
              </a:gs>
            </a:gsLst>
            <a:lin ang="5400000"/>
          </a:gradFill>
          <a:ln w="9525">
            <a:solidFill>
              <a:srgbClr val="F69240"/>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50" name="右箭头 49"/>
          <p:cNvSpPr>
            <a:spLocks noChangeArrowheads="1"/>
          </p:cNvSpPr>
          <p:nvPr/>
        </p:nvSpPr>
        <p:spPr bwMode="auto">
          <a:xfrm>
            <a:off x="4140200" y="4365629"/>
            <a:ext cx="360363" cy="358775"/>
          </a:xfrm>
          <a:prstGeom prst="rightArrow">
            <a:avLst>
              <a:gd name="adj1" fmla="val 50000"/>
              <a:gd name="adj2" fmla="val 49998"/>
            </a:avLst>
          </a:prstGeom>
          <a:gradFill rotWithShape="1">
            <a:gsLst>
              <a:gs pos="0">
                <a:srgbClr val="FFB977"/>
              </a:gs>
              <a:gs pos="100000">
                <a:srgbClr val="FF932B"/>
              </a:gs>
            </a:gsLst>
            <a:lin ang="5400000"/>
          </a:gradFill>
          <a:ln w="9525">
            <a:solidFill>
              <a:srgbClr val="F69240"/>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51" name="右箭头 50"/>
          <p:cNvSpPr>
            <a:spLocks noChangeArrowheads="1"/>
          </p:cNvSpPr>
          <p:nvPr/>
        </p:nvSpPr>
        <p:spPr bwMode="auto">
          <a:xfrm>
            <a:off x="4140200" y="5157792"/>
            <a:ext cx="360363" cy="358775"/>
          </a:xfrm>
          <a:prstGeom prst="rightArrow">
            <a:avLst>
              <a:gd name="adj1" fmla="val 50000"/>
              <a:gd name="adj2" fmla="val 49998"/>
            </a:avLst>
          </a:prstGeom>
          <a:gradFill rotWithShape="1">
            <a:gsLst>
              <a:gs pos="0">
                <a:srgbClr val="FFB977"/>
              </a:gs>
              <a:gs pos="100000">
                <a:srgbClr val="FF932B"/>
              </a:gs>
            </a:gsLst>
            <a:lin ang="5400000"/>
          </a:gradFill>
          <a:ln w="9525">
            <a:solidFill>
              <a:srgbClr val="F69240"/>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52" name="右箭头 51"/>
          <p:cNvSpPr>
            <a:spLocks noChangeArrowheads="1"/>
          </p:cNvSpPr>
          <p:nvPr/>
        </p:nvSpPr>
        <p:spPr bwMode="auto">
          <a:xfrm>
            <a:off x="4140200" y="5876929"/>
            <a:ext cx="360363" cy="360363"/>
          </a:xfrm>
          <a:prstGeom prst="rightArrow">
            <a:avLst>
              <a:gd name="adj1" fmla="val 50000"/>
              <a:gd name="adj2" fmla="val 50000"/>
            </a:avLst>
          </a:prstGeom>
          <a:gradFill rotWithShape="1">
            <a:gsLst>
              <a:gs pos="0">
                <a:srgbClr val="FFB977"/>
              </a:gs>
              <a:gs pos="100000">
                <a:srgbClr val="FF932B"/>
              </a:gs>
            </a:gsLst>
            <a:lin ang="5400000"/>
          </a:gradFill>
          <a:ln w="9525">
            <a:solidFill>
              <a:srgbClr val="F69240"/>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201745" name="矩形 14"/>
          <p:cNvSpPr>
            <a:spLocks noChangeArrowheads="1"/>
          </p:cNvSpPr>
          <p:nvPr/>
        </p:nvSpPr>
        <p:spPr bwMode="auto">
          <a:xfrm>
            <a:off x="755652" y="2852741"/>
            <a:ext cx="2954655" cy="461665"/>
          </a:xfrm>
          <a:prstGeom prst="rect">
            <a:avLst/>
          </a:prstGeom>
          <a:noFill/>
          <a:ln w="9525">
            <a:noFill/>
            <a:miter lim="800000"/>
          </a:ln>
        </p:spPr>
        <p:txBody>
          <a:bodyPr wrap="none">
            <a:spAutoFit/>
          </a:bodyPr>
          <a:lstStyle/>
          <a:p>
            <a:r>
              <a:rPr lang="zh-CN" altLang="en-US" sz="2400"/>
              <a:t>破土动工，多层房屋</a:t>
            </a:r>
            <a:endParaRPr lang="zh-CN" altLang="en-US" sz="2400">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additive="base">
                                        <p:cTn id="7" dur="500"/>
                                        <p:tgtEl>
                                          <p:spTgt spid="201730"/>
                                        </p:tgtEl>
                                        <p:attrNameLst>
                                          <p:attrName>ppt_y</p:attrName>
                                        </p:attrNameLst>
                                      </p:cBhvr>
                                      <p:tavLst>
                                        <p:tav tm="0">
                                          <p:val>
                                            <p:strVal val="#ppt_y+#ppt_h*1.125000"/>
                                          </p:val>
                                        </p:tav>
                                        <p:tav tm="100000">
                                          <p:val>
                                            <p:strVal val="#ppt_y"/>
                                          </p:val>
                                        </p:tav>
                                      </p:tavLst>
                                    </p:anim>
                                    <p:animEffect transition="in" filter="wipe(up)">
                                      <p:cBhvr>
                                        <p:cTn id="8" dur="500"/>
                                        <p:tgtEl>
                                          <p:spTgt spid="201730"/>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01731"/>
                                        </p:tgtEl>
                                        <p:attrNameLst>
                                          <p:attrName>style.visibility</p:attrName>
                                        </p:attrNameLst>
                                      </p:cBhvr>
                                      <p:to>
                                        <p:strVal val="visible"/>
                                      </p:to>
                                    </p:set>
                                    <p:anim calcmode="lin" valueType="num">
                                      <p:cBhvr additive="base">
                                        <p:cTn id="11" dur="500"/>
                                        <p:tgtEl>
                                          <p:spTgt spid="201731"/>
                                        </p:tgtEl>
                                        <p:attrNameLst>
                                          <p:attrName>ppt_y</p:attrName>
                                        </p:attrNameLst>
                                      </p:cBhvr>
                                      <p:tavLst>
                                        <p:tav tm="0">
                                          <p:val>
                                            <p:strVal val="#ppt_y+#ppt_h*1.125000"/>
                                          </p:val>
                                        </p:tav>
                                        <p:tav tm="100000">
                                          <p:val>
                                            <p:strVal val="#ppt_y"/>
                                          </p:val>
                                        </p:tav>
                                      </p:tavLst>
                                    </p:anim>
                                    <p:animEffect transition="in" filter="wipe(up)">
                                      <p:cBhvr>
                                        <p:cTn id="12" dur="500"/>
                                        <p:tgtEl>
                                          <p:spTgt spid="201731"/>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01732"/>
                                        </p:tgtEl>
                                        <p:attrNameLst>
                                          <p:attrName>style.visibility</p:attrName>
                                        </p:attrNameLst>
                                      </p:cBhvr>
                                      <p:to>
                                        <p:strVal val="visible"/>
                                      </p:to>
                                    </p:set>
                                    <p:anim calcmode="lin" valueType="num">
                                      <p:cBhvr additive="base">
                                        <p:cTn id="15" dur="500"/>
                                        <p:tgtEl>
                                          <p:spTgt spid="201732"/>
                                        </p:tgtEl>
                                        <p:attrNameLst>
                                          <p:attrName>ppt_y</p:attrName>
                                        </p:attrNameLst>
                                      </p:cBhvr>
                                      <p:tavLst>
                                        <p:tav tm="0">
                                          <p:val>
                                            <p:strVal val="#ppt_y+#ppt_h*1.125000"/>
                                          </p:val>
                                        </p:tav>
                                        <p:tav tm="100000">
                                          <p:val>
                                            <p:strVal val="#ppt_y"/>
                                          </p:val>
                                        </p:tav>
                                      </p:tavLst>
                                    </p:anim>
                                    <p:animEffect transition="in" filter="wipe(up)">
                                      <p:cBhvr>
                                        <p:cTn id="16" dur="500"/>
                                        <p:tgtEl>
                                          <p:spTgt spid="201732"/>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01733"/>
                                        </p:tgtEl>
                                        <p:attrNameLst>
                                          <p:attrName>style.visibility</p:attrName>
                                        </p:attrNameLst>
                                      </p:cBhvr>
                                      <p:to>
                                        <p:strVal val="visible"/>
                                      </p:to>
                                    </p:set>
                                    <p:anim calcmode="lin" valueType="num">
                                      <p:cBhvr additive="base">
                                        <p:cTn id="19" dur="500"/>
                                        <p:tgtEl>
                                          <p:spTgt spid="201733"/>
                                        </p:tgtEl>
                                        <p:attrNameLst>
                                          <p:attrName>ppt_y</p:attrName>
                                        </p:attrNameLst>
                                      </p:cBhvr>
                                      <p:tavLst>
                                        <p:tav tm="0">
                                          <p:val>
                                            <p:strVal val="#ppt_y+#ppt_h*1.125000"/>
                                          </p:val>
                                        </p:tav>
                                        <p:tav tm="100000">
                                          <p:val>
                                            <p:strVal val="#ppt_y"/>
                                          </p:val>
                                        </p:tav>
                                      </p:tavLst>
                                    </p:anim>
                                    <p:animEffect transition="in" filter="wipe(up)">
                                      <p:cBhvr>
                                        <p:cTn id="20" dur="500"/>
                                        <p:tgtEl>
                                          <p:spTgt spid="201733"/>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01734"/>
                                        </p:tgtEl>
                                        <p:attrNameLst>
                                          <p:attrName>style.visibility</p:attrName>
                                        </p:attrNameLst>
                                      </p:cBhvr>
                                      <p:to>
                                        <p:strVal val="visible"/>
                                      </p:to>
                                    </p:set>
                                    <p:anim calcmode="lin" valueType="num">
                                      <p:cBhvr additive="base">
                                        <p:cTn id="23" dur="500"/>
                                        <p:tgtEl>
                                          <p:spTgt spid="201734"/>
                                        </p:tgtEl>
                                        <p:attrNameLst>
                                          <p:attrName>ppt_y</p:attrName>
                                        </p:attrNameLst>
                                      </p:cBhvr>
                                      <p:tavLst>
                                        <p:tav tm="0">
                                          <p:val>
                                            <p:strVal val="#ppt_y+#ppt_h*1.125000"/>
                                          </p:val>
                                        </p:tav>
                                        <p:tav tm="100000">
                                          <p:val>
                                            <p:strVal val="#ppt_y"/>
                                          </p:val>
                                        </p:tav>
                                      </p:tavLst>
                                    </p:anim>
                                    <p:animEffect transition="in" filter="wipe(up)">
                                      <p:cBhvr>
                                        <p:cTn id="24" dur="500"/>
                                        <p:tgtEl>
                                          <p:spTgt spid="201734"/>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201735"/>
                                        </p:tgtEl>
                                        <p:attrNameLst>
                                          <p:attrName>style.visibility</p:attrName>
                                        </p:attrNameLst>
                                      </p:cBhvr>
                                      <p:to>
                                        <p:strVal val="visible"/>
                                      </p:to>
                                    </p:set>
                                    <p:anim calcmode="lin" valueType="num">
                                      <p:cBhvr additive="base">
                                        <p:cTn id="27" dur="500"/>
                                        <p:tgtEl>
                                          <p:spTgt spid="201735"/>
                                        </p:tgtEl>
                                        <p:attrNameLst>
                                          <p:attrName>ppt_y</p:attrName>
                                        </p:attrNameLst>
                                      </p:cBhvr>
                                      <p:tavLst>
                                        <p:tav tm="0">
                                          <p:val>
                                            <p:strVal val="#ppt_y+#ppt_h*1.125000"/>
                                          </p:val>
                                        </p:tav>
                                        <p:tav tm="100000">
                                          <p:val>
                                            <p:strVal val="#ppt_y"/>
                                          </p:val>
                                        </p:tav>
                                      </p:tavLst>
                                    </p:anim>
                                    <p:animEffect transition="in" filter="wipe(up)">
                                      <p:cBhvr>
                                        <p:cTn id="28" dur="500"/>
                                        <p:tgtEl>
                                          <p:spTgt spid="201735"/>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201736"/>
                                        </p:tgtEl>
                                        <p:attrNameLst>
                                          <p:attrName>style.visibility</p:attrName>
                                        </p:attrNameLst>
                                      </p:cBhvr>
                                      <p:to>
                                        <p:strVal val="visible"/>
                                      </p:to>
                                    </p:set>
                                    <p:anim calcmode="lin" valueType="num">
                                      <p:cBhvr additive="base">
                                        <p:cTn id="31" dur="500"/>
                                        <p:tgtEl>
                                          <p:spTgt spid="201736"/>
                                        </p:tgtEl>
                                        <p:attrNameLst>
                                          <p:attrName>ppt_y</p:attrName>
                                        </p:attrNameLst>
                                      </p:cBhvr>
                                      <p:tavLst>
                                        <p:tav tm="0">
                                          <p:val>
                                            <p:strVal val="#ppt_y+#ppt_h*1.125000"/>
                                          </p:val>
                                        </p:tav>
                                        <p:tav tm="100000">
                                          <p:val>
                                            <p:strVal val="#ppt_y"/>
                                          </p:val>
                                        </p:tav>
                                      </p:tavLst>
                                    </p:anim>
                                    <p:animEffect transition="in" filter="wipe(up)">
                                      <p:cBhvr>
                                        <p:cTn id="32" dur="500"/>
                                        <p:tgtEl>
                                          <p:spTgt spid="201736"/>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201737"/>
                                        </p:tgtEl>
                                        <p:attrNameLst>
                                          <p:attrName>style.visibility</p:attrName>
                                        </p:attrNameLst>
                                      </p:cBhvr>
                                      <p:to>
                                        <p:strVal val="visible"/>
                                      </p:to>
                                    </p:set>
                                    <p:anim calcmode="lin" valueType="num">
                                      <p:cBhvr additive="base">
                                        <p:cTn id="35" dur="500"/>
                                        <p:tgtEl>
                                          <p:spTgt spid="201737"/>
                                        </p:tgtEl>
                                        <p:attrNameLst>
                                          <p:attrName>ppt_y</p:attrName>
                                        </p:attrNameLst>
                                      </p:cBhvr>
                                      <p:tavLst>
                                        <p:tav tm="0">
                                          <p:val>
                                            <p:strVal val="#ppt_y+#ppt_h*1.125000"/>
                                          </p:val>
                                        </p:tav>
                                        <p:tav tm="100000">
                                          <p:val>
                                            <p:strVal val="#ppt_y"/>
                                          </p:val>
                                        </p:tav>
                                      </p:tavLst>
                                    </p:anim>
                                    <p:animEffect transition="in" filter="wipe(up)">
                                      <p:cBhvr>
                                        <p:cTn id="36" dur="500"/>
                                        <p:tgtEl>
                                          <p:spTgt spid="201737"/>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201738"/>
                                        </p:tgtEl>
                                        <p:attrNameLst>
                                          <p:attrName>style.visibility</p:attrName>
                                        </p:attrNameLst>
                                      </p:cBhvr>
                                      <p:to>
                                        <p:strVal val="visible"/>
                                      </p:to>
                                    </p:set>
                                    <p:anim calcmode="lin" valueType="num">
                                      <p:cBhvr additive="base">
                                        <p:cTn id="39" dur="500"/>
                                        <p:tgtEl>
                                          <p:spTgt spid="201738"/>
                                        </p:tgtEl>
                                        <p:attrNameLst>
                                          <p:attrName>ppt_y</p:attrName>
                                        </p:attrNameLst>
                                      </p:cBhvr>
                                      <p:tavLst>
                                        <p:tav tm="0">
                                          <p:val>
                                            <p:strVal val="#ppt_y+#ppt_h*1.125000"/>
                                          </p:val>
                                        </p:tav>
                                        <p:tav tm="100000">
                                          <p:val>
                                            <p:strVal val="#ppt_y"/>
                                          </p:val>
                                        </p:tav>
                                      </p:tavLst>
                                    </p:anim>
                                    <p:animEffect transition="in" filter="wipe(up)">
                                      <p:cBhvr>
                                        <p:cTn id="40" dur="500"/>
                                        <p:tgtEl>
                                          <p:spTgt spid="201738"/>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201739"/>
                                        </p:tgtEl>
                                        <p:attrNameLst>
                                          <p:attrName>style.visibility</p:attrName>
                                        </p:attrNameLst>
                                      </p:cBhvr>
                                      <p:to>
                                        <p:strVal val="visible"/>
                                      </p:to>
                                    </p:set>
                                    <p:anim calcmode="lin" valueType="num">
                                      <p:cBhvr additive="base">
                                        <p:cTn id="43" dur="500"/>
                                        <p:tgtEl>
                                          <p:spTgt spid="201739"/>
                                        </p:tgtEl>
                                        <p:attrNameLst>
                                          <p:attrName>ppt_y</p:attrName>
                                        </p:attrNameLst>
                                      </p:cBhvr>
                                      <p:tavLst>
                                        <p:tav tm="0">
                                          <p:val>
                                            <p:strVal val="#ppt_y+#ppt_h*1.125000"/>
                                          </p:val>
                                        </p:tav>
                                        <p:tav tm="100000">
                                          <p:val>
                                            <p:strVal val="#ppt_y"/>
                                          </p:val>
                                        </p:tav>
                                      </p:tavLst>
                                    </p:anim>
                                    <p:animEffect transition="in" filter="wipe(up)">
                                      <p:cBhvr>
                                        <p:cTn id="44" dur="500"/>
                                        <p:tgtEl>
                                          <p:spTgt spid="201739"/>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up)">
                                      <p:cBhvr>
                                        <p:cTn id="48" dur="500"/>
                                        <p:tgtEl>
                                          <p:spTgt spid="48"/>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500"/>
                                        <p:tgtEl>
                                          <p:spTgt spid="49"/>
                                        </p:tgtEl>
                                        <p:attrNameLst>
                                          <p:attrName>ppt_y</p:attrName>
                                        </p:attrNameLst>
                                      </p:cBhvr>
                                      <p:tavLst>
                                        <p:tav tm="0">
                                          <p:val>
                                            <p:strVal val="#ppt_y+#ppt_h*1.125000"/>
                                          </p:val>
                                        </p:tav>
                                        <p:tav tm="100000">
                                          <p:val>
                                            <p:strVal val="#ppt_y"/>
                                          </p:val>
                                        </p:tav>
                                      </p:tavLst>
                                    </p:anim>
                                    <p:animEffect transition="in" filter="wipe(up)">
                                      <p:cBhvr>
                                        <p:cTn id="52" dur="500"/>
                                        <p:tgtEl>
                                          <p:spTgt spid="49"/>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p:tgtEl>
                                          <p:spTgt spid="50"/>
                                        </p:tgtEl>
                                        <p:attrNameLst>
                                          <p:attrName>ppt_y</p:attrName>
                                        </p:attrNameLst>
                                      </p:cBhvr>
                                      <p:tavLst>
                                        <p:tav tm="0">
                                          <p:val>
                                            <p:strVal val="#ppt_y+#ppt_h*1.125000"/>
                                          </p:val>
                                        </p:tav>
                                        <p:tav tm="100000">
                                          <p:val>
                                            <p:strVal val="#ppt_y"/>
                                          </p:val>
                                        </p:tav>
                                      </p:tavLst>
                                    </p:anim>
                                    <p:animEffect transition="in" filter="wipe(up)">
                                      <p:cBhvr>
                                        <p:cTn id="56" dur="500"/>
                                        <p:tgtEl>
                                          <p:spTgt spid="50"/>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p:tgtEl>
                                          <p:spTgt spid="51"/>
                                        </p:tgtEl>
                                        <p:attrNameLst>
                                          <p:attrName>ppt_y</p:attrName>
                                        </p:attrNameLst>
                                      </p:cBhvr>
                                      <p:tavLst>
                                        <p:tav tm="0">
                                          <p:val>
                                            <p:strVal val="#ppt_y+#ppt_h*1.125000"/>
                                          </p:val>
                                        </p:tav>
                                        <p:tav tm="100000">
                                          <p:val>
                                            <p:strVal val="#ppt_y"/>
                                          </p:val>
                                        </p:tav>
                                      </p:tavLst>
                                    </p:anim>
                                    <p:animEffect transition="in" filter="wipe(up)">
                                      <p:cBhvr>
                                        <p:cTn id="60" dur="500"/>
                                        <p:tgtEl>
                                          <p:spTgt spid="51"/>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p:tgtEl>
                                          <p:spTgt spid="52"/>
                                        </p:tgtEl>
                                        <p:attrNameLst>
                                          <p:attrName>ppt_y</p:attrName>
                                        </p:attrNameLst>
                                      </p:cBhvr>
                                      <p:tavLst>
                                        <p:tav tm="0">
                                          <p:val>
                                            <p:strVal val="#ppt_y+#ppt_h*1.125000"/>
                                          </p:val>
                                        </p:tav>
                                        <p:tav tm="100000">
                                          <p:val>
                                            <p:strVal val="#ppt_y"/>
                                          </p:val>
                                        </p:tav>
                                      </p:tavLst>
                                    </p:anim>
                                    <p:animEffect transition="in" filter="wipe(up)">
                                      <p:cBhvr>
                                        <p:cTn id="64" dur="500"/>
                                        <p:tgtEl>
                                          <p:spTgt spid="52"/>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201745"/>
                                        </p:tgtEl>
                                        <p:attrNameLst>
                                          <p:attrName>style.visibility</p:attrName>
                                        </p:attrNameLst>
                                      </p:cBhvr>
                                      <p:to>
                                        <p:strVal val="visible"/>
                                      </p:to>
                                    </p:set>
                                    <p:anim calcmode="lin" valueType="num">
                                      <p:cBhvr additive="base">
                                        <p:cTn id="67" dur="500"/>
                                        <p:tgtEl>
                                          <p:spTgt spid="201745"/>
                                        </p:tgtEl>
                                        <p:attrNameLst>
                                          <p:attrName>ppt_y</p:attrName>
                                        </p:attrNameLst>
                                      </p:cBhvr>
                                      <p:tavLst>
                                        <p:tav tm="0">
                                          <p:val>
                                            <p:strVal val="#ppt_y+#ppt_h*1.125000"/>
                                          </p:val>
                                        </p:tav>
                                        <p:tav tm="100000">
                                          <p:val>
                                            <p:strVal val="#ppt_y"/>
                                          </p:val>
                                        </p:tav>
                                      </p:tavLst>
                                    </p:anim>
                                    <p:animEffect transition="in" filter="wipe(up)">
                                      <p:cBhvr>
                                        <p:cTn id="68" dur="500"/>
                                        <p:tgtEl>
                                          <p:spTgt spid="201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P spid="201731" grpId="0"/>
      <p:bldP spid="201732" grpId="0"/>
      <p:bldP spid="201733" grpId="0"/>
      <p:bldP spid="201734" grpId="0"/>
      <p:bldP spid="201735" grpId="0"/>
      <p:bldP spid="201736" grpId="0"/>
      <p:bldP spid="201737" grpId="0"/>
      <p:bldP spid="201738" grpId="0"/>
      <p:bldP spid="201739" grpId="0"/>
      <p:bldP spid="48" grpId="0" animBg="1"/>
      <p:bldP spid="49" grpId="0" animBg="1"/>
      <p:bldP spid="50" grpId="0" animBg="1"/>
      <p:bldP spid="51" grpId="0" animBg="1"/>
      <p:bldP spid="52" grpId="0" animBg="1"/>
      <p:bldP spid="2017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395605" y="476885"/>
            <a:ext cx="5732145" cy="2137410"/>
          </a:xfrm>
          <a:prstGeom prst="rect">
            <a:avLst/>
          </a:prstGeom>
          <a:noFill/>
          <a:ln w="9525">
            <a:noFill/>
            <a:miter lim="800000"/>
          </a:ln>
        </p:spPr>
        <p:txBody>
          <a:bodyPr wrap="square">
            <a:spAutoFit/>
          </a:bodyPr>
          <a:lstStyle/>
          <a:p>
            <a:pPr algn="just">
              <a:lnSpc>
                <a:spcPct val="140000"/>
              </a:lnSpc>
            </a:pPr>
            <a:endParaRPr lang="en-US" altLang="zh-CN" sz="1100">
              <a:solidFill>
                <a:schemeClr val="tx2"/>
              </a:solidFill>
            </a:endParaRPr>
          </a:p>
          <a:p>
            <a:pPr algn="just">
              <a:lnSpc>
                <a:spcPct val="140000"/>
              </a:lnSpc>
            </a:pPr>
            <a:r>
              <a:rPr lang="zh-CN" altLang="en-US" sz="2400"/>
              <a:t>    </a:t>
            </a:r>
            <a:r>
              <a:rPr lang="zh-CN" altLang="en-US" sz="2000"/>
              <a:t>   指报告期内</a:t>
            </a:r>
            <a:r>
              <a:rPr lang="zh-CN" altLang="en-US" sz="2000" u="sng">
                <a:solidFill>
                  <a:srgbClr val="FF0000"/>
                </a:solidFill>
              </a:rPr>
              <a:t>新开工</a:t>
            </a:r>
            <a:r>
              <a:rPr lang="zh-CN" altLang="en-US" sz="2000"/>
              <a:t>建设的房屋建筑面积，以单位工程为核算对象，即整栋房屋的全部建筑面积，</a:t>
            </a:r>
            <a:r>
              <a:rPr lang="zh-CN" altLang="en-US" sz="2000">
                <a:solidFill>
                  <a:srgbClr val="FF0000"/>
                </a:solidFill>
              </a:rPr>
              <a:t>不能分割</a:t>
            </a:r>
            <a:r>
              <a:rPr lang="zh-CN" altLang="en-US" sz="2000"/>
              <a:t>计算。房屋的开工应以房屋</a:t>
            </a:r>
            <a:r>
              <a:rPr lang="zh-CN" altLang="en-US" sz="2000">
                <a:solidFill>
                  <a:srgbClr val="FF0000"/>
                </a:solidFill>
              </a:rPr>
              <a:t>正式开始破土刨槽</a:t>
            </a:r>
            <a:r>
              <a:rPr lang="zh-CN" altLang="en-US" sz="2000"/>
              <a:t>（地基处理或打永久桩日期为准）</a:t>
            </a:r>
            <a:endParaRPr lang="zh-CN" altLang="en-US" sz="2000"/>
          </a:p>
        </p:txBody>
      </p:sp>
      <p:sp>
        <p:nvSpPr>
          <p:cNvPr id="53251" name="矩形 1"/>
          <p:cNvSpPr>
            <a:spLocks noChangeArrowheads="1"/>
          </p:cNvSpPr>
          <p:nvPr/>
        </p:nvSpPr>
        <p:spPr bwMode="auto">
          <a:xfrm>
            <a:off x="395288" y="116523"/>
            <a:ext cx="2316660" cy="652486"/>
          </a:xfrm>
          <a:prstGeom prst="rect">
            <a:avLst/>
          </a:prstGeom>
          <a:noFill/>
          <a:ln w="9525">
            <a:noFill/>
            <a:miter lim="800000"/>
          </a:ln>
        </p:spPr>
        <p:txBody>
          <a:bodyPr wrap="none">
            <a:spAutoFit/>
          </a:bodyPr>
          <a:lstStyle/>
          <a:p>
            <a:pPr algn="just">
              <a:lnSpc>
                <a:spcPct val="140000"/>
              </a:lnSpc>
            </a:pPr>
            <a:r>
              <a:rPr lang="en-US" altLang="zh-CN" sz="2600">
                <a:solidFill>
                  <a:srgbClr val="F79646"/>
                </a:solidFill>
              </a:rPr>
              <a:t>16 </a:t>
            </a:r>
            <a:r>
              <a:rPr lang="zh-CN" altLang="en-US" sz="2600">
                <a:solidFill>
                  <a:srgbClr val="F79646"/>
                </a:solidFill>
              </a:rPr>
              <a:t>新开工面积</a:t>
            </a:r>
            <a:endParaRPr lang="en-US" altLang="zh-CN" sz="2600">
              <a:solidFill>
                <a:srgbClr val="F79646"/>
              </a:solidFill>
            </a:endParaRPr>
          </a:p>
        </p:txBody>
      </p:sp>
      <p:sp>
        <p:nvSpPr>
          <p:cNvPr id="4" name="矩形 3"/>
          <p:cNvSpPr/>
          <p:nvPr/>
        </p:nvSpPr>
        <p:spPr>
          <a:xfrm>
            <a:off x="251143" y="292449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Freeform 72"/>
          <p:cNvSpPr>
            <a:spLocks noEditPoints="1"/>
          </p:cNvSpPr>
          <p:nvPr/>
        </p:nvSpPr>
        <p:spPr bwMode="auto">
          <a:xfrm>
            <a:off x="1619250" y="3357567"/>
            <a:ext cx="782638" cy="871537"/>
          </a:xfrm>
          <a:custGeom>
            <a:avLst/>
            <a:gdLst>
              <a:gd name="T0" fmla="*/ 161 w 201"/>
              <a:gd name="T1" fmla="*/ 194 h 196"/>
              <a:gd name="T2" fmla="*/ 121 w 201"/>
              <a:gd name="T3" fmla="*/ 154 h 196"/>
              <a:gd name="T4" fmla="*/ 161 w 201"/>
              <a:gd name="T5" fmla="*/ 114 h 196"/>
              <a:gd name="T6" fmla="*/ 201 w 201"/>
              <a:gd name="T7" fmla="*/ 154 h 196"/>
              <a:gd name="T8" fmla="*/ 161 w 201"/>
              <a:gd name="T9" fmla="*/ 194 h 196"/>
              <a:gd name="T10" fmla="*/ 185 w 201"/>
              <a:gd name="T11" fmla="*/ 148 h 196"/>
              <a:gd name="T12" fmla="*/ 137 w 201"/>
              <a:gd name="T13" fmla="*/ 148 h 196"/>
              <a:gd name="T14" fmla="*/ 137 w 201"/>
              <a:gd name="T15" fmla="*/ 164 h 196"/>
              <a:gd name="T16" fmla="*/ 185 w 201"/>
              <a:gd name="T17" fmla="*/ 164 h 196"/>
              <a:gd name="T18" fmla="*/ 185 w 201"/>
              <a:gd name="T19" fmla="*/ 148 h 196"/>
              <a:gd name="T20" fmla="*/ 81 w 201"/>
              <a:gd name="T21" fmla="*/ 128 h 196"/>
              <a:gd name="T22" fmla="*/ 17 w 201"/>
              <a:gd name="T23" fmla="*/ 64 h 196"/>
              <a:gd name="T24" fmla="*/ 81 w 201"/>
              <a:gd name="T25" fmla="*/ 0 h 196"/>
              <a:gd name="T26" fmla="*/ 145 w 201"/>
              <a:gd name="T27" fmla="*/ 64 h 196"/>
              <a:gd name="T28" fmla="*/ 81 w 201"/>
              <a:gd name="T29" fmla="*/ 128 h 196"/>
              <a:gd name="T30" fmla="*/ 70 w 201"/>
              <a:gd name="T31" fmla="*/ 17 h 196"/>
              <a:gd name="T32" fmla="*/ 32 w 201"/>
              <a:gd name="T33" fmla="*/ 64 h 196"/>
              <a:gd name="T34" fmla="*/ 81 w 201"/>
              <a:gd name="T35" fmla="*/ 113 h 196"/>
              <a:gd name="T36" fmla="*/ 130 w 201"/>
              <a:gd name="T37" fmla="*/ 64 h 196"/>
              <a:gd name="T38" fmla="*/ 70 w 201"/>
              <a:gd name="T39" fmla="*/ 17 h 196"/>
              <a:gd name="T40" fmla="*/ 41 w 201"/>
              <a:gd name="T41" fmla="*/ 132 h 196"/>
              <a:gd name="T42" fmla="*/ 114 w 201"/>
              <a:gd name="T43" fmla="*/ 132 h 196"/>
              <a:gd name="T44" fmla="*/ 109 w 201"/>
              <a:gd name="T45" fmla="*/ 154 h 196"/>
              <a:gd name="T46" fmla="*/ 130 w 201"/>
              <a:gd name="T47" fmla="*/ 196 h 196"/>
              <a:gd name="T48" fmla="*/ 0 w 201"/>
              <a:gd name="T49" fmla="*/ 196 h 196"/>
              <a:gd name="T50" fmla="*/ 21 w 201"/>
              <a:gd name="T51" fmla="*/ 148 h 196"/>
              <a:gd name="T52" fmla="*/ 41 w 201"/>
              <a:gd name="T53"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196">
                <a:moveTo>
                  <a:pt x="161" y="194"/>
                </a:moveTo>
                <a:cubicBezTo>
                  <a:pt x="139" y="194"/>
                  <a:pt x="121" y="176"/>
                  <a:pt x="121" y="154"/>
                </a:cubicBezTo>
                <a:cubicBezTo>
                  <a:pt x="121" y="132"/>
                  <a:pt x="139" y="114"/>
                  <a:pt x="161" y="114"/>
                </a:cubicBezTo>
                <a:cubicBezTo>
                  <a:pt x="183" y="114"/>
                  <a:pt x="201" y="132"/>
                  <a:pt x="201" y="154"/>
                </a:cubicBezTo>
                <a:cubicBezTo>
                  <a:pt x="201" y="176"/>
                  <a:pt x="183" y="194"/>
                  <a:pt x="161" y="194"/>
                </a:cubicBezTo>
                <a:close/>
                <a:moveTo>
                  <a:pt x="185" y="148"/>
                </a:moveTo>
                <a:cubicBezTo>
                  <a:pt x="137" y="148"/>
                  <a:pt x="137" y="148"/>
                  <a:pt x="137" y="148"/>
                </a:cubicBezTo>
                <a:cubicBezTo>
                  <a:pt x="137" y="164"/>
                  <a:pt x="137" y="164"/>
                  <a:pt x="137" y="164"/>
                </a:cubicBezTo>
                <a:cubicBezTo>
                  <a:pt x="185" y="164"/>
                  <a:pt x="185" y="164"/>
                  <a:pt x="185" y="164"/>
                </a:cubicBezTo>
                <a:lnTo>
                  <a:pt x="185" y="148"/>
                </a:lnTo>
                <a:close/>
                <a:moveTo>
                  <a:pt x="81" y="128"/>
                </a:moveTo>
                <a:cubicBezTo>
                  <a:pt x="45" y="128"/>
                  <a:pt x="17" y="99"/>
                  <a:pt x="17" y="64"/>
                </a:cubicBezTo>
                <a:cubicBezTo>
                  <a:pt x="17" y="28"/>
                  <a:pt x="45" y="0"/>
                  <a:pt x="81" y="0"/>
                </a:cubicBezTo>
                <a:cubicBezTo>
                  <a:pt x="116" y="0"/>
                  <a:pt x="145" y="28"/>
                  <a:pt x="145" y="64"/>
                </a:cubicBezTo>
                <a:cubicBezTo>
                  <a:pt x="145" y="99"/>
                  <a:pt x="116" y="128"/>
                  <a:pt x="81" y="128"/>
                </a:cubicBezTo>
                <a:close/>
                <a:moveTo>
                  <a:pt x="70" y="17"/>
                </a:moveTo>
                <a:cubicBezTo>
                  <a:pt x="51" y="24"/>
                  <a:pt x="75" y="49"/>
                  <a:pt x="32" y="64"/>
                </a:cubicBezTo>
                <a:cubicBezTo>
                  <a:pt x="32" y="91"/>
                  <a:pt x="54" y="113"/>
                  <a:pt x="81" y="113"/>
                </a:cubicBezTo>
                <a:cubicBezTo>
                  <a:pt x="108" y="113"/>
                  <a:pt x="130" y="91"/>
                  <a:pt x="130" y="64"/>
                </a:cubicBezTo>
                <a:cubicBezTo>
                  <a:pt x="105" y="43"/>
                  <a:pt x="63" y="53"/>
                  <a:pt x="70" y="17"/>
                </a:cubicBezTo>
                <a:close/>
                <a:moveTo>
                  <a:pt x="41" y="132"/>
                </a:moveTo>
                <a:cubicBezTo>
                  <a:pt x="114" y="132"/>
                  <a:pt x="114" y="132"/>
                  <a:pt x="114" y="132"/>
                </a:cubicBezTo>
                <a:cubicBezTo>
                  <a:pt x="111" y="138"/>
                  <a:pt x="109" y="146"/>
                  <a:pt x="109" y="154"/>
                </a:cubicBezTo>
                <a:cubicBezTo>
                  <a:pt x="109" y="171"/>
                  <a:pt x="117" y="186"/>
                  <a:pt x="130" y="196"/>
                </a:cubicBezTo>
                <a:cubicBezTo>
                  <a:pt x="0" y="196"/>
                  <a:pt x="0" y="196"/>
                  <a:pt x="0" y="196"/>
                </a:cubicBezTo>
                <a:cubicBezTo>
                  <a:pt x="21" y="148"/>
                  <a:pt x="21" y="148"/>
                  <a:pt x="21" y="148"/>
                </a:cubicBezTo>
                <a:cubicBezTo>
                  <a:pt x="21" y="148"/>
                  <a:pt x="25" y="132"/>
                  <a:pt x="41" y="132"/>
                </a:cubicBezTo>
                <a:close/>
              </a:path>
            </a:pathLst>
          </a:custGeom>
          <a:solidFill>
            <a:schemeClr val="bg2">
              <a:lumMod val="25000"/>
            </a:schemeClr>
          </a:solidFill>
          <a:ln>
            <a:noFill/>
          </a:ln>
        </p:spPr>
        <p:txBody>
          <a:bodyPr/>
          <a:lstStyle/>
          <a:p>
            <a:pPr>
              <a:defRPr/>
            </a:pPr>
            <a:endParaRPr lang="zh-CN" altLang="en-US" sz="2400">
              <a:latin typeface="Times New Roman" panose="02020603050405020304" pitchFamily="18" charset="0"/>
              <a:ea typeface="黑体" panose="02010609060101010101" pitchFamily="2" charset="-122"/>
              <a:cs typeface="黑体" panose="02010609060101010101" pitchFamily="2" charset="-122"/>
            </a:endParaRPr>
          </a:p>
        </p:txBody>
      </p:sp>
      <p:sp>
        <p:nvSpPr>
          <p:cNvPr id="203781" name="矩形 2"/>
          <p:cNvSpPr>
            <a:spLocks noChangeArrowheads="1"/>
          </p:cNvSpPr>
          <p:nvPr/>
        </p:nvSpPr>
        <p:spPr bwMode="auto">
          <a:xfrm>
            <a:off x="2411414" y="3141664"/>
            <a:ext cx="6048375" cy="1643527"/>
          </a:xfrm>
          <a:prstGeom prst="rect">
            <a:avLst/>
          </a:prstGeom>
          <a:noFill/>
          <a:ln w="9525">
            <a:noFill/>
            <a:miter lim="800000"/>
          </a:ln>
        </p:spPr>
        <p:txBody>
          <a:bodyPr>
            <a:spAutoFit/>
          </a:bodyPr>
          <a:lstStyle/>
          <a:p>
            <a:pPr algn="just">
              <a:lnSpc>
                <a:spcPct val="140000"/>
              </a:lnSpc>
            </a:pPr>
            <a:r>
              <a:rPr lang="zh-CN" altLang="en-US" sz="2400"/>
              <a:t>正式开始施工以前的</a:t>
            </a:r>
            <a:r>
              <a:rPr lang="zh-CN" altLang="en-US" sz="2400" u="sng">
                <a:solidFill>
                  <a:srgbClr val="FF0000"/>
                </a:solidFill>
              </a:rPr>
              <a:t>各项准备</a:t>
            </a:r>
            <a:r>
              <a:rPr lang="zh-CN" altLang="en-US" sz="2400"/>
              <a:t>工作，</a:t>
            </a:r>
            <a:r>
              <a:rPr lang="zh-CN" altLang="en-US" sz="2400" u="sng">
                <a:solidFill>
                  <a:srgbClr val="FF0000"/>
                </a:solidFill>
              </a:rPr>
              <a:t>均不算正式开工</a:t>
            </a:r>
            <a:r>
              <a:rPr lang="zh-CN" altLang="en-US" sz="2400"/>
              <a:t>，如平整场地、放线、旧有建筑物的清理、打试验桩等。</a:t>
            </a:r>
            <a:endParaRPr lang="zh-CN" altLang="en-US" sz="2400"/>
          </a:p>
        </p:txBody>
      </p:sp>
      <p:sp>
        <p:nvSpPr>
          <p:cNvPr id="8" name="Freeform 72"/>
          <p:cNvSpPr>
            <a:spLocks noEditPoints="1"/>
          </p:cNvSpPr>
          <p:nvPr/>
        </p:nvSpPr>
        <p:spPr bwMode="auto">
          <a:xfrm>
            <a:off x="827090" y="5013325"/>
            <a:ext cx="782637" cy="871538"/>
          </a:xfrm>
          <a:custGeom>
            <a:avLst/>
            <a:gdLst>
              <a:gd name="T0" fmla="*/ 161 w 201"/>
              <a:gd name="T1" fmla="*/ 194 h 196"/>
              <a:gd name="T2" fmla="*/ 121 w 201"/>
              <a:gd name="T3" fmla="*/ 154 h 196"/>
              <a:gd name="T4" fmla="*/ 161 w 201"/>
              <a:gd name="T5" fmla="*/ 114 h 196"/>
              <a:gd name="T6" fmla="*/ 201 w 201"/>
              <a:gd name="T7" fmla="*/ 154 h 196"/>
              <a:gd name="T8" fmla="*/ 161 w 201"/>
              <a:gd name="T9" fmla="*/ 194 h 196"/>
              <a:gd name="T10" fmla="*/ 185 w 201"/>
              <a:gd name="T11" fmla="*/ 148 h 196"/>
              <a:gd name="T12" fmla="*/ 137 w 201"/>
              <a:gd name="T13" fmla="*/ 148 h 196"/>
              <a:gd name="T14" fmla="*/ 137 w 201"/>
              <a:gd name="T15" fmla="*/ 164 h 196"/>
              <a:gd name="T16" fmla="*/ 185 w 201"/>
              <a:gd name="T17" fmla="*/ 164 h 196"/>
              <a:gd name="T18" fmla="*/ 185 w 201"/>
              <a:gd name="T19" fmla="*/ 148 h 196"/>
              <a:gd name="T20" fmla="*/ 81 w 201"/>
              <a:gd name="T21" fmla="*/ 128 h 196"/>
              <a:gd name="T22" fmla="*/ 17 w 201"/>
              <a:gd name="T23" fmla="*/ 64 h 196"/>
              <a:gd name="T24" fmla="*/ 81 w 201"/>
              <a:gd name="T25" fmla="*/ 0 h 196"/>
              <a:gd name="T26" fmla="*/ 145 w 201"/>
              <a:gd name="T27" fmla="*/ 64 h 196"/>
              <a:gd name="T28" fmla="*/ 81 w 201"/>
              <a:gd name="T29" fmla="*/ 128 h 196"/>
              <a:gd name="T30" fmla="*/ 70 w 201"/>
              <a:gd name="T31" fmla="*/ 17 h 196"/>
              <a:gd name="T32" fmla="*/ 32 w 201"/>
              <a:gd name="T33" fmla="*/ 64 h 196"/>
              <a:gd name="T34" fmla="*/ 81 w 201"/>
              <a:gd name="T35" fmla="*/ 113 h 196"/>
              <a:gd name="T36" fmla="*/ 130 w 201"/>
              <a:gd name="T37" fmla="*/ 64 h 196"/>
              <a:gd name="T38" fmla="*/ 70 w 201"/>
              <a:gd name="T39" fmla="*/ 17 h 196"/>
              <a:gd name="T40" fmla="*/ 41 w 201"/>
              <a:gd name="T41" fmla="*/ 132 h 196"/>
              <a:gd name="T42" fmla="*/ 114 w 201"/>
              <a:gd name="T43" fmla="*/ 132 h 196"/>
              <a:gd name="T44" fmla="*/ 109 w 201"/>
              <a:gd name="T45" fmla="*/ 154 h 196"/>
              <a:gd name="T46" fmla="*/ 130 w 201"/>
              <a:gd name="T47" fmla="*/ 196 h 196"/>
              <a:gd name="T48" fmla="*/ 0 w 201"/>
              <a:gd name="T49" fmla="*/ 196 h 196"/>
              <a:gd name="T50" fmla="*/ 21 w 201"/>
              <a:gd name="T51" fmla="*/ 148 h 196"/>
              <a:gd name="T52" fmla="*/ 41 w 201"/>
              <a:gd name="T53"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196">
                <a:moveTo>
                  <a:pt x="161" y="194"/>
                </a:moveTo>
                <a:cubicBezTo>
                  <a:pt x="139" y="194"/>
                  <a:pt x="121" y="176"/>
                  <a:pt x="121" y="154"/>
                </a:cubicBezTo>
                <a:cubicBezTo>
                  <a:pt x="121" y="132"/>
                  <a:pt x="139" y="114"/>
                  <a:pt x="161" y="114"/>
                </a:cubicBezTo>
                <a:cubicBezTo>
                  <a:pt x="183" y="114"/>
                  <a:pt x="201" y="132"/>
                  <a:pt x="201" y="154"/>
                </a:cubicBezTo>
                <a:cubicBezTo>
                  <a:pt x="201" y="176"/>
                  <a:pt x="183" y="194"/>
                  <a:pt x="161" y="194"/>
                </a:cubicBezTo>
                <a:close/>
                <a:moveTo>
                  <a:pt x="185" y="148"/>
                </a:moveTo>
                <a:cubicBezTo>
                  <a:pt x="137" y="148"/>
                  <a:pt x="137" y="148"/>
                  <a:pt x="137" y="148"/>
                </a:cubicBezTo>
                <a:cubicBezTo>
                  <a:pt x="137" y="164"/>
                  <a:pt x="137" y="164"/>
                  <a:pt x="137" y="164"/>
                </a:cubicBezTo>
                <a:cubicBezTo>
                  <a:pt x="185" y="164"/>
                  <a:pt x="185" y="164"/>
                  <a:pt x="185" y="164"/>
                </a:cubicBezTo>
                <a:lnTo>
                  <a:pt x="185" y="148"/>
                </a:lnTo>
                <a:close/>
                <a:moveTo>
                  <a:pt x="81" y="128"/>
                </a:moveTo>
                <a:cubicBezTo>
                  <a:pt x="45" y="128"/>
                  <a:pt x="17" y="99"/>
                  <a:pt x="17" y="64"/>
                </a:cubicBezTo>
                <a:cubicBezTo>
                  <a:pt x="17" y="28"/>
                  <a:pt x="45" y="0"/>
                  <a:pt x="81" y="0"/>
                </a:cubicBezTo>
                <a:cubicBezTo>
                  <a:pt x="116" y="0"/>
                  <a:pt x="145" y="28"/>
                  <a:pt x="145" y="64"/>
                </a:cubicBezTo>
                <a:cubicBezTo>
                  <a:pt x="145" y="99"/>
                  <a:pt x="116" y="128"/>
                  <a:pt x="81" y="128"/>
                </a:cubicBezTo>
                <a:close/>
                <a:moveTo>
                  <a:pt x="70" y="17"/>
                </a:moveTo>
                <a:cubicBezTo>
                  <a:pt x="51" y="24"/>
                  <a:pt x="75" y="49"/>
                  <a:pt x="32" y="64"/>
                </a:cubicBezTo>
                <a:cubicBezTo>
                  <a:pt x="32" y="91"/>
                  <a:pt x="54" y="113"/>
                  <a:pt x="81" y="113"/>
                </a:cubicBezTo>
                <a:cubicBezTo>
                  <a:pt x="108" y="113"/>
                  <a:pt x="130" y="91"/>
                  <a:pt x="130" y="64"/>
                </a:cubicBezTo>
                <a:cubicBezTo>
                  <a:pt x="105" y="43"/>
                  <a:pt x="63" y="53"/>
                  <a:pt x="70" y="17"/>
                </a:cubicBezTo>
                <a:close/>
                <a:moveTo>
                  <a:pt x="41" y="132"/>
                </a:moveTo>
                <a:cubicBezTo>
                  <a:pt x="114" y="132"/>
                  <a:pt x="114" y="132"/>
                  <a:pt x="114" y="132"/>
                </a:cubicBezTo>
                <a:cubicBezTo>
                  <a:pt x="111" y="138"/>
                  <a:pt x="109" y="146"/>
                  <a:pt x="109" y="154"/>
                </a:cubicBezTo>
                <a:cubicBezTo>
                  <a:pt x="109" y="171"/>
                  <a:pt x="117" y="186"/>
                  <a:pt x="130" y="196"/>
                </a:cubicBezTo>
                <a:cubicBezTo>
                  <a:pt x="0" y="196"/>
                  <a:pt x="0" y="196"/>
                  <a:pt x="0" y="196"/>
                </a:cubicBezTo>
                <a:cubicBezTo>
                  <a:pt x="21" y="148"/>
                  <a:pt x="21" y="148"/>
                  <a:pt x="21" y="148"/>
                </a:cubicBezTo>
                <a:cubicBezTo>
                  <a:pt x="21" y="148"/>
                  <a:pt x="25" y="132"/>
                  <a:pt x="41" y="132"/>
                </a:cubicBezTo>
                <a:close/>
              </a:path>
            </a:pathLst>
          </a:custGeom>
          <a:solidFill>
            <a:schemeClr val="bg2">
              <a:lumMod val="25000"/>
            </a:schemeClr>
          </a:solidFill>
          <a:ln>
            <a:noFill/>
          </a:ln>
        </p:spPr>
        <p:txBody>
          <a:bodyPr/>
          <a:lstStyle/>
          <a:p>
            <a:pPr>
              <a:defRPr/>
            </a:pPr>
            <a:endParaRPr lang="zh-CN" altLang="en-US" sz="2400">
              <a:latin typeface="Times New Roman" panose="02020603050405020304" pitchFamily="18" charset="0"/>
              <a:ea typeface="黑体" panose="02010609060101010101" pitchFamily="2" charset="-122"/>
              <a:cs typeface="黑体" panose="02010609060101010101" pitchFamily="2" charset="-122"/>
            </a:endParaRPr>
          </a:p>
        </p:txBody>
      </p:sp>
      <p:sp>
        <p:nvSpPr>
          <p:cNvPr id="203783" name="矩形 6"/>
          <p:cNvSpPr>
            <a:spLocks noChangeArrowheads="1"/>
          </p:cNvSpPr>
          <p:nvPr/>
        </p:nvSpPr>
        <p:spPr bwMode="auto">
          <a:xfrm>
            <a:off x="1835150" y="4941889"/>
            <a:ext cx="5761038" cy="1643527"/>
          </a:xfrm>
          <a:prstGeom prst="rect">
            <a:avLst/>
          </a:prstGeom>
          <a:noFill/>
          <a:ln w="9525">
            <a:noFill/>
            <a:miter lim="800000"/>
          </a:ln>
        </p:spPr>
        <p:txBody>
          <a:bodyPr>
            <a:spAutoFit/>
          </a:bodyPr>
          <a:lstStyle/>
          <a:p>
            <a:pPr algn="just">
              <a:lnSpc>
                <a:spcPct val="140000"/>
              </a:lnSpc>
            </a:pPr>
            <a:r>
              <a:rPr lang="zh-CN" altLang="en-US" sz="2400">
                <a:solidFill>
                  <a:srgbClr val="FF0000"/>
                </a:solidFill>
              </a:rPr>
              <a:t>不包括</a:t>
            </a:r>
            <a:r>
              <a:rPr lang="zh-CN" altLang="en-US" sz="2400"/>
              <a:t>在</a:t>
            </a:r>
            <a:r>
              <a:rPr lang="zh-CN" altLang="en-US" sz="2400" u="sng">
                <a:solidFill>
                  <a:srgbClr val="FF0000"/>
                </a:solidFill>
              </a:rPr>
              <a:t>上期开工</a:t>
            </a:r>
            <a:r>
              <a:rPr lang="zh-CN" altLang="en-US" sz="2400"/>
              <a:t>跨入本期继续施工的房屋建筑面积、上期停缓建而在</a:t>
            </a:r>
            <a:r>
              <a:rPr lang="zh-CN" altLang="en-US" sz="2400" u="sng">
                <a:solidFill>
                  <a:srgbClr val="FF0000"/>
                </a:solidFill>
              </a:rPr>
              <a:t>本期复工</a:t>
            </a:r>
            <a:r>
              <a:rPr lang="zh-CN" altLang="en-US" sz="2400"/>
              <a:t>的建筑面积。 </a:t>
            </a:r>
            <a:endParaRPr lang="zh-CN" altLang="en-US" sz="2400"/>
          </a:p>
        </p:txBody>
      </p:sp>
      <p:pic>
        <p:nvPicPr>
          <p:cNvPr id="2" name="图片 1"/>
          <p:cNvPicPr>
            <a:picLocks noChangeAspect="1"/>
          </p:cNvPicPr>
          <p:nvPr/>
        </p:nvPicPr>
        <p:blipFill>
          <a:blip r:embed="rId1"/>
          <a:srcRect l="43119" t="19504" r="32935" b="53200"/>
          <a:stretch>
            <a:fillRect/>
          </a:stretch>
        </p:blipFill>
        <p:spPr>
          <a:xfrm>
            <a:off x="6516370" y="590550"/>
            <a:ext cx="2515235" cy="2177415"/>
          </a:xfrm>
          <a:prstGeom prst="rect">
            <a:avLst/>
          </a:prstGeom>
        </p:spPr>
      </p:pic>
      <p:sp>
        <p:nvSpPr>
          <p:cNvPr id="3" name="矩形 6"/>
          <p:cNvSpPr>
            <a:spLocks noChangeArrowheads="1"/>
          </p:cNvSpPr>
          <p:nvPr/>
        </p:nvSpPr>
        <p:spPr bwMode="auto">
          <a:xfrm>
            <a:off x="6948170" y="2503170"/>
            <a:ext cx="1203325" cy="219710"/>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203781"/>
                                        </p:tgtEl>
                                        <p:attrNameLst>
                                          <p:attrName>style.visibility</p:attrName>
                                        </p:attrNameLst>
                                      </p:cBhvr>
                                      <p:to>
                                        <p:strVal val="visible"/>
                                      </p:to>
                                    </p:set>
                                    <p:anim calcmode="lin" valueType="num">
                                      <p:cBhvr additive="base">
                                        <p:cTn id="16" dur="500"/>
                                        <p:tgtEl>
                                          <p:spTgt spid="203781"/>
                                        </p:tgtEl>
                                        <p:attrNameLst>
                                          <p:attrName>ppt_y</p:attrName>
                                        </p:attrNameLst>
                                      </p:cBhvr>
                                      <p:tavLst>
                                        <p:tav tm="0">
                                          <p:val>
                                            <p:strVal val="#ppt_y+#ppt_h*1.125000"/>
                                          </p:val>
                                        </p:tav>
                                        <p:tav tm="100000">
                                          <p:val>
                                            <p:strVal val="#ppt_y"/>
                                          </p:val>
                                        </p:tav>
                                      </p:tavLst>
                                    </p:anim>
                                    <p:animEffect transition="in" filter="wipe(up)">
                                      <p:cBhvr>
                                        <p:cTn id="17" dur="500"/>
                                        <p:tgtEl>
                                          <p:spTgt spid="20378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03783"/>
                                        </p:tgtEl>
                                        <p:attrNameLst>
                                          <p:attrName>style.visibility</p:attrName>
                                        </p:attrNameLst>
                                      </p:cBhvr>
                                      <p:to>
                                        <p:strVal val="visible"/>
                                      </p:to>
                                    </p:set>
                                    <p:anim calcmode="lin" valueType="num">
                                      <p:cBhvr additive="base">
                                        <p:cTn id="26" dur="500"/>
                                        <p:tgtEl>
                                          <p:spTgt spid="203783"/>
                                        </p:tgtEl>
                                        <p:attrNameLst>
                                          <p:attrName>ppt_y</p:attrName>
                                        </p:attrNameLst>
                                      </p:cBhvr>
                                      <p:tavLst>
                                        <p:tav tm="0">
                                          <p:val>
                                            <p:strVal val="#ppt_y+#ppt_h*1.125000"/>
                                          </p:val>
                                        </p:tav>
                                        <p:tav tm="100000">
                                          <p:val>
                                            <p:strVal val="#ppt_y"/>
                                          </p:val>
                                        </p:tav>
                                      </p:tavLst>
                                    </p:anim>
                                    <p:animEffect transition="in" filter="wipe(up)">
                                      <p:cBhvr>
                                        <p:cTn id="27" dur="500"/>
                                        <p:tgtEl>
                                          <p:spTgt spid="203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03781" grpId="0"/>
      <p:bldP spid="20378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4983" name="Group 55"/>
          <p:cNvGraphicFramePr>
            <a:graphicFrameLocks noGrp="1"/>
          </p:cNvGraphicFramePr>
          <p:nvPr/>
        </p:nvGraphicFramePr>
        <p:xfrm>
          <a:off x="971552" y="2076453"/>
          <a:ext cx="7643813" cy="3567113"/>
        </p:xfrm>
        <a:graphic>
          <a:graphicData uri="http://schemas.openxmlformats.org/drawingml/2006/table">
            <a:tbl>
              <a:tblPr/>
              <a:tblGrid>
                <a:gridCol w="4500563"/>
                <a:gridCol w="1071562"/>
                <a:gridCol w="642938"/>
                <a:gridCol w="1428750"/>
              </a:tblGrid>
              <a:tr h="8223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甲</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乙</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丙</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1</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六、从业人员</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58788">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从事建筑业活动的平均人数</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7964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人</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24</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建筑业企业期末人数</a:t>
                      </a:r>
                      <a:r>
                        <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7964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人</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25</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457200">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其中：工程技术人员</a:t>
                      </a:r>
                      <a:endParaRPr kumimoji="0" lang="zh-CN" altLang="en-US" sz="18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人</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26</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457200">
                <a:tc>
                  <a:txBody>
                    <a:bodyPr/>
                    <a:lstStyle/>
                    <a:p>
                      <a:pPr marL="0" marR="0" lvl="0" indent="342900" algn="l" defTabSz="914400" rtl="0" eaLnBrk="1" fontAlgn="base" latinLnBrk="0" hangingPunct="1">
                        <a:lnSpc>
                          <a:spcPct val="100000"/>
                        </a:lnSpc>
                        <a:spcBef>
                          <a:spcPct val="0"/>
                        </a:spcBef>
                        <a:spcAft>
                          <a:spcPct val="0"/>
                        </a:spcAft>
                        <a:buClrTx/>
                        <a:buSzTx/>
                        <a:buFontTx/>
                        <a:buNone/>
                      </a:pPr>
                      <a:endParaRPr kumimoji="0" lang="en-US" altLang="zh-CN"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692" marB="45692" horzOverflow="overflow">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8406" name="矩形 2"/>
          <p:cNvSpPr>
            <a:spLocks noChangeArrowheads="1"/>
          </p:cNvSpPr>
          <p:nvPr/>
        </p:nvSpPr>
        <p:spPr bwMode="auto">
          <a:xfrm>
            <a:off x="3143252" y="1201741"/>
            <a:ext cx="2656496" cy="584775"/>
          </a:xfrm>
          <a:prstGeom prst="rect">
            <a:avLst/>
          </a:prstGeom>
          <a:noFill/>
          <a:ln w="9525">
            <a:noFill/>
            <a:miter lim="800000"/>
          </a:ln>
        </p:spPr>
        <p:txBody>
          <a:bodyPr wrap="none">
            <a:spAutoFit/>
          </a:bodyPr>
          <a:lstStyle/>
          <a:p>
            <a:pPr algn="ctr"/>
            <a:r>
              <a:rPr lang="zh-CN" altLang="en-US" sz="3200" b="1" dirty="0" smtClean="0">
                <a:solidFill>
                  <a:srgbClr val="F79646"/>
                </a:solidFill>
                <a:latin typeface="Times New Roman" panose="02020603050405020304" pitchFamily="18" charset="0"/>
              </a:rPr>
              <a:t>六、</a:t>
            </a:r>
            <a:r>
              <a:rPr lang="zh-CN" altLang="en-US" sz="3200" b="1" dirty="0">
                <a:solidFill>
                  <a:srgbClr val="F79646"/>
                </a:solidFill>
                <a:latin typeface="Times New Roman" panose="02020603050405020304" pitchFamily="18" charset="0"/>
              </a:rPr>
              <a:t>从业人员</a:t>
            </a:r>
            <a:endParaRPr lang="zh-CN" altLang="en-US" sz="3200" b="1" dirty="0">
              <a:solidFill>
                <a:srgbClr val="F79646"/>
              </a:solidFill>
              <a:latin typeface="Times New Roman" panose="02020603050405020304" pitchFamily="18" charset="0"/>
            </a:endParaRPr>
          </a:p>
        </p:txBody>
      </p:sp>
      <p:sp>
        <p:nvSpPr>
          <p:cNvPr id="4" name="矩形 3"/>
          <p:cNvSpPr/>
          <p:nvPr/>
        </p:nvSpPr>
        <p:spPr>
          <a:xfrm>
            <a:off x="5723890" y="3644900"/>
            <a:ext cx="2421890" cy="123952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注意区分</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统计口径</a:t>
            </a: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4"/>
          <p:cNvSpPr txBox="1">
            <a:spLocks noChangeArrowheads="1"/>
          </p:cNvSpPr>
          <p:nvPr/>
        </p:nvSpPr>
        <p:spPr bwMode="auto">
          <a:xfrm>
            <a:off x="1116015" y="1000129"/>
            <a:ext cx="6480175" cy="519113"/>
          </a:xfrm>
          <a:prstGeom prst="rect">
            <a:avLst/>
          </a:prstGeom>
          <a:noFill/>
          <a:ln w="9525">
            <a:noFill/>
            <a:miter lim="800000"/>
          </a:ln>
        </p:spPr>
        <p:txBody>
          <a:bodyPr>
            <a:spAutoFit/>
          </a:bodyPr>
          <a:lstStyle/>
          <a:p>
            <a:pPr>
              <a:spcBef>
                <a:spcPct val="50000"/>
              </a:spcBef>
            </a:pPr>
            <a:r>
              <a:rPr lang="en-US" altLang="zh-CN" sz="2800">
                <a:solidFill>
                  <a:schemeClr val="tx2"/>
                </a:solidFill>
              </a:rPr>
              <a:t>24</a:t>
            </a:r>
            <a:r>
              <a:rPr lang="zh-CN" altLang="en-US" sz="2800">
                <a:solidFill>
                  <a:schemeClr val="tx2"/>
                </a:solidFill>
              </a:rPr>
              <a:t> 从事建筑业活动的平均人数</a:t>
            </a:r>
            <a:endParaRPr lang="zh-CN" altLang="en-US" sz="2800">
              <a:solidFill>
                <a:schemeClr val="tx2"/>
              </a:solidFill>
            </a:endParaRPr>
          </a:p>
        </p:txBody>
      </p:sp>
      <p:sp>
        <p:nvSpPr>
          <p:cNvPr id="59395" name="Text Box 5"/>
          <p:cNvSpPr txBox="1">
            <a:spLocks noChangeArrowheads="1"/>
          </p:cNvSpPr>
          <p:nvPr/>
        </p:nvSpPr>
        <p:spPr bwMode="auto">
          <a:xfrm>
            <a:off x="1143002" y="1700213"/>
            <a:ext cx="7572375" cy="1200150"/>
          </a:xfrm>
          <a:prstGeom prst="rect">
            <a:avLst/>
          </a:prstGeom>
          <a:noFill/>
          <a:ln w="9525">
            <a:noFill/>
            <a:miter lim="800000"/>
          </a:ln>
        </p:spPr>
        <p:txBody>
          <a:bodyPr>
            <a:spAutoFit/>
          </a:bodyPr>
          <a:lstStyle/>
          <a:p>
            <a:pPr>
              <a:lnSpc>
                <a:spcPct val="150000"/>
              </a:lnSpc>
              <a:spcBef>
                <a:spcPct val="50000"/>
              </a:spcBef>
            </a:pPr>
            <a:r>
              <a:rPr lang="en-US" altLang="zh-CN" sz="2400"/>
              <a:t>       </a:t>
            </a:r>
            <a:r>
              <a:rPr lang="zh-CN" altLang="en-US" sz="2400"/>
              <a:t>指建筑业企业</a:t>
            </a:r>
            <a:r>
              <a:rPr lang="en-US" altLang="zh-CN" sz="2400"/>
              <a:t>(</a:t>
            </a:r>
            <a:r>
              <a:rPr lang="zh-CN" altLang="en-US" sz="2400"/>
              <a:t>或单位</a:t>
            </a:r>
            <a:r>
              <a:rPr lang="en-US" altLang="zh-CN" sz="2400"/>
              <a:t>)</a:t>
            </a:r>
            <a:r>
              <a:rPr lang="zh-CN" altLang="en-US" sz="2400"/>
              <a:t>报告期实际拥有的、</a:t>
            </a:r>
            <a:r>
              <a:rPr lang="zh-CN" altLang="en-US" sz="2400">
                <a:solidFill>
                  <a:srgbClr val="FF0000"/>
                </a:solidFill>
              </a:rPr>
              <a:t>与建筑施工活动有关</a:t>
            </a:r>
            <a:r>
              <a:rPr lang="zh-CN" altLang="en-US" sz="2400"/>
              <a:t>的人员的平均人数。</a:t>
            </a:r>
            <a:r>
              <a:rPr lang="zh-CN" altLang="en-US" sz="2400">
                <a:solidFill>
                  <a:srgbClr val="FF0000"/>
                </a:solidFill>
              </a:rPr>
              <a:t>      </a:t>
            </a:r>
            <a:endParaRPr lang="en-US" altLang="zh-CN" sz="2400"/>
          </a:p>
        </p:txBody>
      </p:sp>
      <p:sp>
        <p:nvSpPr>
          <p:cNvPr id="59396" name="Freeform 71"/>
          <p:cNvSpPr>
            <a:spLocks noEditPoints="1"/>
          </p:cNvSpPr>
          <p:nvPr/>
        </p:nvSpPr>
        <p:spPr bwMode="auto">
          <a:xfrm>
            <a:off x="1331278" y="3548063"/>
            <a:ext cx="933450" cy="868362"/>
          </a:xfrm>
          <a:custGeom>
            <a:avLst/>
            <a:gdLst>
              <a:gd name="T0" fmla="*/ 2147483647 w 200"/>
              <a:gd name="T1" fmla="*/ 2147483647 h 196"/>
              <a:gd name="T2" fmla="*/ 2147483647 w 200"/>
              <a:gd name="T3" fmla="*/ 2147483647 h 196"/>
              <a:gd name="T4" fmla="*/ 2147483647 w 200"/>
              <a:gd name="T5" fmla="*/ 2147483647 h 196"/>
              <a:gd name="T6" fmla="*/ 2147483647 w 200"/>
              <a:gd name="T7" fmla="*/ 2147483647 h 196"/>
              <a:gd name="T8" fmla="*/ 2147483647 w 200"/>
              <a:gd name="T9" fmla="*/ 2147483647 h 196"/>
              <a:gd name="T10" fmla="*/ 2147483647 w 200"/>
              <a:gd name="T11" fmla="*/ 2147483647 h 196"/>
              <a:gd name="T12" fmla="*/ 2147483647 w 200"/>
              <a:gd name="T13" fmla="*/ 2147483647 h 196"/>
              <a:gd name="T14" fmla="*/ 2147483647 w 200"/>
              <a:gd name="T15" fmla="*/ 2147483647 h 196"/>
              <a:gd name="T16" fmla="*/ 2147483647 w 200"/>
              <a:gd name="T17" fmla="*/ 2147483647 h 196"/>
              <a:gd name="T18" fmla="*/ 2147483647 w 200"/>
              <a:gd name="T19" fmla="*/ 2147483647 h 196"/>
              <a:gd name="T20" fmla="*/ 2147483647 w 200"/>
              <a:gd name="T21" fmla="*/ 2147483647 h 196"/>
              <a:gd name="T22" fmla="*/ 2147483647 w 200"/>
              <a:gd name="T23" fmla="*/ 2147483647 h 196"/>
              <a:gd name="T24" fmla="*/ 2147483647 w 200"/>
              <a:gd name="T25" fmla="*/ 2147483647 h 196"/>
              <a:gd name="T26" fmla="*/ 2147483647 w 200"/>
              <a:gd name="T27" fmla="*/ 2147483647 h 196"/>
              <a:gd name="T28" fmla="*/ 2147483647 w 200"/>
              <a:gd name="T29" fmla="*/ 2147483647 h 196"/>
              <a:gd name="T30" fmla="*/ 2147483647 w 200"/>
              <a:gd name="T31" fmla="*/ 2147483647 h 196"/>
              <a:gd name="T32" fmla="*/ 2147483647 w 200"/>
              <a:gd name="T33" fmla="*/ 2147483647 h 196"/>
              <a:gd name="T34" fmla="*/ 2147483647 w 200"/>
              <a:gd name="T35" fmla="*/ 2147483647 h 196"/>
              <a:gd name="T36" fmla="*/ 2147483647 w 200"/>
              <a:gd name="T37" fmla="*/ 2147483647 h 196"/>
              <a:gd name="T38" fmla="*/ 2147483647 w 200"/>
              <a:gd name="T39" fmla="*/ 2147483647 h 196"/>
              <a:gd name="T40" fmla="*/ 2147483647 w 200"/>
              <a:gd name="T41" fmla="*/ 0 h 196"/>
              <a:gd name="T42" fmla="*/ 2147483647 w 200"/>
              <a:gd name="T43" fmla="*/ 2147483647 h 196"/>
              <a:gd name="T44" fmla="*/ 2147483647 w 200"/>
              <a:gd name="T45" fmla="*/ 2147483647 h 196"/>
              <a:gd name="T46" fmla="*/ 2147483647 w 200"/>
              <a:gd name="T47" fmla="*/ 2147483647 h 196"/>
              <a:gd name="T48" fmla="*/ 2147483647 w 200"/>
              <a:gd name="T49" fmla="*/ 2147483647 h 196"/>
              <a:gd name="T50" fmla="*/ 2147483647 w 200"/>
              <a:gd name="T51" fmla="*/ 2147483647 h 196"/>
              <a:gd name="T52" fmla="*/ 2147483647 w 200"/>
              <a:gd name="T53" fmla="*/ 2147483647 h 196"/>
              <a:gd name="T54" fmla="*/ 2147483647 w 200"/>
              <a:gd name="T55" fmla="*/ 2147483647 h 196"/>
              <a:gd name="T56" fmla="*/ 2147483647 w 200"/>
              <a:gd name="T57" fmla="*/ 2147483647 h 196"/>
              <a:gd name="T58" fmla="*/ 2147483647 w 200"/>
              <a:gd name="T59" fmla="*/ 2147483647 h 196"/>
              <a:gd name="T60" fmla="*/ 2147483647 w 200"/>
              <a:gd name="T61" fmla="*/ 2147483647 h 196"/>
              <a:gd name="T62" fmla="*/ 2147483647 w 200"/>
              <a:gd name="T63" fmla="*/ 2147483647 h 196"/>
              <a:gd name="T64" fmla="*/ 0 w 200"/>
              <a:gd name="T65" fmla="*/ 2147483647 h 196"/>
              <a:gd name="T66" fmla="*/ 2147483647 w 200"/>
              <a:gd name="T67" fmla="*/ 2147483647 h 196"/>
              <a:gd name="T68" fmla="*/ 2147483647 w 200"/>
              <a:gd name="T69" fmla="*/ 2147483647 h 1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196"/>
              <a:gd name="T107" fmla="*/ 200 w 200"/>
              <a:gd name="T108" fmla="*/ 196 h 19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196">
                <a:moveTo>
                  <a:pt x="160" y="194"/>
                </a:moveTo>
                <a:cubicBezTo>
                  <a:pt x="138" y="194"/>
                  <a:pt x="120" y="176"/>
                  <a:pt x="120" y="154"/>
                </a:cubicBezTo>
                <a:cubicBezTo>
                  <a:pt x="120" y="132"/>
                  <a:pt x="138" y="114"/>
                  <a:pt x="160" y="114"/>
                </a:cubicBezTo>
                <a:cubicBezTo>
                  <a:pt x="182" y="114"/>
                  <a:pt x="200" y="132"/>
                  <a:pt x="200" y="154"/>
                </a:cubicBezTo>
                <a:cubicBezTo>
                  <a:pt x="200" y="176"/>
                  <a:pt x="182" y="194"/>
                  <a:pt x="160" y="194"/>
                </a:cubicBezTo>
                <a:close/>
                <a:moveTo>
                  <a:pt x="184" y="148"/>
                </a:moveTo>
                <a:cubicBezTo>
                  <a:pt x="168" y="148"/>
                  <a:pt x="168" y="148"/>
                  <a:pt x="168" y="148"/>
                </a:cubicBezTo>
                <a:cubicBezTo>
                  <a:pt x="168" y="132"/>
                  <a:pt x="168" y="132"/>
                  <a:pt x="168" y="132"/>
                </a:cubicBezTo>
                <a:cubicBezTo>
                  <a:pt x="152" y="132"/>
                  <a:pt x="152" y="132"/>
                  <a:pt x="152" y="132"/>
                </a:cubicBezTo>
                <a:cubicBezTo>
                  <a:pt x="152" y="148"/>
                  <a:pt x="152" y="148"/>
                  <a:pt x="152" y="148"/>
                </a:cubicBezTo>
                <a:cubicBezTo>
                  <a:pt x="136" y="148"/>
                  <a:pt x="136" y="148"/>
                  <a:pt x="136" y="148"/>
                </a:cubicBezTo>
                <a:cubicBezTo>
                  <a:pt x="136" y="164"/>
                  <a:pt x="136" y="164"/>
                  <a:pt x="136" y="164"/>
                </a:cubicBezTo>
                <a:cubicBezTo>
                  <a:pt x="152" y="164"/>
                  <a:pt x="152" y="164"/>
                  <a:pt x="152" y="164"/>
                </a:cubicBezTo>
                <a:cubicBezTo>
                  <a:pt x="152" y="180"/>
                  <a:pt x="152" y="180"/>
                  <a:pt x="152" y="180"/>
                </a:cubicBezTo>
                <a:cubicBezTo>
                  <a:pt x="168" y="180"/>
                  <a:pt x="168" y="180"/>
                  <a:pt x="168" y="180"/>
                </a:cubicBezTo>
                <a:cubicBezTo>
                  <a:pt x="168" y="164"/>
                  <a:pt x="168" y="164"/>
                  <a:pt x="168" y="164"/>
                </a:cubicBezTo>
                <a:cubicBezTo>
                  <a:pt x="184" y="164"/>
                  <a:pt x="184" y="164"/>
                  <a:pt x="184" y="164"/>
                </a:cubicBezTo>
                <a:lnTo>
                  <a:pt x="184" y="148"/>
                </a:lnTo>
                <a:close/>
                <a:moveTo>
                  <a:pt x="80" y="128"/>
                </a:moveTo>
                <a:cubicBezTo>
                  <a:pt x="45" y="128"/>
                  <a:pt x="16" y="99"/>
                  <a:pt x="16" y="64"/>
                </a:cubicBezTo>
                <a:cubicBezTo>
                  <a:pt x="16" y="29"/>
                  <a:pt x="45" y="0"/>
                  <a:pt x="80" y="0"/>
                </a:cubicBezTo>
                <a:cubicBezTo>
                  <a:pt x="116" y="0"/>
                  <a:pt x="144" y="29"/>
                  <a:pt x="144" y="64"/>
                </a:cubicBezTo>
                <a:cubicBezTo>
                  <a:pt x="144" y="99"/>
                  <a:pt x="116" y="128"/>
                  <a:pt x="80" y="128"/>
                </a:cubicBezTo>
                <a:close/>
                <a:moveTo>
                  <a:pt x="70" y="17"/>
                </a:moveTo>
                <a:cubicBezTo>
                  <a:pt x="50" y="24"/>
                  <a:pt x="74" y="49"/>
                  <a:pt x="31" y="64"/>
                </a:cubicBezTo>
                <a:cubicBezTo>
                  <a:pt x="31" y="91"/>
                  <a:pt x="53" y="113"/>
                  <a:pt x="80" y="113"/>
                </a:cubicBezTo>
                <a:cubicBezTo>
                  <a:pt x="107" y="113"/>
                  <a:pt x="129" y="91"/>
                  <a:pt x="129" y="64"/>
                </a:cubicBezTo>
                <a:cubicBezTo>
                  <a:pt x="104" y="43"/>
                  <a:pt x="62" y="53"/>
                  <a:pt x="70" y="17"/>
                </a:cubicBezTo>
                <a:close/>
                <a:moveTo>
                  <a:pt x="40" y="132"/>
                </a:moveTo>
                <a:cubicBezTo>
                  <a:pt x="113" y="132"/>
                  <a:pt x="113" y="132"/>
                  <a:pt x="113" y="132"/>
                </a:cubicBezTo>
                <a:cubicBezTo>
                  <a:pt x="110" y="139"/>
                  <a:pt x="108" y="146"/>
                  <a:pt x="108" y="154"/>
                </a:cubicBezTo>
                <a:cubicBezTo>
                  <a:pt x="108" y="171"/>
                  <a:pt x="117" y="187"/>
                  <a:pt x="129" y="196"/>
                </a:cubicBezTo>
                <a:cubicBezTo>
                  <a:pt x="0" y="196"/>
                  <a:pt x="0" y="196"/>
                  <a:pt x="0" y="196"/>
                </a:cubicBezTo>
                <a:cubicBezTo>
                  <a:pt x="20" y="148"/>
                  <a:pt x="20" y="148"/>
                  <a:pt x="20" y="148"/>
                </a:cubicBezTo>
                <a:cubicBezTo>
                  <a:pt x="20" y="148"/>
                  <a:pt x="25" y="132"/>
                  <a:pt x="40" y="132"/>
                </a:cubicBezTo>
                <a:close/>
              </a:path>
            </a:pathLst>
          </a:custGeom>
          <a:solidFill>
            <a:schemeClr val="accent2"/>
          </a:solidFill>
          <a:ln w="9525">
            <a:noFill/>
            <a:round/>
          </a:ln>
        </p:spPr>
        <p:txBody>
          <a:bodyPr/>
          <a:lstStyle/>
          <a:p>
            <a:endParaRPr lang="zh-CN" altLang="en-US" sz="2400">
              <a:latin typeface="Times New Roman" panose="02020603050405020304" pitchFamily="18" charset="0"/>
            </a:endParaRPr>
          </a:p>
        </p:txBody>
      </p:sp>
      <p:sp>
        <p:nvSpPr>
          <p:cNvPr id="59397" name="矩形 1"/>
          <p:cNvSpPr>
            <a:spLocks noChangeArrowheads="1"/>
          </p:cNvSpPr>
          <p:nvPr/>
        </p:nvSpPr>
        <p:spPr bwMode="auto">
          <a:xfrm>
            <a:off x="2339977" y="3357566"/>
            <a:ext cx="5616575" cy="1200329"/>
          </a:xfrm>
          <a:prstGeom prst="rect">
            <a:avLst/>
          </a:prstGeom>
          <a:noFill/>
          <a:ln w="9525">
            <a:noFill/>
            <a:miter lim="800000"/>
          </a:ln>
        </p:spPr>
        <p:txBody>
          <a:bodyPr>
            <a:spAutoFit/>
          </a:bodyPr>
          <a:lstStyle/>
          <a:p>
            <a:r>
              <a:rPr lang="zh-CN" altLang="en-US" sz="2400">
                <a:solidFill>
                  <a:srgbClr val="FF0000"/>
                </a:solidFill>
              </a:rPr>
              <a:t>包括</a:t>
            </a:r>
            <a:r>
              <a:rPr lang="zh-CN" altLang="en-US" sz="2400"/>
              <a:t>参加本企业</a:t>
            </a:r>
            <a:r>
              <a:rPr lang="en-US" altLang="zh-CN" sz="2400"/>
              <a:t>(</a:t>
            </a:r>
            <a:r>
              <a:rPr lang="zh-CN" altLang="en-US" sz="2400"/>
              <a:t>或单位</a:t>
            </a:r>
            <a:r>
              <a:rPr lang="en-US" altLang="zh-CN" sz="2400"/>
              <a:t>)</a:t>
            </a:r>
            <a:r>
              <a:rPr lang="zh-CN" altLang="en-US" sz="2400"/>
              <a:t>建筑施工活动的非本企业</a:t>
            </a:r>
            <a:r>
              <a:rPr lang="en-US" altLang="zh-CN" sz="2400"/>
              <a:t>(</a:t>
            </a:r>
            <a:r>
              <a:rPr lang="zh-CN" altLang="en-US" sz="2400"/>
              <a:t>或单位</a:t>
            </a:r>
            <a:r>
              <a:rPr lang="en-US" altLang="zh-CN" sz="2400"/>
              <a:t>)</a:t>
            </a:r>
            <a:r>
              <a:rPr lang="zh-CN" altLang="en-US" sz="2400"/>
              <a:t>人员（零散的建筑业</a:t>
            </a:r>
            <a:r>
              <a:rPr lang="zh-CN" altLang="en-US" sz="2400">
                <a:solidFill>
                  <a:srgbClr val="FF6600"/>
                </a:solidFill>
              </a:rPr>
              <a:t>包工队</a:t>
            </a:r>
            <a:r>
              <a:rPr lang="zh-CN" altLang="en-US" sz="2400"/>
              <a:t>（组））。</a:t>
            </a:r>
            <a:endParaRPr lang="zh-CN" altLang="en-US" sz="2400">
              <a:latin typeface="Times New Roman" panose="02020603050405020304" pitchFamily="18" charset="0"/>
            </a:endParaRPr>
          </a:p>
        </p:txBody>
      </p:sp>
      <p:sp>
        <p:nvSpPr>
          <p:cNvPr id="59398" name="矩形 2"/>
          <p:cNvSpPr>
            <a:spLocks noChangeArrowheads="1"/>
          </p:cNvSpPr>
          <p:nvPr/>
        </p:nvSpPr>
        <p:spPr bwMode="auto">
          <a:xfrm>
            <a:off x="2987675" y="4657728"/>
            <a:ext cx="5761038" cy="1568450"/>
          </a:xfrm>
          <a:prstGeom prst="rect">
            <a:avLst/>
          </a:prstGeom>
          <a:noFill/>
          <a:ln w="9525">
            <a:noFill/>
            <a:miter lim="800000"/>
          </a:ln>
        </p:spPr>
        <p:txBody>
          <a:bodyPr>
            <a:spAutoFit/>
          </a:bodyPr>
          <a:lstStyle/>
          <a:p>
            <a:pPr>
              <a:spcBef>
                <a:spcPct val="50000"/>
              </a:spcBef>
            </a:pPr>
            <a:r>
              <a:rPr lang="zh-CN" altLang="en-US" sz="2400">
                <a:solidFill>
                  <a:srgbClr val="FF0000"/>
                </a:solidFill>
              </a:rPr>
              <a:t>不包括</a:t>
            </a:r>
            <a:r>
              <a:rPr lang="zh-CN" altLang="en-US" sz="2400"/>
              <a:t>企业内部社会服务性机构的人员以及由本企业支付工资但所从事的工作</a:t>
            </a:r>
            <a:r>
              <a:rPr lang="zh-CN" altLang="en-US" sz="2400" u="sng">
                <a:solidFill>
                  <a:srgbClr val="FF6600"/>
                </a:solidFill>
              </a:rPr>
              <a:t>与本企业生产基本无关</a:t>
            </a:r>
            <a:r>
              <a:rPr lang="zh-CN" altLang="en-US" sz="2400"/>
              <a:t>的人员。</a:t>
            </a:r>
            <a:r>
              <a:rPr lang="zh-CN" altLang="en-US" sz="2400" dirty="0">
                <a:sym typeface="+mn-ea"/>
              </a:rPr>
              <a:t>（如财务人员、食堂人员、保洁员等）</a:t>
            </a:r>
            <a:endParaRPr lang="zh-CN" altLang="en-US" sz="2400"/>
          </a:p>
        </p:txBody>
      </p:sp>
      <p:sp>
        <p:nvSpPr>
          <p:cNvPr id="7" name="Freeform 72"/>
          <p:cNvSpPr>
            <a:spLocks noEditPoints="1"/>
          </p:cNvSpPr>
          <p:nvPr/>
        </p:nvSpPr>
        <p:spPr bwMode="auto">
          <a:xfrm>
            <a:off x="1979613" y="4868867"/>
            <a:ext cx="919162" cy="936625"/>
          </a:xfrm>
          <a:custGeom>
            <a:avLst/>
            <a:gdLst>
              <a:gd name="T0" fmla="*/ 161 w 201"/>
              <a:gd name="T1" fmla="*/ 194 h 196"/>
              <a:gd name="T2" fmla="*/ 121 w 201"/>
              <a:gd name="T3" fmla="*/ 154 h 196"/>
              <a:gd name="T4" fmla="*/ 161 w 201"/>
              <a:gd name="T5" fmla="*/ 114 h 196"/>
              <a:gd name="T6" fmla="*/ 201 w 201"/>
              <a:gd name="T7" fmla="*/ 154 h 196"/>
              <a:gd name="T8" fmla="*/ 161 w 201"/>
              <a:gd name="T9" fmla="*/ 194 h 196"/>
              <a:gd name="T10" fmla="*/ 185 w 201"/>
              <a:gd name="T11" fmla="*/ 148 h 196"/>
              <a:gd name="T12" fmla="*/ 137 w 201"/>
              <a:gd name="T13" fmla="*/ 148 h 196"/>
              <a:gd name="T14" fmla="*/ 137 w 201"/>
              <a:gd name="T15" fmla="*/ 164 h 196"/>
              <a:gd name="T16" fmla="*/ 185 w 201"/>
              <a:gd name="T17" fmla="*/ 164 h 196"/>
              <a:gd name="T18" fmla="*/ 185 w 201"/>
              <a:gd name="T19" fmla="*/ 148 h 196"/>
              <a:gd name="T20" fmla="*/ 81 w 201"/>
              <a:gd name="T21" fmla="*/ 128 h 196"/>
              <a:gd name="T22" fmla="*/ 17 w 201"/>
              <a:gd name="T23" fmla="*/ 64 h 196"/>
              <a:gd name="T24" fmla="*/ 81 w 201"/>
              <a:gd name="T25" fmla="*/ 0 h 196"/>
              <a:gd name="T26" fmla="*/ 145 w 201"/>
              <a:gd name="T27" fmla="*/ 64 h 196"/>
              <a:gd name="T28" fmla="*/ 81 w 201"/>
              <a:gd name="T29" fmla="*/ 128 h 196"/>
              <a:gd name="T30" fmla="*/ 70 w 201"/>
              <a:gd name="T31" fmla="*/ 17 h 196"/>
              <a:gd name="T32" fmla="*/ 32 w 201"/>
              <a:gd name="T33" fmla="*/ 64 h 196"/>
              <a:gd name="T34" fmla="*/ 81 w 201"/>
              <a:gd name="T35" fmla="*/ 113 h 196"/>
              <a:gd name="T36" fmla="*/ 130 w 201"/>
              <a:gd name="T37" fmla="*/ 64 h 196"/>
              <a:gd name="T38" fmla="*/ 70 w 201"/>
              <a:gd name="T39" fmla="*/ 17 h 196"/>
              <a:gd name="T40" fmla="*/ 41 w 201"/>
              <a:gd name="T41" fmla="*/ 132 h 196"/>
              <a:gd name="T42" fmla="*/ 114 w 201"/>
              <a:gd name="T43" fmla="*/ 132 h 196"/>
              <a:gd name="T44" fmla="*/ 109 w 201"/>
              <a:gd name="T45" fmla="*/ 154 h 196"/>
              <a:gd name="T46" fmla="*/ 130 w 201"/>
              <a:gd name="T47" fmla="*/ 196 h 196"/>
              <a:gd name="T48" fmla="*/ 0 w 201"/>
              <a:gd name="T49" fmla="*/ 196 h 196"/>
              <a:gd name="T50" fmla="*/ 21 w 201"/>
              <a:gd name="T51" fmla="*/ 148 h 196"/>
              <a:gd name="T52" fmla="*/ 41 w 201"/>
              <a:gd name="T53"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196">
                <a:moveTo>
                  <a:pt x="161" y="194"/>
                </a:moveTo>
                <a:cubicBezTo>
                  <a:pt x="139" y="194"/>
                  <a:pt x="121" y="176"/>
                  <a:pt x="121" y="154"/>
                </a:cubicBezTo>
                <a:cubicBezTo>
                  <a:pt x="121" y="132"/>
                  <a:pt x="139" y="114"/>
                  <a:pt x="161" y="114"/>
                </a:cubicBezTo>
                <a:cubicBezTo>
                  <a:pt x="183" y="114"/>
                  <a:pt x="201" y="132"/>
                  <a:pt x="201" y="154"/>
                </a:cubicBezTo>
                <a:cubicBezTo>
                  <a:pt x="201" y="176"/>
                  <a:pt x="183" y="194"/>
                  <a:pt x="161" y="194"/>
                </a:cubicBezTo>
                <a:close/>
                <a:moveTo>
                  <a:pt x="185" y="148"/>
                </a:moveTo>
                <a:cubicBezTo>
                  <a:pt x="137" y="148"/>
                  <a:pt x="137" y="148"/>
                  <a:pt x="137" y="148"/>
                </a:cubicBezTo>
                <a:cubicBezTo>
                  <a:pt x="137" y="164"/>
                  <a:pt x="137" y="164"/>
                  <a:pt x="137" y="164"/>
                </a:cubicBezTo>
                <a:cubicBezTo>
                  <a:pt x="185" y="164"/>
                  <a:pt x="185" y="164"/>
                  <a:pt x="185" y="164"/>
                </a:cubicBezTo>
                <a:lnTo>
                  <a:pt x="185" y="148"/>
                </a:lnTo>
                <a:close/>
                <a:moveTo>
                  <a:pt x="81" y="128"/>
                </a:moveTo>
                <a:cubicBezTo>
                  <a:pt x="45" y="128"/>
                  <a:pt x="17" y="99"/>
                  <a:pt x="17" y="64"/>
                </a:cubicBezTo>
                <a:cubicBezTo>
                  <a:pt x="17" y="28"/>
                  <a:pt x="45" y="0"/>
                  <a:pt x="81" y="0"/>
                </a:cubicBezTo>
                <a:cubicBezTo>
                  <a:pt x="116" y="0"/>
                  <a:pt x="145" y="28"/>
                  <a:pt x="145" y="64"/>
                </a:cubicBezTo>
                <a:cubicBezTo>
                  <a:pt x="145" y="99"/>
                  <a:pt x="116" y="128"/>
                  <a:pt x="81" y="128"/>
                </a:cubicBezTo>
                <a:close/>
                <a:moveTo>
                  <a:pt x="70" y="17"/>
                </a:moveTo>
                <a:cubicBezTo>
                  <a:pt x="51" y="24"/>
                  <a:pt x="75" y="49"/>
                  <a:pt x="32" y="64"/>
                </a:cubicBezTo>
                <a:cubicBezTo>
                  <a:pt x="32" y="91"/>
                  <a:pt x="54" y="113"/>
                  <a:pt x="81" y="113"/>
                </a:cubicBezTo>
                <a:cubicBezTo>
                  <a:pt x="108" y="113"/>
                  <a:pt x="130" y="91"/>
                  <a:pt x="130" y="64"/>
                </a:cubicBezTo>
                <a:cubicBezTo>
                  <a:pt x="105" y="43"/>
                  <a:pt x="63" y="53"/>
                  <a:pt x="70" y="17"/>
                </a:cubicBezTo>
                <a:close/>
                <a:moveTo>
                  <a:pt x="41" y="132"/>
                </a:moveTo>
                <a:cubicBezTo>
                  <a:pt x="114" y="132"/>
                  <a:pt x="114" y="132"/>
                  <a:pt x="114" y="132"/>
                </a:cubicBezTo>
                <a:cubicBezTo>
                  <a:pt x="111" y="138"/>
                  <a:pt x="109" y="146"/>
                  <a:pt x="109" y="154"/>
                </a:cubicBezTo>
                <a:cubicBezTo>
                  <a:pt x="109" y="171"/>
                  <a:pt x="117" y="186"/>
                  <a:pt x="130" y="196"/>
                </a:cubicBezTo>
                <a:cubicBezTo>
                  <a:pt x="0" y="196"/>
                  <a:pt x="0" y="196"/>
                  <a:pt x="0" y="196"/>
                </a:cubicBezTo>
                <a:cubicBezTo>
                  <a:pt x="21" y="148"/>
                  <a:pt x="21" y="148"/>
                  <a:pt x="21" y="148"/>
                </a:cubicBezTo>
                <a:cubicBezTo>
                  <a:pt x="21" y="148"/>
                  <a:pt x="25" y="132"/>
                  <a:pt x="41" y="132"/>
                </a:cubicBezTo>
                <a:close/>
              </a:path>
            </a:pathLst>
          </a:custGeom>
          <a:solidFill>
            <a:schemeClr val="bg2">
              <a:lumMod val="25000"/>
            </a:schemeClr>
          </a:solidFill>
          <a:ln>
            <a:noFill/>
          </a:ln>
        </p:spPr>
        <p:txBody>
          <a:bodyPr/>
          <a:lstStyle/>
          <a:p>
            <a:pPr>
              <a:defRPr/>
            </a:pPr>
            <a:endParaRPr lang="zh-CN" altLang="en-US" sz="2400">
              <a:latin typeface="Times New Roman" panose="02020603050405020304" pitchFamily="18" charset="0"/>
              <a:ea typeface="黑体" panose="02010609060101010101" pitchFamily="2" charset="-122"/>
              <a:cs typeface="黑体" panose="02010609060101010101" pitchFamily="2" charset="-122"/>
            </a:endParaRPr>
          </a:p>
        </p:txBody>
      </p:sp>
      <p:sp>
        <p:nvSpPr>
          <p:cNvPr id="4" name="矩形 3"/>
          <p:cNvSpPr/>
          <p:nvPr/>
        </p:nvSpPr>
        <p:spPr>
          <a:xfrm>
            <a:off x="106998" y="290036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矩形 2"/>
          <p:cNvSpPr>
            <a:spLocks noChangeArrowheads="1"/>
          </p:cNvSpPr>
          <p:nvPr/>
        </p:nvSpPr>
        <p:spPr bwMode="auto">
          <a:xfrm>
            <a:off x="755652" y="1241428"/>
            <a:ext cx="7777163" cy="1200329"/>
          </a:xfrm>
          <a:prstGeom prst="rect">
            <a:avLst/>
          </a:prstGeom>
          <a:noFill/>
          <a:ln w="9525">
            <a:noFill/>
            <a:miter lim="800000"/>
          </a:ln>
        </p:spPr>
        <p:txBody>
          <a:bodyPr>
            <a:spAutoFit/>
          </a:bodyPr>
          <a:lstStyle/>
          <a:p>
            <a:r>
              <a:rPr lang="zh-CN" altLang="en-US" sz="2400">
                <a:latin typeface="Times New Roman" panose="02020603050405020304" pitchFamily="18" charset="0"/>
              </a:rPr>
              <a:t>        指报告期末</a:t>
            </a:r>
            <a:r>
              <a:rPr lang="zh-CN" altLang="en-US" sz="2400" u="sng">
                <a:solidFill>
                  <a:srgbClr val="FF0000"/>
                </a:solidFill>
                <a:latin typeface="Times New Roman" panose="02020603050405020304" pitchFamily="18" charset="0"/>
              </a:rPr>
              <a:t>最后一日</a:t>
            </a:r>
            <a:r>
              <a:rPr lang="en-US" altLang="zh-CN" sz="2400" u="sng">
                <a:solidFill>
                  <a:srgbClr val="FF0000"/>
                </a:solidFill>
                <a:latin typeface="Times New Roman" panose="02020603050405020304" pitchFamily="18" charset="0"/>
              </a:rPr>
              <a:t>24</a:t>
            </a:r>
            <a:r>
              <a:rPr lang="zh-CN" altLang="en-US" sz="2400" u="sng">
                <a:solidFill>
                  <a:srgbClr val="FF0000"/>
                </a:solidFill>
                <a:latin typeface="Times New Roman" panose="02020603050405020304" pitchFamily="18" charset="0"/>
              </a:rPr>
              <a:t>时</a:t>
            </a:r>
            <a:r>
              <a:rPr lang="zh-CN" altLang="en-US" sz="2400">
                <a:latin typeface="Times New Roman" panose="02020603050405020304" pitchFamily="18" charset="0"/>
              </a:rPr>
              <a:t>在本单位工作并取得劳动报酬或收入的期末实有人员数。这个指标跟</a:t>
            </a:r>
            <a:r>
              <a:rPr lang="zh-CN" altLang="en-US" sz="2400">
                <a:solidFill>
                  <a:srgbClr val="FF0000"/>
                </a:solidFill>
                <a:latin typeface="Times New Roman" panose="02020603050405020304" pitchFamily="18" charset="0"/>
              </a:rPr>
              <a:t>劳资表的期末人数指标解释一致</a:t>
            </a:r>
            <a:r>
              <a:rPr lang="zh-CN" altLang="en-US" sz="2400">
                <a:solidFill>
                  <a:srgbClr val="FF0000"/>
                </a:solidFill>
              </a:rPr>
              <a:t>，数值应相等</a:t>
            </a:r>
            <a:r>
              <a:rPr lang="zh-CN" altLang="en-US" sz="2400"/>
              <a:t>。</a:t>
            </a:r>
            <a:endParaRPr lang="zh-CN" altLang="zh-CN" sz="2400"/>
          </a:p>
        </p:txBody>
      </p:sp>
      <p:sp>
        <p:nvSpPr>
          <p:cNvPr id="61443" name="矩形 3"/>
          <p:cNvSpPr>
            <a:spLocks noChangeArrowheads="1"/>
          </p:cNvSpPr>
          <p:nvPr/>
        </p:nvSpPr>
        <p:spPr bwMode="auto">
          <a:xfrm>
            <a:off x="857250" y="796925"/>
            <a:ext cx="3757760" cy="492443"/>
          </a:xfrm>
          <a:prstGeom prst="rect">
            <a:avLst/>
          </a:prstGeom>
          <a:noFill/>
          <a:ln w="9525">
            <a:noFill/>
            <a:miter lim="800000"/>
          </a:ln>
        </p:spPr>
        <p:txBody>
          <a:bodyPr wrap="none">
            <a:spAutoFit/>
          </a:bodyPr>
          <a:lstStyle/>
          <a:p>
            <a:r>
              <a:rPr lang="en-US" altLang="zh-CN" sz="2600" b="1">
                <a:solidFill>
                  <a:srgbClr val="376092"/>
                </a:solidFill>
              </a:rPr>
              <a:t>25</a:t>
            </a:r>
            <a:r>
              <a:rPr lang="zh-CN" altLang="en-US" sz="2600" b="1">
                <a:solidFill>
                  <a:srgbClr val="376092"/>
                </a:solidFill>
              </a:rPr>
              <a:t>  </a:t>
            </a:r>
            <a:r>
              <a:rPr lang="zh-CN" altLang="zh-CN" sz="2600" b="1">
                <a:solidFill>
                  <a:srgbClr val="376092"/>
                </a:solidFill>
              </a:rPr>
              <a:t>建筑业企业期末人数</a:t>
            </a:r>
            <a:endParaRPr lang="zh-CN" altLang="en-US" sz="2600">
              <a:solidFill>
                <a:srgbClr val="376092"/>
              </a:solidFill>
            </a:endParaRPr>
          </a:p>
        </p:txBody>
      </p:sp>
      <p:sp>
        <p:nvSpPr>
          <p:cNvPr id="221187" name="矩形 4"/>
          <p:cNvSpPr>
            <a:spLocks noChangeArrowheads="1"/>
          </p:cNvSpPr>
          <p:nvPr/>
        </p:nvSpPr>
        <p:spPr bwMode="auto">
          <a:xfrm>
            <a:off x="611188" y="3213100"/>
            <a:ext cx="3744912" cy="3416320"/>
          </a:xfrm>
          <a:prstGeom prst="rect">
            <a:avLst/>
          </a:prstGeom>
          <a:noFill/>
          <a:ln w="9525">
            <a:noFill/>
            <a:miter lim="800000"/>
          </a:ln>
        </p:spPr>
        <p:txBody>
          <a:bodyPr>
            <a:spAutoFit/>
          </a:bodyPr>
          <a:lstStyle/>
          <a:p>
            <a:pPr algn="just"/>
            <a:r>
              <a:rPr lang="zh-CN" altLang="en-US" sz="2400">
                <a:latin typeface="Times New Roman" panose="02020603050405020304" pitchFamily="18" charset="0"/>
              </a:rPr>
              <a:t>在各单位工作的外方人员和港澳台方人员、兼职人员、再就业的离退休人员、借用的外单位人员和第二职业者，企业下属产业活动单位期末人员；</a:t>
            </a:r>
            <a:endParaRPr lang="en-US" altLang="zh-CN" sz="2400">
              <a:latin typeface="Times New Roman" panose="02020603050405020304" pitchFamily="18" charset="0"/>
            </a:endParaRPr>
          </a:p>
          <a:p>
            <a:pPr algn="just"/>
            <a:r>
              <a:rPr lang="zh-CN" altLang="en-US" sz="2400">
                <a:latin typeface="Times New Roman" panose="02020603050405020304" pitchFamily="18" charset="0"/>
              </a:rPr>
              <a:t>分包给一些非独立核算的零散的建筑业包工队（组）等。</a:t>
            </a:r>
            <a:endParaRPr lang="zh-CN" altLang="en-US" sz="2400">
              <a:latin typeface="Times New Roman" panose="02020603050405020304" pitchFamily="18" charset="0"/>
            </a:endParaRPr>
          </a:p>
        </p:txBody>
      </p:sp>
      <p:sp>
        <p:nvSpPr>
          <p:cNvPr id="221188" name="Freeform 71"/>
          <p:cNvSpPr>
            <a:spLocks noEditPoints="1"/>
          </p:cNvSpPr>
          <p:nvPr/>
        </p:nvSpPr>
        <p:spPr bwMode="auto">
          <a:xfrm>
            <a:off x="830263" y="2346329"/>
            <a:ext cx="933450" cy="868363"/>
          </a:xfrm>
          <a:custGeom>
            <a:avLst/>
            <a:gdLst>
              <a:gd name="T0" fmla="*/ 2147483647 w 200"/>
              <a:gd name="T1" fmla="*/ 2147483647 h 196"/>
              <a:gd name="T2" fmla="*/ 2147483647 w 200"/>
              <a:gd name="T3" fmla="*/ 2147483647 h 196"/>
              <a:gd name="T4" fmla="*/ 2147483647 w 200"/>
              <a:gd name="T5" fmla="*/ 2147483647 h 196"/>
              <a:gd name="T6" fmla="*/ 2147483647 w 200"/>
              <a:gd name="T7" fmla="*/ 2147483647 h 196"/>
              <a:gd name="T8" fmla="*/ 2147483647 w 200"/>
              <a:gd name="T9" fmla="*/ 2147483647 h 196"/>
              <a:gd name="T10" fmla="*/ 2147483647 w 200"/>
              <a:gd name="T11" fmla="*/ 2147483647 h 196"/>
              <a:gd name="T12" fmla="*/ 2147483647 w 200"/>
              <a:gd name="T13" fmla="*/ 2147483647 h 196"/>
              <a:gd name="T14" fmla="*/ 2147483647 w 200"/>
              <a:gd name="T15" fmla="*/ 2147483647 h 196"/>
              <a:gd name="T16" fmla="*/ 2147483647 w 200"/>
              <a:gd name="T17" fmla="*/ 2147483647 h 196"/>
              <a:gd name="T18" fmla="*/ 2147483647 w 200"/>
              <a:gd name="T19" fmla="*/ 2147483647 h 196"/>
              <a:gd name="T20" fmla="*/ 2147483647 w 200"/>
              <a:gd name="T21" fmla="*/ 2147483647 h 196"/>
              <a:gd name="T22" fmla="*/ 2147483647 w 200"/>
              <a:gd name="T23" fmla="*/ 2147483647 h 196"/>
              <a:gd name="T24" fmla="*/ 2147483647 w 200"/>
              <a:gd name="T25" fmla="*/ 2147483647 h 196"/>
              <a:gd name="T26" fmla="*/ 2147483647 w 200"/>
              <a:gd name="T27" fmla="*/ 2147483647 h 196"/>
              <a:gd name="T28" fmla="*/ 2147483647 w 200"/>
              <a:gd name="T29" fmla="*/ 2147483647 h 196"/>
              <a:gd name="T30" fmla="*/ 2147483647 w 200"/>
              <a:gd name="T31" fmla="*/ 2147483647 h 196"/>
              <a:gd name="T32" fmla="*/ 2147483647 w 200"/>
              <a:gd name="T33" fmla="*/ 2147483647 h 196"/>
              <a:gd name="T34" fmla="*/ 2147483647 w 200"/>
              <a:gd name="T35" fmla="*/ 2147483647 h 196"/>
              <a:gd name="T36" fmla="*/ 2147483647 w 200"/>
              <a:gd name="T37" fmla="*/ 2147483647 h 196"/>
              <a:gd name="T38" fmla="*/ 2147483647 w 200"/>
              <a:gd name="T39" fmla="*/ 2147483647 h 196"/>
              <a:gd name="T40" fmla="*/ 2147483647 w 200"/>
              <a:gd name="T41" fmla="*/ 0 h 196"/>
              <a:gd name="T42" fmla="*/ 2147483647 w 200"/>
              <a:gd name="T43" fmla="*/ 2147483647 h 196"/>
              <a:gd name="T44" fmla="*/ 2147483647 w 200"/>
              <a:gd name="T45" fmla="*/ 2147483647 h 196"/>
              <a:gd name="T46" fmla="*/ 2147483647 w 200"/>
              <a:gd name="T47" fmla="*/ 2147483647 h 196"/>
              <a:gd name="T48" fmla="*/ 2147483647 w 200"/>
              <a:gd name="T49" fmla="*/ 2147483647 h 196"/>
              <a:gd name="T50" fmla="*/ 2147483647 w 200"/>
              <a:gd name="T51" fmla="*/ 2147483647 h 196"/>
              <a:gd name="T52" fmla="*/ 2147483647 w 200"/>
              <a:gd name="T53" fmla="*/ 2147483647 h 196"/>
              <a:gd name="T54" fmla="*/ 2147483647 w 200"/>
              <a:gd name="T55" fmla="*/ 2147483647 h 196"/>
              <a:gd name="T56" fmla="*/ 2147483647 w 200"/>
              <a:gd name="T57" fmla="*/ 2147483647 h 196"/>
              <a:gd name="T58" fmla="*/ 2147483647 w 200"/>
              <a:gd name="T59" fmla="*/ 2147483647 h 196"/>
              <a:gd name="T60" fmla="*/ 2147483647 w 200"/>
              <a:gd name="T61" fmla="*/ 2147483647 h 196"/>
              <a:gd name="T62" fmla="*/ 2147483647 w 200"/>
              <a:gd name="T63" fmla="*/ 2147483647 h 196"/>
              <a:gd name="T64" fmla="*/ 0 w 200"/>
              <a:gd name="T65" fmla="*/ 2147483647 h 196"/>
              <a:gd name="T66" fmla="*/ 2147483647 w 200"/>
              <a:gd name="T67" fmla="*/ 2147483647 h 196"/>
              <a:gd name="T68" fmla="*/ 2147483647 w 200"/>
              <a:gd name="T69" fmla="*/ 2147483647 h 1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196"/>
              <a:gd name="T107" fmla="*/ 200 w 200"/>
              <a:gd name="T108" fmla="*/ 196 h 19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196">
                <a:moveTo>
                  <a:pt x="160" y="194"/>
                </a:moveTo>
                <a:cubicBezTo>
                  <a:pt x="138" y="194"/>
                  <a:pt x="120" y="176"/>
                  <a:pt x="120" y="154"/>
                </a:cubicBezTo>
                <a:cubicBezTo>
                  <a:pt x="120" y="132"/>
                  <a:pt x="138" y="114"/>
                  <a:pt x="160" y="114"/>
                </a:cubicBezTo>
                <a:cubicBezTo>
                  <a:pt x="182" y="114"/>
                  <a:pt x="200" y="132"/>
                  <a:pt x="200" y="154"/>
                </a:cubicBezTo>
                <a:cubicBezTo>
                  <a:pt x="200" y="176"/>
                  <a:pt x="182" y="194"/>
                  <a:pt x="160" y="194"/>
                </a:cubicBezTo>
                <a:close/>
                <a:moveTo>
                  <a:pt x="184" y="148"/>
                </a:moveTo>
                <a:cubicBezTo>
                  <a:pt x="168" y="148"/>
                  <a:pt x="168" y="148"/>
                  <a:pt x="168" y="148"/>
                </a:cubicBezTo>
                <a:cubicBezTo>
                  <a:pt x="168" y="132"/>
                  <a:pt x="168" y="132"/>
                  <a:pt x="168" y="132"/>
                </a:cubicBezTo>
                <a:cubicBezTo>
                  <a:pt x="152" y="132"/>
                  <a:pt x="152" y="132"/>
                  <a:pt x="152" y="132"/>
                </a:cubicBezTo>
                <a:cubicBezTo>
                  <a:pt x="152" y="148"/>
                  <a:pt x="152" y="148"/>
                  <a:pt x="152" y="148"/>
                </a:cubicBezTo>
                <a:cubicBezTo>
                  <a:pt x="136" y="148"/>
                  <a:pt x="136" y="148"/>
                  <a:pt x="136" y="148"/>
                </a:cubicBezTo>
                <a:cubicBezTo>
                  <a:pt x="136" y="164"/>
                  <a:pt x="136" y="164"/>
                  <a:pt x="136" y="164"/>
                </a:cubicBezTo>
                <a:cubicBezTo>
                  <a:pt x="152" y="164"/>
                  <a:pt x="152" y="164"/>
                  <a:pt x="152" y="164"/>
                </a:cubicBezTo>
                <a:cubicBezTo>
                  <a:pt x="152" y="180"/>
                  <a:pt x="152" y="180"/>
                  <a:pt x="152" y="180"/>
                </a:cubicBezTo>
                <a:cubicBezTo>
                  <a:pt x="168" y="180"/>
                  <a:pt x="168" y="180"/>
                  <a:pt x="168" y="180"/>
                </a:cubicBezTo>
                <a:cubicBezTo>
                  <a:pt x="168" y="164"/>
                  <a:pt x="168" y="164"/>
                  <a:pt x="168" y="164"/>
                </a:cubicBezTo>
                <a:cubicBezTo>
                  <a:pt x="184" y="164"/>
                  <a:pt x="184" y="164"/>
                  <a:pt x="184" y="164"/>
                </a:cubicBezTo>
                <a:lnTo>
                  <a:pt x="184" y="148"/>
                </a:lnTo>
                <a:close/>
                <a:moveTo>
                  <a:pt x="80" y="128"/>
                </a:moveTo>
                <a:cubicBezTo>
                  <a:pt x="45" y="128"/>
                  <a:pt x="16" y="99"/>
                  <a:pt x="16" y="64"/>
                </a:cubicBezTo>
                <a:cubicBezTo>
                  <a:pt x="16" y="29"/>
                  <a:pt x="45" y="0"/>
                  <a:pt x="80" y="0"/>
                </a:cubicBezTo>
                <a:cubicBezTo>
                  <a:pt x="116" y="0"/>
                  <a:pt x="144" y="29"/>
                  <a:pt x="144" y="64"/>
                </a:cubicBezTo>
                <a:cubicBezTo>
                  <a:pt x="144" y="99"/>
                  <a:pt x="116" y="128"/>
                  <a:pt x="80" y="128"/>
                </a:cubicBezTo>
                <a:close/>
                <a:moveTo>
                  <a:pt x="70" y="17"/>
                </a:moveTo>
                <a:cubicBezTo>
                  <a:pt x="50" y="24"/>
                  <a:pt x="74" y="49"/>
                  <a:pt x="31" y="64"/>
                </a:cubicBezTo>
                <a:cubicBezTo>
                  <a:pt x="31" y="91"/>
                  <a:pt x="53" y="113"/>
                  <a:pt x="80" y="113"/>
                </a:cubicBezTo>
                <a:cubicBezTo>
                  <a:pt x="107" y="113"/>
                  <a:pt x="129" y="91"/>
                  <a:pt x="129" y="64"/>
                </a:cubicBezTo>
                <a:cubicBezTo>
                  <a:pt x="104" y="43"/>
                  <a:pt x="62" y="53"/>
                  <a:pt x="70" y="17"/>
                </a:cubicBezTo>
                <a:close/>
                <a:moveTo>
                  <a:pt x="40" y="132"/>
                </a:moveTo>
                <a:cubicBezTo>
                  <a:pt x="113" y="132"/>
                  <a:pt x="113" y="132"/>
                  <a:pt x="113" y="132"/>
                </a:cubicBezTo>
                <a:cubicBezTo>
                  <a:pt x="110" y="139"/>
                  <a:pt x="108" y="146"/>
                  <a:pt x="108" y="154"/>
                </a:cubicBezTo>
                <a:cubicBezTo>
                  <a:pt x="108" y="171"/>
                  <a:pt x="117" y="187"/>
                  <a:pt x="129" y="196"/>
                </a:cubicBezTo>
                <a:cubicBezTo>
                  <a:pt x="0" y="196"/>
                  <a:pt x="0" y="196"/>
                  <a:pt x="0" y="196"/>
                </a:cubicBezTo>
                <a:cubicBezTo>
                  <a:pt x="20" y="148"/>
                  <a:pt x="20" y="148"/>
                  <a:pt x="20" y="148"/>
                </a:cubicBezTo>
                <a:cubicBezTo>
                  <a:pt x="20" y="148"/>
                  <a:pt x="25" y="132"/>
                  <a:pt x="40" y="132"/>
                </a:cubicBezTo>
                <a:close/>
              </a:path>
            </a:pathLst>
          </a:custGeom>
          <a:solidFill>
            <a:schemeClr val="accent2"/>
          </a:solidFill>
          <a:ln w="9525">
            <a:noFill/>
            <a:round/>
          </a:ln>
        </p:spPr>
        <p:txBody>
          <a:bodyPr/>
          <a:lstStyle/>
          <a:p>
            <a:endParaRPr lang="zh-CN" altLang="en-US" sz="2400">
              <a:latin typeface="Times New Roman" panose="02020603050405020304" pitchFamily="18" charset="0"/>
            </a:endParaRPr>
          </a:p>
        </p:txBody>
      </p:sp>
      <p:sp>
        <p:nvSpPr>
          <p:cNvPr id="8" name="矩形 7"/>
          <p:cNvSpPr/>
          <p:nvPr/>
        </p:nvSpPr>
        <p:spPr>
          <a:xfrm>
            <a:off x="2051050" y="2566988"/>
            <a:ext cx="1295400" cy="647700"/>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包括</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1190" name="矩形 5"/>
          <p:cNvSpPr>
            <a:spLocks noChangeArrowheads="1"/>
          </p:cNvSpPr>
          <p:nvPr/>
        </p:nvSpPr>
        <p:spPr bwMode="auto">
          <a:xfrm>
            <a:off x="5292725" y="3213100"/>
            <a:ext cx="3240088" cy="1938992"/>
          </a:xfrm>
          <a:prstGeom prst="rect">
            <a:avLst/>
          </a:prstGeom>
          <a:noFill/>
          <a:ln w="9525">
            <a:noFill/>
            <a:miter lim="800000"/>
          </a:ln>
        </p:spPr>
        <p:txBody>
          <a:bodyPr>
            <a:spAutoFit/>
          </a:bodyPr>
          <a:lstStyle/>
          <a:p>
            <a:pPr algn="just"/>
            <a:r>
              <a:rPr lang="zh-CN" altLang="en-US" sz="2400">
                <a:latin typeface="Times New Roman" panose="02020603050405020304" pitchFamily="18" charset="0"/>
              </a:rPr>
              <a:t>离开本单位仍保留劳动关系的职工，如：下岗、内退、停薪留职等人员；建筑业整建制使用的人员。</a:t>
            </a:r>
            <a:endParaRPr lang="zh-CN" altLang="en-US" sz="2400">
              <a:latin typeface="Times New Roman" panose="02020603050405020304" pitchFamily="18" charset="0"/>
            </a:endParaRPr>
          </a:p>
        </p:txBody>
      </p:sp>
      <p:sp>
        <p:nvSpPr>
          <p:cNvPr id="10" name="Freeform 72"/>
          <p:cNvSpPr>
            <a:spLocks noEditPoints="1"/>
          </p:cNvSpPr>
          <p:nvPr/>
        </p:nvSpPr>
        <p:spPr bwMode="auto">
          <a:xfrm>
            <a:off x="5651502" y="2278067"/>
            <a:ext cx="919163" cy="936625"/>
          </a:xfrm>
          <a:custGeom>
            <a:avLst/>
            <a:gdLst>
              <a:gd name="T0" fmla="*/ 161 w 201"/>
              <a:gd name="T1" fmla="*/ 194 h 196"/>
              <a:gd name="T2" fmla="*/ 121 w 201"/>
              <a:gd name="T3" fmla="*/ 154 h 196"/>
              <a:gd name="T4" fmla="*/ 161 w 201"/>
              <a:gd name="T5" fmla="*/ 114 h 196"/>
              <a:gd name="T6" fmla="*/ 201 w 201"/>
              <a:gd name="T7" fmla="*/ 154 h 196"/>
              <a:gd name="T8" fmla="*/ 161 w 201"/>
              <a:gd name="T9" fmla="*/ 194 h 196"/>
              <a:gd name="T10" fmla="*/ 185 w 201"/>
              <a:gd name="T11" fmla="*/ 148 h 196"/>
              <a:gd name="T12" fmla="*/ 137 w 201"/>
              <a:gd name="T13" fmla="*/ 148 h 196"/>
              <a:gd name="T14" fmla="*/ 137 w 201"/>
              <a:gd name="T15" fmla="*/ 164 h 196"/>
              <a:gd name="T16" fmla="*/ 185 w 201"/>
              <a:gd name="T17" fmla="*/ 164 h 196"/>
              <a:gd name="T18" fmla="*/ 185 w 201"/>
              <a:gd name="T19" fmla="*/ 148 h 196"/>
              <a:gd name="T20" fmla="*/ 81 w 201"/>
              <a:gd name="T21" fmla="*/ 128 h 196"/>
              <a:gd name="T22" fmla="*/ 17 w 201"/>
              <a:gd name="T23" fmla="*/ 64 h 196"/>
              <a:gd name="T24" fmla="*/ 81 w 201"/>
              <a:gd name="T25" fmla="*/ 0 h 196"/>
              <a:gd name="T26" fmla="*/ 145 w 201"/>
              <a:gd name="T27" fmla="*/ 64 h 196"/>
              <a:gd name="T28" fmla="*/ 81 w 201"/>
              <a:gd name="T29" fmla="*/ 128 h 196"/>
              <a:gd name="T30" fmla="*/ 70 w 201"/>
              <a:gd name="T31" fmla="*/ 17 h 196"/>
              <a:gd name="T32" fmla="*/ 32 w 201"/>
              <a:gd name="T33" fmla="*/ 64 h 196"/>
              <a:gd name="T34" fmla="*/ 81 w 201"/>
              <a:gd name="T35" fmla="*/ 113 h 196"/>
              <a:gd name="T36" fmla="*/ 130 w 201"/>
              <a:gd name="T37" fmla="*/ 64 h 196"/>
              <a:gd name="T38" fmla="*/ 70 w 201"/>
              <a:gd name="T39" fmla="*/ 17 h 196"/>
              <a:gd name="T40" fmla="*/ 41 w 201"/>
              <a:gd name="T41" fmla="*/ 132 h 196"/>
              <a:gd name="T42" fmla="*/ 114 w 201"/>
              <a:gd name="T43" fmla="*/ 132 h 196"/>
              <a:gd name="T44" fmla="*/ 109 w 201"/>
              <a:gd name="T45" fmla="*/ 154 h 196"/>
              <a:gd name="T46" fmla="*/ 130 w 201"/>
              <a:gd name="T47" fmla="*/ 196 h 196"/>
              <a:gd name="T48" fmla="*/ 0 w 201"/>
              <a:gd name="T49" fmla="*/ 196 h 196"/>
              <a:gd name="T50" fmla="*/ 21 w 201"/>
              <a:gd name="T51" fmla="*/ 148 h 196"/>
              <a:gd name="T52" fmla="*/ 41 w 201"/>
              <a:gd name="T53"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196">
                <a:moveTo>
                  <a:pt x="161" y="194"/>
                </a:moveTo>
                <a:cubicBezTo>
                  <a:pt x="139" y="194"/>
                  <a:pt x="121" y="176"/>
                  <a:pt x="121" y="154"/>
                </a:cubicBezTo>
                <a:cubicBezTo>
                  <a:pt x="121" y="132"/>
                  <a:pt x="139" y="114"/>
                  <a:pt x="161" y="114"/>
                </a:cubicBezTo>
                <a:cubicBezTo>
                  <a:pt x="183" y="114"/>
                  <a:pt x="201" y="132"/>
                  <a:pt x="201" y="154"/>
                </a:cubicBezTo>
                <a:cubicBezTo>
                  <a:pt x="201" y="176"/>
                  <a:pt x="183" y="194"/>
                  <a:pt x="161" y="194"/>
                </a:cubicBezTo>
                <a:close/>
                <a:moveTo>
                  <a:pt x="185" y="148"/>
                </a:moveTo>
                <a:cubicBezTo>
                  <a:pt x="137" y="148"/>
                  <a:pt x="137" y="148"/>
                  <a:pt x="137" y="148"/>
                </a:cubicBezTo>
                <a:cubicBezTo>
                  <a:pt x="137" y="164"/>
                  <a:pt x="137" y="164"/>
                  <a:pt x="137" y="164"/>
                </a:cubicBezTo>
                <a:cubicBezTo>
                  <a:pt x="185" y="164"/>
                  <a:pt x="185" y="164"/>
                  <a:pt x="185" y="164"/>
                </a:cubicBezTo>
                <a:lnTo>
                  <a:pt x="185" y="148"/>
                </a:lnTo>
                <a:close/>
                <a:moveTo>
                  <a:pt x="81" y="128"/>
                </a:moveTo>
                <a:cubicBezTo>
                  <a:pt x="45" y="128"/>
                  <a:pt x="17" y="99"/>
                  <a:pt x="17" y="64"/>
                </a:cubicBezTo>
                <a:cubicBezTo>
                  <a:pt x="17" y="28"/>
                  <a:pt x="45" y="0"/>
                  <a:pt x="81" y="0"/>
                </a:cubicBezTo>
                <a:cubicBezTo>
                  <a:pt x="116" y="0"/>
                  <a:pt x="145" y="28"/>
                  <a:pt x="145" y="64"/>
                </a:cubicBezTo>
                <a:cubicBezTo>
                  <a:pt x="145" y="99"/>
                  <a:pt x="116" y="128"/>
                  <a:pt x="81" y="128"/>
                </a:cubicBezTo>
                <a:close/>
                <a:moveTo>
                  <a:pt x="70" y="17"/>
                </a:moveTo>
                <a:cubicBezTo>
                  <a:pt x="51" y="24"/>
                  <a:pt x="75" y="49"/>
                  <a:pt x="32" y="64"/>
                </a:cubicBezTo>
                <a:cubicBezTo>
                  <a:pt x="32" y="91"/>
                  <a:pt x="54" y="113"/>
                  <a:pt x="81" y="113"/>
                </a:cubicBezTo>
                <a:cubicBezTo>
                  <a:pt x="108" y="113"/>
                  <a:pt x="130" y="91"/>
                  <a:pt x="130" y="64"/>
                </a:cubicBezTo>
                <a:cubicBezTo>
                  <a:pt x="105" y="43"/>
                  <a:pt x="63" y="53"/>
                  <a:pt x="70" y="17"/>
                </a:cubicBezTo>
                <a:close/>
                <a:moveTo>
                  <a:pt x="41" y="132"/>
                </a:moveTo>
                <a:cubicBezTo>
                  <a:pt x="114" y="132"/>
                  <a:pt x="114" y="132"/>
                  <a:pt x="114" y="132"/>
                </a:cubicBezTo>
                <a:cubicBezTo>
                  <a:pt x="111" y="138"/>
                  <a:pt x="109" y="146"/>
                  <a:pt x="109" y="154"/>
                </a:cubicBezTo>
                <a:cubicBezTo>
                  <a:pt x="109" y="171"/>
                  <a:pt x="117" y="186"/>
                  <a:pt x="130" y="196"/>
                </a:cubicBezTo>
                <a:cubicBezTo>
                  <a:pt x="0" y="196"/>
                  <a:pt x="0" y="196"/>
                  <a:pt x="0" y="196"/>
                </a:cubicBezTo>
                <a:cubicBezTo>
                  <a:pt x="21" y="148"/>
                  <a:pt x="21" y="148"/>
                  <a:pt x="21" y="148"/>
                </a:cubicBezTo>
                <a:cubicBezTo>
                  <a:pt x="21" y="148"/>
                  <a:pt x="25" y="132"/>
                  <a:pt x="41" y="132"/>
                </a:cubicBezTo>
                <a:close/>
              </a:path>
            </a:pathLst>
          </a:custGeom>
          <a:solidFill>
            <a:schemeClr val="bg2">
              <a:lumMod val="25000"/>
            </a:schemeClr>
          </a:solidFill>
          <a:ln>
            <a:noFill/>
          </a:ln>
        </p:spPr>
        <p:txBody>
          <a:bodyPr/>
          <a:lstStyle/>
          <a:p>
            <a:pPr>
              <a:defRPr/>
            </a:pPr>
            <a:endParaRPr lang="zh-CN" altLang="en-US" sz="2400">
              <a:latin typeface="Times New Roman" panose="02020603050405020304" pitchFamily="18" charset="0"/>
              <a:ea typeface="黑体" panose="02010609060101010101" pitchFamily="2" charset="-122"/>
              <a:cs typeface="黑体" panose="02010609060101010101" pitchFamily="2" charset="-122"/>
            </a:endParaRPr>
          </a:p>
        </p:txBody>
      </p:sp>
      <p:sp>
        <p:nvSpPr>
          <p:cNvPr id="11" name="矩形 10"/>
          <p:cNvSpPr/>
          <p:nvPr/>
        </p:nvSpPr>
        <p:spPr>
          <a:xfrm>
            <a:off x="6877050" y="2566988"/>
            <a:ext cx="1295400" cy="6477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不包括</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1188"/>
                                        </p:tgtEl>
                                        <p:attrNameLst>
                                          <p:attrName>style.visibility</p:attrName>
                                        </p:attrNameLst>
                                      </p:cBhvr>
                                      <p:to>
                                        <p:strVal val="visible"/>
                                      </p:to>
                                    </p:set>
                                    <p:animEffect transition="in" filter="blinds(horizontal)">
                                      <p:cBhvr>
                                        <p:cTn id="7" dur="500"/>
                                        <p:tgtEl>
                                          <p:spTgt spid="22118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1187"/>
                                        </p:tgtEl>
                                        <p:attrNameLst>
                                          <p:attrName>style.visibility</p:attrName>
                                        </p:attrNameLst>
                                      </p:cBhvr>
                                      <p:to>
                                        <p:strVal val="visible"/>
                                      </p:to>
                                    </p:set>
                                    <p:animEffect transition="in" filter="blinds(horizontal)">
                                      <p:cBhvr>
                                        <p:cTn id="17" dur="500"/>
                                        <p:tgtEl>
                                          <p:spTgt spid="22118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21190"/>
                                        </p:tgtEl>
                                        <p:attrNameLst>
                                          <p:attrName>style.visibility</p:attrName>
                                        </p:attrNameLst>
                                      </p:cBhvr>
                                      <p:to>
                                        <p:strVal val="visible"/>
                                      </p:to>
                                    </p:set>
                                    <p:animEffect transition="in" filter="blinds(horizontal)">
                                      <p:cBhvr>
                                        <p:cTn id="32" dur="500"/>
                                        <p:tgtEl>
                                          <p:spTgt spid="221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p:bldP spid="221188" grpId="0" animBg="1"/>
      <p:bldP spid="8" grpId="0" animBg="1"/>
      <p:bldP spid="221190" grpId="0"/>
      <p:bldP spid="1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矩形 2"/>
          <p:cNvSpPr>
            <a:spLocks noChangeArrowheads="1"/>
          </p:cNvSpPr>
          <p:nvPr/>
        </p:nvSpPr>
        <p:spPr bwMode="auto">
          <a:xfrm>
            <a:off x="1042991" y="1155700"/>
            <a:ext cx="3070071" cy="738664"/>
          </a:xfrm>
          <a:prstGeom prst="rect">
            <a:avLst/>
          </a:prstGeom>
          <a:noFill/>
          <a:ln w="9525">
            <a:noFill/>
            <a:miter lim="800000"/>
          </a:ln>
        </p:spPr>
        <p:txBody>
          <a:bodyPr wrap="none">
            <a:spAutoFit/>
          </a:bodyPr>
          <a:lstStyle/>
          <a:p>
            <a:pPr algn="just">
              <a:lnSpc>
                <a:spcPct val="150000"/>
              </a:lnSpc>
            </a:pPr>
            <a:r>
              <a:rPr lang="zh-CN" altLang="en-US" sz="2800" b="1">
                <a:solidFill>
                  <a:srgbClr val="F79646"/>
                </a:solidFill>
              </a:rPr>
              <a:t>企业填报常见问题</a:t>
            </a:r>
            <a:endParaRPr lang="en-US" altLang="zh-CN" sz="2800" b="1">
              <a:solidFill>
                <a:srgbClr val="F79646"/>
              </a:solidFill>
            </a:endParaRPr>
          </a:p>
        </p:txBody>
      </p:sp>
      <p:sp>
        <p:nvSpPr>
          <p:cNvPr id="4" name="矩形 3"/>
          <p:cNvSpPr/>
          <p:nvPr/>
        </p:nvSpPr>
        <p:spPr>
          <a:xfrm>
            <a:off x="827090" y="2420938"/>
            <a:ext cx="3457575" cy="20875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5003800" y="2420938"/>
            <a:ext cx="3455988" cy="20875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800" b="1" dirty="0">
              <a:solidFill>
                <a:srgbClr val="8064A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2212" name="矩形 5"/>
          <p:cNvSpPr>
            <a:spLocks noChangeArrowheads="1"/>
          </p:cNvSpPr>
          <p:nvPr/>
        </p:nvSpPr>
        <p:spPr bwMode="auto">
          <a:xfrm>
            <a:off x="2065340" y="2546350"/>
            <a:ext cx="902811" cy="523220"/>
          </a:xfrm>
          <a:prstGeom prst="rect">
            <a:avLst/>
          </a:prstGeom>
          <a:noFill/>
          <a:ln w="9525">
            <a:noFill/>
            <a:miter lim="800000"/>
          </a:ln>
        </p:spPr>
        <p:txBody>
          <a:bodyPr wrap="none">
            <a:spAutoFit/>
          </a:bodyPr>
          <a:lstStyle/>
          <a:p>
            <a:r>
              <a:rPr lang="zh-CN" altLang="en-US" sz="2800" b="1">
                <a:solidFill>
                  <a:schemeClr val="bg1"/>
                </a:solidFill>
                <a:latin typeface="微软雅黑" panose="020B0503020204020204" pitchFamily="34" charset="-122"/>
                <a:ea typeface="微软雅黑" panose="020B0503020204020204" pitchFamily="34" charset="-122"/>
              </a:rPr>
              <a:t>少报</a:t>
            </a:r>
            <a:endParaRPr lang="en-US" altLang="zh-CN" sz="2800" b="1">
              <a:solidFill>
                <a:schemeClr val="bg1"/>
              </a:solidFill>
              <a:latin typeface="微软雅黑" panose="020B0503020204020204" pitchFamily="34" charset="-122"/>
              <a:ea typeface="微软雅黑" panose="020B0503020204020204" pitchFamily="34" charset="-122"/>
            </a:endParaRPr>
          </a:p>
        </p:txBody>
      </p:sp>
      <p:sp>
        <p:nvSpPr>
          <p:cNvPr id="222213" name="矩形 6"/>
          <p:cNvSpPr>
            <a:spLocks noChangeArrowheads="1"/>
          </p:cNvSpPr>
          <p:nvPr/>
        </p:nvSpPr>
        <p:spPr bwMode="auto">
          <a:xfrm>
            <a:off x="1547815" y="3284541"/>
            <a:ext cx="2031325" cy="461665"/>
          </a:xfrm>
          <a:prstGeom prst="rect">
            <a:avLst/>
          </a:prstGeom>
          <a:noFill/>
          <a:ln w="9525">
            <a:noFill/>
            <a:miter lim="800000"/>
          </a:ln>
        </p:spPr>
        <p:txBody>
          <a:bodyPr wrap="none">
            <a:spAutoFit/>
          </a:bodyPr>
          <a:lstStyle/>
          <a:p>
            <a:r>
              <a:rPr lang="zh-CN" altLang="en-US" sz="2400" b="1">
                <a:latin typeface="微软雅黑" panose="020B0503020204020204" pitchFamily="34" charset="-122"/>
                <a:ea typeface="微软雅黑" panose="020B0503020204020204" pitchFamily="34" charset="-122"/>
              </a:rPr>
              <a:t>退休返聘人员</a:t>
            </a:r>
            <a:endParaRPr lang="zh-CN" altLang="en-US" sz="2400" b="1">
              <a:latin typeface="微软雅黑" panose="020B0503020204020204" pitchFamily="34" charset="-122"/>
              <a:ea typeface="微软雅黑" panose="020B0503020204020204" pitchFamily="34" charset="-122"/>
            </a:endParaRPr>
          </a:p>
        </p:txBody>
      </p:sp>
      <p:sp>
        <p:nvSpPr>
          <p:cNvPr id="222214" name="矩形 7"/>
          <p:cNvSpPr>
            <a:spLocks noChangeArrowheads="1"/>
          </p:cNvSpPr>
          <p:nvPr/>
        </p:nvSpPr>
        <p:spPr bwMode="auto">
          <a:xfrm>
            <a:off x="6170615" y="2565400"/>
            <a:ext cx="902811" cy="523220"/>
          </a:xfrm>
          <a:prstGeom prst="rect">
            <a:avLst/>
          </a:prstGeom>
          <a:noFill/>
          <a:ln w="9525">
            <a:noFill/>
            <a:miter lim="800000"/>
          </a:ln>
        </p:spPr>
        <p:txBody>
          <a:bodyPr wrap="none">
            <a:spAutoFit/>
          </a:bodyPr>
          <a:lstStyle/>
          <a:p>
            <a:r>
              <a:rPr lang="zh-CN" altLang="en-US" sz="2800" b="1">
                <a:solidFill>
                  <a:srgbClr val="FFFFFF"/>
                </a:solidFill>
                <a:latin typeface="微软雅黑" panose="020B0503020204020204" pitchFamily="34" charset="-122"/>
                <a:ea typeface="微软雅黑" panose="020B0503020204020204" pitchFamily="34" charset="-122"/>
              </a:rPr>
              <a:t>多报</a:t>
            </a:r>
            <a:endParaRPr lang="zh-CN" altLang="en-US" sz="2800">
              <a:solidFill>
                <a:srgbClr val="FFFFFF"/>
              </a:solidFill>
              <a:latin typeface="Times New Roman" panose="02020603050405020304" pitchFamily="18" charset="0"/>
            </a:endParaRPr>
          </a:p>
        </p:txBody>
      </p:sp>
      <p:sp>
        <p:nvSpPr>
          <p:cNvPr id="222215" name="矩形 8"/>
          <p:cNvSpPr>
            <a:spLocks noChangeArrowheads="1"/>
          </p:cNvSpPr>
          <p:nvPr/>
        </p:nvSpPr>
        <p:spPr bwMode="auto">
          <a:xfrm>
            <a:off x="5219702" y="3141663"/>
            <a:ext cx="2987675" cy="1200329"/>
          </a:xfrm>
          <a:prstGeom prst="rect">
            <a:avLst/>
          </a:prstGeom>
          <a:noFill/>
          <a:ln w="9525">
            <a:noFill/>
            <a:miter lim="800000"/>
          </a:ln>
        </p:spPr>
        <p:txBody>
          <a:bodyPr>
            <a:spAutoFit/>
          </a:bodyPr>
          <a:lstStyle/>
          <a:p>
            <a:r>
              <a:rPr lang="zh-CN" altLang="en-US" sz="2400" b="1">
                <a:latin typeface="微软雅黑" panose="020B0503020204020204" pitchFamily="34" charset="-122"/>
                <a:ea typeface="微软雅黑" panose="020B0503020204020204" pitchFamily="34" charset="-122"/>
              </a:rPr>
              <a:t>已经办理了退休手续的人员和年底离职人员。 </a:t>
            </a:r>
            <a:endParaRPr lang="zh-CN" altLang="en-US" sz="2400" b="1">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2212"/>
                                        </p:tgtEl>
                                        <p:attrNameLst>
                                          <p:attrName>style.visibility</p:attrName>
                                        </p:attrNameLst>
                                      </p:cBhvr>
                                      <p:to>
                                        <p:strVal val="visible"/>
                                      </p:to>
                                    </p:set>
                                    <p:animEffect transition="in" filter="randombar(horizontal)">
                                      <p:cBhvr>
                                        <p:cTn id="10" dur="500"/>
                                        <p:tgtEl>
                                          <p:spTgt spid="2222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22213"/>
                                        </p:tgtEl>
                                        <p:attrNameLst>
                                          <p:attrName>style.visibility</p:attrName>
                                        </p:attrNameLst>
                                      </p:cBhvr>
                                      <p:to>
                                        <p:strVal val="visible"/>
                                      </p:to>
                                    </p:set>
                                    <p:animEffect transition="in" filter="randombar(horizontal)">
                                      <p:cBhvr>
                                        <p:cTn id="13" dur="500"/>
                                        <p:tgtEl>
                                          <p:spTgt spid="2222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22214"/>
                                        </p:tgtEl>
                                        <p:attrNameLst>
                                          <p:attrName>style.visibility</p:attrName>
                                        </p:attrNameLst>
                                      </p:cBhvr>
                                      <p:to>
                                        <p:strVal val="visible"/>
                                      </p:to>
                                    </p:set>
                                    <p:animEffect transition="in" filter="randombar(horizontal)">
                                      <p:cBhvr>
                                        <p:cTn id="21" dur="500"/>
                                        <p:tgtEl>
                                          <p:spTgt spid="22221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22215"/>
                                        </p:tgtEl>
                                        <p:attrNameLst>
                                          <p:attrName>style.visibility</p:attrName>
                                        </p:attrNameLst>
                                      </p:cBhvr>
                                      <p:to>
                                        <p:strVal val="visible"/>
                                      </p:to>
                                    </p:set>
                                    <p:animEffect transition="in" filter="randombar(horizontal)">
                                      <p:cBhvr>
                                        <p:cTn id="24" dur="500"/>
                                        <p:tgtEl>
                                          <p:spTgt spid="222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22212" grpId="0"/>
      <p:bldP spid="222213" grpId="0"/>
      <p:bldP spid="222214" grpId="0"/>
      <p:bldP spid="2222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a:xfrm>
            <a:off x="928690" y="642938"/>
            <a:ext cx="5184775" cy="1143000"/>
          </a:xfrm>
        </p:spPr>
        <p:txBody>
          <a:bodyPr rtlCol="0">
            <a:normAutofit/>
          </a:bodyPr>
          <a:lstStyle/>
          <a:p>
            <a:pPr algn="l" eaLnBrk="1" fontAlgn="auto" hangingPunct="1">
              <a:spcBef>
                <a:spcPct val="50000"/>
              </a:spcBef>
              <a:spcAft>
                <a:spcPts val="0"/>
              </a:spcAft>
              <a:defRPr/>
            </a:pPr>
            <a:r>
              <a:rPr lang="en-US" altLang="zh-CN" sz="2800" b="1" dirty="0" smtClean="0">
                <a:solidFill>
                  <a:schemeClr val="accent6">
                    <a:lumMod val="75000"/>
                  </a:schemeClr>
                </a:solidFill>
                <a:latin typeface="宋体" panose="02010600030101010101" pitchFamily="2" charset="-122"/>
              </a:rPr>
              <a:t>26 </a:t>
            </a:r>
            <a:r>
              <a:rPr lang="zh-CN" altLang="en-US" sz="2800" b="1" dirty="0" smtClean="0">
                <a:solidFill>
                  <a:schemeClr val="accent6">
                    <a:lumMod val="75000"/>
                  </a:schemeClr>
                </a:solidFill>
                <a:latin typeface="宋体" panose="02010600030101010101" pitchFamily="2" charset="-122"/>
                <a:cs typeface="Times New Roman" panose="02020603050405020304" pitchFamily="18" charset="0"/>
              </a:rPr>
              <a:t>工程技术人员期末人数</a:t>
            </a:r>
            <a:endParaRPr lang="zh-CN" altLang="en-US" sz="2800" b="1" dirty="0" smtClean="0">
              <a:solidFill>
                <a:schemeClr val="accent6">
                  <a:lumMod val="75000"/>
                </a:schemeClr>
              </a:solidFill>
              <a:latin typeface="宋体" panose="02010600030101010101" pitchFamily="2" charset="-122"/>
            </a:endParaRPr>
          </a:p>
        </p:txBody>
      </p:sp>
      <p:sp>
        <p:nvSpPr>
          <p:cNvPr id="63491" name="Rectangle 3"/>
          <p:cNvSpPr>
            <a:spLocks noGrp="1"/>
          </p:cNvSpPr>
          <p:nvPr>
            <p:ph idx="1"/>
          </p:nvPr>
        </p:nvSpPr>
        <p:spPr>
          <a:xfrm>
            <a:off x="468314" y="1536704"/>
            <a:ext cx="8135937" cy="1249363"/>
          </a:xfrm>
        </p:spPr>
        <p:txBody>
          <a:bodyPr/>
          <a:lstStyle/>
          <a:p>
            <a:pPr eaLnBrk="1" hangingPunct="1">
              <a:lnSpc>
                <a:spcPct val="170000"/>
              </a:lnSpc>
              <a:buFont typeface="Arial" panose="020B0604020202020204" pitchFamily="34" charset="0"/>
              <a:buNone/>
            </a:pPr>
            <a:r>
              <a:rPr lang="zh-CN" altLang="en-US" sz="2400" smtClean="0">
                <a:solidFill>
                  <a:srgbClr val="000000"/>
                </a:solidFill>
                <a:latin typeface="黑体" panose="02010609060101010101" pitchFamily="2" charset="-122"/>
                <a:ea typeface="黑体" panose="02010609060101010101" pitchFamily="2" charset="-122"/>
                <a:cs typeface="Times New Roman" panose="02020603050405020304" pitchFamily="18" charset="0"/>
              </a:rPr>
              <a:t>      指报告期末在本单位工作，负担工程技术和工程技术管理工作，并具有工程技术工作能力的人员。</a:t>
            </a:r>
            <a:r>
              <a:rPr lang="zh-CN" altLang="en-US" sz="2400" smtClean="0">
                <a:latin typeface="黑体" panose="02010609060101010101" pitchFamily="2" charset="-122"/>
                <a:ea typeface="黑体" panose="02010609060101010101" pitchFamily="2" charset="-122"/>
                <a:cs typeface="Times New Roman" panose="02020603050405020304" pitchFamily="18" charset="0"/>
              </a:rPr>
              <a:t> </a:t>
            </a:r>
            <a:endParaRPr lang="zh-CN" altLang="en-US" sz="2400" smtClean="0">
              <a:latin typeface="黑体" panose="02010609060101010101" pitchFamily="2" charset="-122"/>
              <a:ea typeface="黑体" panose="02010609060101010101" pitchFamily="2" charset="-122"/>
              <a:cs typeface="Times New Roman" panose="02020603050405020304" pitchFamily="18" charset="0"/>
            </a:endParaRPr>
          </a:p>
          <a:p>
            <a:pPr eaLnBrk="1" hangingPunct="1">
              <a:buFont typeface="Arial" panose="020B0604020202020204" pitchFamily="34" charset="0"/>
              <a:buNone/>
            </a:pPr>
            <a:r>
              <a:rPr lang="zh-CN" altLang="en-US" sz="2000" smtClean="0">
                <a:latin typeface="黑体" panose="02010609060101010101" pitchFamily="2" charset="-122"/>
                <a:ea typeface="黑体" panose="02010609060101010101" pitchFamily="2" charset="-122"/>
                <a:cs typeface="Times New Roman" panose="02020603050405020304" pitchFamily="18" charset="0"/>
              </a:rPr>
              <a:t>   </a:t>
            </a:r>
            <a:endParaRPr lang="zh-CN" altLang="en-US" sz="2000" smtClean="0">
              <a:latin typeface="黑体" panose="02010609060101010101" pitchFamily="2" charset="-122"/>
              <a:ea typeface="黑体" panose="02010609060101010101" pitchFamily="2" charset="-122"/>
              <a:cs typeface="Times New Roman" panose="02020603050405020304" pitchFamily="18" charset="0"/>
            </a:endParaRPr>
          </a:p>
        </p:txBody>
      </p:sp>
      <p:sp>
        <p:nvSpPr>
          <p:cNvPr id="4" name="矩形 3"/>
          <p:cNvSpPr/>
          <p:nvPr/>
        </p:nvSpPr>
        <p:spPr>
          <a:xfrm>
            <a:off x="900113" y="3138488"/>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03781" name="矩形 2"/>
          <p:cNvSpPr>
            <a:spLocks noChangeArrowheads="1"/>
          </p:cNvSpPr>
          <p:nvPr/>
        </p:nvSpPr>
        <p:spPr bwMode="auto">
          <a:xfrm>
            <a:off x="971552" y="3768728"/>
            <a:ext cx="7559675" cy="2160591"/>
          </a:xfrm>
          <a:prstGeom prst="rect">
            <a:avLst/>
          </a:prstGeom>
          <a:noFill/>
          <a:ln w="9525">
            <a:noFill/>
            <a:miter lim="800000"/>
          </a:ln>
        </p:spPr>
        <p:txBody>
          <a:bodyPr>
            <a:spAutoFit/>
          </a:bodyPr>
          <a:lstStyle/>
          <a:p>
            <a:pPr algn="just">
              <a:lnSpc>
                <a:spcPct val="140000"/>
              </a:lnSpc>
            </a:pPr>
            <a:r>
              <a:rPr lang="zh-CN" altLang="en-US" sz="2400"/>
              <a:t>       不强调是否取得工程技术职务资格，而强调具有工程技术工作能力并负担工程技术和工程技术管理工作，不包括已取得工程技术职务资格或从大学、中专理工科系毕业，但未担任工程技术和工程技术管理工作的人员。</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03781"/>
                                        </p:tgtEl>
                                        <p:attrNameLst>
                                          <p:attrName>style.visibility</p:attrName>
                                        </p:attrNameLst>
                                      </p:cBhvr>
                                      <p:to>
                                        <p:strVal val="visible"/>
                                      </p:to>
                                    </p:set>
                                    <p:anim calcmode="lin" valueType="num">
                                      <p:cBhvr additive="base">
                                        <p:cTn id="10" dur="500"/>
                                        <p:tgtEl>
                                          <p:spTgt spid="203781"/>
                                        </p:tgtEl>
                                        <p:attrNameLst>
                                          <p:attrName>ppt_y</p:attrName>
                                        </p:attrNameLst>
                                      </p:cBhvr>
                                      <p:tavLst>
                                        <p:tav tm="0">
                                          <p:val>
                                            <p:strVal val="#ppt_y+#ppt_h*1.125000"/>
                                          </p:val>
                                        </p:tav>
                                        <p:tav tm="100000">
                                          <p:val>
                                            <p:strVal val="#ppt_y"/>
                                          </p:val>
                                        </p:tav>
                                      </p:tavLst>
                                    </p:anim>
                                    <p:animEffect transition="in" filter="wipe(up)">
                                      <p:cBhvr>
                                        <p:cTn id="11" dur="500"/>
                                        <p:tgtEl>
                                          <p:spTgt spid="203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378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098" name="Group 50"/>
          <p:cNvGraphicFramePr>
            <a:graphicFrameLocks noGrp="1"/>
          </p:cNvGraphicFramePr>
          <p:nvPr/>
        </p:nvGraphicFramePr>
        <p:xfrm>
          <a:off x="827088" y="1557342"/>
          <a:ext cx="7643812" cy="3618230"/>
        </p:xfrm>
        <a:graphic>
          <a:graphicData uri="http://schemas.openxmlformats.org/drawingml/2006/table">
            <a:tbl>
              <a:tblPr/>
              <a:tblGrid>
                <a:gridCol w="4500562"/>
                <a:gridCol w="1071563"/>
                <a:gridCol w="642937"/>
                <a:gridCol w="1428750"/>
              </a:tblGrid>
              <a:tr h="9445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4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甲</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乙</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丙</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七、年末自有施工机械设备</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净值</a:t>
                      </a: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30</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总台数</a:t>
                      </a: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台</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31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517525">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总功率</a:t>
                      </a: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千瓦</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32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570" name="矩形 2"/>
          <p:cNvSpPr>
            <a:spLocks noChangeArrowheads="1"/>
          </p:cNvSpPr>
          <p:nvPr/>
        </p:nvSpPr>
        <p:spPr bwMode="auto">
          <a:xfrm>
            <a:off x="1928815" y="849317"/>
            <a:ext cx="5128327" cy="584775"/>
          </a:xfrm>
          <a:prstGeom prst="rect">
            <a:avLst/>
          </a:prstGeom>
          <a:noFill/>
          <a:ln w="9525">
            <a:noFill/>
            <a:miter lim="800000"/>
          </a:ln>
        </p:spPr>
        <p:txBody>
          <a:bodyPr wrap="none">
            <a:spAutoFit/>
          </a:bodyPr>
          <a:lstStyle/>
          <a:p>
            <a:r>
              <a:rPr lang="zh-CN" altLang="en-US" sz="3200" b="1" dirty="0" smtClean="0">
                <a:solidFill>
                  <a:srgbClr val="FF6600"/>
                </a:solidFill>
                <a:latin typeface="Times New Roman" panose="02020603050405020304" pitchFamily="18" charset="0"/>
              </a:rPr>
              <a:t>七、</a:t>
            </a:r>
            <a:r>
              <a:rPr lang="zh-CN" altLang="en-US" sz="3200" b="1" dirty="0">
                <a:solidFill>
                  <a:srgbClr val="FF6600"/>
                </a:solidFill>
                <a:latin typeface="Times New Roman" panose="02020603050405020304" pitchFamily="18" charset="0"/>
              </a:rPr>
              <a:t>年末自有施工机械设备</a:t>
            </a:r>
            <a:endParaRPr lang="zh-CN" altLang="en-US" sz="3200" b="1" dirty="0">
              <a:solidFill>
                <a:srgbClr val="FF6600"/>
              </a:solidFill>
              <a:latin typeface="Times New Roman" panose="02020603050405020304" pitchFamily="18" charset="0"/>
            </a:endParaRPr>
          </a:p>
        </p:txBody>
      </p:sp>
      <p:sp>
        <p:nvSpPr>
          <p:cNvPr id="2" name="文本框 1"/>
          <p:cNvSpPr txBox="1"/>
          <p:nvPr/>
        </p:nvSpPr>
        <p:spPr>
          <a:xfrm>
            <a:off x="3131820" y="3861435"/>
            <a:ext cx="1503680" cy="737235"/>
          </a:xfrm>
          <a:prstGeom prst="rect">
            <a:avLst/>
          </a:prstGeom>
          <a:solidFill>
            <a:schemeClr val="accent6">
              <a:lumMod val="60000"/>
              <a:lumOff val="40000"/>
            </a:schemeClr>
          </a:solidFill>
        </p:spPr>
        <p:txBody>
          <a:bodyPr wrap="square" rtlCol="0" anchor="t">
            <a:spAutoFit/>
          </a:bodyPr>
          <a:p>
            <a:pPr>
              <a:lnSpc>
                <a:spcPct val="150000"/>
              </a:lnSpc>
            </a:pPr>
            <a:r>
              <a:rPr lang="zh-CN" altLang="en-US" sz="1400" b="1">
                <a:solidFill>
                  <a:srgbClr val="FF0000"/>
                </a:solidFill>
                <a:latin typeface="微软雅黑" panose="020B0503020204020204" pitchFamily="34" charset="-122"/>
                <a:ea typeface="微软雅黑" panose="020B0503020204020204" pitchFamily="34" charset="-122"/>
                <a:sym typeface="+mn-ea"/>
              </a:rPr>
              <a:t>四季度填报，前三季度无需填报</a:t>
            </a:r>
            <a:endParaRPr lang="zh-CN" altLang="en-US" sz="1400">
              <a:latin typeface="微软雅黑" panose="020B0503020204020204" pitchFamily="34" charset="-122"/>
              <a:ea typeface="微软雅黑" panose="020B0503020204020204" pitchFamily="34" charset="-122"/>
            </a:endParaRPr>
          </a:p>
        </p:txBody>
      </p:sp>
      <p:sp>
        <p:nvSpPr>
          <p:cNvPr id="3" name="文本框 2"/>
          <p:cNvSpPr txBox="1"/>
          <p:nvPr/>
        </p:nvSpPr>
        <p:spPr>
          <a:xfrm>
            <a:off x="5003800" y="3068955"/>
            <a:ext cx="3456940" cy="953135"/>
          </a:xfrm>
          <a:prstGeom prst="rect">
            <a:avLst/>
          </a:prstGeom>
          <a:solidFill>
            <a:schemeClr val="accent6">
              <a:lumMod val="60000"/>
              <a:lumOff val="40000"/>
            </a:schemeClr>
          </a:solidFill>
        </p:spPr>
        <p:txBody>
          <a:bodyPr wrap="square" rtlCol="0" anchor="t">
            <a:spAutoFit/>
          </a:bodyPr>
          <a:p>
            <a:r>
              <a:rPr lang="zh-CN" altLang="en-US" sz="1400" b="1" dirty="0">
                <a:latin typeface="微软雅黑" panose="020B0503020204020204" pitchFamily="34" charset="-122"/>
                <a:ea typeface="微软雅黑" panose="020B0503020204020204" pitchFamily="34" charset="-122"/>
                <a:sym typeface="+mn-ea"/>
              </a:rPr>
              <a:t>指</a:t>
            </a:r>
            <a:r>
              <a:rPr lang="zh-CN" altLang="en-US" sz="1400" b="1" u="sng" dirty="0">
                <a:solidFill>
                  <a:srgbClr val="FF0000"/>
                </a:solidFill>
                <a:latin typeface="微软雅黑" panose="020B0503020204020204" pitchFamily="34" charset="-122"/>
                <a:ea typeface="微软雅黑" panose="020B0503020204020204" pitchFamily="34" charset="-122"/>
                <a:sym typeface="+mn-ea"/>
              </a:rPr>
              <a:t>年末</a:t>
            </a:r>
            <a:r>
              <a:rPr lang="zh-CN" altLang="en-US" sz="1400" b="1" dirty="0">
                <a:latin typeface="微软雅黑" panose="020B0503020204020204" pitchFamily="34" charset="-122"/>
                <a:ea typeface="微软雅黑" panose="020B0503020204020204" pitchFamily="34" charset="-122"/>
                <a:sym typeface="+mn-ea"/>
              </a:rPr>
              <a:t>本企业（或单位）</a:t>
            </a:r>
            <a:r>
              <a:rPr lang="zh-CN" altLang="en-US" sz="1400" b="1" u="sng" dirty="0">
                <a:solidFill>
                  <a:srgbClr val="FF0000"/>
                </a:solidFill>
                <a:latin typeface="微软雅黑" panose="020B0503020204020204" pitchFamily="34" charset="-122"/>
                <a:ea typeface="微软雅黑" panose="020B0503020204020204" pitchFamily="34" charset="-122"/>
                <a:sym typeface="+mn-ea"/>
              </a:rPr>
              <a:t>自有</a:t>
            </a:r>
            <a:r>
              <a:rPr lang="zh-CN" altLang="en-US" sz="1400" b="1" dirty="0">
                <a:latin typeface="微软雅黑" panose="020B0503020204020204" pitchFamily="34" charset="-122"/>
                <a:ea typeface="微软雅黑" panose="020B0503020204020204" pitchFamily="34" charset="-122"/>
                <a:sym typeface="+mn-ea"/>
              </a:rPr>
              <a:t>的直接用于工程施工的各种机械设备。</a:t>
            </a:r>
            <a:r>
              <a:rPr lang="zh-CN" altLang="en-US" sz="1400" b="1" u="sng" dirty="0">
                <a:solidFill>
                  <a:srgbClr val="FF6600"/>
                </a:solidFill>
                <a:latin typeface="微软雅黑" panose="020B0503020204020204" pitchFamily="34" charset="-122"/>
                <a:ea typeface="微软雅黑" panose="020B0503020204020204" pitchFamily="34" charset="-122"/>
                <a:sym typeface="+mn-ea"/>
              </a:rPr>
              <a:t>不包括</a:t>
            </a:r>
            <a:r>
              <a:rPr lang="zh-CN" altLang="en-US" sz="1400" b="1" dirty="0">
                <a:latin typeface="微软雅黑" panose="020B0503020204020204" pitchFamily="34" charset="-122"/>
                <a:ea typeface="微软雅黑" panose="020B0503020204020204" pitchFamily="34" charset="-122"/>
                <a:sym typeface="+mn-ea"/>
              </a:rPr>
              <a:t>附属辅助生产机械设备、运输机械设备、生产试验机械设备</a:t>
            </a:r>
            <a:endParaRPr lang="zh-CN" altLang="en-US" sz="14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4" name="组合 41"/>
          <p:cNvGrpSpPr/>
          <p:nvPr/>
        </p:nvGrpSpPr>
        <p:grpSpPr bwMode="auto">
          <a:xfrm>
            <a:off x="281594" y="2636840"/>
            <a:ext cx="8569325" cy="3167063"/>
            <a:chOff x="2023374" y="1788468"/>
            <a:chExt cx="1899022" cy="2943522"/>
          </a:xfrm>
        </p:grpSpPr>
        <p:grpSp>
          <p:nvGrpSpPr>
            <p:cNvPr id="7189" name="组合 11"/>
            <p:cNvGrpSpPr/>
            <p:nvPr/>
          </p:nvGrpSpPr>
          <p:grpSpPr bwMode="auto">
            <a:xfrm>
              <a:off x="2023374" y="1788468"/>
              <a:ext cx="1899022" cy="2236340"/>
              <a:chOff x="3333038" y="1211888"/>
              <a:chExt cx="1899022" cy="2236340"/>
            </a:xfrm>
          </p:grpSpPr>
          <p:sp>
            <p:nvSpPr>
              <p:cNvPr id="56" name="矩形 55"/>
              <p:cNvSpPr/>
              <p:nvPr/>
            </p:nvSpPr>
            <p:spPr>
              <a:xfrm>
                <a:off x="3333038" y="1537970"/>
                <a:ext cx="18000" cy="1584176"/>
              </a:xfrm>
              <a:prstGeom prst="rect">
                <a:avLst/>
              </a:prstGeom>
              <a:gradFill>
                <a:gsLst>
                  <a:gs pos="50000">
                    <a:schemeClr val="tx1">
                      <a:lumMod val="50000"/>
                      <a:lumOff val="50000"/>
                    </a:schemeClr>
                  </a:gs>
                  <a:gs pos="0">
                    <a:schemeClr val="bg1">
                      <a:alpha val="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57" name="矩形 6"/>
              <p:cNvSpPr/>
              <p:nvPr/>
            </p:nvSpPr>
            <p:spPr>
              <a:xfrm>
                <a:off x="3347814" y="1211888"/>
                <a:ext cx="1872285" cy="2238257"/>
              </a:xfrm>
              <a:prstGeom prst="rect">
                <a:avLst/>
              </a:prstGeom>
              <a:solidFill>
                <a:schemeClr val="bg1">
                  <a:lumMod val="95000"/>
                </a:schemeClr>
              </a:solidFill>
              <a:ln w="127">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sp>
            <p:nvSpPr>
              <p:cNvPr id="58" name="矩形 57"/>
              <p:cNvSpPr/>
              <p:nvPr/>
            </p:nvSpPr>
            <p:spPr>
              <a:xfrm>
                <a:off x="5214060" y="1537970"/>
                <a:ext cx="18000" cy="1584176"/>
              </a:xfrm>
              <a:prstGeom prst="rect">
                <a:avLst/>
              </a:prstGeom>
              <a:gradFill>
                <a:gsLst>
                  <a:gs pos="50000">
                    <a:schemeClr val="tx1">
                      <a:lumMod val="50000"/>
                      <a:lumOff val="50000"/>
                    </a:schemeClr>
                  </a:gs>
                  <a:gs pos="0">
                    <a:schemeClr val="bg1">
                      <a:alpha val="0"/>
                    </a:scheme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grpSp>
        <p:sp>
          <p:nvSpPr>
            <p:cNvPr id="44" name="矩形 24"/>
            <p:cNvSpPr/>
            <p:nvPr/>
          </p:nvSpPr>
          <p:spPr>
            <a:xfrm>
              <a:off x="2037798" y="4038529"/>
              <a:ext cx="1872285" cy="693461"/>
            </a:xfrm>
            <a:prstGeom prst="rect">
              <a:avLst/>
            </a:prstGeom>
            <a:gradFill flip="none" rotWithShape="1">
              <a:gsLst>
                <a:gs pos="0">
                  <a:schemeClr val="bg1">
                    <a:lumMod val="95000"/>
                    <a:shade val="67500"/>
                    <a:satMod val="115000"/>
                  </a:schemeClr>
                </a:gs>
                <a:gs pos="100000">
                  <a:schemeClr val="bg1"/>
                </a:gs>
              </a:gsLst>
              <a:lin ang="5400000" scaled="1"/>
              <a:tileRect/>
            </a:gradFill>
            <a:ln w="127">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a:p>
          </p:txBody>
        </p:sp>
      </p:grpSp>
      <p:pic>
        <p:nvPicPr>
          <p:cNvPr id="24" name="图片 23" descr="1637563999164.jpg"/>
          <p:cNvPicPr>
            <a:picLocks noChangeAspect="1"/>
          </p:cNvPicPr>
          <p:nvPr/>
        </p:nvPicPr>
        <p:blipFill>
          <a:blip r:embed="rId1"/>
          <a:srcRect t="27083" b="54167"/>
          <a:stretch>
            <a:fillRect/>
          </a:stretch>
        </p:blipFill>
        <p:spPr>
          <a:xfrm>
            <a:off x="0" y="0"/>
            <a:ext cx="9144000" cy="1857364"/>
          </a:xfrm>
          <a:prstGeom prst="rect">
            <a:avLst/>
          </a:prstGeom>
        </p:spPr>
      </p:pic>
      <p:sp>
        <p:nvSpPr>
          <p:cNvPr id="7175" name="TextBox 83"/>
          <p:cNvSpPr txBox="1">
            <a:spLocks noChangeArrowheads="1"/>
          </p:cNvSpPr>
          <p:nvPr/>
        </p:nvSpPr>
        <p:spPr bwMode="auto">
          <a:xfrm>
            <a:off x="295247" y="3788733"/>
            <a:ext cx="8137525" cy="2245360"/>
          </a:xfrm>
          <a:prstGeom prst="rect">
            <a:avLst/>
          </a:prstGeom>
          <a:noFill/>
          <a:ln w="9525">
            <a:noFill/>
            <a:miter lim="800000"/>
          </a:ln>
        </p:spPr>
        <p:txBody>
          <a:bodyPr>
            <a:spAutoFit/>
          </a:bodyPr>
          <a:lstStyle/>
          <a:p>
            <a:pPr algn="just"/>
            <a:r>
              <a:rPr lang="zh-CN" altLang="en-US" sz="2800" u="sng" dirty="0">
                <a:solidFill>
                  <a:srgbClr val="FF0000"/>
                </a:solidFill>
              </a:rPr>
              <a:t>辖区内有资质</a:t>
            </a:r>
            <a:r>
              <a:rPr lang="zh-CN" altLang="en-US" sz="2800" dirty="0"/>
              <a:t>的建筑业</a:t>
            </a:r>
            <a:r>
              <a:rPr lang="zh-CN" altLang="en-US" sz="2800" u="sng" dirty="0">
                <a:solidFill>
                  <a:srgbClr val="FF0000"/>
                </a:solidFill>
              </a:rPr>
              <a:t>法人</a:t>
            </a:r>
            <a:r>
              <a:rPr lang="zh-CN" altLang="en-US" sz="2800" dirty="0"/>
              <a:t>单位，即指领取了</a:t>
            </a:r>
            <a:r>
              <a:rPr lang="en-US" altLang="zh-CN" sz="2800" dirty="0"/>
              <a:t>《</a:t>
            </a:r>
            <a:r>
              <a:rPr lang="zh-CN" altLang="en-US" sz="2800" dirty="0"/>
              <a:t>企业法人营业执照</a:t>
            </a:r>
            <a:r>
              <a:rPr lang="en-US" altLang="zh-CN" sz="2800" dirty="0"/>
              <a:t>》</a:t>
            </a:r>
            <a:r>
              <a:rPr lang="zh-CN" altLang="en-US" sz="2800" dirty="0"/>
              <a:t>，并经各级建设行政主管部门审核批准，获得</a:t>
            </a:r>
            <a:r>
              <a:rPr lang="zh-CN" altLang="en-US" sz="2800" dirty="0">
                <a:solidFill>
                  <a:srgbClr val="FF0000"/>
                </a:solidFill>
              </a:rPr>
              <a:t>总承包</a:t>
            </a:r>
            <a:r>
              <a:rPr lang="zh-CN" altLang="en-US" sz="2800" dirty="0"/>
              <a:t>、</a:t>
            </a:r>
            <a:r>
              <a:rPr lang="zh-CN" altLang="en-US" sz="2800" dirty="0">
                <a:solidFill>
                  <a:srgbClr val="FF0000"/>
                </a:solidFill>
              </a:rPr>
              <a:t>专业承包</a:t>
            </a:r>
            <a:r>
              <a:rPr lang="en-US" altLang="zh-CN" sz="2800" dirty="0"/>
              <a:t>《</a:t>
            </a:r>
            <a:r>
              <a:rPr lang="zh-CN" altLang="en-US" sz="2800" dirty="0"/>
              <a:t>建筑业企业资质证书</a:t>
            </a:r>
            <a:r>
              <a:rPr lang="en-US" altLang="zh-CN" sz="2800" dirty="0"/>
              <a:t>》</a:t>
            </a:r>
            <a:r>
              <a:rPr lang="zh-CN" altLang="en-US" sz="2800" dirty="0"/>
              <a:t>的建筑业法人单位，按照</a:t>
            </a:r>
            <a:r>
              <a:rPr lang="zh-CN" altLang="en-US" sz="2800" u="sng" dirty="0">
                <a:solidFill>
                  <a:srgbClr val="FF0000"/>
                </a:solidFill>
              </a:rPr>
              <a:t>法人单位注册地</a:t>
            </a:r>
            <a:r>
              <a:rPr lang="zh-CN" altLang="en-US" sz="2800" dirty="0"/>
              <a:t>原则进行统计。</a:t>
            </a:r>
            <a:endParaRPr lang="zh-CN" altLang="en-US" sz="2800" dirty="0">
              <a:latin typeface="Times New Roman" panose="02020603050405020304" pitchFamily="18" charset="0"/>
            </a:endParaRPr>
          </a:p>
        </p:txBody>
      </p:sp>
      <p:sp>
        <p:nvSpPr>
          <p:cNvPr id="7176" name="矩形 2"/>
          <p:cNvSpPr>
            <a:spLocks noChangeArrowheads="1"/>
          </p:cNvSpPr>
          <p:nvPr/>
        </p:nvSpPr>
        <p:spPr bwMode="auto">
          <a:xfrm>
            <a:off x="428598" y="1857365"/>
            <a:ext cx="1620957" cy="738664"/>
          </a:xfrm>
          <a:prstGeom prst="rect">
            <a:avLst/>
          </a:prstGeom>
          <a:noFill/>
          <a:ln w="9525">
            <a:noFill/>
            <a:miter lim="800000"/>
          </a:ln>
        </p:spPr>
        <p:txBody>
          <a:bodyPr wrap="none">
            <a:spAutoFit/>
          </a:bodyPr>
          <a:lstStyle/>
          <a:p>
            <a:pPr>
              <a:lnSpc>
                <a:spcPct val="150000"/>
              </a:lnSpc>
            </a:pPr>
            <a:r>
              <a:rPr lang="zh-CN" altLang="en-US" sz="2800" dirty="0">
                <a:solidFill>
                  <a:srgbClr val="E46C0A"/>
                </a:solidFill>
              </a:rPr>
              <a:t>统计范围</a:t>
            </a:r>
            <a:endParaRPr lang="zh-CN" altLang="en-US" sz="2800" dirty="0">
              <a:solidFill>
                <a:srgbClr val="E46C0A"/>
              </a:solidFill>
            </a:endParaRPr>
          </a:p>
        </p:txBody>
      </p:sp>
      <p:sp>
        <p:nvSpPr>
          <p:cNvPr id="87" name="椭圆 86"/>
          <p:cNvSpPr/>
          <p:nvPr/>
        </p:nvSpPr>
        <p:spPr>
          <a:xfrm rot="1800000">
            <a:off x="1101528" y="3378999"/>
            <a:ext cx="127000" cy="153987"/>
          </a:xfrm>
          <a:prstGeom prst="ellipse">
            <a:avLst/>
          </a:prstGeom>
          <a:gradFill>
            <a:gsLst>
              <a:gs pos="0">
                <a:schemeClr val="bg1">
                  <a:lumMod val="75000"/>
                </a:schemeClr>
              </a:gs>
              <a:gs pos="100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dirty="0"/>
          </a:p>
        </p:txBody>
      </p:sp>
      <p:sp>
        <p:nvSpPr>
          <p:cNvPr id="88" name="椭圆 87"/>
          <p:cNvSpPr/>
          <p:nvPr/>
        </p:nvSpPr>
        <p:spPr>
          <a:xfrm rot="1800000">
            <a:off x="672900" y="3378999"/>
            <a:ext cx="127000" cy="153987"/>
          </a:xfrm>
          <a:prstGeom prst="ellipse">
            <a:avLst/>
          </a:prstGeom>
          <a:gradFill>
            <a:gsLst>
              <a:gs pos="0">
                <a:schemeClr val="bg1">
                  <a:lumMod val="75000"/>
                </a:schemeClr>
              </a:gs>
              <a:gs pos="100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dirty="0"/>
          </a:p>
        </p:txBody>
      </p:sp>
      <p:sp>
        <p:nvSpPr>
          <p:cNvPr id="89" name="椭圆 88"/>
          <p:cNvSpPr/>
          <p:nvPr/>
        </p:nvSpPr>
        <p:spPr>
          <a:xfrm rot="1800000">
            <a:off x="530025" y="3378999"/>
            <a:ext cx="127000" cy="153987"/>
          </a:xfrm>
          <a:prstGeom prst="ellipse">
            <a:avLst/>
          </a:prstGeom>
          <a:gradFill>
            <a:gsLst>
              <a:gs pos="0">
                <a:schemeClr val="bg1">
                  <a:lumMod val="75000"/>
                </a:schemeClr>
              </a:gs>
              <a:gs pos="100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dirty="0"/>
          </a:p>
        </p:txBody>
      </p:sp>
      <p:sp>
        <p:nvSpPr>
          <p:cNvPr id="93" name="椭圆 92"/>
          <p:cNvSpPr/>
          <p:nvPr/>
        </p:nvSpPr>
        <p:spPr>
          <a:xfrm rot="1800000">
            <a:off x="815670" y="3379393"/>
            <a:ext cx="128587" cy="153987"/>
          </a:xfrm>
          <a:prstGeom prst="ellipse">
            <a:avLst/>
          </a:prstGeom>
          <a:gradFill>
            <a:gsLst>
              <a:gs pos="0">
                <a:schemeClr val="bg1">
                  <a:lumMod val="75000"/>
                </a:schemeClr>
              </a:gs>
              <a:gs pos="100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dirty="0"/>
          </a:p>
        </p:txBody>
      </p:sp>
      <p:sp>
        <p:nvSpPr>
          <p:cNvPr id="94" name="椭圆 93"/>
          <p:cNvSpPr/>
          <p:nvPr/>
        </p:nvSpPr>
        <p:spPr>
          <a:xfrm rot="1800000">
            <a:off x="968350" y="3382963"/>
            <a:ext cx="128587" cy="153987"/>
          </a:xfrm>
          <a:prstGeom prst="ellipse">
            <a:avLst/>
          </a:prstGeom>
          <a:gradFill>
            <a:gsLst>
              <a:gs pos="0">
                <a:schemeClr val="bg1">
                  <a:lumMod val="75000"/>
                </a:schemeClr>
              </a:gs>
              <a:gs pos="100000">
                <a:schemeClr val="bg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2400" dirty="0"/>
          </a:p>
        </p:txBody>
      </p:sp>
      <p:sp>
        <p:nvSpPr>
          <p:cNvPr id="7186" name="Rectangle 6"/>
          <p:cNvSpPr>
            <a:spLocks noChangeArrowheads="1"/>
          </p:cNvSpPr>
          <p:nvPr/>
        </p:nvSpPr>
        <p:spPr bwMode="auto">
          <a:xfrm>
            <a:off x="1000102" y="1"/>
            <a:ext cx="6264275" cy="923330"/>
          </a:xfrm>
          <a:prstGeom prst="rect">
            <a:avLst/>
          </a:prstGeom>
          <a:noFill/>
          <a:ln w="9525">
            <a:noFill/>
            <a:miter lim="800000"/>
          </a:ln>
        </p:spPr>
        <p:txBody>
          <a:bodyPr>
            <a:spAutoFit/>
          </a:bodyPr>
          <a:lstStyle/>
          <a:p>
            <a:pPr algn="ctr">
              <a:lnSpc>
                <a:spcPct val="150000"/>
              </a:lnSpc>
            </a:pPr>
            <a:r>
              <a:rPr lang="zh-CN" altLang="en-US" sz="3600" b="1" dirty="0">
                <a:solidFill>
                  <a:schemeClr val="accent6">
                    <a:lumMod val="75000"/>
                  </a:schemeClr>
                </a:solidFill>
                <a:latin typeface="Times New Roman" panose="02020603050405020304" pitchFamily="18" charset="0"/>
              </a:rPr>
              <a:t>一、总说明</a:t>
            </a:r>
            <a:endParaRPr lang="zh-CN" altLang="en-US" sz="3600" b="1" dirty="0">
              <a:solidFill>
                <a:schemeClr val="accent6">
                  <a:lumMod val="75000"/>
                </a:schemeClr>
              </a:solidFill>
              <a:latin typeface="Times New Roman" panose="02020603050405020304" pitchFamily="18" charset="0"/>
            </a:endParaRPr>
          </a:p>
        </p:txBody>
      </p:sp>
      <p:sp>
        <p:nvSpPr>
          <p:cNvPr id="7188" name="矩形 2"/>
          <p:cNvSpPr>
            <a:spLocks noChangeArrowheads="1"/>
          </p:cNvSpPr>
          <p:nvPr/>
        </p:nvSpPr>
        <p:spPr bwMode="auto">
          <a:xfrm>
            <a:off x="2844140" y="5804217"/>
            <a:ext cx="2926080" cy="645160"/>
          </a:xfrm>
          <a:prstGeom prst="rect">
            <a:avLst/>
          </a:prstGeom>
          <a:noFill/>
          <a:ln w="9525">
            <a:noFill/>
            <a:miter lim="800000"/>
          </a:ln>
        </p:spPr>
        <p:txBody>
          <a:bodyPr wrap="none">
            <a:spAutoFit/>
          </a:bodyPr>
          <a:lstStyle/>
          <a:p>
            <a:pPr>
              <a:lnSpc>
                <a:spcPct val="150000"/>
              </a:lnSpc>
            </a:pPr>
            <a:r>
              <a:rPr lang="zh-CN" altLang="en-US" sz="2400" dirty="0">
                <a:solidFill>
                  <a:srgbClr val="E46C0A"/>
                </a:solidFill>
              </a:rPr>
              <a:t>建筑业新增单位纳统</a:t>
            </a:r>
            <a:endParaRPr lang="en-US" altLang="zh-CN" sz="2400" dirty="0">
              <a:solidFill>
                <a:srgbClr val="E46C0A"/>
              </a:solidFill>
            </a:endParaRPr>
          </a:p>
        </p:txBody>
      </p:sp>
      <p:pic>
        <p:nvPicPr>
          <p:cNvPr id="25" name="Picture 13"/>
          <p:cNvPicPr>
            <a:picLocks noChangeAspect="1" noChangeArrowheads="1"/>
          </p:cNvPicPr>
          <p:nvPr/>
        </p:nvPicPr>
        <p:blipFill>
          <a:blip r:embed="rId2"/>
          <a:srcRect/>
          <a:stretch>
            <a:fillRect/>
          </a:stretch>
        </p:blipFill>
        <p:spPr bwMode="auto">
          <a:xfrm>
            <a:off x="0" y="0"/>
            <a:ext cx="919162" cy="928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ChangeArrowheads="1"/>
          </p:cNvSpPr>
          <p:nvPr/>
        </p:nvSpPr>
        <p:spPr bwMode="auto">
          <a:xfrm>
            <a:off x="755652" y="981078"/>
            <a:ext cx="7921625" cy="4789003"/>
          </a:xfrm>
          <a:prstGeom prst="rect">
            <a:avLst/>
          </a:prstGeom>
          <a:noFill/>
          <a:ln w="9525">
            <a:noFill/>
            <a:miter lim="800000"/>
          </a:ln>
        </p:spPr>
        <p:txBody>
          <a:bodyPr>
            <a:spAutoFit/>
          </a:bodyPr>
          <a:lstStyle/>
          <a:p>
            <a:pPr algn="just">
              <a:lnSpc>
                <a:spcPct val="140000"/>
              </a:lnSpc>
            </a:pPr>
            <a:r>
              <a:rPr lang="en-US" altLang="zh-CN" sz="2600">
                <a:solidFill>
                  <a:schemeClr val="tx2"/>
                </a:solidFill>
              </a:rPr>
              <a:t>30 </a:t>
            </a:r>
            <a:r>
              <a:rPr lang="zh-CN" altLang="en-US" sz="2600">
                <a:solidFill>
                  <a:schemeClr val="tx2"/>
                </a:solidFill>
              </a:rPr>
              <a:t>年末自有施工机械设备净值</a:t>
            </a:r>
            <a:endParaRPr lang="zh-CN" altLang="en-US" sz="2600">
              <a:solidFill>
                <a:schemeClr val="bg1"/>
              </a:solidFill>
            </a:endParaRPr>
          </a:p>
          <a:p>
            <a:pPr algn="just">
              <a:lnSpc>
                <a:spcPct val="140000"/>
              </a:lnSpc>
            </a:pPr>
            <a:r>
              <a:rPr lang="zh-CN" altLang="en-US" sz="2400">
                <a:solidFill>
                  <a:srgbClr val="FF6600"/>
                </a:solidFill>
              </a:rPr>
              <a:t>计算公式：</a:t>
            </a:r>
            <a:endParaRPr lang="zh-CN" altLang="en-US" sz="2400">
              <a:solidFill>
                <a:srgbClr val="FF6600"/>
              </a:solidFill>
            </a:endParaRPr>
          </a:p>
          <a:p>
            <a:pPr algn="just">
              <a:lnSpc>
                <a:spcPct val="140000"/>
              </a:lnSpc>
            </a:pPr>
            <a:r>
              <a:rPr lang="zh-CN" altLang="en-US" sz="2400"/>
              <a:t>机械设备净值＝报告期内机械设备原值－机械设备折旧额</a:t>
            </a:r>
            <a:endParaRPr lang="zh-CN" altLang="en-US" sz="2400"/>
          </a:p>
          <a:p>
            <a:pPr algn="just">
              <a:lnSpc>
                <a:spcPct val="140000"/>
              </a:lnSpc>
            </a:pPr>
            <a:r>
              <a:rPr lang="zh-CN" altLang="en-US" sz="2400"/>
              <a:t>机械设备原值＝报告期内机械设备实有台数的原值之和</a:t>
            </a:r>
            <a:endParaRPr lang="zh-CN" altLang="en-US" sz="2400"/>
          </a:p>
          <a:p>
            <a:pPr algn="just">
              <a:lnSpc>
                <a:spcPct val="140000"/>
              </a:lnSpc>
            </a:pPr>
            <a:r>
              <a:rPr lang="zh-CN" altLang="en-US" sz="2400"/>
              <a:t>报告期折旧额＝报告期内机械设备按规定的各种折旧率计算的折旧数额之和</a:t>
            </a:r>
            <a:endParaRPr lang="zh-CN" altLang="en-US" sz="2400"/>
          </a:p>
          <a:p>
            <a:pPr algn="just">
              <a:lnSpc>
                <a:spcPct val="140000"/>
              </a:lnSpc>
            </a:pPr>
            <a:r>
              <a:rPr lang="zh-CN" altLang="en-US" sz="2400"/>
              <a:t>年折旧额＝（原值－残值＋清理费）</a:t>
            </a:r>
            <a:r>
              <a:rPr lang="en-US" altLang="zh-CN" sz="2400"/>
              <a:t>÷</a:t>
            </a:r>
            <a:r>
              <a:rPr lang="zh-CN" altLang="en-US" sz="2400"/>
              <a:t>使用年限 </a:t>
            </a:r>
            <a:endParaRPr lang="zh-CN" altLang="en-US" sz="2400"/>
          </a:p>
          <a:p>
            <a:pPr algn="just">
              <a:lnSpc>
                <a:spcPct val="140000"/>
              </a:lnSpc>
            </a:pPr>
            <a:r>
              <a:rPr lang="zh-CN" altLang="en-US" sz="2400"/>
              <a:t>　　　    ＝ 原值</a:t>
            </a:r>
            <a:r>
              <a:rPr lang="en-US" altLang="zh-CN" sz="2400"/>
              <a:t>×</a:t>
            </a:r>
            <a:r>
              <a:rPr lang="zh-CN" altLang="en-US" sz="2400"/>
              <a:t>年折旧率</a:t>
            </a:r>
            <a:endParaRPr lang="zh-CN" altLang="en-US" sz="2400"/>
          </a:p>
          <a:p>
            <a:pPr algn="just">
              <a:lnSpc>
                <a:spcPct val="140000"/>
              </a:lnSpc>
            </a:pPr>
            <a:r>
              <a:rPr lang="zh-CN" altLang="en-US" sz="2400"/>
              <a:t>年折旧率＝年折旧额</a:t>
            </a:r>
            <a:r>
              <a:rPr lang="en-US" altLang="zh-CN" sz="2400"/>
              <a:t>÷</a:t>
            </a:r>
            <a:r>
              <a:rPr lang="zh-CN" altLang="en-US" sz="2400"/>
              <a:t>原值</a:t>
            </a:r>
            <a:r>
              <a:rPr lang="en-US" altLang="zh-CN" sz="2400"/>
              <a:t>×100</a:t>
            </a:r>
            <a:r>
              <a:rPr lang="zh-CN" altLang="en-US" sz="2400"/>
              <a:t>％</a:t>
            </a:r>
            <a:endParaRPr lang="zh-CN" altLang="en-US" sz="240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ChangeArrowheads="1"/>
          </p:cNvSpPr>
          <p:nvPr/>
        </p:nvSpPr>
        <p:spPr bwMode="auto">
          <a:xfrm>
            <a:off x="682945" y="2061212"/>
            <a:ext cx="7775575" cy="1754326"/>
          </a:xfrm>
          <a:prstGeom prst="rect">
            <a:avLst/>
          </a:prstGeom>
          <a:noFill/>
          <a:ln w="9525">
            <a:noFill/>
            <a:miter lim="800000"/>
          </a:ln>
        </p:spPr>
        <p:txBody>
          <a:bodyPr>
            <a:spAutoFit/>
          </a:bodyPr>
          <a:lstStyle/>
          <a:p>
            <a:pPr algn="just">
              <a:lnSpc>
                <a:spcPct val="150000"/>
              </a:lnSpc>
            </a:pPr>
            <a:r>
              <a:rPr lang="zh-CN" altLang="en-US" sz="2400" dirty="0">
                <a:latin typeface="Times New Roman" panose="02020603050405020304" pitchFamily="18" charset="0"/>
              </a:rPr>
              <a:t>机械设备相关</a:t>
            </a:r>
            <a:r>
              <a:rPr lang="zh-CN" altLang="en-US" sz="2400" dirty="0"/>
              <a:t>指标通常依据企业的</a:t>
            </a:r>
            <a:r>
              <a:rPr lang="zh-CN" altLang="en-US" sz="2400" dirty="0">
                <a:solidFill>
                  <a:srgbClr val="FF0000"/>
                </a:solidFill>
              </a:rPr>
              <a:t>原始记录表</a:t>
            </a:r>
            <a:r>
              <a:rPr lang="zh-CN" altLang="en-US" sz="2400" dirty="0"/>
              <a:t>进行填报。例如，某企业编制</a:t>
            </a:r>
            <a:r>
              <a:rPr lang="en-US" altLang="zh-CN" sz="2400" dirty="0"/>
              <a:t>《</a:t>
            </a:r>
            <a:r>
              <a:rPr lang="zh-CN" altLang="en-US" sz="2400" dirty="0"/>
              <a:t>企业机械设备汇总表</a:t>
            </a:r>
            <a:r>
              <a:rPr lang="en-US" altLang="zh-CN" sz="2400" dirty="0"/>
              <a:t>》</a:t>
            </a:r>
            <a:r>
              <a:rPr lang="zh-CN" altLang="en-US" sz="2400" dirty="0"/>
              <a:t>或根据财务部门的固定资产相关资料。  </a:t>
            </a:r>
            <a:endParaRPr lang="zh-CN" altLang="en-US" sz="2400" dirty="0"/>
          </a:p>
        </p:txBody>
      </p:sp>
      <p:sp>
        <p:nvSpPr>
          <p:cNvPr id="3" name="矩形 2"/>
          <p:cNvSpPr/>
          <p:nvPr/>
        </p:nvSpPr>
        <p:spPr>
          <a:xfrm>
            <a:off x="755652" y="1125538"/>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pic>
        <p:nvPicPr>
          <p:cNvPr id="4" name="图片 3" descr="1637563999164.jpg"/>
          <p:cNvPicPr>
            <a:picLocks noChangeAspect="1"/>
          </p:cNvPicPr>
          <p:nvPr/>
        </p:nvPicPr>
        <p:blipFill>
          <a:blip r:embed="rId1"/>
          <a:srcRect t="66667"/>
          <a:stretch>
            <a:fillRect/>
          </a:stretch>
        </p:blipFill>
        <p:spPr>
          <a:xfrm>
            <a:off x="1" y="4572008"/>
            <a:ext cx="9144000" cy="2285992"/>
          </a:xfrm>
          <a:prstGeom prst="rect">
            <a:avLst/>
          </a:prstGeom>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ChangeArrowheads="1"/>
          </p:cNvSpPr>
          <p:nvPr/>
        </p:nvSpPr>
        <p:spPr bwMode="auto">
          <a:xfrm>
            <a:off x="755650" y="1581154"/>
            <a:ext cx="3671888" cy="4524315"/>
          </a:xfrm>
          <a:prstGeom prst="rect">
            <a:avLst/>
          </a:prstGeom>
          <a:noFill/>
          <a:ln w="9525">
            <a:noFill/>
            <a:miter lim="800000"/>
          </a:ln>
        </p:spPr>
        <p:txBody>
          <a:bodyPr>
            <a:spAutoFit/>
          </a:bodyPr>
          <a:lstStyle/>
          <a:p>
            <a:pPr algn="just">
              <a:lnSpc>
                <a:spcPct val="120000"/>
              </a:lnSpc>
            </a:pPr>
            <a:r>
              <a:rPr lang="en-US" altLang="zh-CN" sz="2400" dirty="0"/>
              <a:t>(1</a:t>
            </a:r>
            <a:r>
              <a:rPr lang="en-US" altLang="zh-CN" sz="2400" dirty="0" smtClean="0"/>
              <a:t>)</a:t>
            </a:r>
            <a:r>
              <a:rPr lang="zh-CN" altLang="en-US" sz="2400" dirty="0" smtClean="0"/>
              <a:t>自有施工机械设备必须</a:t>
            </a:r>
            <a:r>
              <a:rPr lang="zh-CN" altLang="en-US" sz="2400" dirty="0"/>
              <a:t>是建筑业企业在册的、全部的、自有的机械设备（</a:t>
            </a:r>
            <a:r>
              <a:rPr lang="zh-CN" altLang="en-US" sz="2400" dirty="0">
                <a:solidFill>
                  <a:srgbClr val="FF0000"/>
                </a:solidFill>
              </a:rPr>
              <a:t>含融资性租赁的设备</a:t>
            </a:r>
            <a:r>
              <a:rPr lang="zh-CN" altLang="en-US" sz="2400" dirty="0"/>
              <a:t>）；</a:t>
            </a:r>
            <a:endParaRPr lang="zh-CN" altLang="en-US" sz="2400" dirty="0"/>
          </a:p>
          <a:p>
            <a:pPr algn="just">
              <a:lnSpc>
                <a:spcPct val="120000"/>
              </a:lnSpc>
            </a:pPr>
            <a:r>
              <a:rPr lang="en-US" altLang="zh-CN" sz="2400" dirty="0"/>
              <a:t>(2)</a:t>
            </a:r>
            <a:r>
              <a:rPr lang="zh-CN" altLang="en-US" sz="2400" dirty="0"/>
              <a:t>建筑业企业作为固定资产已</a:t>
            </a:r>
            <a:r>
              <a:rPr lang="zh-CN" altLang="en-US" sz="2400" u="sng" dirty="0">
                <a:solidFill>
                  <a:srgbClr val="FF0000"/>
                </a:solidFill>
              </a:rPr>
              <a:t>验收入账</a:t>
            </a:r>
            <a:r>
              <a:rPr lang="zh-CN" altLang="en-US" sz="2400" dirty="0"/>
              <a:t>的全部机械设备；</a:t>
            </a:r>
            <a:endParaRPr lang="zh-CN" altLang="en-US" sz="2400" dirty="0"/>
          </a:p>
          <a:p>
            <a:pPr algn="just">
              <a:lnSpc>
                <a:spcPct val="120000"/>
              </a:lnSpc>
            </a:pPr>
            <a:r>
              <a:rPr lang="en-US" altLang="zh-CN" sz="2400" dirty="0"/>
              <a:t>(3)</a:t>
            </a:r>
            <a:r>
              <a:rPr lang="zh-CN" altLang="en-US" sz="2400" dirty="0"/>
              <a:t>机械设备统计的各项指标均按企业</a:t>
            </a:r>
            <a:r>
              <a:rPr lang="zh-CN" altLang="en-US" sz="2400" u="sng" dirty="0">
                <a:solidFill>
                  <a:srgbClr val="FF0000"/>
                </a:solidFill>
              </a:rPr>
              <a:t>所有权</a:t>
            </a:r>
            <a:r>
              <a:rPr lang="zh-CN" altLang="en-US" sz="2400" dirty="0"/>
              <a:t>进行统计；</a:t>
            </a:r>
            <a:endParaRPr lang="zh-CN" altLang="en-US" sz="2400" dirty="0"/>
          </a:p>
        </p:txBody>
      </p:sp>
      <p:sp>
        <p:nvSpPr>
          <p:cNvPr id="3" name="矩形 2"/>
          <p:cNvSpPr/>
          <p:nvPr/>
        </p:nvSpPr>
        <p:spPr>
          <a:xfrm>
            <a:off x="900113" y="923925"/>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32451" name="Freeform 71"/>
          <p:cNvSpPr>
            <a:spLocks noEditPoints="1"/>
          </p:cNvSpPr>
          <p:nvPr/>
        </p:nvSpPr>
        <p:spPr bwMode="auto">
          <a:xfrm>
            <a:off x="5580063" y="692154"/>
            <a:ext cx="933450" cy="868363"/>
          </a:xfrm>
          <a:custGeom>
            <a:avLst/>
            <a:gdLst>
              <a:gd name="T0" fmla="*/ 2147483647 w 200"/>
              <a:gd name="T1" fmla="*/ 2147483647 h 196"/>
              <a:gd name="T2" fmla="*/ 2147483647 w 200"/>
              <a:gd name="T3" fmla="*/ 2147483647 h 196"/>
              <a:gd name="T4" fmla="*/ 2147483647 w 200"/>
              <a:gd name="T5" fmla="*/ 2147483647 h 196"/>
              <a:gd name="T6" fmla="*/ 2147483647 w 200"/>
              <a:gd name="T7" fmla="*/ 2147483647 h 196"/>
              <a:gd name="T8" fmla="*/ 2147483647 w 200"/>
              <a:gd name="T9" fmla="*/ 2147483647 h 196"/>
              <a:gd name="T10" fmla="*/ 2147483647 w 200"/>
              <a:gd name="T11" fmla="*/ 2147483647 h 196"/>
              <a:gd name="T12" fmla="*/ 2147483647 w 200"/>
              <a:gd name="T13" fmla="*/ 2147483647 h 196"/>
              <a:gd name="T14" fmla="*/ 2147483647 w 200"/>
              <a:gd name="T15" fmla="*/ 2147483647 h 196"/>
              <a:gd name="T16" fmla="*/ 2147483647 w 200"/>
              <a:gd name="T17" fmla="*/ 2147483647 h 196"/>
              <a:gd name="T18" fmla="*/ 2147483647 w 200"/>
              <a:gd name="T19" fmla="*/ 2147483647 h 196"/>
              <a:gd name="T20" fmla="*/ 2147483647 w 200"/>
              <a:gd name="T21" fmla="*/ 2147483647 h 196"/>
              <a:gd name="T22" fmla="*/ 2147483647 w 200"/>
              <a:gd name="T23" fmla="*/ 2147483647 h 196"/>
              <a:gd name="T24" fmla="*/ 2147483647 w 200"/>
              <a:gd name="T25" fmla="*/ 2147483647 h 196"/>
              <a:gd name="T26" fmla="*/ 2147483647 w 200"/>
              <a:gd name="T27" fmla="*/ 2147483647 h 196"/>
              <a:gd name="T28" fmla="*/ 2147483647 w 200"/>
              <a:gd name="T29" fmla="*/ 2147483647 h 196"/>
              <a:gd name="T30" fmla="*/ 2147483647 w 200"/>
              <a:gd name="T31" fmla="*/ 2147483647 h 196"/>
              <a:gd name="T32" fmla="*/ 2147483647 w 200"/>
              <a:gd name="T33" fmla="*/ 2147483647 h 196"/>
              <a:gd name="T34" fmla="*/ 2147483647 w 200"/>
              <a:gd name="T35" fmla="*/ 2147483647 h 196"/>
              <a:gd name="T36" fmla="*/ 2147483647 w 200"/>
              <a:gd name="T37" fmla="*/ 2147483647 h 196"/>
              <a:gd name="T38" fmla="*/ 2147483647 w 200"/>
              <a:gd name="T39" fmla="*/ 2147483647 h 196"/>
              <a:gd name="T40" fmla="*/ 2147483647 w 200"/>
              <a:gd name="T41" fmla="*/ 0 h 196"/>
              <a:gd name="T42" fmla="*/ 2147483647 w 200"/>
              <a:gd name="T43" fmla="*/ 2147483647 h 196"/>
              <a:gd name="T44" fmla="*/ 2147483647 w 200"/>
              <a:gd name="T45" fmla="*/ 2147483647 h 196"/>
              <a:gd name="T46" fmla="*/ 2147483647 w 200"/>
              <a:gd name="T47" fmla="*/ 2147483647 h 196"/>
              <a:gd name="T48" fmla="*/ 2147483647 w 200"/>
              <a:gd name="T49" fmla="*/ 2147483647 h 196"/>
              <a:gd name="T50" fmla="*/ 2147483647 w 200"/>
              <a:gd name="T51" fmla="*/ 2147483647 h 196"/>
              <a:gd name="T52" fmla="*/ 2147483647 w 200"/>
              <a:gd name="T53" fmla="*/ 2147483647 h 196"/>
              <a:gd name="T54" fmla="*/ 2147483647 w 200"/>
              <a:gd name="T55" fmla="*/ 2147483647 h 196"/>
              <a:gd name="T56" fmla="*/ 2147483647 w 200"/>
              <a:gd name="T57" fmla="*/ 2147483647 h 196"/>
              <a:gd name="T58" fmla="*/ 2147483647 w 200"/>
              <a:gd name="T59" fmla="*/ 2147483647 h 196"/>
              <a:gd name="T60" fmla="*/ 2147483647 w 200"/>
              <a:gd name="T61" fmla="*/ 2147483647 h 196"/>
              <a:gd name="T62" fmla="*/ 2147483647 w 200"/>
              <a:gd name="T63" fmla="*/ 2147483647 h 196"/>
              <a:gd name="T64" fmla="*/ 0 w 200"/>
              <a:gd name="T65" fmla="*/ 2147483647 h 196"/>
              <a:gd name="T66" fmla="*/ 2147483647 w 200"/>
              <a:gd name="T67" fmla="*/ 2147483647 h 196"/>
              <a:gd name="T68" fmla="*/ 2147483647 w 200"/>
              <a:gd name="T69" fmla="*/ 2147483647 h 19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196"/>
              <a:gd name="T107" fmla="*/ 200 w 200"/>
              <a:gd name="T108" fmla="*/ 196 h 19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196">
                <a:moveTo>
                  <a:pt x="160" y="194"/>
                </a:moveTo>
                <a:cubicBezTo>
                  <a:pt x="138" y="194"/>
                  <a:pt x="120" y="176"/>
                  <a:pt x="120" y="154"/>
                </a:cubicBezTo>
                <a:cubicBezTo>
                  <a:pt x="120" y="132"/>
                  <a:pt x="138" y="114"/>
                  <a:pt x="160" y="114"/>
                </a:cubicBezTo>
                <a:cubicBezTo>
                  <a:pt x="182" y="114"/>
                  <a:pt x="200" y="132"/>
                  <a:pt x="200" y="154"/>
                </a:cubicBezTo>
                <a:cubicBezTo>
                  <a:pt x="200" y="176"/>
                  <a:pt x="182" y="194"/>
                  <a:pt x="160" y="194"/>
                </a:cubicBezTo>
                <a:close/>
                <a:moveTo>
                  <a:pt x="184" y="148"/>
                </a:moveTo>
                <a:cubicBezTo>
                  <a:pt x="168" y="148"/>
                  <a:pt x="168" y="148"/>
                  <a:pt x="168" y="148"/>
                </a:cubicBezTo>
                <a:cubicBezTo>
                  <a:pt x="168" y="132"/>
                  <a:pt x="168" y="132"/>
                  <a:pt x="168" y="132"/>
                </a:cubicBezTo>
                <a:cubicBezTo>
                  <a:pt x="152" y="132"/>
                  <a:pt x="152" y="132"/>
                  <a:pt x="152" y="132"/>
                </a:cubicBezTo>
                <a:cubicBezTo>
                  <a:pt x="152" y="148"/>
                  <a:pt x="152" y="148"/>
                  <a:pt x="152" y="148"/>
                </a:cubicBezTo>
                <a:cubicBezTo>
                  <a:pt x="136" y="148"/>
                  <a:pt x="136" y="148"/>
                  <a:pt x="136" y="148"/>
                </a:cubicBezTo>
                <a:cubicBezTo>
                  <a:pt x="136" y="164"/>
                  <a:pt x="136" y="164"/>
                  <a:pt x="136" y="164"/>
                </a:cubicBezTo>
                <a:cubicBezTo>
                  <a:pt x="152" y="164"/>
                  <a:pt x="152" y="164"/>
                  <a:pt x="152" y="164"/>
                </a:cubicBezTo>
                <a:cubicBezTo>
                  <a:pt x="152" y="180"/>
                  <a:pt x="152" y="180"/>
                  <a:pt x="152" y="180"/>
                </a:cubicBezTo>
                <a:cubicBezTo>
                  <a:pt x="168" y="180"/>
                  <a:pt x="168" y="180"/>
                  <a:pt x="168" y="180"/>
                </a:cubicBezTo>
                <a:cubicBezTo>
                  <a:pt x="168" y="164"/>
                  <a:pt x="168" y="164"/>
                  <a:pt x="168" y="164"/>
                </a:cubicBezTo>
                <a:cubicBezTo>
                  <a:pt x="184" y="164"/>
                  <a:pt x="184" y="164"/>
                  <a:pt x="184" y="164"/>
                </a:cubicBezTo>
                <a:lnTo>
                  <a:pt x="184" y="148"/>
                </a:lnTo>
                <a:close/>
                <a:moveTo>
                  <a:pt x="80" y="128"/>
                </a:moveTo>
                <a:cubicBezTo>
                  <a:pt x="45" y="128"/>
                  <a:pt x="16" y="99"/>
                  <a:pt x="16" y="64"/>
                </a:cubicBezTo>
                <a:cubicBezTo>
                  <a:pt x="16" y="29"/>
                  <a:pt x="45" y="0"/>
                  <a:pt x="80" y="0"/>
                </a:cubicBezTo>
                <a:cubicBezTo>
                  <a:pt x="116" y="0"/>
                  <a:pt x="144" y="29"/>
                  <a:pt x="144" y="64"/>
                </a:cubicBezTo>
                <a:cubicBezTo>
                  <a:pt x="144" y="99"/>
                  <a:pt x="116" y="128"/>
                  <a:pt x="80" y="128"/>
                </a:cubicBezTo>
                <a:close/>
                <a:moveTo>
                  <a:pt x="70" y="17"/>
                </a:moveTo>
                <a:cubicBezTo>
                  <a:pt x="50" y="24"/>
                  <a:pt x="74" y="49"/>
                  <a:pt x="31" y="64"/>
                </a:cubicBezTo>
                <a:cubicBezTo>
                  <a:pt x="31" y="91"/>
                  <a:pt x="53" y="113"/>
                  <a:pt x="80" y="113"/>
                </a:cubicBezTo>
                <a:cubicBezTo>
                  <a:pt x="107" y="113"/>
                  <a:pt x="129" y="91"/>
                  <a:pt x="129" y="64"/>
                </a:cubicBezTo>
                <a:cubicBezTo>
                  <a:pt x="104" y="43"/>
                  <a:pt x="62" y="53"/>
                  <a:pt x="70" y="17"/>
                </a:cubicBezTo>
                <a:close/>
                <a:moveTo>
                  <a:pt x="40" y="132"/>
                </a:moveTo>
                <a:cubicBezTo>
                  <a:pt x="113" y="132"/>
                  <a:pt x="113" y="132"/>
                  <a:pt x="113" y="132"/>
                </a:cubicBezTo>
                <a:cubicBezTo>
                  <a:pt x="110" y="139"/>
                  <a:pt x="108" y="146"/>
                  <a:pt x="108" y="154"/>
                </a:cubicBezTo>
                <a:cubicBezTo>
                  <a:pt x="108" y="171"/>
                  <a:pt x="117" y="187"/>
                  <a:pt x="129" y="196"/>
                </a:cubicBezTo>
                <a:cubicBezTo>
                  <a:pt x="0" y="196"/>
                  <a:pt x="0" y="196"/>
                  <a:pt x="0" y="196"/>
                </a:cubicBezTo>
                <a:cubicBezTo>
                  <a:pt x="20" y="148"/>
                  <a:pt x="20" y="148"/>
                  <a:pt x="20" y="148"/>
                </a:cubicBezTo>
                <a:cubicBezTo>
                  <a:pt x="20" y="148"/>
                  <a:pt x="25" y="132"/>
                  <a:pt x="40" y="132"/>
                </a:cubicBezTo>
                <a:close/>
              </a:path>
            </a:pathLst>
          </a:custGeom>
          <a:solidFill>
            <a:schemeClr val="accent2"/>
          </a:solidFill>
          <a:ln w="9525">
            <a:noFill/>
            <a:round/>
          </a:ln>
        </p:spPr>
        <p:txBody>
          <a:bodyPr/>
          <a:lstStyle/>
          <a:p>
            <a:endParaRPr lang="zh-CN" altLang="en-US" sz="2400">
              <a:latin typeface="Times New Roman" panose="02020603050405020304" pitchFamily="18" charset="0"/>
            </a:endParaRPr>
          </a:p>
        </p:txBody>
      </p:sp>
      <p:sp>
        <p:nvSpPr>
          <p:cNvPr id="232452" name="矩形 1"/>
          <p:cNvSpPr>
            <a:spLocks noChangeArrowheads="1"/>
          </p:cNvSpPr>
          <p:nvPr/>
        </p:nvSpPr>
        <p:spPr bwMode="auto">
          <a:xfrm>
            <a:off x="5292727" y="1636714"/>
            <a:ext cx="3382963" cy="2308324"/>
          </a:xfrm>
          <a:prstGeom prst="rect">
            <a:avLst/>
          </a:prstGeom>
          <a:noFill/>
          <a:ln w="9525">
            <a:noFill/>
            <a:miter lim="800000"/>
          </a:ln>
        </p:spPr>
        <p:txBody>
          <a:bodyPr>
            <a:spAutoFit/>
          </a:bodyPr>
          <a:lstStyle/>
          <a:p>
            <a:pPr algn="just">
              <a:lnSpc>
                <a:spcPct val="120000"/>
              </a:lnSpc>
            </a:pPr>
            <a:r>
              <a:rPr lang="zh-CN" altLang="en-US" sz="2400"/>
              <a:t>自用、出租、借给外单位的；</a:t>
            </a:r>
            <a:endParaRPr lang="en-US" altLang="zh-CN" sz="2400"/>
          </a:p>
          <a:p>
            <a:pPr algn="just">
              <a:lnSpc>
                <a:spcPct val="120000"/>
              </a:lnSpc>
            </a:pPr>
            <a:r>
              <a:rPr lang="zh-CN" altLang="en-US" sz="2400"/>
              <a:t>在用、在修、在途、在库；封存的、不配套的，以及待报废的机械设备</a:t>
            </a:r>
            <a:r>
              <a:rPr lang="zh-CN" altLang="en-US" sz="2400">
                <a:latin typeface="Times New Roman" panose="02020603050405020304" pitchFamily="18" charset="0"/>
              </a:rPr>
              <a:t> </a:t>
            </a:r>
            <a:endParaRPr lang="en-US" altLang="zh-CN" sz="2400">
              <a:latin typeface="Times New Roman" panose="02020603050405020304" pitchFamily="18" charset="0"/>
            </a:endParaRPr>
          </a:p>
        </p:txBody>
      </p:sp>
      <p:sp>
        <p:nvSpPr>
          <p:cNvPr id="7" name="Freeform 72"/>
          <p:cNvSpPr>
            <a:spLocks noEditPoints="1"/>
          </p:cNvSpPr>
          <p:nvPr/>
        </p:nvSpPr>
        <p:spPr bwMode="auto">
          <a:xfrm>
            <a:off x="5580063" y="4076704"/>
            <a:ext cx="919162" cy="936625"/>
          </a:xfrm>
          <a:custGeom>
            <a:avLst/>
            <a:gdLst>
              <a:gd name="T0" fmla="*/ 161 w 201"/>
              <a:gd name="T1" fmla="*/ 194 h 196"/>
              <a:gd name="T2" fmla="*/ 121 w 201"/>
              <a:gd name="T3" fmla="*/ 154 h 196"/>
              <a:gd name="T4" fmla="*/ 161 w 201"/>
              <a:gd name="T5" fmla="*/ 114 h 196"/>
              <a:gd name="T6" fmla="*/ 201 w 201"/>
              <a:gd name="T7" fmla="*/ 154 h 196"/>
              <a:gd name="T8" fmla="*/ 161 w 201"/>
              <a:gd name="T9" fmla="*/ 194 h 196"/>
              <a:gd name="T10" fmla="*/ 185 w 201"/>
              <a:gd name="T11" fmla="*/ 148 h 196"/>
              <a:gd name="T12" fmla="*/ 137 w 201"/>
              <a:gd name="T13" fmla="*/ 148 h 196"/>
              <a:gd name="T14" fmla="*/ 137 w 201"/>
              <a:gd name="T15" fmla="*/ 164 h 196"/>
              <a:gd name="T16" fmla="*/ 185 w 201"/>
              <a:gd name="T17" fmla="*/ 164 h 196"/>
              <a:gd name="T18" fmla="*/ 185 w 201"/>
              <a:gd name="T19" fmla="*/ 148 h 196"/>
              <a:gd name="T20" fmla="*/ 81 w 201"/>
              <a:gd name="T21" fmla="*/ 128 h 196"/>
              <a:gd name="T22" fmla="*/ 17 w 201"/>
              <a:gd name="T23" fmla="*/ 64 h 196"/>
              <a:gd name="T24" fmla="*/ 81 w 201"/>
              <a:gd name="T25" fmla="*/ 0 h 196"/>
              <a:gd name="T26" fmla="*/ 145 w 201"/>
              <a:gd name="T27" fmla="*/ 64 h 196"/>
              <a:gd name="T28" fmla="*/ 81 w 201"/>
              <a:gd name="T29" fmla="*/ 128 h 196"/>
              <a:gd name="T30" fmla="*/ 70 w 201"/>
              <a:gd name="T31" fmla="*/ 17 h 196"/>
              <a:gd name="T32" fmla="*/ 32 w 201"/>
              <a:gd name="T33" fmla="*/ 64 h 196"/>
              <a:gd name="T34" fmla="*/ 81 w 201"/>
              <a:gd name="T35" fmla="*/ 113 h 196"/>
              <a:gd name="T36" fmla="*/ 130 w 201"/>
              <a:gd name="T37" fmla="*/ 64 h 196"/>
              <a:gd name="T38" fmla="*/ 70 w 201"/>
              <a:gd name="T39" fmla="*/ 17 h 196"/>
              <a:gd name="T40" fmla="*/ 41 w 201"/>
              <a:gd name="T41" fmla="*/ 132 h 196"/>
              <a:gd name="T42" fmla="*/ 114 w 201"/>
              <a:gd name="T43" fmla="*/ 132 h 196"/>
              <a:gd name="T44" fmla="*/ 109 w 201"/>
              <a:gd name="T45" fmla="*/ 154 h 196"/>
              <a:gd name="T46" fmla="*/ 130 w 201"/>
              <a:gd name="T47" fmla="*/ 196 h 196"/>
              <a:gd name="T48" fmla="*/ 0 w 201"/>
              <a:gd name="T49" fmla="*/ 196 h 196"/>
              <a:gd name="T50" fmla="*/ 21 w 201"/>
              <a:gd name="T51" fmla="*/ 148 h 196"/>
              <a:gd name="T52" fmla="*/ 41 w 201"/>
              <a:gd name="T53" fmla="*/ 13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196">
                <a:moveTo>
                  <a:pt x="161" y="194"/>
                </a:moveTo>
                <a:cubicBezTo>
                  <a:pt x="139" y="194"/>
                  <a:pt x="121" y="176"/>
                  <a:pt x="121" y="154"/>
                </a:cubicBezTo>
                <a:cubicBezTo>
                  <a:pt x="121" y="132"/>
                  <a:pt x="139" y="114"/>
                  <a:pt x="161" y="114"/>
                </a:cubicBezTo>
                <a:cubicBezTo>
                  <a:pt x="183" y="114"/>
                  <a:pt x="201" y="132"/>
                  <a:pt x="201" y="154"/>
                </a:cubicBezTo>
                <a:cubicBezTo>
                  <a:pt x="201" y="176"/>
                  <a:pt x="183" y="194"/>
                  <a:pt x="161" y="194"/>
                </a:cubicBezTo>
                <a:close/>
                <a:moveTo>
                  <a:pt x="185" y="148"/>
                </a:moveTo>
                <a:cubicBezTo>
                  <a:pt x="137" y="148"/>
                  <a:pt x="137" y="148"/>
                  <a:pt x="137" y="148"/>
                </a:cubicBezTo>
                <a:cubicBezTo>
                  <a:pt x="137" y="164"/>
                  <a:pt x="137" y="164"/>
                  <a:pt x="137" y="164"/>
                </a:cubicBezTo>
                <a:cubicBezTo>
                  <a:pt x="185" y="164"/>
                  <a:pt x="185" y="164"/>
                  <a:pt x="185" y="164"/>
                </a:cubicBezTo>
                <a:lnTo>
                  <a:pt x="185" y="148"/>
                </a:lnTo>
                <a:close/>
                <a:moveTo>
                  <a:pt x="81" y="128"/>
                </a:moveTo>
                <a:cubicBezTo>
                  <a:pt x="45" y="128"/>
                  <a:pt x="17" y="99"/>
                  <a:pt x="17" y="64"/>
                </a:cubicBezTo>
                <a:cubicBezTo>
                  <a:pt x="17" y="28"/>
                  <a:pt x="45" y="0"/>
                  <a:pt x="81" y="0"/>
                </a:cubicBezTo>
                <a:cubicBezTo>
                  <a:pt x="116" y="0"/>
                  <a:pt x="145" y="28"/>
                  <a:pt x="145" y="64"/>
                </a:cubicBezTo>
                <a:cubicBezTo>
                  <a:pt x="145" y="99"/>
                  <a:pt x="116" y="128"/>
                  <a:pt x="81" y="128"/>
                </a:cubicBezTo>
                <a:close/>
                <a:moveTo>
                  <a:pt x="70" y="17"/>
                </a:moveTo>
                <a:cubicBezTo>
                  <a:pt x="51" y="24"/>
                  <a:pt x="75" y="49"/>
                  <a:pt x="32" y="64"/>
                </a:cubicBezTo>
                <a:cubicBezTo>
                  <a:pt x="32" y="91"/>
                  <a:pt x="54" y="113"/>
                  <a:pt x="81" y="113"/>
                </a:cubicBezTo>
                <a:cubicBezTo>
                  <a:pt x="108" y="113"/>
                  <a:pt x="130" y="91"/>
                  <a:pt x="130" y="64"/>
                </a:cubicBezTo>
                <a:cubicBezTo>
                  <a:pt x="105" y="43"/>
                  <a:pt x="63" y="53"/>
                  <a:pt x="70" y="17"/>
                </a:cubicBezTo>
                <a:close/>
                <a:moveTo>
                  <a:pt x="41" y="132"/>
                </a:moveTo>
                <a:cubicBezTo>
                  <a:pt x="114" y="132"/>
                  <a:pt x="114" y="132"/>
                  <a:pt x="114" y="132"/>
                </a:cubicBezTo>
                <a:cubicBezTo>
                  <a:pt x="111" y="138"/>
                  <a:pt x="109" y="146"/>
                  <a:pt x="109" y="154"/>
                </a:cubicBezTo>
                <a:cubicBezTo>
                  <a:pt x="109" y="171"/>
                  <a:pt x="117" y="186"/>
                  <a:pt x="130" y="196"/>
                </a:cubicBezTo>
                <a:cubicBezTo>
                  <a:pt x="0" y="196"/>
                  <a:pt x="0" y="196"/>
                  <a:pt x="0" y="196"/>
                </a:cubicBezTo>
                <a:cubicBezTo>
                  <a:pt x="21" y="148"/>
                  <a:pt x="21" y="148"/>
                  <a:pt x="21" y="148"/>
                </a:cubicBezTo>
                <a:cubicBezTo>
                  <a:pt x="21" y="148"/>
                  <a:pt x="25" y="132"/>
                  <a:pt x="41" y="132"/>
                </a:cubicBezTo>
                <a:close/>
              </a:path>
            </a:pathLst>
          </a:custGeom>
          <a:solidFill>
            <a:schemeClr val="bg2">
              <a:lumMod val="25000"/>
            </a:schemeClr>
          </a:solidFill>
          <a:ln>
            <a:noFill/>
          </a:ln>
        </p:spPr>
        <p:txBody>
          <a:bodyPr/>
          <a:lstStyle/>
          <a:p>
            <a:pPr>
              <a:defRPr/>
            </a:pPr>
            <a:endParaRPr lang="zh-CN" altLang="en-US" sz="2400">
              <a:latin typeface="Times New Roman" panose="02020603050405020304" pitchFamily="18" charset="0"/>
              <a:ea typeface="黑体" panose="02010609060101010101" pitchFamily="2" charset="-122"/>
              <a:cs typeface="黑体" panose="02010609060101010101" pitchFamily="2" charset="-122"/>
            </a:endParaRPr>
          </a:p>
        </p:txBody>
      </p:sp>
      <p:sp>
        <p:nvSpPr>
          <p:cNvPr id="232454" name="矩形 5"/>
          <p:cNvSpPr>
            <a:spLocks noChangeArrowheads="1"/>
          </p:cNvSpPr>
          <p:nvPr/>
        </p:nvSpPr>
        <p:spPr bwMode="auto">
          <a:xfrm>
            <a:off x="5292727" y="5157791"/>
            <a:ext cx="3382963" cy="1200329"/>
          </a:xfrm>
          <a:prstGeom prst="rect">
            <a:avLst/>
          </a:prstGeom>
          <a:noFill/>
          <a:ln w="9525">
            <a:noFill/>
            <a:miter lim="800000"/>
          </a:ln>
        </p:spPr>
        <p:txBody>
          <a:bodyPr>
            <a:spAutoFit/>
          </a:bodyPr>
          <a:lstStyle/>
          <a:p>
            <a:pPr algn="just">
              <a:lnSpc>
                <a:spcPct val="150000"/>
              </a:lnSpc>
            </a:pPr>
            <a:r>
              <a:rPr lang="zh-CN" altLang="en-US" sz="2400"/>
              <a:t>从外单位租入或借来使用的机械设备</a:t>
            </a:r>
            <a:r>
              <a:rPr lang="en-US" altLang="zh-CN" sz="2400"/>
              <a:t>; </a:t>
            </a:r>
            <a:endParaRPr lang="zh-CN" altLang="en-US" sz="2400">
              <a:latin typeface="Times New Roman" panose="02020603050405020304" pitchFamily="18" charset="0"/>
            </a:endParaRPr>
          </a:p>
        </p:txBody>
      </p:sp>
      <p:sp>
        <p:nvSpPr>
          <p:cNvPr id="9" name="矩形 8"/>
          <p:cNvSpPr/>
          <p:nvPr/>
        </p:nvSpPr>
        <p:spPr>
          <a:xfrm>
            <a:off x="6875463" y="765175"/>
            <a:ext cx="1295400" cy="647700"/>
          </a:xfrm>
          <a:prstGeom prst="rect">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包括</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矩形 10"/>
          <p:cNvSpPr/>
          <p:nvPr/>
        </p:nvSpPr>
        <p:spPr>
          <a:xfrm>
            <a:off x="6948488" y="4292600"/>
            <a:ext cx="1295400" cy="6477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不包括</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2451"/>
                                        </p:tgtEl>
                                        <p:attrNameLst>
                                          <p:attrName>style.visibility</p:attrName>
                                        </p:attrNameLst>
                                      </p:cBhvr>
                                      <p:to>
                                        <p:strVal val="visible"/>
                                      </p:to>
                                    </p:set>
                                    <p:animEffect transition="in" filter="randombar(horizontal)">
                                      <p:cBhvr>
                                        <p:cTn id="7" dur="500"/>
                                        <p:tgtEl>
                                          <p:spTgt spid="23245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2452"/>
                                        </p:tgtEl>
                                        <p:attrNameLst>
                                          <p:attrName>style.visibility</p:attrName>
                                        </p:attrNameLst>
                                      </p:cBhvr>
                                      <p:to>
                                        <p:strVal val="visible"/>
                                      </p:to>
                                    </p:set>
                                    <p:animEffect transition="in" filter="randombar(horizontal)">
                                      <p:cBhvr>
                                        <p:cTn id="10" dur="500"/>
                                        <p:tgtEl>
                                          <p:spTgt spid="23245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32454"/>
                                        </p:tgtEl>
                                        <p:attrNameLst>
                                          <p:attrName>style.visibility</p:attrName>
                                        </p:attrNameLst>
                                      </p:cBhvr>
                                      <p:to>
                                        <p:strVal val="visible"/>
                                      </p:to>
                                    </p:set>
                                    <p:animEffect transition="in" filter="randombar(horizontal)">
                                      <p:cBhvr>
                                        <p:cTn id="21" dur="500"/>
                                        <p:tgtEl>
                                          <p:spTgt spid="232454"/>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randombar(horizont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animBg="1"/>
      <p:bldP spid="232452" grpId="0"/>
      <p:bldP spid="232454" grpId="0"/>
      <p:bldP spid="9" grpId="0" animBg="1"/>
      <p:bldP spid="11"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898527" y="3644900"/>
            <a:ext cx="7777163" cy="1570038"/>
          </a:xfrm>
          <a:prstGeom prst="rect">
            <a:avLst/>
          </a:prstGeom>
          <a:noFill/>
          <a:ln w="9525">
            <a:noFill/>
            <a:miter lim="800000"/>
          </a:ln>
        </p:spPr>
        <p:txBody>
          <a:bodyPr>
            <a:spAutoFit/>
          </a:bodyPr>
          <a:lstStyle/>
          <a:p>
            <a:endParaRPr lang="en-US" altLang="zh-CN" sz="2400">
              <a:solidFill>
                <a:schemeClr val="tx2"/>
              </a:solidFill>
            </a:endParaRPr>
          </a:p>
          <a:p>
            <a:endParaRPr lang="en-US" altLang="zh-CN" sz="2400">
              <a:solidFill>
                <a:schemeClr val="tx2"/>
              </a:solidFill>
            </a:endParaRPr>
          </a:p>
          <a:p>
            <a:endParaRPr lang="en-US" altLang="zh-CN" sz="2400">
              <a:solidFill>
                <a:schemeClr val="bg1"/>
              </a:solidFill>
            </a:endParaRPr>
          </a:p>
          <a:p>
            <a:endParaRPr lang="zh-CN" altLang="en-US" sz="2400">
              <a:solidFill>
                <a:schemeClr val="bg1"/>
              </a:solidFill>
            </a:endParaRPr>
          </a:p>
        </p:txBody>
      </p:sp>
      <p:sp>
        <p:nvSpPr>
          <p:cNvPr id="71683" name="矩形 2"/>
          <p:cNvSpPr>
            <a:spLocks noChangeArrowheads="1"/>
          </p:cNvSpPr>
          <p:nvPr/>
        </p:nvSpPr>
        <p:spPr bwMode="auto">
          <a:xfrm>
            <a:off x="2879726" y="849317"/>
            <a:ext cx="3583033" cy="584775"/>
          </a:xfrm>
          <a:prstGeom prst="rect">
            <a:avLst/>
          </a:prstGeom>
          <a:noFill/>
          <a:ln w="9525">
            <a:noFill/>
            <a:miter lim="800000"/>
          </a:ln>
        </p:spPr>
        <p:txBody>
          <a:bodyPr wrap="none">
            <a:spAutoFit/>
          </a:bodyPr>
          <a:lstStyle/>
          <a:p>
            <a:pPr algn="ctr"/>
            <a:r>
              <a:rPr lang="zh-CN" altLang="en-US" sz="3200" b="1" dirty="0" smtClean="0">
                <a:solidFill>
                  <a:srgbClr val="FF6600"/>
                </a:solidFill>
                <a:latin typeface="Times New Roman" panose="02020603050405020304" pitchFamily="18" charset="0"/>
              </a:rPr>
              <a:t>八、</a:t>
            </a:r>
            <a:r>
              <a:rPr lang="zh-CN" altLang="en-US" sz="3200" b="1" dirty="0">
                <a:solidFill>
                  <a:srgbClr val="FF6600"/>
                </a:solidFill>
                <a:latin typeface="Times New Roman" panose="02020603050405020304" pitchFamily="18" charset="0"/>
              </a:rPr>
              <a:t>企业总产值 </a:t>
            </a:r>
            <a:r>
              <a:rPr lang="en-US" altLang="zh-CN" sz="3200" b="1" dirty="0">
                <a:solidFill>
                  <a:srgbClr val="FF6600"/>
                </a:solidFill>
                <a:latin typeface="Times New Roman" panose="02020603050405020304" pitchFamily="18" charset="0"/>
              </a:rPr>
              <a:t>﹡</a:t>
            </a:r>
            <a:endParaRPr lang="zh-CN" altLang="en-US" sz="3200" b="1" dirty="0">
              <a:solidFill>
                <a:srgbClr val="FF6600"/>
              </a:solidFill>
              <a:latin typeface="Times New Roman" panose="02020603050405020304" pitchFamily="18" charset="0"/>
            </a:endParaRPr>
          </a:p>
        </p:txBody>
      </p:sp>
      <p:sp>
        <p:nvSpPr>
          <p:cNvPr id="71684" name="矩形 1"/>
          <p:cNvSpPr>
            <a:spLocks noChangeArrowheads="1"/>
          </p:cNvSpPr>
          <p:nvPr/>
        </p:nvSpPr>
        <p:spPr bwMode="auto">
          <a:xfrm>
            <a:off x="3059115" y="2420938"/>
            <a:ext cx="414337" cy="457200"/>
          </a:xfrm>
          <a:prstGeom prst="rect">
            <a:avLst/>
          </a:prstGeom>
          <a:noFill/>
          <a:ln w="9525">
            <a:noFill/>
            <a:miter lim="800000"/>
          </a:ln>
        </p:spPr>
        <p:txBody>
          <a:bodyPr>
            <a:spAutoFit/>
          </a:bodyPr>
          <a:lstStyle/>
          <a:p>
            <a:r>
              <a:rPr lang="en-US" altLang="zh-CN" sz="2400">
                <a:solidFill>
                  <a:srgbClr val="000000"/>
                </a:solidFill>
              </a:rPr>
              <a:t>=</a:t>
            </a:r>
            <a:endParaRPr lang="zh-CN" altLang="en-US" sz="2400">
              <a:latin typeface="Times New Roman" panose="02020603050405020304" pitchFamily="18" charset="0"/>
            </a:endParaRPr>
          </a:p>
        </p:txBody>
      </p:sp>
      <p:sp>
        <p:nvSpPr>
          <p:cNvPr id="71685" name="矩形 2"/>
          <p:cNvSpPr>
            <a:spLocks noChangeArrowheads="1"/>
          </p:cNvSpPr>
          <p:nvPr/>
        </p:nvSpPr>
        <p:spPr bwMode="auto">
          <a:xfrm>
            <a:off x="3644902" y="2420941"/>
            <a:ext cx="2031325" cy="461665"/>
          </a:xfrm>
          <a:prstGeom prst="rect">
            <a:avLst/>
          </a:prstGeom>
          <a:noFill/>
          <a:ln w="9525">
            <a:noFill/>
            <a:miter lim="800000"/>
          </a:ln>
        </p:spPr>
        <p:txBody>
          <a:bodyPr wrap="none">
            <a:spAutoFit/>
          </a:bodyPr>
          <a:lstStyle/>
          <a:p>
            <a:r>
              <a:rPr lang="zh-CN" altLang="en-US" sz="2400">
                <a:solidFill>
                  <a:srgbClr val="000000"/>
                </a:solidFill>
              </a:rPr>
              <a:t>建筑业总产值</a:t>
            </a:r>
            <a:endParaRPr lang="zh-CN" altLang="en-US" sz="2400">
              <a:latin typeface="Times New Roman" panose="02020603050405020304" pitchFamily="18" charset="0"/>
            </a:endParaRPr>
          </a:p>
        </p:txBody>
      </p:sp>
      <p:sp>
        <p:nvSpPr>
          <p:cNvPr id="71686" name="矩形 3"/>
          <p:cNvSpPr>
            <a:spLocks noChangeArrowheads="1"/>
          </p:cNvSpPr>
          <p:nvPr/>
        </p:nvSpPr>
        <p:spPr bwMode="auto">
          <a:xfrm>
            <a:off x="1195390" y="2420941"/>
            <a:ext cx="1723549" cy="461665"/>
          </a:xfrm>
          <a:prstGeom prst="rect">
            <a:avLst/>
          </a:prstGeom>
          <a:noFill/>
          <a:ln w="9525">
            <a:noFill/>
            <a:miter lim="800000"/>
          </a:ln>
        </p:spPr>
        <p:txBody>
          <a:bodyPr wrap="none">
            <a:spAutoFit/>
          </a:bodyPr>
          <a:lstStyle/>
          <a:p>
            <a:r>
              <a:rPr lang="zh-CN" altLang="en-US" sz="2400">
                <a:solidFill>
                  <a:srgbClr val="000000"/>
                </a:solidFill>
              </a:rPr>
              <a:t>企业总产值</a:t>
            </a:r>
            <a:endParaRPr lang="zh-CN" altLang="en-US" sz="2400">
              <a:latin typeface="Times New Roman" panose="02020603050405020304" pitchFamily="18" charset="0"/>
            </a:endParaRPr>
          </a:p>
        </p:txBody>
      </p:sp>
      <p:sp>
        <p:nvSpPr>
          <p:cNvPr id="71687" name="文本框 4"/>
          <p:cNvSpPr txBox="1">
            <a:spLocks noChangeArrowheads="1"/>
          </p:cNvSpPr>
          <p:nvPr/>
        </p:nvSpPr>
        <p:spPr bwMode="auto">
          <a:xfrm>
            <a:off x="5651500" y="2420941"/>
            <a:ext cx="357790" cy="461665"/>
          </a:xfrm>
          <a:prstGeom prst="rect">
            <a:avLst/>
          </a:prstGeom>
          <a:noFill/>
          <a:ln w="9525">
            <a:noFill/>
            <a:miter lim="800000"/>
          </a:ln>
        </p:spPr>
        <p:txBody>
          <a:bodyPr wrap="none">
            <a:spAutoFit/>
          </a:bodyPr>
          <a:lstStyle/>
          <a:p>
            <a:r>
              <a:rPr lang="en-US" altLang="zh-CN" sz="2400">
                <a:latin typeface="Times New Roman" panose="02020603050405020304" pitchFamily="18" charset="0"/>
              </a:rPr>
              <a:t>+</a:t>
            </a:r>
            <a:endParaRPr lang="zh-CN" altLang="en-US" sz="2400">
              <a:latin typeface="Times New Roman" panose="02020603050405020304" pitchFamily="18" charset="0"/>
            </a:endParaRPr>
          </a:p>
        </p:txBody>
      </p:sp>
      <p:sp>
        <p:nvSpPr>
          <p:cNvPr id="71688" name="矩形 5"/>
          <p:cNvSpPr>
            <a:spLocks noChangeArrowheads="1"/>
          </p:cNvSpPr>
          <p:nvPr/>
        </p:nvSpPr>
        <p:spPr bwMode="auto">
          <a:xfrm>
            <a:off x="6011863" y="1989141"/>
            <a:ext cx="2501900" cy="1569660"/>
          </a:xfrm>
          <a:prstGeom prst="rect">
            <a:avLst/>
          </a:prstGeom>
          <a:noFill/>
          <a:ln w="9525">
            <a:noFill/>
            <a:miter lim="800000"/>
          </a:ln>
        </p:spPr>
        <p:txBody>
          <a:bodyPr>
            <a:spAutoFit/>
          </a:bodyPr>
          <a:lstStyle/>
          <a:p>
            <a:pPr algn="just"/>
            <a:r>
              <a:rPr lang="zh-CN" altLang="en-US" sz="2400">
                <a:solidFill>
                  <a:srgbClr val="000000"/>
                </a:solidFill>
              </a:rPr>
              <a:t>企业从事工业、交通运输、商业服务等其他经济活动创造的价值</a:t>
            </a:r>
            <a:endParaRPr lang="zh-CN" altLang="en-US" sz="2400">
              <a:latin typeface="Times New Roman" panose="02020603050405020304" pitchFamily="18" charset="0"/>
            </a:endParaRPr>
          </a:p>
        </p:txBody>
      </p:sp>
      <p:sp>
        <p:nvSpPr>
          <p:cNvPr id="71689" name="矩形 1"/>
          <p:cNvSpPr>
            <a:spLocks noChangeArrowheads="1"/>
          </p:cNvSpPr>
          <p:nvPr/>
        </p:nvSpPr>
        <p:spPr bwMode="auto">
          <a:xfrm>
            <a:off x="1022350" y="1695450"/>
            <a:ext cx="2924198" cy="523220"/>
          </a:xfrm>
          <a:prstGeom prst="rect">
            <a:avLst/>
          </a:prstGeom>
          <a:noFill/>
          <a:ln w="9525">
            <a:noFill/>
            <a:miter lim="800000"/>
          </a:ln>
        </p:spPr>
        <p:txBody>
          <a:bodyPr wrap="none">
            <a:spAutoFit/>
          </a:bodyPr>
          <a:lstStyle/>
          <a:p>
            <a:r>
              <a:rPr lang="en-US" altLang="zh-CN" sz="2800">
                <a:solidFill>
                  <a:schemeClr val="tx2"/>
                </a:solidFill>
              </a:rPr>
              <a:t>33 </a:t>
            </a:r>
            <a:r>
              <a:rPr lang="zh-CN" altLang="en-US" sz="2800">
                <a:solidFill>
                  <a:schemeClr val="tx2"/>
                </a:solidFill>
              </a:rPr>
              <a:t>企业总产值</a:t>
            </a:r>
            <a:r>
              <a:rPr lang="zh-CN" altLang="en-US" sz="2400"/>
              <a:t> </a:t>
            </a:r>
            <a:r>
              <a:rPr lang="zh-CN" altLang="en-US" sz="2800">
                <a:solidFill>
                  <a:schemeClr val="tx2"/>
                </a:solidFill>
              </a:rPr>
              <a:t>：</a:t>
            </a:r>
            <a:endParaRPr lang="en-US" altLang="zh-CN" sz="2800">
              <a:solidFill>
                <a:schemeClr val="tx2"/>
              </a:solidFill>
            </a:endParaRPr>
          </a:p>
        </p:txBody>
      </p:sp>
      <p:pic>
        <p:nvPicPr>
          <p:cNvPr id="10" name="图片 9" descr="1637563999164.jpg"/>
          <p:cNvPicPr>
            <a:picLocks noChangeAspect="1"/>
          </p:cNvPicPr>
          <p:nvPr/>
        </p:nvPicPr>
        <p:blipFill>
          <a:blip r:embed="rId1"/>
          <a:srcRect t="66667"/>
          <a:stretch>
            <a:fillRect/>
          </a:stretch>
        </p:blipFill>
        <p:spPr>
          <a:xfrm>
            <a:off x="1" y="4572008"/>
            <a:ext cx="9144000" cy="2285992"/>
          </a:xfrm>
          <a:prstGeom prst="rect">
            <a:avLst/>
          </a:prstGeom>
        </p:spPr>
      </p:pic>
      <p:sp>
        <p:nvSpPr>
          <p:cNvPr id="2" name="文本框 1"/>
          <p:cNvSpPr txBox="1"/>
          <p:nvPr/>
        </p:nvSpPr>
        <p:spPr>
          <a:xfrm>
            <a:off x="6804025" y="836930"/>
            <a:ext cx="1503680" cy="737235"/>
          </a:xfrm>
          <a:prstGeom prst="rect">
            <a:avLst/>
          </a:prstGeom>
          <a:solidFill>
            <a:schemeClr val="accent6">
              <a:lumMod val="60000"/>
              <a:lumOff val="40000"/>
            </a:schemeClr>
          </a:solidFill>
        </p:spPr>
        <p:txBody>
          <a:bodyPr wrap="square" rtlCol="0" anchor="t">
            <a:spAutoFit/>
          </a:bodyPr>
          <a:p>
            <a:pPr>
              <a:lnSpc>
                <a:spcPct val="150000"/>
              </a:lnSpc>
            </a:pPr>
            <a:r>
              <a:rPr lang="zh-CN" altLang="en-US" sz="1400" b="1">
                <a:solidFill>
                  <a:srgbClr val="FF0000"/>
                </a:solidFill>
                <a:latin typeface="微软雅黑" panose="020B0503020204020204" pitchFamily="34" charset="-122"/>
                <a:ea typeface="微软雅黑" panose="020B0503020204020204" pitchFamily="34" charset="-122"/>
                <a:sym typeface="+mn-ea"/>
              </a:rPr>
              <a:t>四季度填报，前三季度无需填报</a:t>
            </a:r>
            <a:endParaRPr lang="zh-CN" altLang="en-US" sz="140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a:xfrm>
            <a:off x="498477" y="476250"/>
            <a:ext cx="7859713" cy="1143000"/>
          </a:xfrm>
        </p:spPr>
        <p:txBody>
          <a:bodyPr rtlCol="0">
            <a:normAutofit/>
          </a:bodyPr>
          <a:lstStyle/>
          <a:p>
            <a:pPr algn="l" eaLnBrk="1" fontAlgn="auto" hangingPunct="1">
              <a:spcAft>
                <a:spcPts val="0"/>
              </a:spcAft>
              <a:defRPr/>
            </a:pPr>
            <a:r>
              <a:rPr lang="en-US" altLang="zh-CN" sz="2800" b="1" dirty="0" smtClean="0">
                <a:solidFill>
                  <a:schemeClr val="accent6">
                    <a:lumMod val="75000"/>
                  </a:schemeClr>
                </a:solidFill>
                <a:latin typeface="宋体" panose="02010600030101010101" pitchFamily="2" charset="-122"/>
                <a:cs typeface="Times New Roman" panose="02020603050405020304" pitchFamily="18" charset="0"/>
              </a:rPr>
              <a:t>  BJ03 </a:t>
            </a:r>
            <a:r>
              <a:rPr lang="zh-CN" altLang="en-US" sz="2800" b="1" dirty="0" smtClean="0">
                <a:solidFill>
                  <a:schemeClr val="accent6">
                    <a:lumMod val="75000"/>
                  </a:schemeClr>
                </a:solidFill>
                <a:latin typeface="宋体" panose="02010600030101010101" pitchFamily="2" charset="-122"/>
                <a:cs typeface="Times New Roman" panose="02020603050405020304" pitchFamily="18" charset="0"/>
              </a:rPr>
              <a:t>在境外完成的建筑业总产值</a:t>
            </a:r>
            <a:endParaRPr lang="zh-CN" altLang="en-US" sz="2800" b="1" dirty="0" smtClean="0">
              <a:solidFill>
                <a:schemeClr val="accent6">
                  <a:lumMod val="75000"/>
                </a:schemeClr>
              </a:solidFill>
              <a:latin typeface="宋体" panose="02010600030101010101" pitchFamily="2" charset="-122"/>
              <a:cs typeface="Times New Roman" panose="02020603050405020304" pitchFamily="18" charset="0"/>
            </a:endParaRPr>
          </a:p>
        </p:txBody>
      </p:sp>
      <p:sp>
        <p:nvSpPr>
          <p:cNvPr id="69635" name="Rectangle 3"/>
          <p:cNvSpPr>
            <a:spLocks noGrp="1"/>
          </p:cNvSpPr>
          <p:nvPr>
            <p:ph idx="1"/>
          </p:nvPr>
        </p:nvSpPr>
        <p:spPr>
          <a:xfrm>
            <a:off x="428597" y="1428753"/>
            <a:ext cx="8143875" cy="4429125"/>
          </a:xfrm>
        </p:spPr>
        <p:txBody>
          <a:bodyPr rtlCol="0">
            <a:normAutofit fontScale="92500" lnSpcReduction="20000"/>
          </a:bodyPr>
          <a:lstStyle/>
          <a:p>
            <a:pPr algn="just" eaLnBrk="1" fontAlgn="auto" hangingPunct="1">
              <a:lnSpc>
                <a:spcPct val="110000"/>
              </a:lnSpc>
              <a:spcAft>
                <a:spcPts val="0"/>
              </a:spcAft>
              <a:buFont typeface="Arial" panose="020B0604020202020204" pitchFamily="34" charset="0"/>
              <a:buNone/>
              <a:defRPr/>
            </a:pPr>
            <a:r>
              <a:rPr lang="zh-CN" altLang="en-US" sz="2200" dirty="0" smtClean="0">
                <a:latin typeface="黑体" panose="02010609060101010101" pitchFamily="2" charset="-122"/>
                <a:ea typeface="黑体" panose="02010609060101010101" pitchFamily="2" charset="-122"/>
                <a:cs typeface="Times New Roman" panose="02020603050405020304" pitchFamily="18" charset="0"/>
              </a:rPr>
              <a:t>       </a:t>
            </a:r>
            <a:r>
              <a:rPr lang="zh-CN" altLang="en-US" sz="2400" dirty="0" smtClean="0">
                <a:latin typeface="宋体" panose="02010600030101010101" pitchFamily="2" charset="-122"/>
                <a:ea typeface="黑体" panose="02010609060101010101" pitchFamily="2" charset="-122"/>
                <a:cs typeface="Times New Roman" panose="02020603050405020304" pitchFamily="18" charset="0"/>
              </a:rPr>
              <a:t>是指本企业在国外及港、澳、台等区域从事建筑施工活动完成的产值，该指标</a:t>
            </a:r>
            <a:r>
              <a:rPr lang="zh-CN" altLang="en-US" sz="2400" dirty="0" smtClean="0">
                <a:solidFill>
                  <a:srgbClr val="FF0000"/>
                </a:solidFill>
                <a:latin typeface="宋体" panose="02010600030101010101" pitchFamily="2" charset="-122"/>
                <a:ea typeface="黑体" panose="02010609060101010101" pitchFamily="2" charset="-122"/>
                <a:cs typeface="Times New Roman" panose="02020603050405020304" pitchFamily="18" charset="0"/>
              </a:rPr>
              <a:t>以国外的工程结算价为准并换算成人民币</a:t>
            </a:r>
            <a:r>
              <a:rPr lang="zh-CN" altLang="en-US" sz="2400" dirty="0" smtClean="0">
                <a:latin typeface="宋体" panose="02010600030101010101" pitchFamily="2" charset="-122"/>
                <a:ea typeface="黑体" panose="02010609060101010101" pitchFamily="2" charset="-122"/>
                <a:cs typeface="Times New Roman" panose="02020603050405020304" pitchFamily="18" charset="0"/>
              </a:rPr>
              <a:t>填报。该施工产值包括向国外及港、澳、台等区域劳务输出从事建筑施工活动取得的劳务收入。不包括在从事其他生产经营活动完成的产值或收入，如农业、工业、商贸、运输、社会服务等。</a:t>
            </a:r>
            <a:endParaRPr lang="zh-CN" altLang="en-US" sz="2400" dirty="0" smtClean="0">
              <a:latin typeface="宋体" panose="02010600030101010101" pitchFamily="2" charset="-122"/>
              <a:ea typeface="黑体" panose="02010609060101010101" pitchFamily="2" charset="-122"/>
              <a:cs typeface="Times New Roman" panose="02020603050405020304" pitchFamily="18" charset="0"/>
            </a:endParaRPr>
          </a:p>
          <a:p>
            <a:pPr algn="just" eaLnBrk="1" fontAlgn="auto" hangingPunct="1">
              <a:lnSpc>
                <a:spcPct val="110000"/>
              </a:lnSpc>
              <a:spcAft>
                <a:spcPts val="0"/>
              </a:spcAft>
              <a:buFont typeface="Arial" panose="020B0604020202020204" pitchFamily="34" charset="0"/>
              <a:buNone/>
              <a:defRPr/>
            </a:pPr>
            <a:r>
              <a:rPr lang="zh-CN" altLang="en-US" sz="2200" dirty="0" smtClean="0">
                <a:latin typeface="黑体" panose="02010609060101010101" pitchFamily="2" charset="-122"/>
                <a:ea typeface="黑体" panose="02010609060101010101" pitchFamily="2" charset="-122"/>
                <a:cs typeface="Times New Roman" panose="02020603050405020304" pitchFamily="18" charset="0"/>
              </a:rPr>
              <a:t>      </a:t>
            </a:r>
            <a:endParaRPr lang="zh-CN" altLang="en-US" sz="2200" dirty="0" smtClean="0">
              <a:latin typeface="黑体" panose="02010609060101010101" pitchFamily="2" charset="-122"/>
              <a:ea typeface="黑体" panose="02010609060101010101" pitchFamily="2" charset="-122"/>
              <a:cs typeface="Times New Roman" panose="02020603050405020304" pitchFamily="18" charset="0"/>
            </a:endParaRPr>
          </a:p>
          <a:p>
            <a:pPr algn="just" eaLnBrk="1" fontAlgn="auto" hangingPunct="1">
              <a:lnSpc>
                <a:spcPct val="110000"/>
              </a:lnSpc>
              <a:spcAft>
                <a:spcPts val="0"/>
              </a:spcAft>
              <a:buFont typeface="Arial" panose="020B0604020202020204" pitchFamily="34" charset="0"/>
              <a:buNone/>
              <a:defRPr/>
            </a:pPr>
            <a:endParaRPr lang="zh-CN" altLang="en-US" sz="2200" dirty="0" smtClean="0">
              <a:latin typeface="黑体" panose="02010609060101010101" pitchFamily="2" charset="-122"/>
              <a:ea typeface="黑体" panose="02010609060101010101" pitchFamily="2" charset="-122"/>
              <a:cs typeface="Times New Roman" panose="02020603050405020304" pitchFamily="18" charset="0"/>
            </a:endParaRPr>
          </a:p>
          <a:p>
            <a:pPr algn="just" eaLnBrk="1" fontAlgn="auto" hangingPunct="1">
              <a:lnSpc>
                <a:spcPct val="110000"/>
              </a:lnSpc>
              <a:spcBef>
                <a:spcPts val="1200"/>
              </a:spcBef>
              <a:spcAft>
                <a:spcPts val="0"/>
              </a:spcAft>
              <a:buFont typeface="Arial" panose="020B0604020202020204" pitchFamily="34" charset="0"/>
              <a:buNone/>
              <a:defRPr/>
            </a:pPr>
            <a:r>
              <a:rPr lang="zh-CN" altLang="en-US" sz="2600" dirty="0" smtClean="0">
                <a:latin typeface="黑体" panose="02010609060101010101" pitchFamily="2" charset="-122"/>
                <a:ea typeface="黑体" panose="02010609060101010101" pitchFamily="2" charset="-122"/>
                <a:cs typeface="Times New Roman" panose="02020603050405020304" pitchFamily="18" charset="0"/>
              </a:rPr>
              <a:t>      </a:t>
            </a:r>
            <a:r>
              <a:rPr lang="zh-CN" altLang="en-US" sz="2600" dirty="0" smtClean="0">
                <a:latin typeface="华文楷体" panose="02010600040101010101" pitchFamily="2" charset="-122"/>
                <a:ea typeface="华文楷体" panose="02010600040101010101" pitchFamily="2" charset="-122"/>
                <a:cs typeface="Times New Roman" panose="02020603050405020304" pitchFamily="18" charset="0"/>
              </a:rPr>
              <a:t>若境外项目没有该指标的具体统计，请以完成营业额（商务部指标）代替：指企业在报告期内完成的以货币形势表现的工作量。完成营业额按承包方编制的经现场监理工程师或项目总监审核签字的工程进度证明等统计。</a:t>
            </a:r>
            <a:endParaRPr lang="zh-CN" altLang="en-US" sz="2600" dirty="0" smtClean="0">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9" name="矩形 8"/>
          <p:cNvSpPr/>
          <p:nvPr/>
        </p:nvSpPr>
        <p:spPr>
          <a:xfrm>
            <a:off x="857221" y="3429000"/>
            <a:ext cx="1295400" cy="5715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idx="1"/>
          </p:nvPr>
        </p:nvPicPr>
        <p:blipFill>
          <a:blip r:embed="rId1"/>
          <a:stretch>
            <a:fillRect/>
          </a:stretch>
        </p:blipFill>
        <p:spPr>
          <a:xfrm>
            <a:off x="179705" y="1052830"/>
            <a:ext cx="5113020" cy="4526280"/>
          </a:xfrm>
          <a:prstGeom prst="rect">
            <a:avLst/>
          </a:prstGeom>
        </p:spPr>
      </p:pic>
      <p:sp>
        <p:nvSpPr>
          <p:cNvPr id="6" name="矩形 23"/>
          <p:cNvSpPr/>
          <p:nvPr/>
        </p:nvSpPr>
        <p:spPr>
          <a:xfrm>
            <a:off x="5504815" y="1557020"/>
            <a:ext cx="3270885" cy="2410460"/>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p>
            <a:pPr algn="l">
              <a:lnSpc>
                <a:spcPct val="150000"/>
              </a:lnSpc>
            </a:pP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根据项目基本情况统计台账，</a:t>
            </a:r>
            <a:r>
              <a:rPr lang="zh-CN" altLang="en-US" sz="1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按施工地点</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整理填报。</a:t>
            </a:r>
            <a:endParaRPr lang="zh-CN" altLang="en-US" sz="1400" b="1" dirty="0">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150000"/>
              </a:lnSpc>
            </a:pPr>
            <a:r>
              <a:rPr lang="zh-CN" altLang="en-US" sz="14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★审核关系</a:t>
            </a:r>
            <a:endParaRPr lang="zh-CN" altLang="en-US" sz="1400" b="1" dirty="0">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建筑业总产值≥在外省完成的产值</a:t>
            </a:r>
            <a:endParaRPr lang="zh-CN" altLang="en-US" sz="1400" b="1" dirty="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在外省完成的产值（</a:t>
            </a: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sym typeface="+mn-ea"/>
              </a:rPr>
              <a:t>10</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在外省完成的产值分地区之和（</a:t>
            </a:r>
            <a:r>
              <a:rPr lang="en-US" altLang="zh-CN" sz="1400" b="1" dirty="0">
                <a:latin typeface="微软雅黑" panose="020B0503020204020204" pitchFamily="34" charset="-122"/>
                <a:ea typeface="微软雅黑" panose="020B0503020204020204" pitchFamily="34" charset="-122"/>
                <a:cs typeface="微软雅黑" panose="020B0503020204020204" pitchFamily="34" charset="-122"/>
                <a:sym typeface="+mn-ea"/>
              </a:rPr>
              <a:t>41</a:t>
            </a:r>
            <a:r>
              <a:rPr lang="zh-CN" altLang="en-US" sz="1400" b="1" dirty="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 name="矩形 6"/>
          <p:cNvSpPr>
            <a:spLocks noChangeArrowheads="1"/>
          </p:cNvSpPr>
          <p:nvPr/>
        </p:nvSpPr>
        <p:spPr bwMode="auto">
          <a:xfrm>
            <a:off x="467360" y="3860800"/>
            <a:ext cx="1280160" cy="118745"/>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8" name="矩形 23"/>
          <p:cNvSpPr/>
          <p:nvPr/>
        </p:nvSpPr>
        <p:spPr>
          <a:xfrm>
            <a:off x="5007610" y="4293235"/>
            <a:ext cx="3977005" cy="1301750"/>
          </a:xfrm>
          <a:prstGeom prst="rect">
            <a:avLst/>
          </a:prstGeom>
          <a:solidFill>
            <a:schemeClr val="accent6">
              <a:lumMod val="60000"/>
              <a:lumOff val="40000"/>
            </a:schemeClr>
          </a:solidFill>
          <a:ln w="19050"/>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noAutofit/>
          </a:bodyPr>
          <a:p>
            <a:pPr algn="l">
              <a:lnSpc>
                <a:spcPct val="150000"/>
              </a:lnSpc>
            </a:pPr>
            <a:r>
              <a:rPr lang="zh-CN" altLang="en-US" sz="1400" b="1" dirty="0" smtClean="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港澳台产值不要</a:t>
            </a:r>
            <a:r>
              <a:rPr lang="zh-CN" altLang="en-US" sz="14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填报“不分地区”。关于在使馆的施工行为，国外驻中国使馆算境外按定义不用填报；中国驻国外使馆，一般为涉密单位，也不填报。</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71683" name="矩形 2"/>
          <p:cNvSpPr>
            <a:spLocks noChangeArrowheads="1"/>
          </p:cNvSpPr>
          <p:nvPr/>
        </p:nvSpPr>
        <p:spPr bwMode="auto">
          <a:xfrm>
            <a:off x="2771957" y="260672"/>
            <a:ext cx="3449320" cy="583565"/>
          </a:xfrm>
          <a:prstGeom prst="rect">
            <a:avLst/>
          </a:prstGeom>
          <a:noFill/>
          <a:ln w="9525">
            <a:noFill/>
            <a:miter lim="800000"/>
          </a:ln>
        </p:spPr>
        <p:txBody>
          <a:bodyPr wrap="none">
            <a:spAutoFit/>
          </a:bodyPr>
          <a:p>
            <a:pPr algn="ctr"/>
            <a:r>
              <a:rPr lang="zh-CN" altLang="en-US" sz="3200" b="1" dirty="0">
                <a:solidFill>
                  <a:srgbClr val="FF6600"/>
                </a:solidFill>
                <a:latin typeface="Times New Roman" panose="02020603050405020304" pitchFamily="18" charset="0"/>
              </a:rPr>
              <a:t>在外省完成的产值</a:t>
            </a:r>
            <a:endParaRPr lang="zh-CN" altLang="en-US" sz="3200" b="1" dirty="0">
              <a:solidFill>
                <a:srgbClr val="FF6600"/>
              </a:solidFill>
              <a:latin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ChangeArrowheads="1"/>
          </p:cNvSpPr>
          <p:nvPr/>
        </p:nvSpPr>
        <p:spPr bwMode="auto">
          <a:xfrm>
            <a:off x="2071670" y="2786058"/>
            <a:ext cx="7924800" cy="1200150"/>
          </a:xfrm>
          <a:prstGeom prst="rect">
            <a:avLst/>
          </a:prstGeom>
          <a:noFill/>
          <a:ln w="9525">
            <a:noFill/>
            <a:miter lim="800000"/>
          </a:ln>
        </p:spPr>
        <p:txBody>
          <a:bodyPr>
            <a:spAutoFit/>
          </a:bodyPr>
          <a:lstStyle/>
          <a:p>
            <a:pPr algn="ctr"/>
            <a:r>
              <a:rPr lang="en-US" altLang="zh-CN" sz="2800" b="1" dirty="0">
                <a:solidFill>
                  <a:srgbClr val="F79646"/>
                </a:solidFill>
              </a:rPr>
              <a:t>《</a:t>
            </a:r>
            <a:r>
              <a:rPr lang="zh-CN" altLang="en-US" sz="2800" b="1" dirty="0">
                <a:solidFill>
                  <a:srgbClr val="F79646"/>
                </a:solidFill>
              </a:rPr>
              <a:t>房屋竣工面积及价值</a:t>
            </a:r>
            <a:r>
              <a:rPr lang="en-US" altLang="zh-CN" sz="2800" b="1" dirty="0">
                <a:solidFill>
                  <a:srgbClr val="F79646"/>
                </a:solidFill>
              </a:rPr>
              <a:t>》</a:t>
            </a:r>
            <a:endParaRPr lang="en-US" altLang="zh-CN" sz="2800" b="1" dirty="0">
              <a:solidFill>
                <a:srgbClr val="F79646"/>
              </a:solidFill>
            </a:endParaRPr>
          </a:p>
          <a:p>
            <a:pPr algn="ctr"/>
            <a:r>
              <a:rPr lang="en-US" altLang="zh-CN" sz="2800" b="1" dirty="0">
                <a:solidFill>
                  <a:srgbClr val="F79646"/>
                </a:solidFill>
              </a:rPr>
              <a:t>(C204-2</a:t>
            </a:r>
            <a:r>
              <a:rPr lang="zh-CN" altLang="en-US" sz="2800" b="1" dirty="0">
                <a:solidFill>
                  <a:srgbClr val="F79646"/>
                </a:solidFill>
              </a:rPr>
              <a:t>表</a:t>
            </a:r>
            <a:r>
              <a:rPr lang="en-US" altLang="zh-CN" sz="2800" b="1" dirty="0">
                <a:solidFill>
                  <a:srgbClr val="F79646"/>
                </a:solidFill>
              </a:rPr>
              <a:t>)</a:t>
            </a:r>
            <a:r>
              <a:rPr lang="en-US" altLang="zh-CN" sz="4400" b="1" dirty="0">
                <a:solidFill>
                  <a:srgbClr val="F79646"/>
                </a:solidFill>
                <a:latin typeface="隶书" panose="02010509060101010101" pitchFamily="49" charset="-122"/>
                <a:ea typeface="隶书" panose="02010509060101010101" pitchFamily="49" charset="-122"/>
              </a:rPr>
              <a:t> </a:t>
            </a:r>
            <a:endParaRPr lang="en-US" altLang="zh-CN" sz="3600" b="1" dirty="0">
              <a:solidFill>
                <a:srgbClr val="F79646"/>
              </a:solidFill>
              <a:latin typeface="隶书" panose="02010509060101010101" pitchFamily="49" charset="-122"/>
              <a:ea typeface="隶书" panose="02010509060101010101" pitchFamily="49" charset="-122"/>
            </a:endParaRPr>
          </a:p>
        </p:txBody>
      </p:sp>
      <p:pic>
        <p:nvPicPr>
          <p:cNvPr id="3" name="图片 2" descr="hbimg.b0.upaiyun.jpeg"/>
          <p:cNvPicPr>
            <a:picLocks noChangeAspect="1"/>
          </p:cNvPicPr>
          <p:nvPr/>
        </p:nvPicPr>
        <p:blipFill>
          <a:blip r:embed="rId1"/>
          <a:stretch>
            <a:fillRect/>
          </a:stretch>
        </p:blipFill>
        <p:spPr>
          <a:xfrm>
            <a:off x="0" y="2214554"/>
            <a:ext cx="3643306" cy="3629025"/>
          </a:xfrm>
          <a:prstGeom prst="rect">
            <a:avLst/>
          </a:prstGeom>
        </p:spPr>
      </p:pic>
      <p:pic>
        <p:nvPicPr>
          <p:cNvPr id="4" name="图片 3" descr="1637563999164.jpg"/>
          <p:cNvPicPr>
            <a:picLocks noChangeAspect="1"/>
          </p:cNvPicPr>
          <p:nvPr/>
        </p:nvPicPr>
        <p:blipFill>
          <a:blip r:embed="rId2"/>
          <a:srcRect t="27083" b="54167"/>
          <a:stretch>
            <a:fillRect/>
          </a:stretch>
        </p:blipFill>
        <p:spPr>
          <a:xfrm>
            <a:off x="0" y="0"/>
            <a:ext cx="9144000" cy="1857364"/>
          </a:xfrm>
          <a:prstGeom prst="rect">
            <a:avLst/>
          </a:prstGeom>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643042" y="3357562"/>
            <a:ext cx="1857388" cy="128588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3" name="图片 2"/>
          <p:cNvPicPr>
            <a:picLocks noChangeAspect="1"/>
          </p:cNvPicPr>
          <p:nvPr/>
        </p:nvPicPr>
        <p:blipFill>
          <a:blip r:embed="rId1"/>
          <a:srcRect l="24718" t="30556" r="28454" b="20326"/>
          <a:stretch>
            <a:fillRect/>
          </a:stretch>
        </p:blipFill>
        <p:spPr>
          <a:xfrm>
            <a:off x="899795" y="764540"/>
            <a:ext cx="7127875" cy="4672965"/>
          </a:xfrm>
          <a:prstGeom prst="rect">
            <a:avLst/>
          </a:prstGeom>
        </p:spPr>
      </p:pic>
      <p:sp>
        <p:nvSpPr>
          <p:cNvPr id="86" name="矩形 86"/>
          <p:cNvSpPr/>
          <p:nvPr/>
        </p:nvSpPr>
        <p:spPr>
          <a:xfrm>
            <a:off x="2268220" y="3357245"/>
            <a:ext cx="4069715" cy="641985"/>
          </a:xfrm>
          <a:prstGeom prst="rect">
            <a:avLst/>
          </a:prstGeom>
          <a:solidFill>
            <a:schemeClr val="accent6">
              <a:lumMod val="60000"/>
              <a:lumOff val="40000"/>
            </a:scheme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C204-2表没有数据的企业报空表</a:t>
            </a:r>
            <a:endPar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algn="ctr"/>
            <a:r>
              <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装饰装修工程、安装工程、临时建筑不计算面积。</a:t>
            </a:r>
            <a:endPar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ChangeArrowheads="1"/>
          </p:cNvSpPr>
          <p:nvPr/>
        </p:nvSpPr>
        <p:spPr bwMode="auto">
          <a:xfrm>
            <a:off x="827088" y="2565401"/>
            <a:ext cx="7924800" cy="3600986"/>
          </a:xfrm>
          <a:prstGeom prst="rect">
            <a:avLst/>
          </a:prstGeom>
          <a:noFill/>
          <a:ln w="9525">
            <a:noFill/>
            <a:miter lim="800000"/>
          </a:ln>
        </p:spPr>
        <p:txBody>
          <a:bodyPr>
            <a:spAutoFit/>
          </a:bodyPr>
          <a:lstStyle/>
          <a:p>
            <a:pPr algn="just">
              <a:lnSpc>
                <a:spcPct val="150000"/>
              </a:lnSpc>
            </a:pPr>
            <a:r>
              <a:rPr lang="zh-CN" altLang="en-US" sz="2400"/>
              <a:t>       根据</a:t>
            </a:r>
            <a:r>
              <a:rPr lang="en-US" altLang="zh-CN" sz="2400"/>
              <a:t>《</a:t>
            </a:r>
            <a:r>
              <a:rPr lang="zh-CN" altLang="en-US" sz="2400"/>
              <a:t>工程竣工验收报告</a:t>
            </a:r>
            <a:r>
              <a:rPr lang="en-US" altLang="zh-CN" sz="2400"/>
              <a:t>》</a:t>
            </a:r>
            <a:r>
              <a:rPr lang="zh-CN" altLang="en-US" sz="2400"/>
              <a:t>，将报告期内所有房屋工程竣工验收报告整理后，汇总验收报告中</a:t>
            </a:r>
            <a:r>
              <a:rPr lang="zh-CN" altLang="en-US" sz="2400">
                <a:solidFill>
                  <a:srgbClr val="FF0000"/>
                </a:solidFill>
              </a:rPr>
              <a:t>建筑面积</a:t>
            </a:r>
            <a:r>
              <a:rPr lang="zh-CN" altLang="en-US" sz="2400"/>
              <a:t>数据。</a:t>
            </a:r>
            <a:endParaRPr lang="en-US" altLang="zh-CN" sz="2400"/>
          </a:p>
          <a:p>
            <a:pPr algn="just">
              <a:lnSpc>
                <a:spcPct val="50000"/>
              </a:lnSpc>
            </a:pPr>
            <a:endParaRPr lang="en-US" altLang="zh-CN" sz="2400"/>
          </a:p>
          <a:p>
            <a:pPr algn="just">
              <a:lnSpc>
                <a:spcPct val="150000"/>
              </a:lnSpc>
            </a:pPr>
            <a:r>
              <a:rPr lang="zh-CN" altLang="en-US" sz="2400"/>
              <a:t>       没有</a:t>
            </a:r>
            <a:r>
              <a:rPr lang="en-US" altLang="zh-CN" sz="2400"/>
              <a:t>《</a:t>
            </a:r>
            <a:r>
              <a:rPr lang="zh-CN" altLang="en-US" sz="2400"/>
              <a:t>工程竣工验收报告</a:t>
            </a:r>
            <a:r>
              <a:rPr lang="en-US" altLang="zh-CN" sz="2400"/>
              <a:t>》</a:t>
            </a:r>
            <a:r>
              <a:rPr lang="zh-CN" altLang="en-US" sz="2400"/>
              <a:t>的房屋工程建设项目，如果达到注意事项中所列</a:t>
            </a:r>
            <a:r>
              <a:rPr lang="zh-CN" altLang="en-US" sz="2400">
                <a:latin typeface="Times New Roman" panose="02020603050405020304" pitchFamily="18" charset="0"/>
              </a:rPr>
              <a:t>“</a:t>
            </a:r>
            <a:r>
              <a:rPr lang="zh-CN" altLang="en-US" sz="2400"/>
              <a:t>计算房屋竣工面积必须严格执行房屋竣工标准</a:t>
            </a:r>
            <a:r>
              <a:rPr lang="zh-CN" altLang="en-US" sz="2400">
                <a:latin typeface="Times New Roman" panose="02020603050405020304" pitchFamily="18" charset="0"/>
              </a:rPr>
              <a:t>”</a:t>
            </a:r>
            <a:r>
              <a:rPr lang="zh-CN" altLang="en-US" sz="2400"/>
              <a:t>，房屋竣工面积可按房屋设计规定或施工合同条文中规定的</a:t>
            </a:r>
            <a:r>
              <a:rPr lang="zh-CN" altLang="en-US" sz="2400">
                <a:latin typeface="Times New Roman" panose="02020603050405020304" pitchFamily="18" charset="0"/>
              </a:rPr>
              <a:t>“</a:t>
            </a:r>
            <a:r>
              <a:rPr lang="zh-CN" altLang="en-US" sz="2400"/>
              <a:t>标段房屋面积</a:t>
            </a:r>
            <a:r>
              <a:rPr lang="zh-CN" altLang="en-US" sz="2400">
                <a:latin typeface="Times New Roman" panose="02020603050405020304" pitchFamily="18" charset="0"/>
              </a:rPr>
              <a:t>”</a:t>
            </a:r>
            <a:r>
              <a:rPr lang="zh-CN" altLang="en-US" sz="2400"/>
              <a:t>汇总数填报。</a:t>
            </a:r>
            <a:endParaRPr lang="zh-CN" altLang="en-US" sz="2400"/>
          </a:p>
        </p:txBody>
      </p:sp>
      <p:sp>
        <p:nvSpPr>
          <p:cNvPr id="3" name="矩形 2"/>
          <p:cNvSpPr/>
          <p:nvPr/>
        </p:nvSpPr>
        <p:spPr>
          <a:xfrm>
            <a:off x="900114" y="1773238"/>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sp>
        <p:nvSpPr>
          <p:cNvPr id="75780" name="矩形 1"/>
          <p:cNvSpPr>
            <a:spLocks noChangeArrowheads="1"/>
          </p:cNvSpPr>
          <p:nvPr/>
        </p:nvSpPr>
        <p:spPr bwMode="auto">
          <a:xfrm>
            <a:off x="971550" y="955678"/>
            <a:ext cx="2164080" cy="691515"/>
          </a:xfrm>
          <a:prstGeom prst="rect">
            <a:avLst/>
          </a:prstGeom>
          <a:noFill/>
          <a:ln w="9525">
            <a:noFill/>
            <a:miter lim="800000"/>
          </a:ln>
        </p:spPr>
        <p:txBody>
          <a:bodyPr wrap="none">
            <a:spAutoFit/>
          </a:bodyPr>
          <a:lstStyle/>
          <a:p>
            <a:pPr>
              <a:lnSpc>
                <a:spcPct val="150000"/>
              </a:lnSpc>
            </a:pPr>
            <a:r>
              <a:rPr lang="zh-CN" altLang="en-US" sz="2600">
                <a:solidFill>
                  <a:schemeClr val="tx2"/>
                </a:solidFill>
              </a:rPr>
              <a:t>房屋竣工面积</a:t>
            </a:r>
            <a:endParaRPr lang="en-US" altLang="zh-CN" sz="2600">
              <a:solidFill>
                <a:schemeClr val="tx2"/>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ChangeArrowheads="1"/>
          </p:cNvSpPr>
          <p:nvPr/>
        </p:nvSpPr>
        <p:spPr bwMode="auto">
          <a:xfrm>
            <a:off x="755650" y="2420938"/>
            <a:ext cx="7924800" cy="3600986"/>
          </a:xfrm>
          <a:prstGeom prst="rect">
            <a:avLst/>
          </a:prstGeom>
          <a:noFill/>
          <a:ln w="9525">
            <a:noFill/>
            <a:miter lim="800000"/>
          </a:ln>
        </p:spPr>
        <p:txBody>
          <a:bodyPr>
            <a:spAutoFit/>
          </a:bodyPr>
          <a:lstStyle/>
          <a:p>
            <a:pPr>
              <a:lnSpc>
                <a:spcPct val="150000"/>
              </a:lnSpc>
            </a:pPr>
            <a:r>
              <a:rPr lang="zh-CN" altLang="en-US" sz="2400"/>
              <a:t>        根据</a:t>
            </a:r>
            <a:r>
              <a:rPr lang="en-US" altLang="zh-CN" sz="2400"/>
              <a:t>《</a:t>
            </a:r>
            <a:r>
              <a:rPr lang="zh-CN" altLang="en-US" sz="2400"/>
              <a:t>工程竣工验收报告</a:t>
            </a:r>
            <a:r>
              <a:rPr lang="en-US" altLang="zh-CN" sz="2400"/>
              <a:t>》</a:t>
            </a:r>
            <a:r>
              <a:rPr lang="zh-CN" altLang="en-US" sz="2400"/>
              <a:t>，将报告期内所有房屋工程竣工验收报告整理后，汇总验收报告中</a:t>
            </a:r>
            <a:r>
              <a:rPr lang="zh-CN" altLang="en-US" sz="2400">
                <a:solidFill>
                  <a:srgbClr val="FF0000"/>
                </a:solidFill>
              </a:rPr>
              <a:t>工程造价</a:t>
            </a:r>
            <a:r>
              <a:rPr lang="zh-CN" altLang="en-US" sz="2400"/>
              <a:t>数据。</a:t>
            </a:r>
            <a:endParaRPr lang="en-US" altLang="zh-CN" sz="2400"/>
          </a:p>
          <a:p>
            <a:pPr>
              <a:lnSpc>
                <a:spcPct val="50000"/>
              </a:lnSpc>
            </a:pPr>
            <a:r>
              <a:rPr lang="zh-CN" altLang="en-US" sz="2400"/>
              <a:t> </a:t>
            </a:r>
            <a:endParaRPr lang="en-US" altLang="zh-CN" sz="2400"/>
          </a:p>
          <a:p>
            <a:pPr>
              <a:lnSpc>
                <a:spcPct val="150000"/>
              </a:lnSpc>
            </a:pPr>
            <a:r>
              <a:rPr lang="zh-CN" altLang="en-US" sz="2400"/>
              <a:t>        没有</a:t>
            </a:r>
            <a:r>
              <a:rPr lang="en-US" altLang="zh-CN" sz="2400"/>
              <a:t>《</a:t>
            </a:r>
            <a:r>
              <a:rPr lang="zh-CN" altLang="en-US" sz="2400"/>
              <a:t>工程竣工验收报告</a:t>
            </a:r>
            <a:r>
              <a:rPr lang="en-US" altLang="zh-CN" sz="2400"/>
              <a:t>》</a:t>
            </a:r>
            <a:r>
              <a:rPr lang="zh-CN" altLang="en-US" sz="2400"/>
              <a:t>的房屋工程建设项目，如果达到注意事项中所列“计算房屋竣工面积必须严格执行房屋竣工标准”，房屋竣工价值可按房屋设计规定或施工合同条文中规定的“工程造价”或“合同价”汇总填报。</a:t>
            </a:r>
            <a:endParaRPr lang="zh-CN" altLang="en-US" sz="2400"/>
          </a:p>
        </p:txBody>
      </p:sp>
      <p:sp>
        <p:nvSpPr>
          <p:cNvPr id="76803" name="矩形 1"/>
          <p:cNvSpPr>
            <a:spLocks noChangeArrowheads="1"/>
          </p:cNvSpPr>
          <p:nvPr/>
        </p:nvSpPr>
        <p:spPr bwMode="auto">
          <a:xfrm>
            <a:off x="900114" y="955678"/>
            <a:ext cx="2255520" cy="691515"/>
          </a:xfrm>
          <a:prstGeom prst="rect">
            <a:avLst/>
          </a:prstGeom>
          <a:noFill/>
          <a:ln w="9525">
            <a:noFill/>
            <a:miter lim="800000"/>
          </a:ln>
        </p:spPr>
        <p:txBody>
          <a:bodyPr wrap="none">
            <a:spAutoFit/>
          </a:bodyPr>
          <a:lstStyle/>
          <a:p>
            <a:pPr>
              <a:lnSpc>
                <a:spcPct val="150000"/>
              </a:lnSpc>
            </a:pPr>
            <a:r>
              <a:rPr lang="en-US" altLang="zh-CN" sz="2600">
                <a:solidFill>
                  <a:schemeClr val="tx2"/>
                </a:solidFill>
              </a:rPr>
              <a:t> </a:t>
            </a:r>
            <a:r>
              <a:rPr lang="zh-CN" altLang="en-US" sz="2600">
                <a:solidFill>
                  <a:schemeClr val="tx2"/>
                </a:solidFill>
              </a:rPr>
              <a:t>房屋竣工价值</a:t>
            </a:r>
            <a:endParaRPr lang="en-US" altLang="zh-CN" sz="2600">
              <a:solidFill>
                <a:schemeClr val="tx2"/>
              </a:solidFill>
            </a:endParaRPr>
          </a:p>
        </p:txBody>
      </p:sp>
      <p:sp>
        <p:nvSpPr>
          <p:cNvPr id="4" name="矩形 3"/>
          <p:cNvSpPr/>
          <p:nvPr/>
        </p:nvSpPr>
        <p:spPr>
          <a:xfrm>
            <a:off x="900114" y="1773238"/>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38914" name="图片 17"/>
          <p:cNvPicPr>
            <a:picLocks noChangeAspect="1"/>
          </p:cNvPicPr>
          <p:nvPr/>
        </p:nvPicPr>
        <p:blipFill>
          <a:blip r:embed="rId1"/>
          <a:stretch>
            <a:fillRect/>
          </a:stretch>
        </p:blipFill>
        <p:spPr>
          <a:xfrm>
            <a:off x="6457950" y="857250"/>
            <a:ext cx="2686050" cy="754856"/>
          </a:xfrm>
          <a:prstGeom prst="rect">
            <a:avLst/>
          </a:prstGeom>
          <a:noFill/>
          <a:ln w="9525">
            <a:noFill/>
          </a:ln>
        </p:spPr>
      </p:pic>
      <p:cxnSp>
        <p:nvCxnSpPr>
          <p:cNvPr id="17" name="直接连接符 16"/>
          <p:cNvCxnSpPr/>
          <p:nvPr/>
        </p:nvCxnSpPr>
        <p:spPr>
          <a:xfrm>
            <a:off x="0" y="1328738"/>
            <a:ext cx="8382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38916" name="图片 5"/>
          <p:cNvPicPr>
            <a:picLocks noChangeAspect="1"/>
          </p:cNvPicPr>
          <p:nvPr/>
        </p:nvPicPr>
        <p:blipFill>
          <a:blip r:embed="rId2"/>
          <a:stretch>
            <a:fillRect/>
          </a:stretch>
        </p:blipFill>
        <p:spPr>
          <a:xfrm>
            <a:off x="22622" y="900113"/>
            <a:ext cx="539353" cy="541735"/>
          </a:xfrm>
          <a:prstGeom prst="rect">
            <a:avLst/>
          </a:prstGeom>
          <a:noFill/>
          <a:ln w="9525">
            <a:noFill/>
          </a:ln>
        </p:spPr>
      </p:pic>
      <p:sp>
        <p:nvSpPr>
          <p:cNvPr id="12295" name="TextBox 53"/>
          <p:cNvSpPr>
            <a:spLocks noChangeArrowheads="1"/>
          </p:cNvSpPr>
          <p:nvPr/>
        </p:nvSpPr>
        <p:spPr bwMode="auto">
          <a:xfrm>
            <a:off x="899478" y="5229384"/>
            <a:ext cx="3984784" cy="1245235"/>
          </a:xfrm>
          <a:prstGeom prst="rect">
            <a:avLst/>
          </a:prstGeom>
          <a:noFill/>
          <a:ln w="9525">
            <a:solidFill>
              <a:srgbClr val="4B649F"/>
            </a:solidFill>
            <a:prstDash val="sysDot"/>
            <a:miter lim="800000"/>
          </a:ln>
        </p:spPr>
        <p:txBody>
          <a:bodyPr wrap="square">
            <a:spAutoFit/>
          </a:bodyPr>
          <a:p>
            <a:pPr algn="just">
              <a:lnSpc>
                <a:spcPts val="3000"/>
              </a:lnSpc>
            </a:pPr>
            <a:r>
              <a:rPr sz="1500" dirty="0">
                <a:solidFill>
                  <a:srgbClr val="557199"/>
                </a:solidFill>
                <a:sym typeface="+mn-ea"/>
              </a:rPr>
              <a:t>除</a:t>
            </a:r>
            <a:endParaRPr sz="1500" dirty="0">
              <a:solidFill>
                <a:srgbClr val="557199"/>
              </a:solidFill>
              <a:sym typeface="+mn-ea"/>
            </a:endParaRPr>
          </a:p>
          <a:p>
            <a:pPr algn="just">
              <a:lnSpc>
                <a:spcPts val="3000"/>
              </a:lnSpc>
            </a:pPr>
            <a:r>
              <a:rPr lang="zh-CN" altLang="en-US" sz="1500">
                <a:solidFill>
                  <a:schemeClr val="tx1"/>
                </a:solidFill>
                <a:latin typeface="微软雅黑" panose="020B0503020204020204" pitchFamily="34" charset="-122"/>
                <a:sym typeface="微软雅黑" panose="020B0503020204020204" pitchFamily="34" charset="-122"/>
              </a:rPr>
              <a:t>在</a:t>
            </a:r>
            <a:r>
              <a:rPr lang="zh-CN" altLang="en-US" sz="1500">
                <a:solidFill>
                  <a:srgbClr val="FF0000"/>
                </a:solidFill>
                <a:latin typeface="微软雅黑" panose="020B0503020204020204" pitchFamily="34" charset="-122"/>
                <a:sym typeface="微软雅黑" panose="020B0503020204020204" pitchFamily="34" charset="-122"/>
              </a:rPr>
              <a:t>境外</a:t>
            </a:r>
            <a:r>
              <a:rPr lang="zh-CN" altLang="en-US" sz="1500">
                <a:solidFill>
                  <a:schemeClr val="tx1"/>
                </a:solidFill>
                <a:latin typeface="微软雅黑" panose="020B0503020204020204" pitchFamily="34" charset="-122"/>
                <a:sym typeface="微软雅黑" panose="020B0503020204020204" pitchFamily="34" charset="-122"/>
              </a:rPr>
              <a:t>完成的建筑业总产值</a:t>
            </a:r>
            <a:r>
              <a:rPr lang="en-US" altLang="zh-CN" sz="1500">
                <a:solidFill>
                  <a:schemeClr val="tx1"/>
                </a:solidFill>
                <a:latin typeface="微软雅黑" panose="020B0503020204020204" pitchFamily="34" charset="-122"/>
                <a:sym typeface="微软雅黑" panose="020B0503020204020204" pitchFamily="34" charset="-122"/>
              </a:rPr>
              <a:t>(BJ03)</a:t>
            </a:r>
            <a:endParaRPr lang="zh-CN" altLang="en-US" sz="1500">
              <a:solidFill>
                <a:schemeClr val="tx1"/>
              </a:solidFill>
              <a:latin typeface="微软雅黑" panose="020B0503020204020204" pitchFamily="34" charset="-122"/>
              <a:sym typeface="微软雅黑" panose="020B0503020204020204" pitchFamily="34" charset="-122"/>
            </a:endParaRPr>
          </a:p>
          <a:p>
            <a:pPr algn="just">
              <a:lnSpc>
                <a:spcPts val="3000"/>
              </a:lnSpc>
            </a:pPr>
            <a:r>
              <a:rPr lang="zh-CN" sz="1500" dirty="0">
                <a:solidFill>
                  <a:srgbClr val="557199"/>
                </a:solidFill>
                <a:sym typeface="+mn-ea"/>
              </a:rPr>
              <a:t>这个指标以外，</a:t>
            </a:r>
            <a:r>
              <a:rPr lang="zh-CN" altLang="en-US" sz="1500">
                <a:solidFill>
                  <a:srgbClr val="557199"/>
                </a:solidFill>
                <a:latin typeface="微软雅黑" panose="020B0503020204020204" pitchFamily="34" charset="-122"/>
                <a:ea typeface="微软雅黑" panose="020B0503020204020204" pitchFamily="34" charset="-122"/>
                <a:sym typeface="微软雅黑" panose="020B0503020204020204" pitchFamily="34" charset="-122"/>
              </a:rPr>
              <a:t>其余指标均为国土法原则</a:t>
            </a:r>
            <a:endParaRPr lang="zh-CN" altLang="en-US" sz="1500">
              <a:solidFill>
                <a:srgbClr val="55719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学论网-矩形 1"/>
          <p:cNvSpPr/>
          <p:nvPr/>
        </p:nvSpPr>
        <p:spPr>
          <a:xfrm>
            <a:off x="738493" y="1612310"/>
            <a:ext cx="7666793" cy="592727"/>
          </a:xfrm>
          <a:prstGeom prst="rect">
            <a:avLst/>
          </a:prstGeom>
          <a:solidFill>
            <a:srgbClr val="557199"/>
          </a:solidFill>
          <a:ln w="12700" cap="flat" cmpd="sng" algn="ctr">
            <a:solidFill>
              <a:srgbClr val="448AD7"/>
            </a:solidFill>
            <a:prstDash val="solid"/>
          </a:ln>
          <a:effectLst/>
        </p:spPr>
        <p:txBody>
          <a:bodyPr rtlCol="0" anchor="ctr"/>
          <a:p>
            <a:pPr lvl="0" algn="ctr"/>
            <a:r>
              <a:rPr lang="zh-CN" altLang="en-US" sz="2100" b="1" kern="0" dirty="0">
                <a:gradFill>
                  <a:gsLst>
                    <a:gs pos="100000">
                      <a:schemeClr val="bg1"/>
                    </a:gs>
                    <a:gs pos="0">
                      <a:schemeClr val="bg1">
                        <a:lumMod val="95000"/>
                      </a:schemeClr>
                    </a:gs>
                  </a:gsLst>
                  <a:path path="circle">
                    <a:fillToRect l="100000" b="100000"/>
                  </a:path>
                </a:gradFill>
                <a:ea typeface="微软雅黑" panose="020B0503020204020204" pitchFamily="34" charset="-122"/>
              </a:rPr>
              <a:t>两大原则</a:t>
            </a:r>
            <a:endParaRPr lang="zh-CN" altLang="en-US" sz="21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11" name="学论网-矩形 1"/>
          <p:cNvSpPr/>
          <p:nvPr/>
        </p:nvSpPr>
        <p:spPr>
          <a:xfrm>
            <a:off x="768191" y="2349341"/>
            <a:ext cx="3456146" cy="2056924"/>
          </a:xfrm>
          <a:prstGeom prst="rect">
            <a:avLst/>
          </a:prstGeom>
          <a:noFill/>
          <a:ln w="12700" cap="flat" cmpd="sng" algn="ctr">
            <a:solidFill>
              <a:srgbClr val="557199"/>
            </a:solidFill>
            <a:prstDash val="sysDot"/>
          </a:ln>
          <a:effectLst/>
        </p:spPr>
        <p:txBody>
          <a:bodyPr rtlCol="0" anchor="ctr"/>
          <a:p>
            <a:pPr lvl="0" algn="ctr"/>
            <a:endParaRPr lang="zh-CN" altLang="en-US" sz="21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12" name="学论网-矩形 1"/>
          <p:cNvSpPr/>
          <p:nvPr/>
        </p:nvSpPr>
        <p:spPr>
          <a:xfrm>
            <a:off x="4269740" y="2349500"/>
            <a:ext cx="4133215" cy="2683510"/>
          </a:xfrm>
          <a:prstGeom prst="rect">
            <a:avLst/>
          </a:prstGeom>
          <a:noFill/>
          <a:ln w="12700" cap="flat" cmpd="sng" algn="ctr">
            <a:solidFill>
              <a:srgbClr val="448AD7"/>
            </a:solidFill>
            <a:prstDash val="sysDot"/>
          </a:ln>
          <a:effectLst/>
        </p:spPr>
        <p:txBody>
          <a:bodyPr rtlCol="0" anchor="ctr"/>
          <a:p>
            <a:pPr lvl="0" algn="ctr"/>
            <a:endParaRPr lang="zh-CN" altLang="en-US" sz="2100" b="1" kern="0" dirty="0">
              <a:gradFill>
                <a:gsLst>
                  <a:gs pos="100000">
                    <a:schemeClr val="bg1"/>
                  </a:gs>
                  <a:gs pos="0">
                    <a:schemeClr val="bg1">
                      <a:lumMod val="95000"/>
                    </a:schemeClr>
                  </a:gs>
                </a:gsLst>
                <a:path path="circle">
                  <a:fillToRect l="100000" b="100000"/>
                </a:path>
              </a:gradFill>
              <a:ea typeface="微软雅黑" panose="020B0503020204020204" pitchFamily="34" charset="-122"/>
            </a:endParaRPr>
          </a:p>
        </p:txBody>
      </p:sp>
      <p:sp>
        <p:nvSpPr>
          <p:cNvPr id="13" name="学论网-www.xuelun.me"/>
          <p:cNvSpPr txBox="1"/>
          <p:nvPr/>
        </p:nvSpPr>
        <p:spPr>
          <a:xfrm>
            <a:off x="1063915" y="2488573"/>
            <a:ext cx="2864335" cy="1815465"/>
          </a:xfrm>
          <a:prstGeom prst="rect">
            <a:avLst/>
          </a:prstGeom>
          <a:noFill/>
          <a:ln>
            <a:noFill/>
          </a:ln>
        </p:spPr>
        <p:txBody>
          <a:bodyPr wrap="square" lIns="0" tIns="0" rIns="0" bIns="0" rtlCol="0">
            <a:spAutoFit/>
          </a:bodyPr>
          <a:p>
            <a:pPr algn="ctr">
              <a:lnSpc>
                <a:spcPct val="150000"/>
              </a:lnSpc>
              <a:spcAft>
                <a:spcPts val="1200"/>
              </a:spcAft>
            </a:pPr>
            <a:r>
              <a:rPr lang="zh-CN" altLang="en-US" sz="1800" b="1" dirty="0">
                <a:solidFill>
                  <a:srgbClr val="595959"/>
                </a:solidFill>
                <a:latin typeface="微软雅黑" panose="020B0503020204020204" pitchFamily="34" charset="-122"/>
                <a:ea typeface="微软雅黑" panose="020B0503020204020204" pitchFamily="34" charset="-122"/>
              </a:rPr>
              <a:t>法人注册地原则</a:t>
            </a:r>
            <a:endParaRPr lang="en-US" altLang="zh-CN" sz="1800" b="1" dirty="0">
              <a:solidFill>
                <a:srgbClr val="595959"/>
              </a:solidFill>
              <a:latin typeface="微软雅黑" panose="020B0503020204020204" pitchFamily="34" charset="-122"/>
              <a:ea typeface="微软雅黑" panose="020B0503020204020204" pitchFamily="34" charset="-122"/>
            </a:endParaRPr>
          </a:p>
          <a:p>
            <a:pPr>
              <a:lnSpc>
                <a:spcPct val="150000"/>
              </a:lnSpc>
            </a:pPr>
            <a:r>
              <a:rPr lang="zh-CN" altLang="en-US" sz="1800" dirty="0">
                <a:solidFill>
                  <a:srgbClr val="595959"/>
                </a:solidFill>
                <a:latin typeface="微软雅黑" panose="020B0503020204020204" pitchFamily="34" charset="-122"/>
                <a:ea typeface="微软雅黑" panose="020B0503020204020204" pitchFamily="34" charset="-122"/>
              </a:rPr>
              <a:t>辖区内具有总承包或专业承包资质的建筑业企业按照</a:t>
            </a:r>
            <a:r>
              <a:rPr lang="zh-CN" altLang="en-US" sz="1800" b="1" dirty="0">
                <a:solidFill>
                  <a:srgbClr val="FF0000"/>
                </a:solidFill>
                <a:latin typeface="微软雅黑" panose="020B0503020204020204" pitchFamily="34" charset="-122"/>
                <a:ea typeface="微软雅黑" panose="020B0503020204020204" pitchFamily="34" charset="-122"/>
              </a:rPr>
              <a:t>法人单位注册地</a:t>
            </a:r>
            <a:r>
              <a:rPr lang="zh-CN" altLang="en-US" sz="1800" dirty="0">
                <a:solidFill>
                  <a:srgbClr val="595959"/>
                </a:solidFill>
                <a:latin typeface="微软雅黑" panose="020B0503020204020204" pitchFamily="34" charset="-122"/>
                <a:ea typeface="微软雅黑" panose="020B0503020204020204" pitchFamily="34" charset="-122"/>
              </a:rPr>
              <a:t>原则进行统计</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
        <p:nvSpPr>
          <p:cNvPr id="14" name="学论网-www.xuelun.me"/>
          <p:cNvSpPr txBox="1"/>
          <p:nvPr/>
        </p:nvSpPr>
        <p:spPr>
          <a:xfrm>
            <a:off x="4537234" y="2488406"/>
            <a:ext cx="3868103" cy="2543810"/>
          </a:xfrm>
          <a:prstGeom prst="rect">
            <a:avLst/>
          </a:prstGeom>
          <a:noFill/>
          <a:ln>
            <a:noFill/>
          </a:ln>
        </p:spPr>
        <p:txBody>
          <a:bodyPr wrap="square" lIns="0" tIns="0" rIns="0" bIns="0" rtlCol="0">
            <a:spAutoFit/>
          </a:bodyPr>
          <a:p>
            <a:pPr algn="ctr">
              <a:lnSpc>
                <a:spcPct val="150000"/>
              </a:lnSpc>
              <a:spcAft>
                <a:spcPts val="1200"/>
              </a:spcAft>
            </a:pPr>
            <a:r>
              <a:rPr lang="zh-CN" altLang="en-US" sz="1800" b="1" dirty="0">
                <a:solidFill>
                  <a:srgbClr val="595959"/>
                </a:solidFill>
                <a:latin typeface="微软雅黑" panose="020B0503020204020204" pitchFamily="34" charset="-122"/>
                <a:ea typeface="微软雅黑" panose="020B0503020204020204" pitchFamily="34" charset="-122"/>
              </a:rPr>
              <a:t>国土法原则</a:t>
            </a:r>
            <a:endParaRPr lang="en-US" sz="1800" b="1" dirty="0">
              <a:solidFill>
                <a:srgbClr val="595959"/>
              </a:solidFill>
              <a:latin typeface="微软雅黑" panose="020B0503020204020204" pitchFamily="34" charset="-122"/>
              <a:ea typeface="微软雅黑" panose="020B0503020204020204" pitchFamily="34" charset="-122"/>
            </a:endParaRPr>
          </a:p>
          <a:p>
            <a:pPr>
              <a:lnSpc>
                <a:spcPts val="3080"/>
              </a:lnSpc>
            </a:pPr>
            <a:r>
              <a:rPr lang="zh-CN" altLang="en-US" sz="1800" dirty="0">
                <a:solidFill>
                  <a:srgbClr val="595959"/>
                </a:solidFill>
                <a:latin typeface="微软雅黑" panose="020B0503020204020204" pitchFamily="34" charset="-122"/>
                <a:ea typeface="微软雅黑" panose="020B0503020204020204" pitchFamily="34" charset="-122"/>
              </a:rPr>
              <a:t>建筑业法人单位报送的建筑业总产值及相关资料</a:t>
            </a:r>
            <a:endParaRPr lang="en-US" altLang="zh-CN" sz="1800" dirty="0">
              <a:solidFill>
                <a:srgbClr val="595959"/>
              </a:solidFill>
              <a:latin typeface="微软雅黑" panose="020B0503020204020204" pitchFamily="34" charset="-122"/>
              <a:ea typeface="微软雅黑" panose="020B0503020204020204" pitchFamily="34" charset="-122"/>
            </a:endParaRPr>
          </a:p>
          <a:p>
            <a:pPr marL="342900">
              <a:lnSpc>
                <a:spcPts val="3080"/>
              </a:lnSpc>
              <a:buFont typeface="Wingdings" panose="05000000000000000000" pitchFamily="2" charset="2"/>
              <a:buChar char="l"/>
            </a:pPr>
            <a:r>
              <a:rPr lang="zh-CN" altLang="en-US" sz="1800" dirty="0">
                <a:solidFill>
                  <a:srgbClr val="595959"/>
                </a:solidFill>
                <a:latin typeface="微软雅黑" panose="020B0503020204020204" pitchFamily="34" charset="-122"/>
                <a:ea typeface="微软雅黑" panose="020B0503020204020204" pitchFamily="34" charset="-122"/>
              </a:rPr>
              <a:t>包括</a:t>
            </a:r>
            <a:r>
              <a:rPr lang="zh-CN" altLang="en-US" sz="1800" b="1" dirty="0">
                <a:solidFill>
                  <a:srgbClr val="FF0000"/>
                </a:solidFill>
                <a:latin typeface="微软雅黑" panose="020B0503020204020204" pitchFamily="34" charset="-122"/>
                <a:ea typeface="微软雅黑" panose="020B0503020204020204" pitchFamily="34" charset="-122"/>
              </a:rPr>
              <a:t>在本市和外省完成的部分</a:t>
            </a:r>
            <a:endParaRPr lang="en-US" altLang="zh-CN" sz="1800" b="1" dirty="0">
              <a:solidFill>
                <a:srgbClr val="FF0000"/>
              </a:solidFill>
              <a:latin typeface="微软雅黑" panose="020B0503020204020204" pitchFamily="34" charset="-122"/>
              <a:ea typeface="微软雅黑" panose="020B0503020204020204" pitchFamily="34" charset="-122"/>
            </a:endParaRPr>
          </a:p>
          <a:p>
            <a:pPr marL="342900">
              <a:lnSpc>
                <a:spcPts val="3080"/>
              </a:lnSpc>
              <a:buFont typeface="Wingdings" panose="05000000000000000000" pitchFamily="2" charset="2"/>
              <a:buChar char="l"/>
            </a:pPr>
            <a:r>
              <a:rPr lang="zh-CN" altLang="en-US" sz="1800" dirty="0">
                <a:solidFill>
                  <a:srgbClr val="595959"/>
                </a:solidFill>
                <a:latin typeface="微软雅黑" panose="020B0503020204020204" pitchFamily="34" charset="-122"/>
                <a:ea typeface="微软雅黑" panose="020B0503020204020204" pitchFamily="34" charset="-122"/>
              </a:rPr>
              <a:t>不包括</a:t>
            </a:r>
            <a:r>
              <a:rPr lang="zh-CN" altLang="en-US" sz="1800" b="1" dirty="0">
                <a:solidFill>
                  <a:srgbClr val="FF0000"/>
                </a:solidFill>
                <a:latin typeface="微软雅黑" panose="020B0503020204020204" pitchFamily="34" charset="-122"/>
                <a:ea typeface="微软雅黑" panose="020B0503020204020204" pitchFamily="34" charset="-122"/>
              </a:rPr>
              <a:t>在国外和港、澳、台地区</a:t>
            </a:r>
            <a:endParaRPr lang="en-US" altLang="zh-CN" sz="1800" b="1" dirty="0">
              <a:solidFill>
                <a:srgbClr val="FF0000"/>
              </a:solidFill>
              <a:latin typeface="微软雅黑" panose="020B0503020204020204" pitchFamily="34" charset="-122"/>
              <a:ea typeface="微软雅黑" panose="020B0503020204020204" pitchFamily="34" charset="-122"/>
            </a:endParaRPr>
          </a:p>
          <a:p>
            <a:pPr>
              <a:lnSpc>
                <a:spcPts val="3080"/>
              </a:lnSpc>
            </a:pPr>
            <a:r>
              <a:rPr lang="zh-CN" altLang="en-US" sz="1800" b="1" dirty="0">
                <a:solidFill>
                  <a:srgbClr val="FF0000"/>
                </a:solidFill>
                <a:latin typeface="微软雅黑" panose="020B0503020204020204" pitchFamily="34" charset="-122"/>
                <a:ea typeface="微软雅黑" panose="020B0503020204020204" pitchFamily="34" charset="-122"/>
              </a:rPr>
              <a:t>完成的部分</a:t>
            </a:r>
            <a:endParaRPr lang="zh-CN" altLang="en-US" sz="18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ChangeArrowheads="1"/>
          </p:cNvSpPr>
          <p:nvPr/>
        </p:nvSpPr>
        <p:spPr bwMode="auto">
          <a:xfrm>
            <a:off x="539750" y="1687513"/>
            <a:ext cx="8208963" cy="4154984"/>
          </a:xfrm>
          <a:prstGeom prst="rect">
            <a:avLst/>
          </a:prstGeom>
          <a:noFill/>
          <a:ln w="9525">
            <a:noFill/>
            <a:miter lim="800000"/>
          </a:ln>
        </p:spPr>
        <p:txBody>
          <a:bodyPr>
            <a:spAutoFit/>
          </a:bodyPr>
          <a:lstStyle/>
          <a:p>
            <a:pPr algn="just"/>
            <a:r>
              <a:rPr lang="zh-CN" altLang="en-US" sz="2400"/>
              <a:t>①完成设计和施工合同规定的各项工程内容，具备交付使用条件，</a:t>
            </a:r>
            <a:r>
              <a:rPr lang="zh-CN" altLang="en-US" sz="2400">
                <a:solidFill>
                  <a:srgbClr val="E46C0A"/>
                </a:solidFill>
              </a:rPr>
              <a:t>达到国家规定的竣工条件</a:t>
            </a:r>
            <a:r>
              <a:rPr lang="zh-CN" altLang="en-US" sz="2400"/>
              <a:t>。</a:t>
            </a:r>
            <a:endParaRPr lang="zh-CN" altLang="en-US" sz="2400"/>
          </a:p>
          <a:p>
            <a:pPr algn="just"/>
            <a:r>
              <a:rPr lang="zh-CN" altLang="en-US" sz="2400"/>
              <a:t>②工程质量应当符合国家现行有关法律、法规、技术标准、设计文件以及合同规定的要求，</a:t>
            </a:r>
            <a:r>
              <a:rPr lang="zh-CN" altLang="en-US" sz="2400">
                <a:solidFill>
                  <a:srgbClr val="E46C0A"/>
                </a:solidFill>
              </a:rPr>
              <a:t>并经工程质量监督机构核定为合格工程</a:t>
            </a:r>
            <a:r>
              <a:rPr lang="zh-CN" altLang="en-US" sz="2400"/>
              <a:t>。 </a:t>
            </a:r>
            <a:endParaRPr lang="zh-CN" altLang="en-US" sz="2400"/>
          </a:p>
          <a:p>
            <a:pPr algn="just"/>
            <a:r>
              <a:rPr lang="zh-CN" altLang="en-US" sz="2400"/>
              <a:t>③工程所用的设备和主要建筑</a:t>
            </a:r>
            <a:r>
              <a:rPr lang="zh-CN" altLang="en-US" sz="2400">
                <a:solidFill>
                  <a:srgbClr val="E46C0A"/>
                </a:solidFill>
              </a:rPr>
              <a:t>材料</a:t>
            </a:r>
            <a:r>
              <a:rPr lang="zh-CN" altLang="en-US" sz="2400"/>
              <a:t>、构件应具有产品质量出厂检验合格证明和技术标准规定必要的进场实验报告。</a:t>
            </a:r>
            <a:endParaRPr lang="zh-CN" altLang="en-US" sz="2400"/>
          </a:p>
          <a:p>
            <a:pPr algn="just"/>
            <a:r>
              <a:rPr lang="zh-CN" altLang="en-US" sz="2400"/>
              <a:t>④具有完整的</a:t>
            </a:r>
            <a:r>
              <a:rPr lang="zh-CN" altLang="en-US" sz="2400">
                <a:solidFill>
                  <a:srgbClr val="E46C0A"/>
                </a:solidFill>
              </a:rPr>
              <a:t>工程技术档案和竣工图纸</a:t>
            </a:r>
            <a:r>
              <a:rPr lang="zh-CN" altLang="en-US" sz="2400"/>
              <a:t>，已经办理工程竣工交付使用的有关手续。</a:t>
            </a:r>
            <a:endParaRPr lang="zh-CN" altLang="en-US" sz="2400"/>
          </a:p>
          <a:p>
            <a:pPr algn="just"/>
            <a:r>
              <a:rPr lang="zh-CN" altLang="en-US" sz="2400"/>
              <a:t>⑤已</a:t>
            </a:r>
            <a:r>
              <a:rPr lang="zh-CN" altLang="en-US" sz="2400">
                <a:solidFill>
                  <a:srgbClr val="E46C0A"/>
                </a:solidFill>
              </a:rPr>
              <a:t>签署工程保修证书</a:t>
            </a:r>
            <a:r>
              <a:rPr lang="zh-CN" altLang="en-US" sz="2400"/>
              <a:t>，并提供有关使用、保养、维护的说明。     </a:t>
            </a:r>
            <a:endParaRPr lang="zh-CN" altLang="en-US" sz="2400"/>
          </a:p>
        </p:txBody>
      </p:sp>
      <p:sp>
        <p:nvSpPr>
          <p:cNvPr id="77827" name="矩形 1"/>
          <p:cNvSpPr>
            <a:spLocks noChangeArrowheads="1"/>
          </p:cNvSpPr>
          <p:nvPr/>
        </p:nvSpPr>
        <p:spPr bwMode="auto">
          <a:xfrm>
            <a:off x="539750" y="1060454"/>
            <a:ext cx="8208963" cy="511175"/>
          </a:xfrm>
          <a:prstGeom prst="rect">
            <a:avLst/>
          </a:prstGeom>
          <a:noFill/>
          <a:ln w="9525">
            <a:noFill/>
            <a:miter lim="800000"/>
          </a:ln>
        </p:spPr>
        <p:txBody>
          <a:bodyPr>
            <a:spAutoFit/>
          </a:bodyPr>
          <a:lstStyle/>
          <a:p>
            <a:pPr algn="just">
              <a:lnSpc>
                <a:spcPts val="3300"/>
              </a:lnSpc>
            </a:pPr>
            <a:r>
              <a:rPr lang="zh-CN" altLang="en-US" sz="2800">
                <a:solidFill>
                  <a:srgbClr val="E46C0A"/>
                </a:solidFill>
              </a:rPr>
              <a:t>计算房屋竣工面积必须严格执行房屋竣工标准：</a:t>
            </a:r>
            <a:endParaRPr lang="en-US" altLang="zh-CN" sz="2800">
              <a:solidFill>
                <a:srgbClr val="E46C0A"/>
              </a:solidFill>
            </a:endParaRPr>
          </a:p>
        </p:txBody>
      </p:sp>
      <p:sp>
        <p:nvSpPr>
          <p:cNvPr id="9" name="矩形 8"/>
          <p:cNvSpPr/>
          <p:nvPr/>
        </p:nvSpPr>
        <p:spPr>
          <a:xfrm>
            <a:off x="179676" y="188595"/>
            <a:ext cx="1295400" cy="5715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6" name="图片 5"/>
          <p:cNvPicPr>
            <a:picLocks noChangeAspect="1"/>
          </p:cNvPicPr>
          <p:nvPr/>
        </p:nvPicPr>
        <p:blipFill>
          <a:blip r:embed="rId1"/>
          <a:stretch>
            <a:fillRect/>
          </a:stretch>
        </p:blipFill>
        <p:spPr>
          <a:xfrm>
            <a:off x="22622" y="900113"/>
            <a:ext cx="539353" cy="541735"/>
          </a:xfrm>
          <a:prstGeom prst="rect">
            <a:avLst/>
          </a:prstGeom>
          <a:noFill/>
          <a:ln w="9525">
            <a:noFill/>
          </a:ln>
        </p:spPr>
      </p:pic>
      <p:sp>
        <p:nvSpPr>
          <p:cNvPr id="3" name="文本框 62"/>
          <p:cNvSpPr txBox="1"/>
          <p:nvPr/>
        </p:nvSpPr>
        <p:spPr>
          <a:xfrm>
            <a:off x="561975" y="775811"/>
            <a:ext cx="4161473" cy="575945"/>
          </a:xfrm>
          <a:prstGeom prst="rect">
            <a:avLst/>
          </a:prstGeom>
          <a:noFill/>
          <a:ln w="9525">
            <a:noFill/>
          </a:ln>
        </p:spPr>
        <p:txBody>
          <a:bodyPr wrap="square" anchor="t" anchorCtr="0">
            <a:spAutoFit/>
          </a:bodyPr>
          <a:p>
            <a:pPr>
              <a:lnSpc>
                <a:spcPct val="150000"/>
              </a:lnSpc>
              <a:buFont typeface="微软雅黑" panose="020B0503020204020204" pitchFamily="34" charset="-122"/>
            </a:pPr>
            <a:r>
              <a:rPr lang="en-US" altLang="zh-CN" sz="2100">
                <a:solidFill>
                  <a:srgbClr val="4B649F"/>
                </a:solidFill>
                <a:sym typeface="+mn-ea"/>
              </a:rPr>
              <a:t> </a:t>
            </a:r>
            <a:r>
              <a:rPr lang="zh-CN" altLang="en-US" sz="2100" b="1">
                <a:solidFill>
                  <a:srgbClr val="FF0000"/>
                </a:solidFill>
                <a:sym typeface="+mn-ea"/>
              </a:rPr>
              <a:t>房屋竣工</a:t>
            </a:r>
            <a:endParaRPr lang="zh-CN" altLang="en-US" sz="2100" b="1">
              <a:solidFill>
                <a:srgbClr val="FF0000"/>
              </a:solidFill>
              <a:sym typeface="+mn-ea"/>
            </a:endParaRPr>
          </a:p>
        </p:txBody>
      </p:sp>
      <p:cxnSp>
        <p:nvCxnSpPr>
          <p:cNvPr id="17" name="直接连接符 16"/>
          <p:cNvCxnSpPr/>
          <p:nvPr/>
        </p:nvCxnSpPr>
        <p:spPr>
          <a:xfrm>
            <a:off x="0" y="1328738"/>
            <a:ext cx="8382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47809" name="TextBox 23"/>
          <p:cNvSpPr>
            <a:spLocks noChangeArrowheads="1"/>
          </p:cNvSpPr>
          <p:nvPr/>
        </p:nvSpPr>
        <p:spPr bwMode="auto">
          <a:xfrm>
            <a:off x="7327106" y="5432584"/>
            <a:ext cx="300038" cy="368300"/>
          </a:xfrm>
          <a:prstGeom prst="rect">
            <a:avLst/>
          </a:prstGeom>
          <a:noFill/>
          <a:ln w="9525">
            <a:noFill/>
            <a:miter lim="800000"/>
          </a:ln>
        </p:spPr>
        <p:txBody>
          <a:bodyPr wrap="square">
            <a:spAutoFit/>
          </a:bodyPr>
          <a:p>
            <a:r>
              <a:rPr lang="en-US" altLang="zh-CN" sz="1800">
                <a:solidFill>
                  <a:schemeClr val="bg1"/>
                </a:solidFill>
                <a:latin typeface="Kozuka Mincho Pro H" pitchFamily="18" charset="-128"/>
                <a:ea typeface="Kozuka Mincho Pro H" pitchFamily="18" charset="-128"/>
                <a:sym typeface="Kozuka Mincho Pro H" pitchFamily="18" charset="-128"/>
              </a:rPr>
              <a:t>5</a:t>
            </a:r>
            <a:endParaRPr lang="zh-CN" altLang="en-US" sz="1800">
              <a:solidFill>
                <a:schemeClr val="bg1"/>
              </a:solidFill>
              <a:latin typeface="Kozuka Mincho Pro H" pitchFamily="18" charset="-128"/>
              <a:ea typeface="Kozuka Mincho Pro H" pitchFamily="18" charset="-128"/>
              <a:sym typeface="Kozuka Mincho Pro H" pitchFamily="18" charset="-128"/>
            </a:endParaRPr>
          </a:p>
        </p:txBody>
      </p:sp>
      <p:sp>
        <p:nvSpPr>
          <p:cNvPr id="247810" name="TextBox 106"/>
          <p:cNvSpPr>
            <a:spLocks noChangeArrowheads="1"/>
          </p:cNvSpPr>
          <p:nvPr/>
        </p:nvSpPr>
        <p:spPr bwMode="auto">
          <a:xfrm>
            <a:off x="5253990" y="1988820"/>
            <a:ext cx="3101340" cy="553085"/>
          </a:xfrm>
          <a:prstGeom prst="rect">
            <a:avLst/>
          </a:prstGeom>
          <a:noFill/>
          <a:ln w="9525">
            <a:noFill/>
            <a:miter lim="800000"/>
          </a:ln>
        </p:spPr>
        <p:txBody>
          <a:bodyPr wrap="square">
            <a:spAutoFit/>
          </a:bodyPr>
          <a:p>
            <a:r>
              <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rPr>
              <a:t>房屋已经建成，但市政工程较长时间不能配套</a:t>
            </a:r>
            <a:endPar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811" name="TextBox 112"/>
          <p:cNvSpPr>
            <a:spLocks noChangeArrowheads="1"/>
          </p:cNvSpPr>
          <p:nvPr/>
        </p:nvSpPr>
        <p:spPr bwMode="auto">
          <a:xfrm>
            <a:off x="5253990" y="2716054"/>
            <a:ext cx="3073718" cy="553085"/>
          </a:xfrm>
          <a:prstGeom prst="rect">
            <a:avLst/>
          </a:prstGeom>
          <a:noFill/>
          <a:ln w="9525">
            <a:noFill/>
            <a:miter lim="800000"/>
          </a:ln>
        </p:spPr>
        <p:txBody>
          <a:bodyPr wrap="square">
            <a:spAutoFit/>
          </a:bodyPr>
          <a:p>
            <a:r>
              <a:rPr lang="zh-CN" altLang="en-US" sz="1500" dirty="0">
                <a:latin typeface="微软雅黑" panose="020B0503020204020204" pitchFamily="34" charset="-122"/>
                <a:ea typeface="微软雅黑" panose="020B0503020204020204" pitchFamily="34" charset="-122"/>
              </a:rPr>
              <a:t>房屋建筑的某些分部分项工程，业主要求自理</a:t>
            </a:r>
            <a:endParaRPr lang="zh-CN" altLang="en-US" sz="1500" b="1"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812" name="TextBox 115"/>
          <p:cNvSpPr>
            <a:spLocks noChangeArrowheads="1"/>
          </p:cNvSpPr>
          <p:nvPr/>
        </p:nvSpPr>
        <p:spPr bwMode="auto">
          <a:xfrm>
            <a:off x="5253990" y="3295650"/>
            <a:ext cx="3256121" cy="783590"/>
          </a:xfrm>
          <a:prstGeom prst="rect">
            <a:avLst/>
          </a:prstGeom>
          <a:noFill/>
          <a:ln w="9525">
            <a:noFill/>
            <a:miter lim="800000"/>
          </a:ln>
        </p:spPr>
        <p:txBody>
          <a:bodyPr wrap="square">
            <a:spAutoFit/>
          </a:bodyPr>
          <a:p>
            <a:r>
              <a:rPr lang="zh-CN" altLang="en-US" sz="1500" dirty="0">
                <a:latin typeface="微软雅黑" panose="020B0503020204020204" pitchFamily="34" charset="-122"/>
                <a:ea typeface="微软雅黑" panose="020B0503020204020204" pitchFamily="34" charset="-122"/>
              </a:rPr>
              <a:t>房屋建筑工程已完成，业主已接收并使用，初验合格，但正式验评资料因种种原因迟迟没有批复</a:t>
            </a:r>
            <a:endParaRPr lang="zh-CN" altLang="en-US" sz="1500" b="1" dirty="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813" name="TextBox 118"/>
          <p:cNvSpPr>
            <a:spLocks noChangeArrowheads="1"/>
          </p:cNvSpPr>
          <p:nvPr/>
        </p:nvSpPr>
        <p:spPr bwMode="auto">
          <a:xfrm>
            <a:off x="5226844" y="4275773"/>
            <a:ext cx="3128486" cy="783590"/>
          </a:xfrm>
          <a:prstGeom prst="rect">
            <a:avLst/>
          </a:prstGeom>
          <a:noFill/>
          <a:ln w="9525">
            <a:noFill/>
            <a:miter lim="800000"/>
          </a:ln>
        </p:spPr>
        <p:txBody>
          <a:bodyPr wrap="square">
            <a:spAutoFit/>
          </a:bodyPr>
          <a:p>
            <a:pPr algn="just"/>
            <a:r>
              <a:rPr lang="zh-CN" altLang="en-US" sz="1500" dirty="0">
                <a:solidFill>
                  <a:srgbClr val="000000"/>
                </a:solidFill>
                <a:latin typeface="微软雅黑" panose="020B0503020204020204" pitchFamily="34" charset="-122"/>
                <a:ea typeface="微软雅黑" panose="020B0503020204020204" pitchFamily="34" charset="-122"/>
              </a:rPr>
              <a:t>有些大型单位工程，能够分跨、分层、分段施工，并按合同规定能够分开交付使用的，可分开报竣</a:t>
            </a:r>
            <a:endParaRPr lang="zh-CN" altLang="en-US" sz="900" b="1" dirty="0">
              <a:solidFill>
                <a:srgbClr val="7F7F7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7821" name="矩形 2"/>
          <p:cNvSpPr>
            <a:spLocks noChangeArrowheads="1"/>
          </p:cNvSpPr>
          <p:nvPr/>
        </p:nvSpPr>
        <p:spPr bwMode="auto">
          <a:xfrm>
            <a:off x="5212556" y="5124450"/>
            <a:ext cx="3128486" cy="783590"/>
          </a:xfrm>
          <a:prstGeom prst="rect">
            <a:avLst/>
          </a:prstGeom>
          <a:noFill/>
          <a:ln w="9525">
            <a:noFill/>
            <a:miter lim="800000"/>
          </a:ln>
        </p:spPr>
        <p:txBody>
          <a:bodyPr wrap="square">
            <a:spAutoFit/>
          </a:bodyPr>
          <a:p>
            <a:r>
              <a:rPr lang="zh-CN" altLang="en-US" sz="1500" dirty="0">
                <a:latin typeface="微软雅黑" panose="020B0503020204020204" pitchFamily="34" charset="-122"/>
                <a:ea typeface="微软雅黑" panose="020B0503020204020204" pitchFamily="34" charset="-122"/>
              </a:rPr>
              <a:t>由于某些原因导致承包方不能按合同规定的内容完成，但发包方同意交验，且为合格的工程</a:t>
            </a:r>
            <a:endParaRPr lang="zh-CN" altLang="en-US" sz="1500" dirty="0">
              <a:latin typeface="微软雅黑" panose="020B0503020204020204" pitchFamily="34" charset="-122"/>
              <a:ea typeface="微软雅黑" panose="020B0503020204020204" pitchFamily="34" charset="-122"/>
            </a:endParaRPr>
          </a:p>
        </p:txBody>
      </p:sp>
      <p:grpSp>
        <p:nvGrpSpPr>
          <p:cNvPr id="18" name="Group 8"/>
          <p:cNvGrpSpPr/>
          <p:nvPr/>
        </p:nvGrpSpPr>
        <p:grpSpPr bwMode="auto">
          <a:xfrm rot="-1809353">
            <a:off x="4843701" y="5305664"/>
            <a:ext cx="255984" cy="276225"/>
            <a:chOff x="0" y="0"/>
            <a:chExt cx="3228175" cy="3616359"/>
          </a:xfrm>
          <a:solidFill>
            <a:srgbClr val="557199"/>
          </a:solidFill>
        </p:grpSpPr>
        <p:grpSp>
          <p:nvGrpSpPr>
            <p:cNvPr id="79887" name="Group 9"/>
            <p:cNvGrpSpPr/>
            <p:nvPr/>
          </p:nvGrpSpPr>
          <p:grpSpPr bwMode="auto">
            <a:xfrm>
              <a:off x="0" y="967408"/>
              <a:ext cx="1643999" cy="1784764"/>
              <a:chOff x="0" y="0"/>
              <a:chExt cx="1643999" cy="1784764"/>
            </a:xfrm>
            <a:grpFill/>
          </p:grpSpPr>
          <p:sp>
            <p:nvSpPr>
              <p:cNvPr id="79902"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3"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4"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5"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6"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7"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79888" name="Group 16"/>
            <p:cNvGrpSpPr/>
            <p:nvPr/>
          </p:nvGrpSpPr>
          <p:grpSpPr bwMode="auto">
            <a:xfrm>
              <a:off x="1584176" y="1831595"/>
              <a:ext cx="1643999" cy="1784764"/>
              <a:chOff x="0" y="0"/>
              <a:chExt cx="1643999" cy="1784764"/>
            </a:xfrm>
            <a:grpFill/>
          </p:grpSpPr>
          <p:sp>
            <p:nvSpPr>
              <p:cNvPr id="79896"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7"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8"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9"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0"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901"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79889" name="Group 23"/>
            <p:cNvGrpSpPr/>
            <p:nvPr/>
          </p:nvGrpSpPr>
          <p:grpSpPr bwMode="auto">
            <a:xfrm>
              <a:off x="1512168" y="0"/>
              <a:ext cx="1643999" cy="1784764"/>
              <a:chOff x="0" y="0"/>
              <a:chExt cx="1643999" cy="1784764"/>
            </a:xfrm>
            <a:grpFill/>
          </p:grpSpPr>
          <p:sp>
            <p:nvSpPr>
              <p:cNvPr id="79890"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1"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2"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3"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4"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895"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4" name="Group 8"/>
          <p:cNvGrpSpPr/>
          <p:nvPr/>
        </p:nvGrpSpPr>
        <p:grpSpPr bwMode="auto">
          <a:xfrm rot="-1809353">
            <a:off x="853679" y="2164795"/>
            <a:ext cx="255984" cy="276225"/>
            <a:chOff x="0" y="0"/>
            <a:chExt cx="3228175" cy="3616359"/>
          </a:xfrm>
          <a:solidFill>
            <a:srgbClr val="557199"/>
          </a:solidFill>
        </p:grpSpPr>
        <p:grpSp>
          <p:nvGrpSpPr>
            <p:cNvPr id="5" name="Group 9"/>
            <p:cNvGrpSpPr/>
            <p:nvPr/>
          </p:nvGrpSpPr>
          <p:grpSpPr bwMode="auto">
            <a:xfrm>
              <a:off x="0" y="967408"/>
              <a:ext cx="1643999" cy="1784764"/>
              <a:chOff x="0" y="0"/>
              <a:chExt cx="1643999" cy="1784764"/>
            </a:xfrm>
            <a:grpFill/>
          </p:grpSpPr>
          <p:sp>
            <p:nvSpPr>
              <p:cNvPr id="7"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2"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3"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5" name="Group 16"/>
            <p:cNvGrpSpPr/>
            <p:nvPr/>
          </p:nvGrpSpPr>
          <p:grpSpPr bwMode="auto">
            <a:xfrm>
              <a:off x="1584176" y="1831595"/>
              <a:ext cx="1643999" cy="1784764"/>
              <a:chOff x="0" y="0"/>
              <a:chExt cx="1643999" cy="1784764"/>
            </a:xfrm>
            <a:grpFill/>
          </p:grpSpPr>
          <p:sp>
            <p:nvSpPr>
              <p:cNvPr id="16"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1"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2"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3"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24" name="Group 23"/>
            <p:cNvGrpSpPr/>
            <p:nvPr/>
          </p:nvGrpSpPr>
          <p:grpSpPr bwMode="auto">
            <a:xfrm>
              <a:off x="1512168" y="0"/>
              <a:ext cx="1643999" cy="1784764"/>
              <a:chOff x="0" y="0"/>
              <a:chExt cx="1643999" cy="1784764"/>
            </a:xfrm>
            <a:grpFill/>
          </p:grpSpPr>
          <p:sp>
            <p:nvSpPr>
              <p:cNvPr id="25"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6"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7"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8"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9"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0"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31" name="Group 8"/>
          <p:cNvGrpSpPr/>
          <p:nvPr/>
        </p:nvGrpSpPr>
        <p:grpSpPr bwMode="auto">
          <a:xfrm rot="-1809353">
            <a:off x="4875610" y="4381739"/>
            <a:ext cx="255984" cy="276225"/>
            <a:chOff x="0" y="0"/>
            <a:chExt cx="3228175" cy="3616359"/>
          </a:xfrm>
          <a:solidFill>
            <a:srgbClr val="557199"/>
          </a:solidFill>
        </p:grpSpPr>
        <p:grpSp>
          <p:nvGrpSpPr>
            <p:cNvPr id="32" name="Group 9"/>
            <p:cNvGrpSpPr/>
            <p:nvPr/>
          </p:nvGrpSpPr>
          <p:grpSpPr bwMode="auto">
            <a:xfrm>
              <a:off x="0" y="967408"/>
              <a:ext cx="1643999" cy="1784764"/>
              <a:chOff x="0" y="0"/>
              <a:chExt cx="1643999" cy="1784764"/>
            </a:xfrm>
            <a:grpFill/>
          </p:grpSpPr>
          <p:sp>
            <p:nvSpPr>
              <p:cNvPr id="33"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4"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5"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6"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7"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38"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39" name="Group 16"/>
            <p:cNvGrpSpPr/>
            <p:nvPr/>
          </p:nvGrpSpPr>
          <p:grpSpPr bwMode="auto">
            <a:xfrm>
              <a:off x="1584176" y="1831595"/>
              <a:ext cx="1643999" cy="1784764"/>
              <a:chOff x="0" y="0"/>
              <a:chExt cx="1643999" cy="1784764"/>
            </a:xfrm>
            <a:grpFill/>
          </p:grpSpPr>
          <p:sp>
            <p:nvSpPr>
              <p:cNvPr id="40"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1"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2"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3"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4"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5"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46" name="Group 23"/>
            <p:cNvGrpSpPr/>
            <p:nvPr/>
          </p:nvGrpSpPr>
          <p:grpSpPr bwMode="auto">
            <a:xfrm>
              <a:off x="1512168" y="0"/>
              <a:ext cx="1643999" cy="1784764"/>
              <a:chOff x="0" y="0"/>
              <a:chExt cx="1643999" cy="1784764"/>
            </a:xfrm>
            <a:grpFill/>
          </p:grpSpPr>
          <p:sp>
            <p:nvSpPr>
              <p:cNvPr id="47"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8"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49"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0"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1"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2"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53" name="Group 8"/>
          <p:cNvGrpSpPr/>
          <p:nvPr/>
        </p:nvGrpSpPr>
        <p:grpSpPr bwMode="auto">
          <a:xfrm rot="-1809353">
            <a:off x="4843701" y="3557350"/>
            <a:ext cx="255984" cy="276225"/>
            <a:chOff x="0" y="0"/>
            <a:chExt cx="3228175" cy="3616359"/>
          </a:xfrm>
          <a:solidFill>
            <a:srgbClr val="557199"/>
          </a:solidFill>
        </p:grpSpPr>
        <p:grpSp>
          <p:nvGrpSpPr>
            <p:cNvPr id="54" name="Group 9"/>
            <p:cNvGrpSpPr/>
            <p:nvPr/>
          </p:nvGrpSpPr>
          <p:grpSpPr bwMode="auto">
            <a:xfrm>
              <a:off x="0" y="967408"/>
              <a:ext cx="1643999" cy="1784764"/>
              <a:chOff x="0" y="0"/>
              <a:chExt cx="1643999" cy="1784764"/>
            </a:xfrm>
            <a:grpFill/>
          </p:grpSpPr>
          <p:sp>
            <p:nvSpPr>
              <p:cNvPr id="55"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6"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7"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8"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59"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0"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1" name="Group 16"/>
            <p:cNvGrpSpPr/>
            <p:nvPr/>
          </p:nvGrpSpPr>
          <p:grpSpPr bwMode="auto">
            <a:xfrm>
              <a:off x="1584176" y="1831595"/>
              <a:ext cx="1643999" cy="1784764"/>
              <a:chOff x="0" y="0"/>
              <a:chExt cx="1643999" cy="1784764"/>
            </a:xfrm>
            <a:grpFill/>
          </p:grpSpPr>
          <p:sp>
            <p:nvSpPr>
              <p:cNvPr id="62"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3"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4"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5"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6"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67"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68" name="Group 23"/>
            <p:cNvGrpSpPr/>
            <p:nvPr/>
          </p:nvGrpSpPr>
          <p:grpSpPr bwMode="auto">
            <a:xfrm>
              <a:off x="1512168" y="0"/>
              <a:ext cx="1643999" cy="1784764"/>
              <a:chOff x="0" y="0"/>
              <a:chExt cx="1643999" cy="1784764"/>
            </a:xfrm>
            <a:grpFill/>
          </p:grpSpPr>
          <p:sp>
            <p:nvSpPr>
              <p:cNvPr id="69"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0"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1"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2"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3"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4"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75" name="Group 8"/>
          <p:cNvGrpSpPr/>
          <p:nvPr/>
        </p:nvGrpSpPr>
        <p:grpSpPr bwMode="auto">
          <a:xfrm rot="-1809353">
            <a:off x="4852750" y="2893457"/>
            <a:ext cx="255984" cy="276225"/>
            <a:chOff x="0" y="0"/>
            <a:chExt cx="3228175" cy="3616359"/>
          </a:xfrm>
          <a:solidFill>
            <a:srgbClr val="557199"/>
          </a:solidFill>
        </p:grpSpPr>
        <p:grpSp>
          <p:nvGrpSpPr>
            <p:cNvPr id="76" name="Group 9"/>
            <p:cNvGrpSpPr/>
            <p:nvPr/>
          </p:nvGrpSpPr>
          <p:grpSpPr bwMode="auto">
            <a:xfrm>
              <a:off x="0" y="967408"/>
              <a:ext cx="1643999" cy="1784764"/>
              <a:chOff x="0" y="0"/>
              <a:chExt cx="1643999" cy="1784764"/>
            </a:xfrm>
            <a:grpFill/>
          </p:grpSpPr>
          <p:sp>
            <p:nvSpPr>
              <p:cNvPr id="77"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8"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79"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0"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1"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2"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83" name="Group 16"/>
            <p:cNvGrpSpPr/>
            <p:nvPr/>
          </p:nvGrpSpPr>
          <p:grpSpPr bwMode="auto">
            <a:xfrm>
              <a:off x="1584176" y="1831595"/>
              <a:ext cx="1643999" cy="1784764"/>
              <a:chOff x="0" y="0"/>
              <a:chExt cx="1643999" cy="1784764"/>
            </a:xfrm>
            <a:grpFill/>
          </p:grpSpPr>
          <p:sp>
            <p:nvSpPr>
              <p:cNvPr id="84"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5"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6"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7"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8"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89"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90" name="Group 23"/>
            <p:cNvGrpSpPr/>
            <p:nvPr/>
          </p:nvGrpSpPr>
          <p:grpSpPr bwMode="auto">
            <a:xfrm>
              <a:off x="1512168" y="0"/>
              <a:ext cx="1643999" cy="1784764"/>
              <a:chOff x="0" y="0"/>
              <a:chExt cx="1643999" cy="1784764"/>
            </a:xfrm>
            <a:grpFill/>
          </p:grpSpPr>
          <p:sp>
            <p:nvSpPr>
              <p:cNvPr id="91"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2"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3"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4"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5"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96"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grpSp>
        <p:nvGrpSpPr>
          <p:cNvPr id="97" name="Group 8"/>
          <p:cNvGrpSpPr/>
          <p:nvPr/>
        </p:nvGrpSpPr>
        <p:grpSpPr bwMode="auto">
          <a:xfrm rot="-1809353">
            <a:off x="4831319" y="2091929"/>
            <a:ext cx="255984" cy="276225"/>
            <a:chOff x="0" y="0"/>
            <a:chExt cx="3228175" cy="3616359"/>
          </a:xfrm>
          <a:solidFill>
            <a:srgbClr val="557199"/>
          </a:solidFill>
        </p:grpSpPr>
        <p:grpSp>
          <p:nvGrpSpPr>
            <p:cNvPr id="98" name="Group 9"/>
            <p:cNvGrpSpPr/>
            <p:nvPr/>
          </p:nvGrpSpPr>
          <p:grpSpPr bwMode="auto">
            <a:xfrm>
              <a:off x="0" y="967408"/>
              <a:ext cx="1643999" cy="1784764"/>
              <a:chOff x="0" y="0"/>
              <a:chExt cx="1643999" cy="1784764"/>
            </a:xfrm>
            <a:grpFill/>
          </p:grpSpPr>
          <p:sp>
            <p:nvSpPr>
              <p:cNvPr id="99"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0"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1"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2"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3"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4"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05" name="Group 16"/>
            <p:cNvGrpSpPr/>
            <p:nvPr/>
          </p:nvGrpSpPr>
          <p:grpSpPr bwMode="auto">
            <a:xfrm>
              <a:off x="1584176" y="1831595"/>
              <a:ext cx="1643999" cy="1784764"/>
              <a:chOff x="0" y="0"/>
              <a:chExt cx="1643999" cy="1784764"/>
            </a:xfrm>
            <a:grpFill/>
          </p:grpSpPr>
          <p:sp>
            <p:nvSpPr>
              <p:cNvPr id="106"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7"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8"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09"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0"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1"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12" name="Group 23"/>
            <p:cNvGrpSpPr/>
            <p:nvPr/>
          </p:nvGrpSpPr>
          <p:grpSpPr bwMode="auto">
            <a:xfrm>
              <a:off x="1512168" y="0"/>
              <a:ext cx="1643999" cy="1784764"/>
              <a:chOff x="0" y="0"/>
              <a:chExt cx="1643999" cy="1784764"/>
            </a:xfrm>
            <a:grpFill/>
          </p:grpSpPr>
          <p:sp>
            <p:nvSpPr>
              <p:cNvPr id="113"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4"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5"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6"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7"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18"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sp>
        <p:nvSpPr>
          <p:cNvPr id="119" name="TextBox 106"/>
          <p:cNvSpPr>
            <a:spLocks noChangeArrowheads="1"/>
          </p:cNvSpPr>
          <p:nvPr/>
        </p:nvSpPr>
        <p:spPr bwMode="auto">
          <a:xfrm>
            <a:off x="1236345" y="2024539"/>
            <a:ext cx="3101340" cy="553085"/>
          </a:xfrm>
          <a:prstGeom prst="rect">
            <a:avLst/>
          </a:prstGeom>
          <a:noFill/>
          <a:ln w="9525">
            <a:noFill/>
            <a:miter lim="800000"/>
          </a:ln>
        </p:spPr>
        <p:txBody>
          <a:bodyPr wrap="square">
            <a:spAutoFit/>
          </a:bodyPr>
          <a:p>
            <a:r>
              <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rPr>
              <a:t>房屋建筑虽已竣工，但由土建施工单位承担</a:t>
            </a:r>
            <a:r>
              <a:rPr lang="zh-CN" altLang="en-US" sz="15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室外管线</a:t>
            </a:r>
            <a:r>
              <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rPr>
              <a:t>没有完成</a:t>
            </a:r>
            <a:endPar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4" name="Group 8"/>
          <p:cNvGrpSpPr/>
          <p:nvPr/>
        </p:nvGrpSpPr>
        <p:grpSpPr bwMode="auto">
          <a:xfrm rot="-1809353">
            <a:off x="853679" y="4667965"/>
            <a:ext cx="255984" cy="276225"/>
            <a:chOff x="0" y="0"/>
            <a:chExt cx="3228175" cy="3616359"/>
          </a:xfrm>
          <a:solidFill>
            <a:srgbClr val="557199"/>
          </a:solidFill>
        </p:grpSpPr>
        <p:grpSp>
          <p:nvGrpSpPr>
            <p:cNvPr id="145" name="Group 9"/>
            <p:cNvGrpSpPr/>
            <p:nvPr/>
          </p:nvGrpSpPr>
          <p:grpSpPr bwMode="auto">
            <a:xfrm>
              <a:off x="0" y="967408"/>
              <a:ext cx="1643999" cy="1784764"/>
              <a:chOff x="0" y="0"/>
              <a:chExt cx="1643999" cy="1784764"/>
            </a:xfrm>
            <a:grpFill/>
          </p:grpSpPr>
          <p:sp>
            <p:nvSpPr>
              <p:cNvPr id="146"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47"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48"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49"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0"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1"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52" name="Group 16"/>
            <p:cNvGrpSpPr/>
            <p:nvPr/>
          </p:nvGrpSpPr>
          <p:grpSpPr bwMode="auto">
            <a:xfrm>
              <a:off x="1584176" y="1831595"/>
              <a:ext cx="1643999" cy="1784764"/>
              <a:chOff x="0" y="0"/>
              <a:chExt cx="1643999" cy="1784764"/>
            </a:xfrm>
            <a:grpFill/>
          </p:grpSpPr>
          <p:sp>
            <p:nvSpPr>
              <p:cNvPr id="153"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4"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5"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6"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7"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58"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59" name="Group 23"/>
            <p:cNvGrpSpPr/>
            <p:nvPr/>
          </p:nvGrpSpPr>
          <p:grpSpPr bwMode="auto">
            <a:xfrm>
              <a:off x="1512168" y="0"/>
              <a:ext cx="1643999" cy="1784764"/>
              <a:chOff x="0" y="0"/>
              <a:chExt cx="1643999" cy="1784764"/>
            </a:xfrm>
            <a:grpFill/>
          </p:grpSpPr>
          <p:sp>
            <p:nvSpPr>
              <p:cNvPr id="160"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61"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62"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63"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64"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65"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sp>
        <p:nvSpPr>
          <p:cNvPr id="166" name="TextBox 106"/>
          <p:cNvSpPr>
            <a:spLocks noChangeArrowheads="1"/>
          </p:cNvSpPr>
          <p:nvPr/>
        </p:nvSpPr>
        <p:spPr bwMode="auto">
          <a:xfrm>
            <a:off x="1236345" y="4527709"/>
            <a:ext cx="3101340" cy="1014730"/>
          </a:xfrm>
          <a:prstGeom prst="rect">
            <a:avLst/>
          </a:prstGeom>
          <a:noFill/>
          <a:ln w="9525">
            <a:noFill/>
            <a:miter lim="800000"/>
          </a:ln>
        </p:spPr>
        <p:txBody>
          <a:bodyPr wrap="square">
            <a:spAutoFit/>
          </a:bodyPr>
          <a:p>
            <a:r>
              <a:rPr lang="zh-CN" altLang="en-US" sz="1500">
                <a:solidFill>
                  <a:srgbClr val="000000"/>
                </a:solidFill>
                <a:sym typeface="+mn-ea"/>
              </a:rPr>
              <a:t>房屋主要组成部分已经完成，</a:t>
            </a:r>
            <a:r>
              <a:rPr lang="zh-CN" altLang="en-US" sz="1500">
                <a:solidFill>
                  <a:srgbClr val="FF0000"/>
                </a:solidFill>
                <a:sym typeface="+mn-ea"/>
              </a:rPr>
              <a:t>附属部分尚未完成</a:t>
            </a:r>
            <a:endParaRPr lang="zh-CN" altLang="en-US" sz="1500">
              <a:solidFill>
                <a:srgbClr val="FF0000"/>
              </a:solidFill>
              <a:sym typeface="+mn-ea"/>
            </a:endParaRPr>
          </a:p>
          <a:p>
            <a:r>
              <a:rPr lang="zh-CN" altLang="en-US" sz="1500">
                <a:solidFill>
                  <a:srgbClr val="000000"/>
                </a:solidFill>
                <a:sym typeface="+mn-ea"/>
              </a:rPr>
              <a:t>如：主厂房中的生活间、控制室、操作间；车间、锅炉房中的烟囱</a:t>
            </a:r>
            <a:endPar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67" name="Group 8"/>
          <p:cNvGrpSpPr/>
          <p:nvPr/>
        </p:nvGrpSpPr>
        <p:grpSpPr bwMode="auto">
          <a:xfrm rot="-1809353">
            <a:off x="855107" y="2921556"/>
            <a:ext cx="255984" cy="276225"/>
            <a:chOff x="0" y="0"/>
            <a:chExt cx="3228175" cy="3616359"/>
          </a:xfrm>
          <a:solidFill>
            <a:srgbClr val="557199"/>
          </a:solidFill>
        </p:grpSpPr>
        <p:grpSp>
          <p:nvGrpSpPr>
            <p:cNvPr id="168" name="Group 9"/>
            <p:cNvGrpSpPr/>
            <p:nvPr/>
          </p:nvGrpSpPr>
          <p:grpSpPr bwMode="auto">
            <a:xfrm>
              <a:off x="0" y="967408"/>
              <a:ext cx="1643999" cy="1784764"/>
              <a:chOff x="0" y="0"/>
              <a:chExt cx="1643999" cy="1784764"/>
            </a:xfrm>
            <a:grpFill/>
          </p:grpSpPr>
          <p:sp>
            <p:nvSpPr>
              <p:cNvPr id="169"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0"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1"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2"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3"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4"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75" name="Group 16"/>
            <p:cNvGrpSpPr/>
            <p:nvPr/>
          </p:nvGrpSpPr>
          <p:grpSpPr bwMode="auto">
            <a:xfrm>
              <a:off x="1584176" y="1831595"/>
              <a:ext cx="1643999" cy="1784764"/>
              <a:chOff x="0" y="0"/>
              <a:chExt cx="1643999" cy="1784764"/>
            </a:xfrm>
            <a:grpFill/>
          </p:grpSpPr>
          <p:sp>
            <p:nvSpPr>
              <p:cNvPr id="176"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7"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8"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79"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0"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1"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82" name="Group 23"/>
            <p:cNvGrpSpPr/>
            <p:nvPr/>
          </p:nvGrpSpPr>
          <p:grpSpPr bwMode="auto">
            <a:xfrm>
              <a:off x="1512168" y="0"/>
              <a:ext cx="1643999" cy="1784764"/>
              <a:chOff x="0" y="0"/>
              <a:chExt cx="1643999" cy="1784764"/>
            </a:xfrm>
            <a:grpFill/>
          </p:grpSpPr>
          <p:sp>
            <p:nvSpPr>
              <p:cNvPr id="183"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4"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5"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6"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7"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88"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sp>
        <p:nvSpPr>
          <p:cNvPr id="189" name="TextBox 106"/>
          <p:cNvSpPr>
            <a:spLocks noChangeArrowheads="1"/>
          </p:cNvSpPr>
          <p:nvPr/>
        </p:nvSpPr>
        <p:spPr bwMode="auto">
          <a:xfrm>
            <a:off x="1237774" y="2781300"/>
            <a:ext cx="3101340" cy="783590"/>
          </a:xfrm>
          <a:prstGeom prst="rect">
            <a:avLst/>
          </a:prstGeom>
          <a:noFill/>
          <a:ln w="9525">
            <a:noFill/>
            <a:miter lim="800000"/>
          </a:ln>
        </p:spPr>
        <p:txBody>
          <a:bodyPr wrap="square">
            <a:spAutoFit/>
          </a:bodyPr>
          <a:p>
            <a:pPr algn="just"/>
            <a:r>
              <a:rPr lang="zh-CN" altLang="en-US" sz="1500">
                <a:solidFill>
                  <a:srgbClr val="000000"/>
                </a:solidFill>
                <a:sym typeface="+mn-ea"/>
              </a:rPr>
              <a:t>锅炉房、变电室、冷冻机房等</a:t>
            </a:r>
            <a:r>
              <a:rPr lang="zh-CN" altLang="en-US" sz="1500">
                <a:solidFill>
                  <a:srgbClr val="FF0000"/>
                </a:solidFill>
                <a:latin typeface="Times New Roman" panose="02020603050405020304" pitchFamily="18" charset="0"/>
                <a:sym typeface="+mn-ea"/>
              </a:rPr>
              <a:t>配套工程</a:t>
            </a:r>
            <a:r>
              <a:rPr lang="zh-CN" altLang="en-US" sz="1500">
                <a:solidFill>
                  <a:srgbClr val="404040"/>
                </a:solidFill>
                <a:latin typeface="Times New Roman" panose="02020603050405020304" pitchFamily="18" charset="0"/>
                <a:sym typeface="+mn-ea"/>
              </a:rPr>
              <a:t>尚未安装机器设备，</a:t>
            </a:r>
            <a:r>
              <a:rPr lang="zh-CN" altLang="en-US" sz="1500">
                <a:solidFill>
                  <a:srgbClr val="000000"/>
                </a:solidFill>
                <a:sym typeface="+mn-ea"/>
              </a:rPr>
              <a:t>不具备使用条件</a:t>
            </a:r>
            <a:endPar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0" name="Group 8"/>
          <p:cNvGrpSpPr/>
          <p:nvPr/>
        </p:nvGrpSpPr>
        <p:grpSpPr bwMode="auto">
          <a:xfrm rot="-1809353">
            <a:off x="853679" y="3881200"/>
            <a:ext cx="255984" cy="276225"/>
            <a:chOff x="0" y="0"/>
            <a:chExt cx="3228175" cy="3616359"/>
          </a:xfrm>
          <a:solidFill>
            <a:srgbClr val="557199"/>
          </a:solidFill>
        </p:grpSpPr>
        <p:grpSp>
          <p:nvGrpSpPr>
            <p:cNvPr id="191" name="Group 9"/>
            <p:cNvGrpSpPr/>
            <p:nvPr/>
          </p:nvGrpSpPr>
          <p:grpSpPr bwMode="auto">
            <a:xfrm>
              <a:off x="0" y="967408"/>
              <a:ext cx="1643999" cy="1784764"/>
              <a:chOff x="0" y="0"/>
              <a:chExt cx="1643999" cy="1784764"/>
            </a:xfrm>
            <a:grpFill/>
          </p:grpSpPr>
          <p:sp>
            <p:nvSpPr>
              <p:cNvPr id="192" name="直角三角形 41"/>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3" name="直角三角形 42"/>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4" name="直角三角形 43"/>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5" name="直角三角形 44"/>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6" name="直角三角形 45"/>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197" name="直角三角形 46"/>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198" name="Group 16"/>
            <p:cNvGrpSpPr/>
            <p:nvPr/>
          </p:nvGrpSpPr>
          <p:grpSpPr bwMode="auto">
            <a:xfrm>
              <a:off x="1584176" y="1831595"/>
              <a:ext cx="1643999" cy="1784764"/>
              <a:chOff x="0" y="0"/>
              <a:chExt cx="1643999" cy="1784764"/>
            </a:xfrm>
            <a:grpFill/>
          </p:grpSpPr>
          <p:sp>
            <p:nvSpPr>
              <p:cNvPr id="199" name="直角三角形 35"/>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0" name="直角三角形 36"/>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1" name="直角三角形 37"/>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2" name="直角三角形 38"/>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3" name="直角三角形 39"/>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4" name="直角三角形 40"/>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nvGrpSpPr>
            <p:cNvPr id="205" name="Group 23"/>
            <p:cNvGrpSpPr/>
            <p:nvPr/>
          </p:nvGrpSpPr>
          <p:grpSpPr bwMode="auto">
            <a:xfrm>
              <a:off x="1512168" y="0"/>
              <a:ext cx="1643999" cy="1784764"/>
              <a:chOff x="0" y="0"/>
              <a:chExt cx="1643999" cy="1784764"/>
            </a:xfrm>
            <a:grpFill/>
          </p:grpSpPr>
          <p:sp>
            <p:nvSpPr>
              <p:cNvPr id="206" name="直角三角形 29"/>
              <p:cNvSpPr>
                <a:spLocks noChangeArrowheads="1"/>
              </p:cNvSpPr>
              <p:nvPr/>
            </p:nvSpPr>
            <p:spPr bwMode="auto">
              <a:xfrm rot="10800000">
                <a:off x="288925" y="0"/>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7" name="直角三角形 30"/>
              <p:cNvSpPr>
                <a:spLocks noChangeArrowheads="1"/>
              </p:cNvSpPr>
              <p:nvPr/>
            </p:nvSpPr>
            <p:spPr bwMode="auto">
              <a:xfrm rot="7167729">
                <a:off x="-212686" y="328472"/>
                <a:ext cx="1008112" cy="582740"/>
              </a:xfrm>
              <a:prstGeom prst="rtTriangle">
                <a:avLst/>
              </a:prstGeom>
              <a:grpFill/>
              <a:ln w="25400">
                <a:noFill/>
                <a:bevel/>
              </a:ln>
            </p:spPr>
            <p:txBody>
              <a:bodyPr rot="10800000"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8" name="直角三角形 31"/>
              <p:cNvSpPr>
                <a:spLocks noChangeArrowheads="1"/>
              </p:cNvSpPr>
              <p:nvPr/>
            </p:nvSpPr>
            <p:spPr bwMode="auto">
              <a:xfrm rot="3614698">
                <a:off x="-175951" y="909918"/>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09" name="直角三角形 32"/>
              <p:cNvSpPr>
                <a:spLocks noChangeArrowheads="1"/>
              </p:cNvSpPr>
              <p:nvPr/>
            </p:nvSpPr>
            <p:spPr bwMode="auto">
              <a:xfrm>
                <a:off x="344517" y="1202024"/>
                <a:ext cx="1008112" cy="582740"/>
              </a:xfrm>
              <a:prstGeom prst="rtTriangle">
                <a:avLst/>
              </a:prstGeom>
              <a:grpFill/>
              <a:ln w="25400">
                <a:noFill/>
                <a:bevel/>
              </a:ln>
            </p:spPr>
            <p:txBody>
              <a:bodyPr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10" name="直角三角形 33"/>
              <p:cNvSpPr>
                <a:spLocks noChangeArrowheads="1"/>
              </p:cNvSpPr>
              <p:nvPr/>
            </p:nvSpPr>
            <p:spPr bwMode="auto">
              <a:xfrm rot="-3705952">
                <a:off x="848573" y="883274"/>
                <a:ext cx="1008112" cy="582740"/>
              </a:xfrm>
              <a:prstGeom prst="rtTriangle">
                <a:avLst/>
              </a:prstGeom>
              <a:grpFill/>
              <a:ln w="25400">
                <a:noFill/>
                <a:bevel/>
              </a:ln>
            </p:spPr>
            <p:txBody>
              <a:bodyPr vert="eaVert" anchor="ctr"/>
              <a:p>
                <a:endParaRPr lang="zh-CN" altLang="en-US" sz="1800">
                  <a:solidFill>
                    <a:srgbClr val="FFFFFF"/>
                  </a:solidFill>
                  <a:latin typeface="宋体" panose="02010600030101010101" pitchFamily="2" charset="-122"/>
                  <a:sym typeface="宋体" panose="02010600030101010101" pitchFamily="2" charset="-122"/>
                </a:endParaRPr>
              </a:p>
            </p:txBody>
          </p:sp>
          <p:sp>
            <p:nvSpPr>
              <p:cNvPr id="211" name="直角三角形 34"/>
              <p:cNvSpPr>
                <a:spLocks noChangeArrowheads="1"/>
              </p:cNvSpPr>
              <p:nvPr/>
            </p:nvSpPr>
            <p:spPr bwMode="auto">
              <a:xfrm rot="-7200000">
                <a:off x="808498" y="291371"/>
                <a:ext cx="1008112" cy="582740"/>
              </a:xfrm>
              <a:prstGeom prst="rtTriangle">
                <a:avLst/>
              </a:prstGeom>
              <a:grpFill/>
              <a:ln w="25400">
                <a:noFill/>
                <a:bevel/>
              </a:ln>
            </p:spPr>
            <p:txBody>
              <a:bodyPr rot="10800000" anchor="ctr"/>
              <a:p>
                <a:endParaRPr lang="zh-CN" altLang="en-US" sz="1800">
                  <a:solidFill>
                    <a:srgbClr val="FFFFFF"/>
                  </a:solidFill>
                  <a:latin typeface="宋体" panose="02010600030101010101" pitchFamily="2" charset="-122"/>
                  <a:sym typeface="宋体" panose="02010600030101010101" pitchFamily="2" charset="-122"/>
                </a:endParaRPr>
              </a:p>
            </p:txBody>
          </p:sp>
        </p:grpSp>
      </p:grpSp>
      <p:sp>
        <p:nvSpPr>
          <p:cNvPr id="212" name="TextBox 106"/>
          <p:cNvSpPr>
            <a:spLocks noChangeArrowheads="1"/>
          </p:cNvSpPr>
          <p:nvPr/>
        </p:nvSpPr>
        <p:spPr bwMode="auto">
          <a:xfrm>
            <a:off x="1236345" y="3740944"/>
            <a:ext cx="3101340" cy="553085"/>
          </a:xfrm>
          <a:prstGeom prst="rect">
            <a:avLst/>
          </a:prstGeom>
          <a:noFill/>
          <a:ln w="9525">
            <a:noFill/>
            <a:miter lim="800000"/>
          </a:ln>
        </p:spPr>
        <p:txBody>
          <a:bodyPr wrap="square">
            <a:spAutoFit/>
          </a:bodyPr>
          <a:p>
            <a:pPr algn="just"/>
            <a:r>
              <a:rPr lang="zh-CN" altLang="en-US" sz="1500">
                <a:solidFill>
                  <a:srgbClr val="000000"/>
                </a:solidFill>
                <a:sym typeface="+mn-ea"/>
              </a:rPr>
              <a:t>因安装机器设备和工艺管道，</a:t>
            </a:r>
            <a:r>
              <a:rPr lang="zh-CN" altLang="en-US" sz="1500">
                <a:solidFill>
                  <a:srgbClr val="FF0000"/>
                </a:solidFill>
                <a:sym typeface="+mn-ea"/>
              </a:rPr>
              <a:t>地面和主要装修</a:t>
            </a:r>
            <a:r>
              <a:rPr lang="zh-CN" altLang="en-US" sz="1500">
                <a:sym typeface="+mn-ea"/>
              </a:rPr>
              <a:t>尚未完成</a:t>
            </a:r>
            <a:endParaRPr lang="zh-CN" altLang="en-US" sz="1500" dirty="0">
              <a:solidFill>
                <a:srgbClr val="0C0C0C"/>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3" name="矩形 212"/>
          <p:cNvSpPr/>
          <p:nvPr/>
        </p:nvSpPr>
        <p:spPr>
          <a:xfrm>
            <a:off x="502920" y="1441609"/>
            <a:ext cx="4063365" cy="4504849"/>
          </a:xfrm>
          <a:prstGeom prst="rect">
            <a:avLst/>
          </a:prstGeom>
          <a:noFill/>
          <a:ln w="6350">
            <a:solidFill>
              <a:srgbClr val="9FAC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214" name="矩形 213"/>
          <p:cNvSpPr/>
          <p:nvPr/>
        </p:nvSpPr>
        <p:spPr>
          <a:xfrm>
            <a:off x="4566285" y="1442085"/>
            <a:ext cx="4063365" cy="4503896"/>
          </a:xfrm>
          <a:prstGeom prst="rect">
            <a:avLst/>
          </a:prstGeom>
          <a:noFill/>
          <a:ln w="6350">
            <a:solidFill>
              <a:srgbClr val="9FAC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215" name="圆角矩形 214"/>
          <p:cNvSpPr/>
          <p:nvPr/>
        </p:nvSpPr>
        <p:spPr>
          <a:xfrm>
            <a:off x="1236345" y="1477804"/>
            <a:ext cx="2686050" cy="328613"/>
          </a:xfrm>
          <a:prstGeom prst="roundRect">
            <a:avLst/>
          </a:prstGeom>
          <a:solidFill>
            <a:srgbClr val="5571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216" name="文本框 215"/>
          <p:cNvSpPr txBox="1"/>
          <p:nvPr/>
        </p:nvSpPr>
        <p:spPr>
          <a:xfrm>
            <a:off x="1369695" y="1477804"/>
            <a:ext cx="2419826" cy="321945"/>
          </a:xfrm>
          <a:prstGeom prst="rect">
            <a:avLst/>
          </a:prstGeom>
          <a:noFill/>
        </p:spPr>
        <p:txBody>
          <a:bodyPr wrap="square" rtlCol="0">
            <a:spAutoFit/>
          </a:bodyPr>
          <a:p>
            <a:pPr algn="ctr"/>
            <a:r>
              <a:rPr lang="zh-CN" altLang="en-US" sz="1500" b="1">
                <a:solidFill>
                  <a:schemeClr val="bg1"/>
                </a:solidFill>
                <a:latin typeface="微软雅黑" panose="020B0503020204020204" pitchFamily="34" charset="-122"/>
              </a:rPr>
              <a:t>不能按竣工处理的情况</a:t>
            </a:r>
            <a:endParaRPr lang="zh-CN" altLang="en-US" sz="1500" b="1">
              <a:solidFill>
                <a:schemeClr val="bg1"/>
              </a:solidFill>
              <a:latin typeface="微软雅黑" panose="020B0503020204020204" pitchFamily="34" charset="-122"/>
            </a:endParaRPr>
          </a:p>
        </p:txBody>
      </p:sp>
      <p:sp>
        <p:nvSpPr>
          <p:cNvPr id="217" name="圆角矩形 216"/>
          <p:cNvSpPr/>
          <p:nvPr/>
        </p:nvSpPr>
        <p:spPr>
          <a:xfrm>
            <a:off x="5254943" y="1477804"/>
            <a:ext cx="2686050" cy="328613"/>
          </a:xfrm>
          <a:prstGeom prst="roundRect">
            <a:avLst/>
          </a:prstGeom>
          <a:solidFill>
            <a:srgbClr val="557199"/>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00"/>
          </a:p>
        </p:txBody>
      </p:sp>
      <p:sp>
        <p:nvSpPr>
          <p:cNvPr id="218" name="文本框 217"/>
          <p:cNvSpPr txBox="1"/>
          <p:nvPr/>
        </p:nvSpPr>
        <p:spPr>
          <a:xfrm>
            <a:off x="5388293" y="1477804"/>
            <a:ext cx="2419826" cy="321945"/>
          </a:xfrm>
          <a:prstGeom prst="rect">
            <a:avLst/>
          </a:prstGeom>
          <a:noFill/>
        </p:spPr>
        <p:txBody>
          <a:bodyPr wrap="square" rtlCol="0">
            <a:spAutoFit/>
          </a:bodyPr>
          <a:p>
            <a:pPr algn="ctr"/>
            <a:r>
              <a:rPr lang="zh-CN" altLang="en-US" sz="1500" b="1">
                <a:solidFill>
                  <a:schemeClr val="bg1"/>
                </a:solidFill>
                <a:latin typeface="微软雅黑" panose="020B0503020204020204" pitchFamily="34" charset="-122"/>
              </a:rPr>
              <a:t>可按竣工处理的情况</a:t>
            </a:r>
            <a:endParaRPr lang="zh-CN" altLang="en-US" sz="1500" b="1">
              <a:solidFill>
                <a:schemeClr val="bg1"/>
              </a:solidFill>
              <a:latin typeface="微软雅黑" panose="020B0503020204020204" pitchFamily="34" charset="-122"/>
            </a:endParaRPr>
          </a:p>
        </p:txBody>
      </p:sp>
      <p:sp>
        <p:nvSpPr>
          <p:cNvPr id="79880" name="矩形 1"/>
          <p:cNvSpPr>
            <a:spLocks noChangeArrowheads="1"/>
          </p:cNvSpPr>
          <p:nvPr/>
        </p:nvSpPr>
        <p:spPr bwMode="auto">
          <a:xfrm>
            <a:off x="4896326" y="947738"/>
            <a:ext cx="3285649" cy="553085"/>
          </a:xfrm>
          <a:prstGeom prst="rect">
            <a:avLst/>
          </a:prstGeom>
          <a:noFill/>
          <a:ln w="19050">
            <a:solidFill>
              <a:schemeClr val="tx1"/>
            </a:solidFill>
            <a:prstDash val="sysDash"/>
            <a:miter lim="800000"/>
          </a:ln>
        </p:spPr>
        <p:txBody>
          <a:bodyPr wrap="square">
            <a:spAutoFit/>
          </a:bodyPr>
          <a:p>
            <a:r>
              <a:rPr lang="zh-CN" altLang="en-US" sz="1500" dirty="0"/>
              <a:t>经施工单位、业主、监理单位共同确认后，必须有</a:t>
            </a:r>
            <a:r>
              <a:rPr lang="zh-CN" altLang="en-US" sz="1500" dirty="0">
                <a:solidFill>
                  <a:srgbClr val="FF0000"/>
                </a:solidFill>
              </a:rPr>
              <a:t>业主提供的书面证明。</a:t>
            </a:r>
            <a:endParaRPr lang="zh-CN" altLang="en-US" sz="1500"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47809"/>
                                        </p:tgtEl>
                                        <p:attrNameLst>
                                          <p:attrName>style.visibility</p:attrName>
                                        </p:attrNameLst>
                                      </p:cBhvr>
                                      <p:to>
                                        <p:strVal val="visible"/>
                                      </p:to>
                                    </p:set>
                                    <p:anim calcmode="lin" valueType="num">
                                      <p:cBhvr additive="base">
                                        <p:cTn id="7" dur="500"/>
                                        <p:tgtEl>
                                          <p:spTgt spid="247809"/>
                                        </p:tgtEl>
                                        <p:attrNameLst>
                                          <p:attrName>ppt_y</p:attrName>
                                        </p:attrNameLst>
                                      </p:cBhvr>
                                      <p:tavLst>
                                        <p:tav tm="0">
                                          <p:val>
                                            <p:strVal val="#ppt_y+#ppt_h*1.125000"/>
                                          </p:val>
                                        </p:tav>
                                        <p:tav tm="100000">
                                          <p:val>
                                            <p:strVal val="#ppt_y"/>
                                          </p:val>
                                        </p:tav>
                                      </p:tavLst>
                                    </p:anim>
                                    <p:animEffect transition="in" filter="wipe(up)">
                                      <p:cBhvr>
                                        <p:cTn id="8" dur="500"/>
                                        <p:tgtEl>
                                          <p:spTgt spid="24780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47810"/>
                                        </p:tgtEl>
                                        <p:attrNameLst>
                                          <p:attrName>style.visibility</p:attrName>
                                        </p:attrNameLst>
                                      </p:cBhvr>
                                      <p:to>
                                        <p:strVal val="visible"/>
                                      </p:to>
                                    </p:set>
                                    <p:anim calcmode="lin" valueType="num">
                                      <p:cBhvr additive="base">
                                        <p:cTn id="11" dur="500"/>
                                        <p:tgtEl>
                                          <p:spTgt spid="247810"/>
                                        </p:tgtEl>
                                        <p:attrNameLst>
                                          <p:attrName>ppt_y</p:attrName>
                                        </p:attrNameLst>
                                      </p:cBhvr>
                                      <p:tavLst>
                                        <p:tav tm="0">
                                          <p:val>
                                            <p:strVal val="#ppt_y+#ppt_h*1.125000"/>
                                          </p:val>
                                        </p:tav>
                                        <p:tav tm="100000">
                                          <p:val>
                                            <p:strVal val="#ppt_y"/>
                                          </p:val>
                                        </p:tav>
                                      </p:tavLst>
                                    </p:anim>
                                    <p:animEffect transition="in" filter="wipe(up)">
                                      <p:cBhvr>
                                        <p:cTn id="12" dur="500"/>
                                        <p:tgtEl>
                                          <p:spTgt spid="247810"/>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47811"/>
                                        </p:tgtEl>
                                        <p:attrNameLst>
                                          <p:attrName>style.visibility</p:attrName>
                                        </p:attrNameLst>
                                      </p:cBhvr>
                                      <p:to>
                                        <p:strVal val="visible"/>
                                      </p:to>
                                    </p:set>
                                    <p:anim calcmode="lin" valueType="num">
                                      <p:cBhvr additive="base">
                                        <p:cTn id="15" dur="500"/>
                                        <p:tgtEl>
                                          <p:spTgt spid="247811"/>
                                        </p:tgtEl>
                                        <p:attrNameLst>
                                          <p:attrName>ppt_y</p:attrName>
                                        </p:attrNameLst>
                                      </p:cBhvr>
                                      <p:tavLst>
                                        <p:tav tm="0">
                                          <p:val>
                                            <p:strVal val="#ppt_y+#ppt_h*1.125000"/>
                                          </p:val>
                                        </p:tav>
                                        <p:tav tm="100000">
                                          <p:val>
                                            <p:strVal val="#ppt_y"/>
                                          </p:val>
                                        </p:tav>
                                      </p:tavLst>
                                    </p:anim>
                                    <p:animEffect transition="in" filter="wipe(up)">
                                      <p:cBhvr>
                                        <p:cTn id="16" dur="500"/>
                                        <p:tgtEl>
                                          <p:spTgt spid="247811"/>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47812"/>
                                        </p:tgtEl>
                                        <p:attrNameLst>
                                          <p:attrName>style.visibility</p:attrName>
                                        </p:attrNameLst>
                                      </p:cBhvr>
                                      <p:to>
                                        <p:strVal val="visible"/>
                                      </p:to>
                                    </p:set>
                                    <p:anim calcmode="lin" valueType="num">
                                      <p:cBhvr additive="base">
                                        <p:cTn id="19" dur="500"/>
                                        <p:tgtEl>
                                          <p:spTgt spid="247812"/>
                                        </p:tgtEl>
                                        <p:attrNameLst>
                                          <p:attrName>ppt_y</p:attrName>
                                        </p:attrNameLst>
                                      </p:cBhvr>
                                      <p:tavLst>
                                        <p:tav tm="0">
                                          <p:val>
                                            <p:strVal val="#ppt_y+#ppt_h*1.125000"/>
                                          </p:val>
                                        </p:tav>
                                        <p:tav tm="100000">
                                          <p:val>
                                            <p:strVal val="#ppt_y"/>
                                          </p:val>
                                        </p:tav>
                                      </p:tavLst>
                                    </p:anim>
                                    <p:animEffect transition="in" filter="wipe(up)">
                                      <p:cBhvr>
                                        <p:cTn id="20" dur="500"/>
                                        <p:tgtEl>
                                          <p:spTgt spid="247812"/>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47813"/>
                                        </p:tgtEl>
                                        <p:attrNameLst>
                                          <p:attrName>style.visibility</p:attrName>
                                        </p:attrNameLst>
                                      </p:cBhvr>
                                      <p:to>
                                        <p:strVal val="visible"/>
                                      </p:to>
                                    </p:set>
                                    <p:anim calcmode="lin" valueType="num">
                                      <p:cBhvr additive="base">
                                        <p:cTn id="23" dur="500"/>
                                        <p:tgtEl>
                                          <p:spTgt spid="247813"/>
                                        </p:tgtEl>
                                        <p:attrNameLst>
                                          <p:attrName>ppt_y</p:attrName>
                                        </p:attrNameLst>
                                      </p:cBhvr>
                                      <p:tavLst>
                                        <p:tav tm="0">
                                          <p:val>
                                            <p:strVal val="#ppt_y+#ppt_h*1.125000"/>
                                          </p:val>
                                        </p:tav>
                                        <p:tav tm="100000">
                                          <p:val>
                                            <p:strVal val="#ppt_y"/>
                                          </p:val>
                                        </p:tav>
                                      </p:tavLst>
                                    </p:anim>
                                    <p:animEffect transition="in" filter="wipe(up)">
                                      <p:cBhvr>
                                        <p:cTn id="24" dur="500"/>
                                        <p:tgtEl>
                                          <p:spTgt spid="247813"/>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247821"/>
                                        </p:tgtEl>
                                        <p:attrNameLst>
                                          <p:attrName>style.visibility</p:attrName>
                                        </p:attrNameLst>
                                      </p:cBhvr>
                                      <p:to>
                                        <p:strVal val="visible"/>
                                      </p:to>
                                    </p:set>
                                    <p:anim calcmode="lin" valueType="num">
                                      <p:cBhvr additive="base">
                                        <p:cTn id="27" dur="500"/>
                                        <p:tgtEl>
                                          <p:spTgt spid="247821"/>
                                        </p:tgtEl>
                                        <p:attrNameLst>
                                          <p:attrName>ppt_y</p:attrName>
                                        </p:attrNameLst>
                                      </p:cBhvr>
                                      <p:tavLst>
                                        <p:tav tm="0">
                                          <p:val>
                                            <p:strVal val="#ppt_y+#ppt_h*1.125000"/>
                                          </p:val>
                                        </p:tav>
                                        <p:tav tm="100000">
                                          <p:val>
                                            <p:strVal val="#ppt_y"/>
                                          </p:val>
                                        </p:tav>
                                      </p:tavLst>
                                    </p:anim>
                                    <p:animEffect transition="in" filter="wipe(up)">
                                      <p:cBhvr>
                                        <p:cTn id="28" dur="500"/>
                                        <p:tgtEl>
                                          <p:spTgt spid="247821"/>
                                        </p:tgtEl>
                                      </p:cBhvr>
                                    </p:animEffect>
                                  </p:childTnLst>
                                </p:cTn>
                              </p:par>
                              <p:par>
                                <p:cTn id="29" presetID="12" presetClass="entr" presetSubtype="4"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ppt_y</p:attrName>
                                        </p:attrNameLst>
                                      </p:cBhvr>
                                      <p:tavLst>
                                        <p:tav tm="0">
                                          <p:val>
                                            <p:strVal val="#ppt_y+#ppt_h*1.125000"/>
                                          </p:val>
                                        </p:tav>
                                        <p:tav tm="100000">
                                          <p:val>
                                            <p:strVal val="#ppt_y"/>
                                          </p:val>
                                        </p:tav>
                                      </p:tavLst>
                                    </p:anim>
                                    <p:animEffect transition="in" filter="wipe(up)">
                                      <p:cBhvr>
                                        <p:cTn id="32" dur="500"/>
                                        <p:tgtEl>
                                          <p:spTgt spid="18"/>
                                        </p:tgtEl>
                                      </p:cBhvr>
                                    </p:animEffect>
                                  </p:childTnLst>
                                </p:cTn>
                              </p:par>
                              <p:par>
                                <p:cTn id="33" presetID="12" presetClass="entr" presetSubtype="4"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p:tgtEl>
                                          <p:spTgt spid="4"/>
                                        </p:tgtEl>
                                        <p:attrNameLst>
                                          <p:attrName>ppt_y</p:attrName>
                                        </p:attrNameLst>
                                      </p:cBhvr>
                                      <p:tavLst>
                                        <p:tav tm="0">
                                          <p:val>
                                            <p:strVal val="#ppt_y+#ppt_h*1.125000"/>
                                          </p:val>
                                        </p:tav>
                                        <p:tav tm="100000">
                                          <p:val>
                                            <p:strVal val="#ppt_y"/>
                                          </p:val>
                                        </p:tav>
                                      </p:tavLst>
                                    </p:anim>
                                    <p:animEffect transition="in" filter="wipe(up)">
                                      <p:cBhvr>
                                        <p:cTn id="36" dur="500"/>
                                        <p:tgtEl>
                                          <p:spTgt spid="4"/>
                                        </p:tgtEl>
                                      </p:cBhvr>
                                    </p:animEffect>
                                  </p:childTnLst>
                                </p:cTn>
                              </p:par>
                              <p:par>
                                <p:cTn id="37" presetID="12" presetClass="entr" presetSubtype="4"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ppt_y</p:attrName>
                                        </p:attrNameLst>
                                      </p:cBhvr>
                                      <p:tavLst>
                                        <p:tav tm="0">
                                          <p:val>
                                            <p:strVal val="#ppt_y+#ppt_h*1.125000"/>
                                          </p:val>
                                        </p:tav>
                                        <p:tav tm="100000">
                                          <p:val>
                                            <p:strVal val="#ppt_y"/>
                                          </p:val>
                                        </p:tav>
                                      </p:tavLst>
                                    </p:anim>
                                    <p:animEffect transition="in" filter="wipe(up)">
                                      <p:cBhvr>
                                        <p:cTn id="40" dur="500"/>
                                        <p:tgtEl>
                                          <p:spTgt spid="31"/>
                                        </p:tgtEl>
                                      </p:cBhvr>
                                    </p:animEffect>
                                  </p:childTnLst>
                                </p:cTn>
                              </p:par>
                              <p:par>
                                <p:cTn id="41" presetID="12" presetClass="entr" presetSubtype="4"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p:tgtEl>
                                          <p:spTgt spid="53"/>
                                        </p:tgtEl>
                                        <p:attrNameLst>
                                          <p:attrName>ppt_y</p:attrName>
                                        </p:attrNameLst>
                                      </p:cBhvr>
                                      <p:tavLst>
                                        <p:tav tm="0">
                                          <p:val>
                                            <p:strVal val="#ppt_y+#ppt_h*1.125000"/>
                                          </p:val>
                                        </p:tav>
                                        <p:tav tm="100000">
                                          <p:val>
                                            <p:strVal val="#ppt_y"/>
                                          </p:val>
                                        </p:tav>
                                      </p:tavLst>
                                    </p:anim>
                                    <p:animEffect transition="in" filter="wipe(up)">
                                      <p:cBhvr>
                                        <p:cTn id="44" dur="500"/>
                                        <p:tgtEl>
                                          <p:spTgt spid="53"/>
                                        </p:tgtEl>
                                      </p:cBhvr>
                                    </p:animEffect>
                                  </p:childTnLst>
                                </p:cTn>
                              </p:par>
                              <p:par>
                                <p:cTn id="45" presetID="12" presetClass="entr" presetSubtype="4"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p:tgtEl>
                                          <p:spTgt spid="75"/>
                                        </p:tgtEl>
                                        <p:attrNameLst>
                                          <p:attrName>ppt_y</p:attrName>
                                        </p:attrNameLst>
                                      </p:cBhvr>
                                      <p:tavLst>
                                        <p:tav tm="0">
                                          <p:val>
                                            <p:strVal val="#ppt_y+#ppt_h*1.125000"/>
                                          </p:val>
                                        </p:tav>
                                        <p:tav tm="100000">
                                          <p:val>
                                            <p:strVal val="#ppt_y"/>
                                          </p:val>
                                        </p:tav>
                                      </p:tavLst>
                                    </p:anim>
                                    <p:animEffect transition="in" filter="wipe(up)">
                                      <p:cBhvr>
                                        <p:cTn id="48" dur="500"/>
                                        <p:tgtEl>
                                          <p:spTgt spid="75"/>
                                        </p:tgtEl>
                                      </p:cBhvr>
                                    </p:animEffect>
                                  </p:childTnLst>
                                </p:cTn>
                              </p:par>
                              <p:par>
                                <p:cTn id="49" presetID="12" presetClass="entr" presetSubtype="4" fill="hold"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500"/>
                                        <p:tgtEl>
                                          <p:spTgt spid="97"/>
                                        </p:tgtEl>
                                        <p:attrNameLst>
                                          <p:attrName>ppt_y</p:attrName>
                                        </p:attrNameLst>
                                      </p:cBhvr>
                                      <p:tavLst>
                                        <p:tav tm="0">
                                          <p:val>
                                            <p:strVal val="#ppt_y+#ppt_h*1.125000"/>
                                          </p:val>
                                        </p:tav>
                                        <p:tav tm="100000">
                                          <p:val>
                                            <p:strVal val="#ppt_y"/>
                                          </p:val>
                                        </p:tav>
                                      </p:tavLst>
                                    </p:anim>
                                    <p:animEffect transition="in" filter="wipe(up)">
                                      <p:cBhvr>
                                        <p:cTn id="52" dur="500"/>
                                        <p:tgtEl>
                                          <p:spTgt spid="97"/>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119"/>
                                        </p:tgtEl>
                                        <p:attrNameLst>
                                          <p:attrName>style.visibility</p:attrName>
                                        </p:attrNameLst>
                                      </p:cBhvr>
                                      <p:to>
                                        <p:strVal val="visible"/>
                                      </p:to>
                                    </p:set>
                                    <p:anim calcmode="lin" valueType="num">
                                      <p:cBhvr additive="base">
                                        <p:cTn id="55" dur="500"/>
                                        <p:tgtEl>
                                          <p:spTgt spid="119"/>
                                        </p:tgtEl>
                                        <p:attrNameLst>
                                          <p:attrName>ppt_y</p:attrName>
                                        </p:attrNameLst>
                                      </p:cBhvr>
                                      <p:tavLst>
                                        <p:tav tm="0">
                                          <p:val>
                                            <p:strVal val="#ppt_y+#ppt_h*1.125000"/>
                                          </p:val>
                                        </p:tav>
                                        <p:tav tm="100000">
                                          <p:val>
                                            <p:strVal val="#ppt_y"/>
                                          </p:val>
                                        </p:tav>
                                      </p:tavLst>
                                    </p:anim>
                                    <p:animEffect transition="in" filter="wipe(up)">
                                      <p:cBhvr>
                                        <p:cTn id="56" dur="500"/>
                                        <p:tgtEl>
                                          <p:spTgt spid="119"/>
                                        </p:tgtEl>
                                      </p:cBhvr>
                                    </p:animEffect>
                                  </p:childTnLst>
                                </p:cTn>
                              </p:par>
                              <p:par>
                                <p:cTn id="57" presetID="12" presetClass="entr" presetSubtype="4" fill="hold" nodeType="withEffect">
                                  <p:stCondLst>
                                    <p:cond delay="0"/>
                                  </p:stCondLst>
                                  <p:childTnLst>
                                    <p:set>
                                      <p:cBhvr>
                                        <p:cTn id="58" dur="1" fill="hold">
                                          <p:stCondLst>
                                            <p:cond delay="0"/>
                                          </p:stCondLst>
                                        </p:cTn>
                                        <p:tgtEl>
                                          <p:spTgt spid="144"/>
                                        </p:tgtEl>
                                        <p:attrNameLst>
                                          <p:attrName>style.visibility</p:attrName>
                                        </p:attrNameLst>
                                      </p:cBhvr>
                                      <p:to>
                                        <p:strVal val="visible"/>
                                      </p:to>
                                    </p:set>
                                    <p:anim calcmode="lin" valueType="num">
                                      <p:cBhvr additive="base">
                                        <p:cTn id="59" dur="500"/>
                                        <p:tgtEl>
                                          <p:spTgt spid="144"/>
                                        </p:tgtEl>
                                        <p:attrNameLst>
                                          <p:attrName>ppt_y</p:attrName>
                                        </p:attrNameLst>
                                      </p:cBhvr>
                                      <p:tavLst>
                                        <p:tav tm="0">
                                          <p:val>
                                            <p:strVal val="#ppt_y+#ppt_h*1.125000"/>
                                          </p:val>
                                        </p:tav>
                                        <p:tav tm="100000">
                                          <p:val>
                                            <p:strVal val="#ppt_y"/>
                                          </p:val>
                                        </p:tav>
                                      </p:tavLst>
                                    </p:anim>
                                    <p:animEffect transition="in" filter="wipe(up)">
                                      <p:cBhvr>
                                        <p:cTn id="60" dur="500"/>
                                        <p:tgtEl>
                                          <p:spTgt spid="144"/>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66"/>
                                        </p:tgtEl>
                                        <p:attrNameLst>
                                          <p:attrName>style.visibility</p:attrName>
                                        </p:attrNameLst>
                                      </p:cBhvr>
                                      <p:to>
                                        <p:strVal val="visible"/>
                                      </p:to>
                                    </p:set>
                                    <p:anim calcmode="lin" valueType="num">
                                      <p:cBhvr additive="base">
                                        <p:cTn id="63" dur="500"/>
                                        <p:tgtEl>
                                          <p:spTgt spid="166"/>
                                        </p:tgtEl>
                                        <p:attrNameLst>
                                          <p:attrName>ppt_y</p:attrName>
                                        </p:attrNameLst>
                                      </p:cBhvr>
                                      <p:tavLst>
                                        <p:tav tm="0">
                                          <p:val>
                                            <p:strVal val="#ppt_y+#ppt_h*1.125000"/>
                                          </p:val>
                                        </p:tav>
                                        <p:tav tm="100000">
                                          <p:val>
                                            <p:strVal val="#ppt_y"/>
                                          </p:val>
                                        </p:tav>
                                      </p:tavLst>
                                    </p:anim>
                                    <p:animEffect transition="in" filter="wipe(up)">
                                      <p:cBhvr>
                                        <p:cTn id="64" dur="500"/>
                                        <p:tgtEl>
                                          <p:spTgt spid="166"/>
                                        </p:tgtEl>
                                      </p:cBhvr>
                                    </p:animEffect>
                                  </p:childTnLst>
                                </p:cTn>
                              </p:par>
                              <p:par>
                                <p:cTn id="65" presetID="12" presetClass="entr" presetSubtype="4" fill="hold" nodeType="withEffect">
                                  <p:stCondLst>
                                    <p:cond delay="0"/>
                                  </p:stCondLst>
                                  <p:childTnLst>
                                    <p:set>
                                      <p:cBhvr>
                                        <p:cTn id="66" dur="1" fill="hold">
                                          <p:stCondLst>
                                            <p:cond delay="0"/>
                                          </p:stCondLst>
                                        </p:cTn>
                                        <p:tgtEl>
                                          <p:spTgt spid="167"/>
                                        </p:tgtEl>
                                        <p:attrNameLst>
                                          <p:attrName>style.visibility</p:attrName>
                                        </p:attrNameLst>
                                      </p:cBhvr>
                                      <p:to>
                                        <p:strVal val="visible"/>
                                      </p:to>
                                    </p:set>
                                    <p:anim calcmode="lin" valueType="num">
                                      <p:cBhvr additive="base">
                                        <p:cTn id="67" dur="500"/>
                                        <p:tgtEl>
                                          <p:spTgt spid="167"/>
                                        </p:tgtEl>
                                        <p:attrNameLst>
                                          <p:attrName>ppt_y</p:attrName>
                                        </p:attrNameLst>
                                      </p:cBhvr>
                                      <p:tavLst>
                                        <p:tav tm="0">
                                          <p:val>
                                            <p:strVal val="#ppt_y+#ppt_h*1.125000"/>
                                          </p:val>
                                        </p:tav>
                                        <p:tav tm="100000">
                                          <p:val>
                                            <p:strVal val="#ppt_y"/>
                                          </p:val>
                                        </p:tav>
                                      </p:tavLst>
                                    </p:anim>
                                    <p:animEffect transition="in" filter="wipe(up)">
                                      <p:cBhvr>
                                        <p:cTn id="68" dur="500"/>
                                        <p:tgtEl>
                                          <p:spTgt spid="167"/>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189"/>
                                        </p:tgtEl>
                                        <p:attrNameLst>
                                          <p:attrName>style.visibility</p:attrName>
                                        </p:attrNameLst>
                                      </p:cBhvr>
                                      <p:to>
                                        <p:strVal val="visible"/>
                                      </p:to>
                                    </p:set>
                                    <p:anim calcmode="lin" valueType="num">
                                      <p:cBhvr additive="base">
                                        <p:cTn id="71" dur="500"/>
                                        <p:tgtEl>
                                          <p:spTgt spid="189"/>
                                        </p:tgtEl>
                                        <p:attrNameLst>
                                          <p:attrName>ppt_y</p:attrName>
                                        </p:attrNameLst>
                                      </p:cBhvr>
                                      <p:tavLst>
                                        <p:tav tm="0">
                                          <p:val>
                                            <p:strVal val="#ppt_y+#ppt_h*1.125000"/>
                                          </p:val>
                                        </p:tav>
                                        <p:tav tm="100000">
                                          <p:val>
                                            <p:strVal val="#ppt_y"/>
                                          </p:val>
                                        </p:tav>
                                      </p:tavLst>
                                    </p:anim>
                                    <p:animEffect transition="in" filter="wipe(up)">
                                      <p:cBhvr>
                                        <p:cTn id="72" dur="500"/>
                                        <p:tgtEl>
                                          <p:spTgt spid="189"/>
                                        </p:tgtEl>
                                      </p:cBhvr>
                                    </p:animEffect>
                                  </p:childTnLst>
                                </p:cTn>
                              </p:par>
                              <p:par>
                                <p:cTn id="73" presetID="12" presetClass="entr" presetSubtype="4" fill="hold" nodeType="withEffect">
                                  <p:stCondLst>
                                    <p:cond delay="0"/>
                                  </p:stCondLst>
                                  <p:childTnLst>
                                    <p:set>
                                      <p:cBhvr>
                                        <p:cTn id="74" dur="1" fill="hold">
                                          <p:stCondLst>
                                            <p:cond delay="0"/>
                                          </p:stCondLst>
                                        </p:cTn>
                                        <p:tgtEl>
                                          <p:spTgt spid="190"/>
                                        </p:tgtEl>
                                        <p:attrNameLst>
                                          <p:attrName>style.visibility</p:attrName>
                                        </p:attrNameLst>
                                      </p:cBhvr>
                                      <p:to>
                                        <p:strVal val="visible"/>
                                      </p:to>
                                    </p:set>
                                    <p:anim calcmode="lin" valueType="num">
                                      <p:cBhvr additive="base">
                                        <p:cTn id="75" dur="500"/>
                                        <p:tgtEl>
                                          <p:spTgt spid="190"/>
                                        </p:tgtEl>
                                        <p:attrNameLst>
                                          <p:attrName>ppt_y</p:attrName>
                                        </p:attrNameLst>
                                      </p:cBhvr>
                                      <p:tavLst>
                                        <p:tav tm="0">
                                          <p:val>
                                            <p:strVal val="#ppt_y+#ppt_h*1.125000"/>
                                          </p:val>
                                        </p:tav>
                                        <p:tav tm="100000">
                                          <p:val>
                                            <p:strVal val="#ppt_y"/>
                                          </p:val>
                                        </p:tav>
                                      </p:tavLst>
                                    </p:anim>
                                    <p:animEffect transition="in" filter="wipe(up)">
                                      <p:cBhvr>
                                        <p:cTn id="76" dur="500"/>
                                        <p:tgtEl>
                                          <p:spTgt spid="190"/>
                                        </p:tgtEl>
                                      </p:cBhvr>
                                    </p:animEffect>
                                  </p:childTnLst>
                                </p:cTn>
                              </p:par>
                              <p:par>
                                <p:cTn id="77" presetID="12" presetClass="entr" presetSubtype="4" fill="hold" grpId="0" nodeType="withEffect">
                                  <p:stCondLst>
                                    <p:cond delay="0"/>
                                  </p:stCondLst>
                                  <p:childTnLst>
                                    <p:set>
                                      <p:cBhvr>
                                        <p:cTn id="78" dur="1" fill="hold">
                                          <p:stCondLst>
                                            <p:cond delay="0"/>
                                          </p:stCondLst>
                                        </p:cTn>
                                        <p:tgtEl>
                                          <p:spTgt spid="212"/>
                                        </p:tgtEl>
                                        <p:attrNameLst>
                                          <p:attrName>style.visibility</p:attrName>
                                        </p:attrNameLst>
                                      </p:cBhvr>
                                      <p:to>
                                        <p:strVal val="visible"/>
                                      </p:to>
                                    </p:set>
                                    <p:anim calcmode="lin" valueType="num">
                                      <p:cBhvr additive="base">
                                        <p:cTn id="79" dur="500"/>
                                        <p:tgtEl>
                                          <p:spTgt spid="212"/>
                                        </p:tgtEl>
                                        <p:attrNameLst>
                                          <p:attrName>ppt_y</p:attrName>
                                        </p:attrNameLst>
                                      </p:cBhvr>
                                      <p:tavLst>
                                        <p:tav tm="0">
                                          <p:val>
                                            <p:strVal val="#ppt_y+#ppt_h*1.125000"/>
                                          </p:val>
                                        </p:tav>
                                        <p:tav tm="100000">
                                          <p:val>
                                            <p:strVal val="#ppt_y"/>
                                          </p:val>
                                        </p:tav>
                                      </p:tavLst>
                                    </p:anim>
                                    <p:animEffect transition="in" filter="wipe(up)">
                                      <p:cBhvr>
                                        <p:cTn id="80"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09" grpId="0"/>
      <p:bldP spid="247810" grpId="0"/>
      <p:bldP spid="247811" grpId="0"/>
      <p:bldP spid="247812" grpId="0"/>
      <p:bldP spid="247813" grpId="0"/>
      <p:bldP spid="247821" grpId="0"/>
      <p:bldP spid="119" grpId="0"/>
      <p:bldP spid="166" grpId="0"/>
      <p:bldP spid="189" grpId="0"/>
      <p:bldP spid="2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684213" y="1884366"/>
            <a:ext cx="7853362" cy="1200329"/>
          </a:xfrm>
          <a:prstGeom prst="rect">
            <a:avLst/>
          </a:prstGeom>
          <a:noFill/>
          <a:ln w="9525">
            <a:noFill/>
            <a:miter lim="800000"/>
          </a:ln>
        </p:spPr>
        <p:txBody>
          <a:bodyPr>
            <a:spAutoFit/>
          </a:bodyPr>
          <a:lstStyle/>
          <a:p>
            <a:pPr>
              <a:lnSpc>
                <a:spcPct val="150000"/>
              </a:lnSpc>
            </a:pPr>
            <a:r>
              <a:rPr lang="zh-CN" altLang="en-US" sz="2400"/>
              <a:t>一栋房屋如业主按分部工程发包，为避免重复计算，</a:t>
            </a:r>
            <a:r>
              <a:rPr lang="zh-CN" altLang="en-US" sz="2400">
                <a:solidFill>
                  <a:srgbClr val="E46C0A"/>
                </a:solidFill>
              </a:rPr>
              <a:t>应由承担主体结构施工的企业统计竣工面积。</a:t>
            </a:r>
            <a:endParaRPr lang="zh-CN" altLang="en-US" sz="2400">
              <a:solidFill>
                <a:srgbClr val="E46C0A"/>
              </a:solidFill>
            </a:endParaRPr>
          </a:p>
        </p:txBody>
      </p:sp>
      <p:sp>
        <p:nvSpPr>
          <p:cNvPr id="3" name="矩形 2"/>
          <p:cNvSpPr/>
          <p:nvPr/>
        </p:nvSpPr>
        <p:spPr>
          <a:xfrm>
            <a:off x="857250" y="1138238"/>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矩形 3"/>
          <p:cNvSpPr/>
          <p:nvPr/>
        </p:nvSpPr>
        <p:spPr>
          <a:xfrm>
            <a:off x="755652" y="3213100"/>
            <a:ext cx="1727200" cy="6477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a:solidFill>
                  <a:srgbClr val="FFFFFF"/>
                </a:solidFill>
                <a:latin typeface="微软雅黑" panose="020B0503020204020204" pitchFamily="34" charset="-122"/>
                <a:ea typeface="微软雅黑" panose="020B0503020204020204" pitchFamily="34" charset="-122"/>
              </a:rPr>
              <a:t>填报依据</a:t>
            </a:r>
            <a:endParaRPr lang="zh-CN" altLang="en-US" sz="2800" b="1">
              <a:solidFill>
                <a:srgbClr val="FFFFFF"/>
              </a:solidFill>
              <a:latin typeface="微软雅黑" panose="020B0503020204020204" pitchFamily="34" charset="-122"/>
              <a:ea typeface="微软雅黑" panose="020B0503020204020204" pitchFamily="34" charset="-122"/>
            </a:endParaRPr>
          </a:p>
        </p:txBody>
      </p:sp>
      <p:sp>
        <p:nvSpPr>
          <p:cNvPr id="80901" name="Rectangle 3"/>
          <p:cNvSpPr>
            <a:spLocks noChangeArrowheads="1"/>
          </p:cNvSpPr>
          <p:nvPr/>
        </p:nvSpPr>
        <p:spPr bwMode="auto">
          <a:xfrm>
            <a:off x="755650" y="4221166"/>
            <a:ext cx="7924800" cy="954107"/>
          </a:xfrm>
          <a:prstGeom prst="rect">
            <a:avLst/>
          </a:prstGeom>
          <a:noFill/>
          <a:ln w="9525">
            <a:noFill/>
            <a:miter lim="800000"/>
          </a:ln>
        </p:spPr>
        <p:txBody>
          <a:bodyPr>
            <a:spAutoFit/>
          </a:bodyPr>
          <a:lstStyle/>
          <a:p>
            <a:pPr algn="just"/>
            <a:r>
              <a:rPr lang="zh-CN" altLang="en-US" sz="2400"/>
              <a:t>将报告期内所有工程按性质整理后，汇总验收报告中建筑面积、工程造价数据填报。</a:t>
            </a:r>
            <a:r>
              <a:rPr lang="zh-CN" altLang="en-US" sz="3200">
                <a:latin typeface="隶书" panose="02010509060101010101" pitchFamily="49" charset="-122"/>
                <a:ea typeface="隶书" panose="02010509060101010101" pitchFamily="49" charset="-122"/>
              </a:rPr>
              <a:t> </a:t>
            </a:r>
            <a:endParaRPr lang="zh-CN" altLang="en-US" sz="3200">
              <a:latin typeface="隶书" panose="02010509060101010101" pitchFamily="49" charset="-122"/>
              <a:ea typeface="隶书" panose="02010509060101010101" pitchFamily="49" charset="-122"/>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右箭头 17"/>
          <p:cNvSpPr>
            <a:spLocks noChangeArrowheads="1"/>
          </p:cNvSpPr>
          <p:nvPr/>
        </p:nvSpPr>
        <p:spPr bwMode="auto">
          <a:xfrm>
            <a:off x="3492502" y="1989142"/>
            <a:ext cx="1223963" cy="935037"/>
          </a:xfrm>
          <a:prstGeom prst="rightArrow">
            <a:avLst>
              <a:gd name="adj1" fmla="val 50000"/>
              <a:gd name="adj2" fmla="val 50003"/>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251906" name="Rectangle 4"/>
          <p:cNvSpPr>
            <a:spLocks noChangeArrowheads="1"/>
          </p:cNvSpPr>
          <p:nvPr/>
        </p:nvSpPr>
        <p:spPr bwMode="auto">
          <a:xfrm>
            <a:off x="1619250" y="5445128"/>
            <a:ext cx="1657350" cy="1200329"/>
          </a:xfrm>
          <a:prstGeom prst="rect">
            <a:avLst/>
          </a:prstGeom>
          <a:noFill/>
          <a:ln w="9525">
            <a:noFill/>
            <a:miter lim="800000"/>
          </a:ln>
        </p:spPr>
        <p:txBody>
          <a:bodyPr anchor="ctr">
            <a:spAutoFit/>
          </a:bodyPr>
          <a:lstStyle/>
          <a:p>
            <a:pPr algn="just"/>
            <a:r>
              <a:rPr lang="zh-CN" altLang="en-US" sz="2400"/>
              <a:t>文化、体育、娱乐用房</a:t>
            </a:r>
            <a:r>
              <a:rPr lang="zh-CN" altLang="en-US" sz="2400">
                <a:solidFill>
                  <a:srgbClr val="000000"/>
                </a:solidFill>
              </a:rPr>
              <a:t>屋</a:t>
            </a:r>
            <a:endParaRPr lang="zh-CN" altLang="en-US" sz="2400"/>
          </a:p>
        </p:txBody>
      </p:sp>
      <p:sp>
        <p:nvSpPr>
          <p:cNvPr id="3" name="矩形 2"/>
          <p:cNvSpPr/>
          <p:nvPr/>
        </p:nvSpPr>
        <p:spPr>
          <a:xfrm>
            <a:off x="755650" y="1138238"/>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51908" name="矩形 1"/>
          <p:cNvSpPr>
            <a:spLocks noChangeArrowheads="1"/>
          </p:cNvSpPr>
          <p:nvPr/>
        </p:nvSpPr>
        <p:spPr bwMode="auto">
          <a:xfrm>
            <a:off x="4932363" y="1628777"/>
            <a:ext cx="3600450" cy="978729"/>
          </a:xfrm>
          <a:prstGeom prst="rect">
            <a:avLst/>
          </a:prstGeom>
          <a:noFill/>
          <a:ln w="9525">
            <a:noFill/>
            <a:miter lim="800000"/>
          </a:ln>
        </p:spPr>
        <p:txBody>
          <a:bodyPr>
            <a:spAutoFit/>
          </a:bodyPr>
          <a:lstStyle/>
          <a:p>
            <a:pPr>
              <a:lnSpc>
                <a:spcPct val="120000"/>
              </a:lnSpc>
            </a:pPr>
            <a:r>
              <a:rPr lang="zh-CN" altLang="en-US" sz="2400"/>
              <a:t>住宅楼中作为人防工程用的房屋；</a:t>
            </a:r>
            <a:endParaRPr lang="zh-CN" altLang="en-US" sz="2400"/>
          </a:p>
        </p:txBody>
      </p:sp>
      <p:sp>
        <p:nvSpPr>
          <p:cNvPr id="251909" name="矩形 4"/>
          <p:cNvSpPr>
            <a:spLocks noChangeArrowheads="1"/>
          </p:cNvSpPr>
          <p:nvPr/>
        </p:nvSpPr>
        <p:spPr bwMode="auto">
          <a:xfrm>
            <a:off x="3492500" y="2060579"/>
            <a:ext cx="1107996" cy="646331"/>
          </a:xfrm>
          <a:prstGeom prst="rect">
            <a:avLst/>
          </a:prstGeom>
          <a:noFill/>
          <a:ln w="9525">
            <a:noFill/>
            <a:miter lim="800000"/>
          </a:ln>
        </p:spPr>
        <p:txBody>
          <a:bodyPr wrap="none">
            <a:spAutoFit/>
          </a:bodyPr>
          <a:lstStyle/>
          <a:p>
            <a:pPr>
              <a:lnSpc>
                <a:spcPct val="150000"/>
              </a:lnSpc>
            </a:pPr>
            <a:r>
              <a:rPr lang="zh-CN" altLang="en-US" sz="2400"/>
              <a:t>不包括</a:t>
            </a:r>
            <a:endParaRPr lang="en-US" altLang="zh-CN" sz="2400"/>
          </a:p>
        </p:txBody>
      </p:sp>
      <p:sp>
        <p:nvSpPr>
          <p:cNvPr id="251910" name="矩形 9"/>
          <p:cNvSpPr>
            <a:spLocks noChangeArrowheads="1"/>
          </p:cNvSpPr>
          <p:nvPr/>
        </p:nvSpPr>
        <p:spPr bwMode="auto">
          <a:xfrm>
            <a:off x="1625600" y="2133603"/>
            <a:ext cx="1415772" cy="461665"/>
          </a:xfrm>
          <a:prstGeom prst="rect">
            <a:avLst/>
          </a:prstGeom>
          <a:noFill/>
          <a:ln w="9525">
            <a:noFill/>
            <a:miter lim="800000"/>
          </a:ln>
        </p:spPr>
        <p:txBody>
          <a:bodyPr wrap="none">
            <a:spAutoFit/>
          </a:bodyPr>
          <a:lstStyle/>
          <a:p>
            <a:r>
              <a:rPr lang="zh-CN" altLang="en-US" sz="2400"/>
              <a:t>住宅房屋</a:t>
            </a:r>
            <a:endParaRPr lang="zh-CN" altLang="en-US" sz="2400">
              <a:latin typeface="Times New Roman" panose="02020603050405020304" pitchFamily="18" charset="0"/>
            </a:endParaRPr>
          </a:p>
        </p:txBody>
      </p:sp>
      <p:sp>
        <p:nvSpPr>
          <p:cNvPr id="251911" name="矩形 10"/>
          <p:cNvSpPr>
            <a:spLocks noChangeArrowheads="1"/>
          </p:cNvSpPr>
          <p:nvPr/>
        </p:nvSpPr>
        <p:spPr bwMode="auto">
          <a:xfrm>
            <a:off x="4906963" y="2565403"/>
            <a:ext cx="2339102" cy="461665"/>
          </a:xfrm>
          <a:prstGeom prst="rect">
            <a:avLst/>
          </a:prstGeom>
          <a:noFill/>
          <a:ln w="9525">
            <a:noFill/>
            <a:miter lim="800000"/>
          </a:ln>
        </p:spPr>
        <p:txBody>
          <a:bodyPr wrap="none">
            <a:spAutoFit/>
          </a:bodyPr>
          <a:lstStyle/>
          <a:p>
            <a:r>
              <a:rPr lang="zh-CN" altLang="en-US" sz="2400"/>
              <a:t>不住人的地下室</a:t>
            </a:r>
            <a:endParaRPr lang="zh-CN" altLang="en-US" sz="2400">
              <a:latin typeface="Times New Roman" panose="02020603050405020304" pitchFamily="18" charset="0"/>
            </a:endParaRPr>
          </a:p>
        </p:txBody>
      </p:sp>
      <p:sp>
        <p:nvSpPr>
          <p:cNvPr id="251912" name="矩形 11"/>
          <p:cNvSpPr>
            <a:spLocks noChangeArrowheads="1"/>
          </p:cNvSpPr>
          <p:nvPr/>
        </p:nvSpPr>
        <p:spPr bwMode="auto">
          <a:xfrm>
            <a:off x="1627189" y="3357566"/>
            <a:ext cx="1723549" cy="461665"/>
          </a:xfrm>
          <a:prstGeom prst="rect">
            <a:avLst/>
          </a:prstGeom>
          <a:noFill/>
          <a:ln w="9525">
            <a:noFill/>
            <a:miter lim="800000"/>
          </a:ln>
        </p:spPr>
        <p:txBody>
          <a:bodyPr wrap="none">
            <a:spAutoFit/>
          </a:bodyPr>
          <a:lstStyle/>
          <a:p>
            <a:r>
              <a:rPr lang="zh-CN" altLang="en-US" sz="2400"/>
              <a:t>教育用房屋</a:t>
            </a:r>
            <a:endParaRPr lang="zh-CN" altLang="en-US" sz="2400">
              <a:latin typeface="Times New Roman" panose="02020603050405020304" pitchFamily="18" charset="0"/>
            </a:endParaRPr>
          </a:p>
        </p:txBody>
      </p:sp>
      <p:sp>
        <p:nvSpPr>
          <p:cNvPr id="251913" name="矩形 12"/>
          <p:cNvSpPr>
            <a:spLocks noChangeArrowheads="1"/>
          </p:cNvSpPr>
          <p:nvPr/>
        </p:nvSpPr>
        <p:spPr bwMode="auto">
          <a:xfrm>
            <a:off x="4895852" y="3213103"/>
            <a:ext cx="3636963" cy="1200329"/>
          </a:xfrm>
          <a:prstGeom prst="rect">
            <a:avLst/>
          </a:prstGeom>
          <a:noFill/>
          <a:ln w="9525">
            <a:noFill/>
            <a:miter lim="800000"/>
          </a:ln>
        </p:spPr>
        <p:txBody>
          <a:bodyPr>
            <a:spAutoFit/>
          </a:bodyPr>
          <a:lstStyle/>
          <a:p>
            <a:r>
              <a:rPr lang="zh-CN" altLang="en-US" sz="2400"/>
              <a:t>学校的教职员工宿舍、学生宿舍、食堂、浴室等非教育用房</a:t>
            </a:r>
            <a:endParaRPr lang="zh-CN" altLang="en-US" sz="2400">
              <a:latin typeface="Times New Roman" panose="02020603050405020304" pitchFamily="18" charset="0"/>
            </a:endParaRPr>
          </a:p>
        </p:txBody>
      </p:sp>
      <p:sp>
        <p:nvSpPr>
          <p:cNvPr id="251914" name="矩形 13"/>
          <p:cNvSpPr>
            <a:spLocks noChangeArrowheads="1"/>
          </p:cNvSpPr>
          <p:nvPr/>
        </p:nvSpPr>
        <p:spPr bwMode="auto">
          <a:xfrm>
            <a:off x="1627189" y="4652966"/>
            <a:ext cx="1723549" cy="461665"/>
          </a:xfrm>
          <a:prstGeom prst="rect">
            <a:avLst/>
          </a:prstGeom>
          <a:noFill/>
          <a:ln w="9525">
            <a:noFill/>
            <a:miter lim="800000"/>
          </a:ln>
        </p:spPr>
        <p:txBody>
          <a:bodyPr wrap="none">
            <a:spAutoFit/>
          </a:bodyPr>
          <a:lstStyle/>
          <a:p>
            <a:r>
              <a:rPr lang="zh-CN" altLang="en-US" sz="2400"/>
              <a:t>医疗用房屋</a:t>
            </a:r>
            <a:endParaRPr lang="zh-CN" altLang="en-US" sz="2400">
              <a:latin typeface="Times New Roman" panose="02020603050405020304" pitchFamily="18" charset="0"/>
            </a:endParaRPr>
          </a:p>
        </p:txBody>
      </p:sp>
      <p:sp>
        <p:nvSpPr>
          <p:cNvPr id="251915" name="矩形 14"/>
          <p:cNvSpPr>
            <a:spLocks noChangeArrowheads="1"/>
          </p:cNvSpPr>
          <p:nvPr/>
        </p:nvSpPr>
        <p:spPr bwMode="auto">
          <a:xfrm>
            <a:off x="4932364" y="4508503"/>
            <a:ext cx="3816350" cy="978729"/>
          </a:xfrm>
          <a:prstGeom prst="rect">
            <a:avLst/>
          </a:prstGeom>
          <a:noFill/>
          <a:ln w="9525">
            <a:noFill/>
            <a:miter lim="800000"/>
          </a:ln>
        </p:spPr>
        <p:txBody>
          <a:bodyPr>
            <a:spAutoFit/>
          </a:bodyPr>
          <a:lstStyle/>
          <a:p>
            <a:pPr>
              <a:lnSpc>
                <a:spcPct val="120000"/>
              </a:lnSpc>
            </a:pPr>
            <a:r>
              <a:rPr lang="zh-CN" altLang="en-US" sz="2400"/>
              <a:t>医护人员的职工宿舍、食堂及独立的办公用房</a:t>
            </a:r>
            <a:endParaRPr lang="zh-CN" altLang="en-US" sz="2400">
              <a:latin typeface="Times New Roman" panose="02020603050405020304" pitchFamily="18" charset="0"/>
            </a:endParaRPr>
          </a:p>
        </p:txBody>
      </p:sp>
      <p:sp>
        <p:nvSpPr>
          <p:cNvPr id="251916" name="矩形 15"/>
          <p:cNvSpPr>
            <a:spLocks noChangeArrowheads="1"/>
          </p:cNvSpPr>
          <p:nvPr/>
        </p:nvSpPr>
        <p:spPr bwMode="auto">
          <a:xfrm>
            <a:off x="4932364" y="5694367"/>
            <a:ext cx="3743325" cy="830997"/>
          </a:xfrm>
          <a:prstGeom prst="rect">
            <a:avLst/>
          </a:prstGeom>
          <a:noFill/>
          <a:ln w="9525">
            <a:noFill/>
            <a:miter lim="800000"/>
          </a:ln>
        </p:spPr>
        <p:txBody>
          <a:bodyPr>
            <a:spAutoFit/>
          </a:bodyPr>
          <a:lstStyle/>
          <a:p>
            <a:r>
              <a:rPr lang="zh-CN" altLang="en-US" sz="2400">
                <a:solidFill>
                  <a:srgbClr val="000000"/>
                </a:solidFill>
              </a:rPr>
              <a:t>各类学校内的文化体育用房</a:t>
            </a:r>
            <a:endParaRPr lang="zh-CN" altLang="en-US" sz="2400">
              <a:latin typeface="Times New Roman" panose="02020603050405020304" pitchFamily="18" charset="0"/>
            </a:endParaRPr>
          </a:p>
        </p:txBody>
      </p:sp>
      <p:sp>
        <p:nvSpPr>
          <p:cNvPr id="20" name="右箭头 19"/>
          <p:cNvSpPr>
            <a:spLocks noChangeArrowheads="1"/>
          </p:cNvSpPr>
          <p:nvPr/>
        </p:nvSpPr>
        <p:spPr bwMode="auto">
          <a:xfrm>
            <a:off x="3492502" y="3213101"/>
            <a:ext cx="1223963" cy="936625"/>
          </a:xfrm>
          <a:prstGeom prst="rightArrow">
            <a:avLst>
              <a:gd name="adj1" fmla="val 50000"/>
              <a:gd name="adj2" fmla="val 50002"/>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251918" name="矩形 20"/>
          <p:cNvSpPr>
            <a:spLocks noChangeArrowheads="1"/>
          </p:cNvSpPr>
          <p:nvPr/>
        </p:nvSpPr>
        <p:spPr bwMode="auto">
          <a:xfrm>
            <a:off x="3492500" y="3284541"/>
            <a:ext cx="1107996" cy="646331"/>
          </a:xfrm>
          <a:prstGeom prst="rect">
            <a:avLst/>
          </a:prstGeom>
          <a:noFill/>
          <a:ln w="9525">
            <a:noFill/>
            <a:miter lim="800000"/>
          </a:ln>
        </p:spPr>
        <p:txBody>
          <a:bodyPr wrap="none">
            <a:spAutoFit/>
          </a:bodyPr>
          <a:lstStyle/>
          <a:p>
            <a:pPr>
              <a:lnSpc>
                <a:spcPct val="150000"/>
              </a:lnSpc>
            </a:pPr>
            <a:r>
              <a:rPr lang="zh-CN" altLang="en-US" sz="2400"/>
              <a:t>不包括</a:t>
            </a:r>
            <a:endParaRPr lang="en-US" altLang="zh-CN" sz="2400"/>
          </a:p>
        </p:txBody>
      </p:sp>
      <p:sp>
        <p:nvSpPr>
          <p:cNvPr id="22" name="右箭头 21"/>
          <p:cNvSpPr>
            <a:spLocks noChangeArrowheads="1"/>
          </p:cNvSpPr>
          <p:nvPr/>
        </p:nvSpPr>
        <p:spPr bwMode="auto">
          <a:xfrm>
            <a:off x="3492502" y="4429129"/>
            <a:ext cx="1223963" cy="936625"/>
          </a:xfrm>
          <a:prstGeom prst="rightArrow">
            <a:avLst>
              <a:gd name="adj1" fmla="val 50000"/>
              <a:gd name="adj2" fmla="val 50002"/>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251920" name="矩形 22"/>
          <p:cNvSpPr>
            <a:spLocks noChangeArrowheads="1"/>
          </p:cNvSpPr>
          <p:nvPr/>
        </p:nvSpPr>
        <p:spPr bwMode="auto">
          <a:xfrm>
            <a:off x="3492500" y="4500566"/>
            <a:ext cx="1107996" cy="646331"/>
          </a:xfrm>
          <a:prstGeom prst="rect">
            <a:avLst/>
          </a:prstGeom>
          <a:noFill/>
          <a:ln w="9525">
            <a:noFill/>
            <a:miter lim="800000"/>
          </a:ln>
        </p:spPr>
        <p:txBody>
          <a:bodyPr wrap="none">
            <a:spAutoFit/>
          </a:bodyPr>
          <a:lstStyle/>
          <a:p>
            <a:pPr>
              <a:lnSpc>
                <a:spcPct val="150000"/>
              </a:lnSpc>
            </a:pPr>
            <a:r>
              <a:rPr lang="zh-CN" altLang="en-US" sz="2400"/>
              <a:t>不包括</a:t>
            </a:r>
            <a:endParaRPr lang="en-US" altLang="zh-CN" sz="2400"/>
          </a:p>
        </p:txBody>
      </p:sp>
      <p:sp>
        <p:nvSpPr>
          <p:cNvPr id="24" name="右箭头 23"/>
          <p:cNvSpPr>
            <a:spLocks noChangeArrowheads="1"/>
          </p:cNvSpPr>
          <p:nvPr/>
        </p:nvSpPr>
        <p:spPr bwMode="auto">
          <a:xfrm>
            <a:off x="3492502" y="5589592"/>
            <a:ext cx="1223963" cy="935037"/>
          </a:xfrm>
          <a:prstGeom prst="rightArrow">
            <a:avLst>
              <a:gd name="adj1" fmla="val 50000"/>
              <a:gd name="adj2" fmla="val 50003"/>
            </a:avLst>
          </a:prstGeom>
          <a:gradFill rotWithShape="1">
            <a:gsLst>
              <a:gs pos="0">
                <a:srgbClr val="9BC1FF"/>
              </a:gs>
              <a:gs pos="100000">
                <a:srgbClr val="3F80CD"/>
              </a:gs>
            </a:gsLst>
            <a:lin ang="5400000"/>
          </a:gradFill>
          <a:ln w="9525">
            <a:solidFill>
              <a:srgbClr val="4A7EBB"/>
            </a:solidFill>
            <a:miter lim="800000"/>
          </a:ln>
          <a:effectLst>
            <a:outerShdw dist="23000" dir="5400000" rotWithShape="0">
              <a:srgbClr val="808080">
                <a:alpha val="34999"/>
              </a:srgbClr>
            </a:outerShdw>
          </a:effectLst>
        </p:spPr>
        <p:txBody>
          <a:bodyPr anchor="ctr"/>
          <a:lstStyle/>
          <a:p>
            <a:pPr>
              <a:defRPr/>
            </a:pPr>
            <a:endParaRPr lang="zh-CN" altLang="en-US" sz="2400">
              <a:solidFill>
                <a:schemeClr val="lt1"/>
              </a:solidFill>
              <a:latin typeface="+mn-lt"/>
              <a:ea typeface="+mn-ea"/>
            </a:endParaRPr>
          </a:p>
        </p:txBody>
      </p:sp>
      <p:sp>
        <p:nvSpPr>
          <p:cNvPr id="251922" name="矩形 24"/>
          <p:cNvSpPr>
            <a:spLocks noChangeArrowheads="1"/>
          </p:cNvSpPr>
          <p:nvPr/>
        </p:nvSpPr>
        <p:spPr bwMode="auto">
          <a:xfrm>
            <a:off x="3492500" y="5718179"/>
            <a:ext cx="1107996" cy="646331"/>
          </a:xfrm>
          <a:prstGeom prst="rect">
            <a:avLst/>
          </a:prstGeom>
          <a:noFill/>
          <a:ln w="9525">
            <a:noFill/>
            <a:miter lim="800000"/>
          </a:ln>
        </p:spPr>
        <p:txBody>
          <a:bodyPr wrap="none">
            <a:spAutoFit/>
          </a:bodyPr>
          <a:lstStyle/>
          <a:p>
            <a:pPr>
              <a:lnSpc>
                <a:spcPct val="150000"/>
              </a:lnSpc>
            </a:pPr>
            <a:r>
              <a:rPr lang="zh-CN" altLang="en-US" sz="2400"/>
              <a:t>不包括</a:t>
            </a:r>
            <a:endParaRPr lang="en-US" altLang="zh-CN"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51906"/>
                                        </p:tgtEl>
                                        <p:attrNameLst>
                                          <p:attrName>style.visibility</p:attrName>
                                        </p:attrNameLst>
                                      </p:cBhvr>
                                      <p:to>
                                        <p:strVal val="visible"/>
                                      </p:to>
                                    </p:set>
                                    <p:anim calcmode="lin" valueType="num">
                                      <p:cBhvr additive="base">
                                        <p:cTn id="11" dur="500"/>
                                        <p:tgtEl>
                                          <p:spTgt spid="251906"/>
                                        </p:tgtEl>
                                        <p:attrNameLst>
                                          <p:attrName>ppt_y</p:attrName>
                                        </p:attrNameLst>
                                      </p:cBhvr>
                                      <p:tavLst>
                                        <p:tav tm="0">
                                          <p:val>
                                            <p:strVal val="#ppt_y+#ppt_h*1.125000"/>
                                          </p:val>
                                        </p:tav>
                                        <p:tav tm="100000">
                                          <p:val>
                                            <p:strVal val="#ppt_y"/>
                                          </p:val>
                                        </p:tav>
                                      </p:tavLst>
                                    </p:anim>
                                    <p:animEffect transition="in" filter="wipe(up)">
                                      <p:cBhvr>
                                        <p:cTn id="12" dur="500"/>
                                        <p:tgtEl>
                                          <p:spTgt spid="251906"/>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251908"/>
                                        </p:tgtEl>
                                        <p:attrNameLst>
                                          <p:attrName>style.visibility</p:attrName>
                                        </p:attrNameLst>
                                      </p:cBhvr>
                                      <p:to>
                                        <p:strVal val="visible"/>
                                      </p:to>
                                    </p:set>
                                    <p:anim calcmode="lin" valueType="num">
                                      <p:cBhvr additive="base">
                                        <p:cTn id="15" dur="500"/>
                                        <p:tgtEl>
                                          <p:spTgt spid="251908"/>
                                        </p:tgtEl>
                                        <p:attrNameLst>
                                          <p:attrName>ppt_y</p:attrName>
                                        </p:attrNameLst>
                                      </p:cBhvr>
                                      <p:tavLst>
                                        <p:tav tm="0">
                                          <p:val>
                                            <p:strVal val="#ppt_y+#ppt_h*1.125000"/>
                                          </p:val>
                                        </p:tav>
                                        <p:tav tm="100000">
                                          <p:val>
                                            <p:strVal val="#ppt_y"/>
                                          </p:val>
                                        </p:tav>
                                      </p:tavLst>
                                    </p:anim>
                                    <p:animEffect transition="in" filter="wipe(up)">
                                      <p:cBhvr>
                                        <p:cTn id="16" dur="500"/>
                                        <p:tgtEl>
                                          <p:spTgt spid="25190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51909"/>
                                        </p:tgtEl>
                                        <p:attrNameLst>
                                          <p:attrName>style.visibility</p:attrName>
                                        </p:attrNameLst>
                                      </p:cBhvr>
                                      <p:to>
                                        <p:strVal val="visible"/>
                                      </p:to>
                                    </p:set>
                                    <p:anim calcmode="lin" valueType="num">
                                      <p:cBhvr additive="base">
                                        <p:cTn id="19" dur="500"/>
                                        <p:tgtEl>
                                          <p:spTgt spid="251909"/>
                                        </p:tgtEl>
                                        <p:attrNameLst>
                                          <p:attrName>ppt_y</p:attrName>
                                        </p:attrNameLst>
                                      </p:cBhvr>
                                      <p:tavLst>
                                        <p:tav tm="0">
                                          <p:val>
                                            <p:strVal val="#ppt_y+#ppt_h*1.125000"/>
                                          </p:val>
                                        </p:tav>
                                        <p:tav tm="100000">
                                          <p:val>
                                            <p:strVal val="#ppt_y"/>
                                          </p:val>
                                        </p:tav>
                                      </p:tavLst>
                                    </p:anim>
                                    <p:animEffect transition="in" filter="wipe(up)">
                                      <p:cBhvr>
                                        <p:cTn id="20" dur="500"/>
                                        <p:tgtEl>
                                          <p:spTgt spid="251909"/>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51910"/>
                                        </p:tgtEl>
                                        <p:attrNameLst>
                                          <p:attrName>style.visibility</p:attrName>
                                        </p:attrNameLst>
                                      </p:cBhvr>
                                      <p:to>
                                        <p:strVal val="visible"/>
                                      </p:to>
                                    </p:set>
                                    <p:anim calcmode="lin" valueType="num">
                                      <p:cBhvr additive="base">
                                        <p:cTn id="23" dur="500"/>
                                        <p:tgtEl>
                                          <p:spTgt spid="251910"/>
                                        </p:tgtEl>
                                        <p:attrNameLst>
                                          <p:attrName>ppt_y</p:attrName>
                                        </p:attrNameLst>
                                      </p:cBhvr>
                                      <p:tavLst>
                                        <p:tav tm="0">
                                          <p:val>
                                            <p:strVal val="#ppt_y+#ppt_h*1.125000"/>
                                          </p:val>
                                        </p:tav>
                                        <p:tav tm="100000">
                                          <p:val>
                                            <p:strVal val="#ppt_y"/>
                                          </p:val>
                                        </p:tav>
                                      </p:tavLst>
                                    </p:anim>
                                    <p:animEffect transition="in" filter="wipe(up)">
                                      <p:cBhvr>
                                        <p:cTn id="24" dur="500"/>
                                        <p:tgtEl>
                                          <p:spTgt spid="251910"/>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251911"/>
                                        </p:tgtEl>
                                        <p:attrNameLst>
                                          <p:attrName>style.visibility</p:attrName>
                                        </p:attrNameLst>
                                      </p:cBhvr>
                                      <p:to>
                                        <p:strVal val="visible"/>
                                      </p:to>
                                    </p:set>
                                    <p:anim calcmode="lin" valueType="num">
                                      <p:cBhvr additive="base">
                                        <p:cTn id="27" dur="500"/>
                                        <p:tgtEl>
                                          <p:spTgt spid="251911"/>
                                        </p:tgtEl>
                                        <p:attrNameLst>
                                          <p:attrName>ppt_y</p:attrName>
                                        </p:attrNameLst>
                                      </p:cBhvr>
                                      <p:tavLst>
                                        <p:tav tm="0">
                                          <p:val>
                                            <p:strVal val="#ppt_y+#ppt_h*1.125000"/>
                                          </p:val>
                                        </p:tav>
                                        <p:tav tm="100000">
                                          <p:val>
                                            <p:strVal val="#ppt_y"/>
                                          </p:val>
                                        </p:tav>
                                      </p:tavLst>
                                    </p:anim>
                                    <p:animEffect transition="in" filter="wipe(up)">
                                      <p:cBhvr>
                                        <p:cTn id="28" dur="500"/>
                                        <p:tgtEl>
                                          <p:spTgt spid="251911"/>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251912"/>
                                        </p:tgtEl>
                                        <p:attrNameLst>
                                          <p:attrName>style.visibility</p:attrName>
                                        </p:attrNameLst>
                                      </p:cBhvr>
                                      <p:to>
                                        <p:strVal val="visible"/>
                                      </p:to>
                                    </p:set>
                                    <p:anim calcmode="lin" valueType="num">
                                      <p:cBhvr additive="base">
                                        <p:cTn id="31" dur="500"/>
                                        <p:tgtEl>
                                          <p:spTgt spid="251912"/>
                                        </p:tgtEl>
                                        <p:attrNameLst>
                                          <p:attrName>ppt_y</p:attrName>
                                        </p:attrNameLst>
                                      </p:cBhvr>
                                      <p:tavLst>
                                        <p:tav tm="0">
                                          <p:val>
                                            <p:strVal val="#ppt_y+#ppt_h*1.125000"/>
                                          </p:val>
                                        </p:tav>
                                        <p:tav tm="100000">
                                          <p:val>
                                            <p:strVal val="#ppt_y"/>
                                          </p:val>
                                        </p:tav>
                                      </p:tavLst>
                                    </p:anim>
                                    <p:animEffect transition="in" filter="wipe(up)">
                                      <p:cBhvr>
                                        <p:cTn id="32" dur="500"/>
                                        <p:tgtEl>
                                          <p:spTgt spid="251912"/>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251913"/>
                                        </p:tgtEl>
                                        <p:attrNameLst>
                                          <p:attrName>style.visibility</p:attrName>
                                        </p:attrNameLst>
                                      </p:cBhvr>
                                      <p:to>
                                        <p:strVal val="visible"/>
                                      </p:to>
                                    </p:set>
                                    <p:anim calcmode="lin" valueType="num">
                                      <p:cBhvr additive="base">
                                        <p:cTn id="35" dur="500"/>
                                        <p:tgtEl>
                                          <p:spTgt spid="251913"/>
                                        </p:tgtEl>
                                        <p:attrNameLst>
                                          <p:attrName>ppt_y</p:attrName>
                                        </p:attrNameLst>
                                      </p:cBhvr>
                                      <p:tavLst>
                                        <p:tav tm="0">
                                          <p:val>
                                            <p:strVal val="#ppt_y+#ppt_h*1.125000"/>
                                          </p:val>
                                        </p:tav>
                                        <p:tav tm="100000">
                                          <p:val>
                                            <p:strVal val="#ppt_y"/>
                                          </p:val>
                                        </p:tav>
                                      </p:tavLst>
                                    </p:anim>
                                    <p:animEffect transition="in" filter="wipe(up)">
                                      <p:cBhvr>
                                        <p:cTn id="36" dur="500"/>
                                        <p:tgtEl>
                                          <p:spTgt spid="251913"/>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251914"/>
                                        </p:tgtEl>
                                        <p:attrNameLst>
                                          <p:attrName>style.visibility</p:attrName>
                                        </p:attrNameLst>
                                      </p:cBhvr>
                                      <p:to>
                                        <p:strVal val="visible"/>
                                      </p:to>
                                    </p:set>
                                    <p:anim calcmode="lin" valueType="num">
                                      <p:cBhvr additive="base">
                                        <p:cTn id="39" dur="500"/>
                                        <p:tgtEl>
                                          <p:spTgt spid="251914"/>
                                        </p:tgtEl>
                                        <p:attrNameLst>
                                          <p:attrName>ppt_y</p:attrName>
                                        </p:attrNameLst>
                                      </p:cBhvr>
                                      <p:tavLst>
                                        <p:tav tm="0">
                                          <p:val>
                                            <p:strVal val="#ppt_y+#ppt_h*1.125000"/>
                                          </p:val>
                                        </p:tav>
                                        <p:tav tm="100000">
                                          <p:val>
                                            <p:strVal val="#ppt_y"/>
                                          </p:val>
                                        </p:tav>
                                      </p:tavLst>
                                    </p:anim>
                                    <p:animEffect transition="in" filter="wipe(up)">
                                      <p:cBhvr>
                                        <p:cTn id="40" dur="500"/>
                                        <p:tgtEl>
                                          <p:spTgt spid="251914"/>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251915"/>
                                        </p:tgtEl>
                                        <p:attrNameLst>
                                          <p:attrName>style.visibility</p:attrName>
                                        </p:attrNameLst>
                                      </p:cBhvr>
                                      <p:to>
                                        <p:strVal val="visible"/>
                                      </p:to>
                                    </p:set>
                                    <p:anim calcmode="lin" valueType="num">
                                      <p:cBhvr additive="base">
                                        <p:cTn id="43" dur="500"/>
                                        <p:tgtEl>
                                          <p:spTgt spid="251915"/>
                                        </p:tgtEl>
                                        <p:attrNameLst>
                                          <p:attrName>ppt_y</p:attrName>
                                        </p:attrNameLst>
                                      </p:cBhvr>
                                      <p:tavLst>
                                        <p:tav tm="0">
                                          <p:val>
                                            <p:strVal val="#ppt_y+#ppt_h*1.125000"/>
                                          </p:val>
                                        </p:tav>
                                        <p:tav tm="100000">
                                          <p:val>
                                            <p:strVal val="#ppt_y"/>
                                          </p:val>
                                        </p:tav>
                                      </p:tavLst>
                                    </p:anim>
                                    <p:animEffect transition="in" filter="wipe(up)">
                                      <p:cBhvr>
                                        <p:cTn id="44" dur="500"/>
                                        <p:tgtEl>
                                          <p:spTgt spid="251915"/>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251916"/>
                                        </p:tgtEl>
                                        <p:attrNameLst>
                                          <p:attrName>style.visibility</p:attrName>
                                        </p:attrNameLst>
                                      </p:cBhvr>
                                      <p:to>
                                        <p:strVal val="visible"/>
                                      </p:to>
                                    </p:set>
                                    <p:anim calcmode="lin" valueType="num">
                                      <p:cBhvr additive="base">
                                        <p:cTn id="47" dur="500"/>
                                        <p:tgtEl>
                                          <p:spTgt spid="251916"/>
                                        </p:tgtEl>
                                        <p:attrNameLst>
                                          <p:attrName>ppt_y</p:attrName>
                                        </p:attrNameLst>
                                      </p:cBhvr>
                                      <p:tavLst>
                                        <p:tav tm="0">
                                          <p:val>
                                            <p:strVal val="#ppt_y+#ppt_h*1.125000"/>
                                          </p:val>
                                        </p:tav>
                                        <p:tav tm="100000">
                                          <p:val>
                                            <p:strVal val="#ppt_y"/>
                                          </p:val>
                                        </p:tav>
                                      </p:tavLst>
                                    </p:anim>
                                    <p:animEffect transition="in" filter="wipe(up)">
                                      <p:cBhvr>
                                        <p:cTn id="48" dur="500"/>
                                        <p:tgtEl>
                                          <p:spTgt spid="251916"/>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ppt_y</p:attrName>
                                        </p:attrNameLst>
                                      </p:cBhvr>
                                      <p:tavLst>
                                        <p:tav tm="0">
                                          <p:val>
                                            <p:strVal val="#ppt_y+#ppt_h*1.125000"/>
                                          </p:val>
                                        </p:tav>
                                        <p:tav tm="100000">
                                          <p:val>
                                            <p:strVal val="#ppt_y"/>
                                          </p:val>
                                        </p:tav>
                                      </p:tavLst>
                                    </p:anim>
                                    <p:animEffect transition="in" filter="wipe(up)">
                                      <p:cBhvr>
                                        <p:cTn id="52" dur="500"/>
                                        <p:tgtEl>
                                          <p:spTgt spid="20"/>
                                        </p:tgtEl>
                                      </p:cBhvr>
                                    </p:animEffect>
                                  </p:childTnLst>
                                </p:cTn>
                              </p:par>
                              <p:par>
                                <p:cTn id="53" presetID="12" presetClass="entr" presetSubtype="4" fill="hold" grpId="0" nodeType="withEffect">
                                  <p:stCondLst>
                                    <p:cond delay="0"/>
                                  </p:stCondLst>
                                  <p:childTnLst>
                                    <p:set>
                                      <p:cBhvr>
                                        <p:cTn id="54" dur="1" fill="hold">
                                          <p:stCondLst>
                                            <p:cond delay="0"/>
                                          </p:stCondLst>
                                        </p:cTn>
                                        <p:tgtEl>
                                          <p:spTgt spid="251918"/>
                                        </p:tgtEl>
                                        <p:attrNameLst>
                                          <p:attrName>style.visibility</p:attrName>
                                        </p:attrNameLst>
                                      </p:cBhvr>
                                      <p:to>
                                        <p:strVal val="visible"/>
                                      </p:to>
                                    </p:set>
                                    <p:anim calcmode="lin" valueType="num">
                                      <p:cBhvr additive="base">
                                        <p:cTn id="55" dur="500"/>
                                        <p:tgtEl>
                                          <p:spTgt spid="251918"/>
                                        </p:tgtEl>
                                        <p:attrNameLst>
                                          <p:attrName>ppt_y</p:attrName>
                                        </p:attrNameLst>
                                      </p:cBhvr>
                                      <p:tavLst>
                                        <p:tav tm="0">
                                          <p:val>
                                            <p:strVal val="#ppt_y+#ppt_h*1.125000"/>
                                          </p:val>
                                        </p:tav>
                                        <p:tav tm="100000">
                                          <p:val>
                                            <p:strVal val="#ppt_y"/>
                                          </p:val>
                                        </p:tav>
                                      </p:tavLst>
                                    </p:anim>
                                    <p:animEffect transition="in" filter="wipe(up)">
                                      <p:cBhvr>
                                        <p:cTn id="56" dur="500"/>
                                        <p:tgtEl>
                                          <p:spTgt spid="251918"/>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p:tgtEl>
                                          <p:spTgt spid="22"/>
                                        </p:tgtEl>
                                        <p:attrNameLst>
                                          <p:attrName>ppt_y</p:attrName>
                                        </p:attrNameLst>
                                      </p:cBhvr>
                                      <p:tavLst>
                                        <p:tav tm="0">
                                          <p:val>
                                            <p:strVal val="#ppt_y+#ppt_h*1.125000"/>
                                          </p:val>
                                        </p:tav>
                                        <p:tav tm="100000">
                                          <p:val>
                                            <p:strVal val="#ppt_y"/>
                                          </p:val>
                                        </p:tav>
                                      </p:tavLst>
                                    </p:anim>
                                    <p:animEffect transition="in" filter="wipe(up)">
                                      <p:cBhvr>
                                        <p:cTn id="60" dur="500"/>
                                        <p:tgtEl>
                                          <p:spTgt spid="22"/>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251920"/>
                                        </p:tgtEl>
                                        <p:attrNameLst>
                                          <p:attrName>style.visibility</p:attrName>
                                        </p:attrNameLst>
                                      </p:cBhvr>
                                      <p:to>
                                        <p:strVal val="visible"/>
                                      </p:to>
                                    </p:set>
                                    <p:anim calcmode="lin" valueType="num">
                                      <p:cBhvr additive="base">
                                        <p:cTn id="63" dur="500"/>
                                        <p:tgtEl>
                                          <p:spTgt spid="251920"/>
                                        </p:tgtEl>
                                        <p:attrNameLst>
                                          <p:attrName>ppt_y</p:attrName>
                                        </p:attrNameLst>
                                      </p:cBhvr>
                                      <p:tavLst>
                                        <p:tav tm="0">
                                          <p:val>
                                            <p:strVal val="#ppt_y+#ppt_h*1.125000"/>
                                          </p:val>
                                        </p:tav>
                                        <p:tav tm="100000">
                                          <p:val>
                                            <p:strVal val="#ppt_y"/>
                                          </p:val>
                                        </p:tav>
                                      </p:tavLst>
                                    </p:anim>
                                    <p:animEffect transition="in" filter="wipe(up)">
                                      <p:cBhvr>
                                        <p:cTn id="64" dur="500"/>
                                        <p:tgtEl>
                                          <p:spTgt spid="251920"/>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p:tgtEl>
                                          <p:spTgt spid="24"/>
                                        </p:tgtEl>
                                        <p:attrNameLst>
                                          <p:attrName>ppt_y</p:attrName>
                                        </p:attrNameLst>
                                      </p:cBhvr>
                                      <p:tavLst>
                                        <p:tav tm="0">
                                          <p:val>
                                            <p:strVal val="#ppt_y+#ppt_h*1.125000"/>
                                          </p:val>
                                        </p:tav>
                                        <p:tav tm="100000">
                                          <p:val>
                                            <p:strVal val="#ppt_y"/>
                                          </p:val>
                                        </p:tav>
                                      </p:tavLst>
                                    </p:anim>
                                    <p:animEffect transition="in" filter="wipe(up)">
                                      <p:cBhvr>
                                        <p:cTn id="68" dur="500"/>
                                        <p:tgtEl>
                                          <p:spTgt spid="24"/>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251922"/>
                                        </p:tgtEl>
                                        <p:attrNameLst>
                                          <p:attrName>style.visibility</p:attrName>
                                        </p:attrNameLst>
                                      </p:cBhvr>
                                      <p:to>
                                        <p:strVal val="visible"/>
                                      </p:to>
                                    </p:set>
                                    <p:anim calcmode="lin" valueType="num">
                                      <p:cBhvr additive="base">
                                        <p:cTn id="71" dur="500"/>
                                        <p:tgtEl>
                                          <p:spTgt spid="251922"/>
                                        </p:tgtEl>
                                        <p:attrNameLst>
                                          <p:attrName>ppt_y</p:attrName>
                                        </p:attrNameLst>
                                      </p:cBhvr>
                                      <p:tavLst>
                                        <p:tav tm="0">
                                          <p:val>
                                            <p:strVal val="#ppt_y+#ppt_h*1.125000"/>
                                          </p:val>
                                        </p:tav>
                                        <p:tav tm="100000">
                                          <p:val>
                                            <p:strVal val="#ppt_y"/>
                                          </p:val>
                                        </p:tav>
                                      </p:tavLst>
                                    </p:anim>
                                    <p:animEffect transition="in" filter="wipe(up)">
                                      <p:cBhvr>
                                        <p:cTn id="72" dur="500"/>
                                        <p:tgtEl>
                                          <p:spTgt spid="25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51906" grpId="0"/>
      <p:bldP spid="251908" grpId="0"/>
      <p:bldP spid="251909" grpId="0"/>
      <p:bldP spid="251910" grpId="0"/>
      <p:bldP spid="251911" grpId="0"/>
      <p:bldP spid="251912" grpId="0"/>
      <p:bldP spid="251913" grpId="0"/>
      <p:bldP spid="251914" grpId="0"/>
      <p:bldP spid="251915" grpId="0"/>
      <p:bldP spid="251916" grpId="0"/>
      <p:bldP spid="20" grpId="0" animBg="1"/>
      <p:bldP spid="251918" grpId="0"/>
      <p:bldP spid="22" grpId="0" animBg="1"/>
      <p:bldP spid="251920" grpId="0"/>
      <p:bldP spid="24" grpId="0" animBg="1"/>
      <p:bldP spid="25192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3357554" y="2214554"/>
            <a:ext cx="5348271" cy="2586038"/>
          </a:xfrm>
          <a:prstGeom prst="rect">
            <a:avLst/>
          </a:prstGeom>
          <a:noFill/>
          <a:ln w="9525">
            <a:noFill/>
            <a:miter lim="800000"/>
          </a:ln>
        </p:spPr>
        <p:txBody>
          <a:bodyPr wrap="square">
            <a:spAutoFit/>
          </a:bodyPr>
          <a:lstStyle/>
          <a:p>
            <a:pPr algn="just">
              <a:buFontTx/>
              <a:buChar char="•"/>
              <a:defRPr/>
            </a:pPr>
            <a:endParaRPr lang="en-US" altLang="zh-CN" sz="2400" dirty="0">
              <a:solidFill>
                <a:schemeClr val="bg1"/>
              </a:solidFill>
            </a:endParaRPr>
          </a:p>
          <a:p>
            <a:pPr algn="ctr">
              <a:defRPr/>
            </a:pPr>
            <a:r>
              <a:rPr lang="zh-CN" altLang="en-US" sz="3600" dirty="0">
                <a:solidFill>
                  <a:srgbClr val="F79646"/>
                </a:solidFill>
                <a:latin typeface="黑体" panose="02010609060101010101" pitchFamily="2" charset="-122"/>
                <a:ea typeface="黑体" panose="02010609060101010101" pitchFamily="2" charset="-122"/>
              </a:rPr>
              <a:t>财务指标</a:t>
            </a:r>
            <a:endParaRPr lang="en-US" altLang="zh-CN" sz="3600" dirty="0">
              <a:solidFill>
                <a:srgbClr val="F79646"/>
              </a:solidFill>
              <a:latin typeface="黑体" panose="02010609060101010101" pitchFamily="2" charset="-122"/>
              <a:ea typeface="黑体" panose="02010609060101010101" pitchFamily="2" charset="-122"/>
            </a:endParaRPr>
          </a:p>
          <a:p>
            <a:pPr algn="just">
              <a:buFontTx/>
              <a:buChar char="•"/>
              <a:defRPr/>
            </a:pPr>
            <a:endParaRPr lang="en-US" altLang="zh-CN" sz="3600" dirty="0">
              <a:solidFill>
                <a:srgbClr val="FF0000"/>
              </a:solidFill>
            </a:endParaRPr>
          </a:p>
          <a:p>
            <a:pPr algn="ctr">
              <a:lnSpc>
                <a:spcPct val="150000"/>
              </a:lnSpc>
              <a:defRPr/>
            </a:pPr>
            <a:r>
              <a:rPr lang="en-US" altLang="zh-CN" sz="2800" b="1" dirty="0">
                <a:solidFill>
                  <a:srgbClr val="F79646"/>
                </a:solidFill>
                <a:latin typeface="+mn-ea"/>
                <a:ea typeface="+mn-ea"/>
              </a:rPr>
              <a:t>《</a:t>
            </a:r>
            <a:r>
              <a:rPr lang="zh-CN" altLang="en-US" sz="2800" b="1" dirty="0">
                <a:solidFill>
                  <a:srgbClr val="F79646"/>
                </a:solidFill>
                <a:latin typeface="+mn-ea"/>
                <a:ea typeface="+mn-ea"/>
              </a:rPr>
              <a:t>财务状况</a:t>
            </a:r>
            <a:r>
              <a:rPr lang="en-US" altLang="zh-CN" sz="2800" b="1" dirty="0">
                <a:solidFill>
                  <a:srgbClr val="F79646"/>
                </a:solidFill>
                <a:latin typeface="+mn-ea"/>
                <a:ea typeface="+mn-ea"/>
              </a:rPr>
              <a:t>》(C103</a:t>
            </a:r>
            <a:r>
              <a:rPr lang="zh-CN" altLang="en-US" sz="2800" b="1" dirty="0">
                <a:solidFill>
                  <a:srgbClr val="F79646"/>
                </a:solidFill>
                <a:latin typeface="+mn-ea"/>
                <a:ea typeface="+mn-ea"/>
              </a:rPr>
              <a:t>表、</a:t>
            </a:r>
            <a:r>
              <a:rPr lang="en-US" altLang="zh-CN" sz="2800" b="1" dirty="0">
                <a:solidFill>
                  <a:srgbClr val="F79646"/>
                </a:solidFill>
                <a:latin typeface="+mn-ea"/>
                <a:ea typeface="+mn-ea"/>
              </a:rPr>
              <a:t>C203</a:t>
            </a:r>
            <a:r>
              <a:rPr lang="zh-CN" altLang="en-US" sz="2800" b="1" dirty="0">
                <a:solidFill>
                  <a:srgbClr val="F79646"/>
                </a:solidFill>
                <a:latin typeface="+mn-ea"/>
                <a:ea typeface="+mn-ea"/>
              </a:rPr>
              <a:t>表</a:t>
            </a:r>
            <a:r>
              <a:rPr lang="en-US" altLang="zh-CN" sz="2800" b="1" dirty="0">
                <a:solidFill>
                  <a:srgbClr val="F79646"/>
                </a:solidFill>
                <a:latin typeface="+mn-ea"/>
                <a:ea typeface="+mn-ea"/>
              </a:rPr>
              <a:t>) </a:t>
            </a:r>
            <a:endParaRPr lang="en-US" altLang="zh-CN" sz="2800" b="1" dirty="0">
              <a:solidFill>
                <a:srgbClr val="F79646"/>
              </a:solidFill>
              <a:latin typeface="+mn-ea"/>
              <a:ea typeface="+mn-ea"/>
            </a:endParaRPr>
          </a:p>
          <a:p>
            <a:pPr algn="just">
              <a:defRPr/>
            </a:pPr>
            <a:endParaRPr lang="zh-CN" altLang="en-US" sz="2400" dirty="0">
              <a:solidFill>
                <a:schemeClr val="bg1"/>
              </a:solidFill>
            </a:endParaRPr>
          </a:p>
        </p:txBody>
      </p:sp>
      <p:pic>
        <p:nvPicPr>
          <p:cNvPr id="4" name="图片 3" descr="1637563999164.jpg"/>
          <p:cNvPicPr>
            <a:picLocks noChangeAspect="1"/>
          </p:cNvPicPr>
          <p:nvPr/>
        </p:nvPicPr>
        <p:blipFill>
          <a:blip r:embed="rId1"/>
          <a:srcRect t="27083" b="54167"/>
          <a:stretch>
            <a:fillRect/>
          </a:stretch>
        </p:blipFill>
        <p:spPr>
          <a:xfrm>
            <a:off x="0" y="0"/>
            <a:ext cx="9144000" cy="1857364"/>
          </a:xfrm>
          <a:prstGeom prst="rect">
            <a:avLst/>
          </a:prstGeom>
        </p:spPr>
      </p:pic>
      <p:pic>
        <p:nvPicPr>
          <p:cNvPr id="5" name="图片 4" descr="hbimg.b0.upaiyun.jpeg"/>
          <p:cNvPicPr>
            <a:picLocks noChangeAspect="1"/>
          </p:cNvPicPr>
          <p:nvPr/>
        </p:nvPicPr>
        <p:blipFill>
          <a:blip r:embed="rId2"/>
          <a:stretch>
            <a:fillRect/>
          </a:stretch>
        </p:blipFill>
        <p:spPr>
          <a:xfrm>
            <a:off x="0" y="2214554"/>
            <a:ext cx="3643306" cy="3629025"/>
          </a:xfrm>
          <a:prstGeom prst="rect">
            <a:avLst/>
          </a:prstGeom>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683827" y="2348704"/>
            <a:ext cx="500065" cy="1928812"/>
          </a:xfrm>
          <a:prstGeom prst="roundRect">
            <a:avLst>
              <a:gd name="adj" fmla="val 16667"/>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spcBef>
                <a:spcPts val="0"/>
              </a:spcBef>
              <a:spcAft>
                <a:spcPts val="0"/>
              </a:spcAft>
              <a:defRPr/>
            </a:pPr>
            <a:r>
              <a:rPr lang="zh-CN" altLang="en-US" b="1" dirty="0"/>
              <a:t>资产负债表</a:t>
            </a:r>
            <a:endParaRPr lang="zh-CN" altLang="en-US" b="1" dirty="0"/>
          </a:p>
        </p:txBody>
      </p:sp>
      <p:pic>
        <p:nvPicPr>
          <p:cNvPr id="3" name="图片 2"/>
          <p:cNvPicPr>
            <a:picLocks noChangeAspect="1"/>
          </p:cNvPicPr>
          <p:nvPr/>
        </p:nvPicPr>
        <p:blipFill>
          <a:blip r:embed="rId1"/>
          <a:srcRect l="26653" t="17074" r="30833" b="13607"/>
          <a:stretch>
            <a:fillRect/>
          </a:stretch>
        </p:blipFill>
        <p:spPr>
          <a:xfrm>
            <a:off x="1369695" y="692785"/>
            <a:ext cx="5831205" cy="5942330"/>
          </a:xfrm>
          <a:prstGeom prst="rect">
            <a:avLst/>
          </a:prstGeom>
        </p:spPr>
      </p:pic>
      <p:sp>
        <p:nvSpPr>
          <p:cNvPr id="4" name="圆角矩形 3"/>
          <p:cNvSpPr/>
          <p:nvPr/>
        </p:nvSpPr>
        <p:spPr>
          <a:xfrm>
            <a:off x="1259840" y="1975485"/>
            <a:ext cx="2611755" cy="4170045"/>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8" name="圆角矩形 7"/>
          <p:cNvSpPr/>
          <p:nvPr/>
        </p:nvSpPr>
        <p:spPr>
          <a:xfrm>
            <a:off x="4068445" y="1975485"/>
            <a:ext cx="3150235" cy="3180080"/>
          </a:xfrm>
          <a:prstGeom prst="roundRect">
            <a:avLst/>
          </a:prstGeom>
          <a:noFill/>
          <a:ln w="571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9" name="圆角矩形 8"/>
          <p:cNvSpPr/>
          <p:nvPr/>
        </p:nvSpPr>
        <p:spPr>
          <a:xfrm>
            <a:off x="4068445" y="5157470"/>
            <a:ext cx="3060700" cy="1087120"/>
          </a:xfrm>
          <a:prstGeom prst="round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a:p>
        </p:txBody>
      </p:sp>
      <p:sp>
        <p:nvSpPr>
          <p:cNvPr id="11" name="圆角矩形 10"/>
          <p:cNvSpPr/>
          <p:nvPr/>
        </p:nvSpPr>
        <p:spPr>
          <a:xfrm>
            <a:off x="7409836" y="2925754"/>
            <a:ext cx="500062" cy="128587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fontAlgn="auto">
              <a:spcBef>
                <a:spcPts val="0"/>
              </a:spcBef>
              <a:spcAft>
                <a:spcPts val="0"/>
              </a:spcAft>
              <a:defRPr/>
            </a:pPr>
            <a:r>
              <a:rPr lang="zh-CN" altLang="en-US" b="1" dirty="0"/>
              <a:t>利润表</a:t>
            </a:r>
            <a:endParaRPr lang="zh-CN" altLang="en-US" b="1" dirty="0"/>
          </a:p>
        </p:txBody>
      </p:sp>
      <p:sp>
        <p:nvSpPr>
          <p:cNvPr id="12" name="圆角矩形 11"/>
          <p:cNvSpPr/>
          <p:nvPr/>
        </p:nvSpPr>
        <p:spPr>
          <a:xfrm>
            <a:off x="7200900" y="5229225"/>
            <a:ext cx="1257300" cy="86995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fontAlgn="auto">
              <a:spcBef>
                <a:spcPts val="0"/>
              </a:spcBef>
              <a:spcAft>
                <a:spcPts val="0"/>
              </a:spcAft>
              <a:defRPr/>
            </a:pPr>
            <a:r>
              <a:rPr lang="zh-CN" altLang="en-US" b="1" dirty="0"/>
              <a:t>会计科目、</a:t>
            </a:r>
            <a:endParaRPr lang="en-US" altLang="zh-CN" b="1" dirty="0"/>
          </a:p>
          <a:p>
            <a:pPr fontAlgn="auto">
              <a:spcBef>
                <a:spcPts val="0"/>
              </a:spcBef>
              <a:spcAft>
                <a:spcPts val="0"/>
              </a:spcAft>
              <a:defRPr/>
            </a:pPr>
            <a:r>
              <a:rPr lang="zh-CN" altLang="en-US" b="1" dirty="0"/>
              <a:t>增值税纳税申报表</a:t>
            </a:r>
            <a:endParaRPr lang="zh-CN" altLang="en-US" b="1"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21055"/>
            <a:ext cx="5705475" cy="5814060"/>
          </a:xfrm>
          <a:prstGeom prst="rect">
            <a:avLst/>
          </a:prstGeom>
        </p:spPr>
      </p:pic>
      <p:sp>
        <p:nvSpPr>
          <p:cNvPr id="2" name="圆角矩形 1"/>
          <p:cNvSpPr/>
          <p:nvPr/>
        </p:nvSpPr>
        <p:spPr>
          <a:xfrm>
            <a:off x="252096" y="116840"/>
            <a:ext cx="4357688"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年初存货（</a:t>
            </a:r>
            <a:r>
              <a:rPr lang="en-US" altLang="zh-CN" sz="2400" b="1" dirty="0"/>
              <a:t>101</a:t>
            </a:r>
            <a:r>
              <a:rPr lang="zh-CN" altLang="en-US" sz="2400" b="1" dirty="0"/>
              <a:t>）  存货（</a:t>
            </a:r>
            <a:r>
              <a:rPr lang="en-US" altLang="zh-CN" sz="2400" b="1" dirty="0"/>
              <a:t>205</a:t>
            </a:r>
            <a:r>
              <a:rPr lang="zh-CN" altLang="en-US" sz="2400" b="1" dirty="0"/>
              <a:t>） </a:t>
            </a:r>
            <a:endParaRPr lang="zh-CN" altLang="en-US" sz="2400" b="1" dirty="0"/>
          </a:p>
        </p:txBody>
      </p:sp>
      <p:sp>
        <p:nvSpPr>
          <p:cNvPr id="13" name="TextBox 11"/>
          <p:cNvSpPr txBox="1"/>
          <p:nvPr/>
        </p:nvSpPr>
        <p:spPr>
          <a:xfrm>
            <a:off x="4285933" y="2241211"/>
            <a:ext cx="1214437" cy="923925"/>
          </a:xfrm>
          <a:prstGeom prst="rect">
            <a:avLst/>
          </a:prstGeom>
          <a:solidFill>
            <a:srgbClr val="FFC000"/>
          </a:solidFill>
          <a:ln w="28575"/>
        </p:spPr>
        <p:style>
          <a:lnRef idx="2">
            <a:schemeClr val="accent6"/>
          </a:lnRef>
          <a:fillRef idx="1">
            <a:schemeClr val="lt1"/>
          </a:fillRef>
          <a:effectRef idx="0">
            <a:schemeClr val="accent6"/>
          </a:effectRef>
          <a:fontRef idx="minor">
            <a:schemeClr val="dk1"/>
          </a:fontRef>
        </p:style>
        <p:txBody>
          <a:bodyPr>
            <a:spAutoFit/>
          </a:bodyPr>
          <a:p>
            <a:pPr fontAlgn="auto">
              <a:spcBef>
                <a:spcPts val="0"/>
              </a:spcBef>
              <a:spcAft>
                <a:spcPts val="0"/>
              </a:spcAft>
              <a:defRPr/>
            </a:pPr>
            <a:r>
              <a:rPr lang="zh-CN" altLang="en-US" b="1" dirty="0">
                <a:solidFill>
                  <a:schemeClr val="bg1"/>
                </a:solidFill>
              </a:rPr>
              <a:t>注意指标的期末、</a:t>
            </a:r>
            <a:endParaRPr lang="en-US" altLang="zh-CN" b="1" dirty="0">
              <a:solidFill>
                <a:schemeClr val="bg1"/>
              </a:solidFill>
            </a:endParaRPr>
          </a:p>
          <a:p>
            <a:pPr fontAlgn="auto">
              <a:spcBef>
                <a:spcPts val="0"/>
              </a:spcBef>
              <a:spcAft>
                <a:spcPts val="0"/>
              </a:spcAft>
              <a:defRPr/>
            </a:pPr>
            <a:r>
              <a:rPr lang="zh-CN" altLang="en-US" b="1" dirty="0">
                <a:solidFill>
                  <a:schemeClr val="bg1"/>
                </a:solidFill>
              </a:rPr>
              <a:t>期初差异</a:t>
            </a:r>
            <a:endParaRPr lang="zh-CN" altLang="en-US" b="1" dirty="0">
              <a:solidFill>
                <a:schemeClr val="bg1"/>
              </a:solidFill>
            </a:endParaRPr>
          </a:p>
        </p:txBody>
      </p:sp>
      <p:cxnSp>
        <p:nvCxnSpPr>
          <p:cNvPr id="14" name="直接连接符 13"/>
          <p:cNvCxnSpPr/>
          <p:nvPr/>
        </p:nvCxnSpPr>
        <p:spPr>
          <a:xfrm flipV="1">
            <a:off x="2700020" y="2708910"/>
            <a:ext cx="1584325" cy="212090"/>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15" name="直接连接符 14"/>
          <p:cNvCxnSpPr>
            <a:endCxn id="13" idx="1"/>
          </p:cNvCxnSpPr>
          <p:nvPr/>
        </p:nvCxnSpPr>
        <p:spPr>
          <a:xfrm>
            <a:off x="2700029" y="2276930"/>
            <a:ext cx="1585904" cy="426244"/>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18" name="文本框 17"/>
          <p:cNvSpPr txBox="1"/>
          <p:nvPr/>
        </p:nvSpPr>
        <p:spPr>
          <a:xfrm>
            <a:off x="1685925" y="3543935"/>
            <a:ext cx="3061970" cy="368300"/>
          </a:xfrm>
          <a:prstGeom prst="rect">
            <a:avLst/>
          </a:prstGeom>
          <a:solidFill>
            <a:srgbClr val="FFC000"/>
          </a:solidFill>
        </p:spPr>
        <p:txBody>
          <a:bodyPr wrap="none" rtlCol="0" anchor="t">
            <a:spAutoFit/>
          </a:bodyPr>
          <a:p>
            <a:pPr lvl="0" rtl="0">
              <a:lnSpc>
                <a:spcPct val="100000"/>
              </a:lnSpc>
              <a:spcBef>
                <a:spcPct val="0"/>
              </a:spcBef>
              <a:spcAft>
                <a:spcPct val="35000"/>
              </a:spcAft>
            </a:pPr>
            <a:r>
              <a:rPr lang="zh-CN" altLang="en-US" b="1" dirty="0" smtClean="0">
                <a:solidFill>
                  <a:schemeClr val="accent2"/>
                </a:solidFill>
                <a:latin typeface="+mn-ea"/>
                <a:ea typeface="+mn-ea"/>
                <a:sym typeface="+mn-ea"/>
              </a:rPr>
              <a:t>年初存货</a:t>
            </a:r>
            <a:r>
              <a:rPr lang="en-US" altLang="zh-CN" b="1" dirty="0" smtClean="0">
                <a:solidFill>
                  <a:schemeClr val="accent2"/>
                </a:solidFill>
                <a:latin typeface="+mn-ea"/>
                <a:ea typeface="+mn-ea"/>
                <a:sym typeface="+mn-ea"/>
              </a:rPr>
              <a:t>(101)</a:t>
            </a:r>
            <a:r>
              <a:rPr lang="zh-CN" b="1" dirty="0" smtClean="0">
                <a:solidFill>
                  <a:schemeClr val="accent2"/>
                </a:solidFill>
                <a:latin typeface="+mn-ea"/>
                <a:ea typeface="+mn-ea"/>
                <a:sym typeface="+mn-ea"/>
              </a:rPr>
              <a:t>≠存货</a:t>
            </a:r>
            <a:r>
              <a:rPr lang="zh-CN" altLang="en-US" b="1" dirty="0" smtClean="0">
                <a:solidFill>
                  <a:schemeClr val="accent2"/>
                </a:solidFill>
                <a:latin typeface="+mn-ea"/>
                <a:ea typeface="+mn-ea"/>
                <a:sym typeface="+mn-ea"/>
              </a:rPr>
              <a:t>（</a:t>
            </a:r>
            <a:r>
              <a:rPr lang="en-US" altLang="zh-CN" b="1" dirty="0" smtClean="0">
                <a:solidFill>
                  <a:schemeClr val="accent2"/>
                </a:solidFill>
                <a:latin typeface="+mn-ea"/>
                <a:ea typeface="+mn-ea"/>
                <a:sym typeface="+mn-ea"/>
              </a:rPr>
              <a:t>205)</a:t>
            </a:r>
            <a:endParaRPr lang="zh-CN" altLang="en-US"/>
          </a:p>
        </p:txBody>
      </p:sp>
      <p:sp>
        <p:nvSpPr>
          <p:cNvPr id="19" name="文本框 18"/>
          <p:cNvSpPr txBox="1"/>
          <p:nvPr/>
        </p:nvSpPr>
        <p:spPr>
          <a:xfrm>
            <a:off x="828040" y="4149090"/>
            <a:ext cx="7411720" cy="645160"/>
          </a:xfrm>
          <a:prstGeom prst="rect">
            <a:avLst/>
          </a:prstGeom>
          <a:solidFill>
            <a:srgbClr val="FFC000"/>
          </a:solidFill>
        </p:spPr>
        <p:txBody>
          <a:bodyPr wrap="square" rtlCol="0" anchor="t">
            <a:spAutoFit/>
          </a:bodyPr>
          <a:p>
            <a:r>
              <a:rPr lang="zh-CN" altLang="en-US" b="1" dirty="0" smtClean="0">
                <a:solidFill>
                  <a:schemeClr val="accent2"/>
                </a:solidFill>
                <a:cs typeface="Times New Roman" panose="02020603050405020304" pitchFamily="18" charset="0"/>
                <a:sym typeface="+mn-ea"/>
              </a:rPr>
              <a:t>存货</a:t>
            </a:r>
            <a:r>
              <a:rPr lang="zh-CN" altLang="en-US" b="1" dirty="0" smtClean="0">
                <a:solidFill>
                  <a:schemeClr val="tx2"/>
                </a:solidFill>
                <a:cs typeface="Times New Roman" panose="02020603050405020304" pitchFamily="18" charset="0"/>
                <a:sym typeface="+mn-ea"/>
              </a:rPr>
              <a:t>根据会计</a:t>
            </a:r>
            <a:r>
              <a:rPr lang="zh-CN" altLang="en-US" b="1" dirty="0" smtClean="0">
                <a:solidFill>
                  <a:schemeClr val="tx2"/>
                </a:solidFill>
                <a:latin typeface="Times New Roman" panose="02020603050405020304"/>
                <a:cs typeface="Times New Roman" panose="02020603050405020304" pitchFamily="18" charset="0"/>
                <a:sym typeface="+mn-ea"/>
              </a:rPr>
              <a:t>“</a:t>
            </a:r>
            <a:r>
              <a:rPr lang="zh-CN" altLang="en-US" b="1" dirty="0" smtClean="0">
                <a:solidFill>
                  <a:schemeClr val="tx2"/>
                </a:solidFill>
                <a:cs typeface="Times New Roman" panose="02020603050405020304" pitchFamily="18" charset="0"/>
                <a:sym typeface="+mn-ea"/>
              </a:rPr>
              <a:t>资产负债表</a:t>
            </a:r>
            <a:r>
              <a:rPr lang="zh-CN" altLang="en-US" b="1" dirty="0" smtClean="0">
                <a:solidFill>
                  <a:schemeClr val="tx2"/>
                </a:solidFill>
                <a:latin typeface="Times New Roman" panose="02020603050405020304"/>
                <a:cs typeface="Times New Roman" panose="02020603050405020304" pitchFamily="18" charset="0"/>
                <a:sym typeface="+mn-ea"/>
              </a:rPr>
              <a:t>”</a:t>
            </a:r>
            <a:r>
              <a:rPr lang="zh-CN" altLang="en-US" b="1" dirty="0" smtClean="0">
                <a:solidFill>
                  <a:schemeClr val="tx2"/>
                </a:solidFill>
                <a:cs typeface="Times New Roman" panose="02020603050405020304" pitchFamily="18" charset="0"/>
                <a:sym typeface="+mn-ea"/>
              </a:rPr>
              <a:t>中</a:t>
            </a:r>
            <a:r>
              <a:rPr lang="zh-CN" altLang="en-US" b="1" dirty="0" smtClean="0">
                <a:solidFill>
                  <a:srgbClr val="00B050"/>
                </a:solidFill>
                <a:latin typeface="黑体" panose="02010609060101010101" pitchFamily="2" charset="-122"/>
                <a:ea typeface="黑体" panose="02010609060101010101" pitchFamily="2" charset="-122"/>
                <a:sym typeface="+mn-ea"/>
              </a:rPr>
              <a:t>“存货”</a:t>
            </a:r>
            <a:r>
              <a:rPr lang="zh-CN" altLang="en-US" b="1" dirty="0" smtClean="0">
                <a:solidFill>
                  <a:schemeClr val="tx2"/>
                </a:solidFill>
                <a:cs typeface="Times New Roman" panose="02020603050405020304" pitchFamily="18" charset="0"/>
                <a:sym typeface="+mn-ea"/>
              </a:rPr>
              <a:t>项目的</a:t>
            </a:r>
            <a:r>
              <a:rPr lang="zh-CN" altLang="en-US" b="1" dirty="0" smtClean="0">
                <a:solidFill>
                  <a:srgbClr val="FF0000"/>
                </a:solidFill>
                <a:latin typeface="黑体" panose="02010609060101010101" pitchFamily="2" charset="-122"/>
                <a:ea typeface="黑体" panose="02010609060101010101" pitchFamily="2" charset="-122"/>
                <a:sym typeface="+mn-ea"/>
              </a:rPr>
              <a:t>期末余额数</a:t>
            </a:r>
            <a:r>
              <a:rPr lang="zh-CN" altLang="en-US" b="1" dirty="0" smtClean="0">
                <a:solidFill>
                  <a:schemeClr val="tx2"/>
                </a:solidFill>
                <a:cs typeface="Times New Roman" panose="02020603050405020304" pitchFamily="18" charset="0"/>
                <a:sym typeface="+mn-ea"/>
              </a:rPr>
              <a:t>填报。</a:t>
            </a:r>
            <a:r>
              <a:rPr lang="zh-CN" altLang="en-US" b="1" dirty="0" smtClean="0">
                <a:solidFill>
                  <a:schemeClr val="accent2"/>
                </a:solidFill>
                <a:cs typeface="Times New Roman" panose="02020603050405020304" pitchFamily="18" charset="0"/>
                <a:sym typeface="+mn-ea"/>
              </a:rPr>
              <a:t> </a:t>
            </a:r>
            <a:endParaRPr lang="zh-CN" altLang="en-US" b="1" dirty="0" smtClean="0">
              <a:solidFill>
                <a:schemeClr val="accent2"/>
              </a:solidFill>
              <a:cs typeface="Times New Roman" panose="02020603050405020304" pitchFamily="18" charset="0"/>
              <a:sym typeface="+mn-ea"/>
            </a:endParaRPr>
          </a:p>
          <a:p>
            <a:r>
              <a:rPr lang="zh-CN" altLang="en-US" b="1" dirty="0" smtClean="0">
                <a:solidFill>
                  <a:schemeClr val="accent2"/>
                </a:solidFill>
                <a:cs typeface="Times New Roman" panose="02020603050405020304" pitchFamily="18" charset="0"/>
                <a:sym typeface="+mn-ea"/>
              </a:rPr>
              <a:t>年初存货</a:t>
            </a:r>
            <a:r>
              <a:rPr lang="zh-CN" altLang="en-US" b="1" dirty="0" smtClean="0">
                <a:solidFill>
                  <a:schemeClr val="tx2"/>
                </a:solidFill>
                <a:cs typeface="Times New Roman" panose="02020603050405020304" pitchFamily="18" charset="0"/>
                <a:sym typeface="+mn-ea"/>
              </a:rPr>
              <a:t>根据会计</a:t>
            </a:r>
            <a:r>
              <a:rPr lang="zh-CN" altLang="en-US" b="1" dirty="0" smtClean="0">
                <a:solidFill>
                  <a:schemeClr val="tx2"/>
                </a:solidFill>
                <a:latin typeface="Times New Roman" panose="02020603050405020304"/>
                <a:cs typeface="Times New Roman" panose="02020603050405020304" pitchFamily="18" charset="0"/>
                <a:sym typeface="+mn-ea"/>
              </a:rPr>
              <a:t>“</a:t>
            </a:r>
            <a:r>
              <a:rPr lang="zh-CN" altLang="en-US" b="1" dirty="0" smtClean="0">
                <a:solidFill>
                  <a:schemeClr val="tx2"/>
                </a:solidFill>
                <a:cs typeface="Times New Roman" panose="02020603050405020304" pitchFamily="18" charset="0"/>
                <a:sym typeface="+mn-ea"/>
              </a:rPr>
              <a:t>资产负债表</a:t>
            </a:r>
            <a:r>
              <a:rPr lang="zh-CN" altLang="en-US" b="1" dirty="0" smtClean="0">
                <a:solidFill>
                  <a:schemeClr val="tx2"/>
                </a:solidFill>
                <a:latin typeface="Times New Roman" panose="02020603050405020304"/>
                <a:cs typeface="Times New Roman" panose="02020603050405020304" pitchFamily="18" charset="0"/>
                <a:sym typeface="+mn-ea"/>
              </a:rPr>
              <a:t>”</a:t>
            </a:r>
            <a:r>
              <a:rPr lang="zh-CN" altLang="en-US" b="1" dirty="0" smtClean="0">
                <a:solidFill>
                  <a:schemeClr val="tx2"/>
                </a:solidFill>
                <a:cs typeface="Times New Roman" panose="02020603050405020304" pitchFamily="18" charset="0"/>
                <a:sym typeface="+mn-ea"/>
              </a:rPr>
              <a:t>中</a:t>
            </a:r>
            <a:r>
              <a:rPr lang="zh-CN" altLang="en-US" b="1" dirty="0" smtClean="0">
                <a:solidFill>
                  <a:srgbClr val="00B050"/>
                </a:solidFill>
                <a:latin typeface="黑体" panose="02010609060101010101" pitchFamily="2" charset="-122"/>
                <a:ea typeface="黑体" panose="02010609060101010101" pitchFamily="2" charset="-122"/>
                <a:sym typeface="+mn-ea"/>
              </a:rPr>
              <a:t>“存货”</a:t>
            </a:r>
            <a:r>
              <a:rPr lang="zh-CN" altLang="en-US" b="1" dirty="0" smtClean="0">
                <a:solidFill>
                  <a:schemeClr val="tx2"/>
                </a:solidFill>
                <a:cs typeface="Times New Roman" panose="02020603050405020304" pitchFamily="18" charset="0"/>
                <a:sym typeface="+mn-ea"/>
              </a:rPr>
              <a:t>项目的</a:t>
            </a:r>
            <a:r>
              <a:rPr lang="zh-CN" altLang="en-US" b="1" dirty="0" smtClean="0">
                <a:solidFill>
                  <a:srgbClr val="FF0000"/>
                </a:solidFill>
                <a:latin typeface="黑体" panose="02010609060101010101" pitchFamily="2" charset="-122"/>
                <a:ea typeface="黑体" panose="02010609060101010101" pitchFamily="2" charset="-122"/>
                <a:sym typeface="+mn-ea"/>
              </a:rPr>
              <a:t>年初余额数</a:t>
            </a:r>
            <a:r>
              <a:rPr lang="zh-CN" altLang="en-US" b="1" dirty="0" smtClean="0">
                <a:solidFill>
                  <a:schemeClr val="tx2"/>
                </a:solidFill>
                <a:cs typeface="Times New Roman" panose="02020603050405020304" pitchFamily="18" charset="0"/>
                <a:sym typeface="+mn-ea"/>
              </a:rPr>
              <a:t>填报。</a:t>
            </a:r>
            <a:endParaRPr lang="zh-CN" altLang="en-US"/>
          </a:p>
        </p:txBody>
      </p:sp>
      <p:sp>
        <p:nvSpPr>
          <p:cNvPr id="20" name="文本框 19"/>
          <p:cNvSpPr txBox="1"/>
          <p:nvPr/>
        </p:nvSpPr>
        <p:spPr>
          <a:xfrm>
            <a:off x="1619885" y="5300980"/>
            <a:ext cx="3401060" cy="368300"/>
          </a:xfrm>
          <a:prstGeom prst="rect">
            <a:avLst/>
          </a:prstGeom>
          <a:solidFill>
            <a:srgbClr val="FFC000"/>
          </a:solidFill>
        </p:spPr>
        <p:txBody>
          <a:bodyPr wrap="none" rtlCol="0" anchor="t">
            <a:spAutoFit/>
          </a:bodyPr>
          <a:p>
            <a:pPr lvl="0" rtl="0">
              <a:lnSpc>
                <a:spcPct val="100000"/>
              </a:lnSpc>
              <a:spcBef>
                <a:spcPct val="0"/>
              </a:spcBef>
              <a:spcAft>
                <a:spcPct val="35000"/>
              </a:spcAft>
            </a:pPr>
            <a:r>
              <a:rPr lang="zh-CN" altLang="en-US" b="1" dirty="0" smtClean="0">
                <a:solidFill>
                  <a:schemeClr val="tx2"/>
                </a:solidFill>
                <a:latin typeface="+mn-ea"/>
                <a:ea typeface="+mn-ea"/>
                <a:sym typeface="+mn-ea"/>
              </a:rPr>
              <a:t>易出错情况：</a:t>
            </a:r>
            <a:r>
              <a:rPr lang="zh-CN" altLang="en-US" b="1" dirty="0" smtClean="0">
                <a:solidFill>
                  <a:srgbClr val="C00000"/>
                </a:solidFill>
                <a:latin typeface="+mn-ea"/>
                <a:ea typeface="+mn-ea"/>
                <a:sym typeface="+mn-ea"/>
              </a:rPr>
              <a:t>漏报“年初存货”</a:t>
            </a:r>
            <a:endParaRPr lang="zh-CN" altLang="en-US"/>
          </a:p>
        </p:txBody>
      </p:sp>
      <p:sp>
        <p:nvSpPr>
          <p:cNvPr id="21" name="矩形 20"/>
          <p:cNvSpPr/>
          <p:nvPr/>
        </p:nvSpPr>
        <p:spPr>
          <a:xfrm>
            <a:off x="1692275" y="2204720"/>
            <a:ext cx="863600" cy="14414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矩形 21"/>
          <p:cNvSpPr/>
          <p:nvPr/>
        </p:nvSpPr>
        <p:spPr>
          <a:xfrm>
            <a:off x="1764030" y="2853055"/>
            <a:ext cx="936625" cy="186690"/>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par>
                                <p:cTn id="11" presetID="3" presetClass="entr" presetSubtype="1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95425" y="821055"/>
            <a:ext cx="5705475" cy="5814060"/>
          </a:xfrm>
          <a:prstGeom prst="rect">
            <a:avLst/>
          </a:prstGeom>
        </p:spPr>
      </p:pic>
      <p:sp>
        <p:nvSpPr>
          <p:cNvPr id="19" name="文本框 18"/>
          <p:cNvSpPr txBox="1"/>
          <p:nvPr/>
        </p:nvSpPr>
        <p:spPr>
          <a:xfrm>
            <a:off x="828040" y="2997200"/>
            <a:ext cx="7411720" cy="744855"/>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altLang="en-US" b="1" dirty="0" smtClean="0">
                <a:solidFill>
                  <a:schemeClr val="tx2"/>
                </a:solidFill>
                <a:sym typeface="+mn-ea"/>
              </a:rPr>
              <a:t>指在报告期末应向发包单位收取的工程款，</a:t>
            </a:r>
            <a:endParaRPr lang="zh-CN" altLang="en-US" b="1" dirty="0" smtClean="0">
              <a:solidFill>
                <a:schemeClr val="tx2"/>
              </a:solidFill>
              <a:sym typeface="+mn-ea"/>
            </a:endParaRPr>
          </a:p>
          <a:p>
            <a:pPr lvl="0" rtl="0">
              <a:lnSpc>
                <a:spcPct val="100000"/>
              </a:lnSpc>
              <a:spcBef>
                <a:spcPct val="0"/>
              </a:spcBef>
              <a:spcAft>
                <a:spcPct val="35000"/>
              </a:spcAft>
            </a:pPr>
            <a:r>
              <a:rPr lang="zh-CN" altLang="en-US" b="1" dirty="0" smtClean="0">
                <a:solidFill>
                  <a:schemeClr val="tx2"/>
                </a:solidFill>
                <a:sym typeface="+mn-ea"/>
              </a:rPr>
              <a:t>根据会计 </a:t>
            </a:r>
            <a:r>
              <a:rPr lang="zh-CN" altLang="en-US" b="1" dirty="0" smtClean="0">
                <a:solidFill>
                  <a:schemeClr val="tx2"/>
                </a:solidFill>
                <a:latin typeface="Times New Roman" panose="02020603050405020304" pitchFamily="18" charset="0"/>
                <a:sym typeface="+mn-ea"/>
              </a:rPr>
              <a:t>“</a:t>
            </a:r>
            <a:r>
              <a:rPr lang="zh-CN" altLang="en-US" b="1" dirty="0" smtClean="0">
                <a:solidFill>
                  <a:srgbClr val="00B050"/>
                </a:solidFill>
                <a:sym typeface="+mn-ea"/>
              </a:rPr>
              <a:t>应收账款</a:t>
            </a:r>
            <a:r>
              <a:rPr lang="en-US" altLang="zh-CN" b="1" dirty="0" smtClean="0">
                <a:solidFill>
                  <a:srgbClr val="00B050"/>
                </a:solidFill>
                <a:sym typeface="+mn-ea"/>
              </a:rPr>
              <a:t>—</a:t>
            </a:r>
            <a:r>
              <a:rPr lang="zh-CN" altLang="en-US" b="1" dirty="0" smtClean="0">
                <a:solidFill>
                  <a:srgbClr val="00B050"/>
                </a:solidFill>
                <a:sym typeface="+mn-ea"/>
              </a:rPr>
              <a:t>应收工程款</a:t>
            </a:r>
            <a:r>
              <a:rPr lang="zh-CN" altLang="en-US" b="1" dirty="0" smtClean="0">
                <a:solidFill>
                  <a:srgbClr val="00B050"/>
                </a:solidFill>
                <a:latin typeface="Times New Roman" panose="02020603050405020304" pitchFamily="18" charset="0"/>
                <a:sym typeface="+mn-ea"/>
              </a:rPr>
              <a:t>”明细账</a:t>
            </a:r>
            <a:r>
              <a:rPr lang="zh-CN" altLang="en-US" b="1" dirty="0" smtClean="0">
                <a:solidFill>
                  <a:schemeClr val="tx2"/>
                </a:solidFill>
                <a:latin typeface="Times New Roman" panose="02020603050405020304" pitchFamily="18" charset="0"/>
                <a:sym typeface="+mn-ea"/>
              </a:rPr>
              <a:t>对应科目填报。</a:t>
            </a:r>
            <a:endParaRPr lang="zh-CN" altLang="en-US"/>
          </a:p>
        </p:txBody>
      </p:sp>
      <p:sp>
        <p:nvSpPr>
          <p:cNvPr id="20" name="文本框 19"/>
          <p:cNvSpPr txBox="1"/>
          <p:nvPr/>
        </p:nvSpPr>
        <p:spPr>
          <a:xfrm>
            <a:off x="1332230" y="4004945"/>
            <a:ext cx="6389370" cy="744855"/>
          </a:xfrm>
          <a:prstGeom prst="rect">
            <a:avLst/>
          </a:prstGeom>
          <a:solidFill>
            <a:srgbClr val="FFC000"/>
          </a:solidFill>
        </p:spPr>
        <p:txBody>
          <a:bodyPr wrap="none" rtlCol="0" anchor="t">
            <a:spAutoFit/>
          </a:bodyPr>
          <a:p>
            <a:pPr lvl="0" algn="l" rtl="0">
              <a:lnSpc>
                <a:spcPct val="100000"/>
              </a:lnSpc>
              <a:spcBef>
                <a:spcPct val="0"/>
              </a:spcBef>
              <a:spcAft>
                <a:spcPct val="35000"/>
              </a:spcAft>
            </a:pPr>
            <a:r>
              <a:rPr lang="zh-CN" altLang="en-US" b="1" dirty="0" smtClean="0">
                <a:solidFill>
                  <a:schemeClr val="tx2"/>
                </a:solidFill>
                <a:sym typeface="+mn-ea"/>
              </a:rPr>
              <a:t>应收工程款中</a:t>
            </a:r>
            <a:r>
              <a:rPr lang="zh-CN" altLang="en-US" b="1" dirty="0" smtClean="0">
                <a:solidFill>
                  <a:srgbClr val="FF0000"/>
                </a:solidFill>
                <a:sym typeface="+mn-ea"/>
              </a:rPr>
              <a:t>不包括</a:t>
            </a:r>
            <a:r>
              <a:rPr lang="zh-CN" altLang="en-US" b="1" dirty="0" smtClean="0">
                <a:solidFill>
                  <a:srgbClr val="00B050"/>
                </a:solidFill>
                <a:sym typeface="+mn-ea"/>
              </a:rPr>
              <a:t>质量保证金</a:t>
            </a:r>
            <a:r>
              <a:rPr lang="zh-CN" altLang="en-US" b="1" dirty="0" smtClean="0">
                <a:solidFill>
                  <a:schemeClr val="tx2"/>
                </a:solidFill>
                <a:sym typeface="+mn-ea"/>
              </a:rPr>
              <a:t>和</a:t>
            </a:r>
            <a:r>
              <a:rPr lang="zh-CN" altLang="en-US" b="1" dirty="0" smtClean="0">
                <a:solidFill>
                  <a:srgbClr val="00B050"/>
                </a:solidFill>
                <a:sym typeface="+mn-ea"/>
              </a:rPr>
              <a:t>工程款押金</a:t>
            </a:r>
            <a:r>
              <a:rPr lang="zh-CN" altLang="en-US" b="1" dirty="0" smtClean="0">
                <a:solidFill>
                  <a:schemeClr val="tx2"/>
                </a:solidFill>
                <a:sym typeface="+mn-ea"/>
              </a:rPr>
              <a:t>，</a:t>
            </a:r>
            <a:endParaRPr lang="zh-CN" altLang="en-US" b="1" dirty="0" smtClean="0">
              <a:solidFill>
                <a:schemeClr val="tx2"/>
              </a:solidFill>
              <a:sym typeface="+mn-ea"/>
            </a:endParaRPr>
          </a:p>
          <a:p>
            <a:pPr lvl="0" algn="l" rtl="0">
              <a:lnSpc>
                <a:spcPct val="100000"/>
              </a:lnSpc>
              <a:spcBef>
                <a:spcPct val="0"/>
              </a:spcBef>
              <a:spcAft>
                <a:spcPct val="35000"/>
              </a:spcAft>
            </a:pPr>
            <a:r>
              <a:rPr lang="zh-CN" altLang="en-US" b="1" dirty="0" smtClean="0">
                <a:solidFill>
                  <a:schemeClr val="tx2"/>
                </a:solidFill>
                <a:sym typeface="+mn-ea"/>
              </a:rPr>
              <a:t>一般纳入“其他应收款”，如果包含请在填报时删去该部分。</a:t>
            </a:r>
            <a:endParaRPr lang="zh-CN" altLang="en-US"/>
          </a:p>
        </p:txBody>
      </p:sp>
      <p:sp>
        <p:nvSpPr>
          <p:cNvPr id="4" name="圆角矩形 3"/>
          <p:cNvSpPr/>
          <p:nvPr/>
        </p:nvSpPr>
        <p:spPr>
          <a:xfrm>
            <a:off x="179388" y="188595"/>
            <a:ext cx="2714625"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应收工程款（</a:t>
            </a:r>
            <a:r>
              <a:rPr lang="en-US" altLang="zh-CN" sz="2400" b="1" dirty="0"/>
              <a:t>203</a:t>
            </a:r>
            <a:r>
              <a:rPr lang="zh-CN" altLang="en-US" sz="2400" b="1" dirty="0"/>
              <a:t>）</a:t>
            </a:r>
            <a:endParaRPr lang="zh-CN" altLang="en-US" sz="2400" b="1" dirty="0"/>
          </a:p>
        </p:txBody>
      </p:sp>
      <p:sp>
        <p:nvSpPr>
          <p:cNvPr id="22" name="矩形 21"/>
          <p:cNvSpPr/>
          <p:nvPr/>
        </p:nvSpPr>
        <p:spPr>
          <a:xfrm>
            <a:off x="2268220" y="2708910"/>
            <a:ext cx="936625" cy="186690"/>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95425" y="821055"/>
            <a:ext cx="5705475" cy="5814060"/>
          </a:xfrm>
          <a:prstGeom prst="rect">
            <a:avLst/>
          </a:prstGeom>
        </p:spPr>
      </p:pic>
      <p:sp>
        <p:nvSpPr>
          <p:cNvPr id="19" name="文本框 18"/>
          <p:cNvSpPr txBox="1"/>
          <p:nvPr/>
        </p:nvSpPr>
        <p:spPr>
          <a:xfrm>
            <a:off x="866140" y="3286125"/>
            <a:ext cx="7411720" cy="92202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指企业确认固定资产发生减值时，按其固定资产可收回金额低于账面价值的差额计提的减值准备。根据会计</a:t>
            </a:r>
            <a:r>
              <a:rPr lang="zh-CN" b="1" dirty="0" smtClean="0">
                <a:solidFill>
                  <a:srgbClr val="00B050"/>
                </a:solidFill>
                <a:sym typeface="+mn-ea"/>
              </a:rPr>
              <a:t>“固定资产减值准备”</a:t>
            </a:r>
            <a:r>
              <a:rPr lang="zh-CN" b="1" dirty="0" smtClean="0">
                <a:solidFill>
                  <a:schemeClr val="tx2">
                    <a:lumMod val="75000"/>
                  </a:schemeClr>
                </a:solidFill>
                <a:sym typeface="+mn-ea"/>
              </a:rPr>
              <a:t>科目的</a:t>
            </a:r>
            <a:r>
              <a:rPr lang="zh-CN" b="1" dirty="0" smtClean="0">
                <a:solidFill>
                  <a:srgbClr val="00B050"/>
                </a:solidFill>
                <a:sym typeface="+mn-ea"/>
              </a:rPr>
              <a:t>期末</a:t>
            </a:r>
            <a:r>
              <a:rPr lang="zh-CN" b="1" dirty="0" smtClean="0">
                <a:solidFill>
                  <a:srgbClr val="FF0000"/>
                </a:solidFill>
                <a:sym typeface="+mn-ea"/>
              </a:rPr>
              <a:t>贷方</a:t>
            </a:r>
            <a:r>
              <a:rPr lang="zh-CN" b="1" dirty="0" smtClean="0">
                <a:solidFill>
                  <a:srgbClr val="00B050"/>
                </a:solidFill>
                <a:sym typeface="+mn-ea"/>
              </a:rPr>
              <a:t>余额</a:t>
            </a:r>
            <a:r>
              <a:rPr lang="zh-CN" b="1" dirty="0" smtClean="0">
                <a:solidFill>
                  <a:schemeClr val="dk2"/>
                </a:solidFill>
                <a:sym typeface="+mn-ea"/>
              </a:rPr>
              <a:t>填报。</a:t>
            </a:r>
            <a:endParaRPr lang="zh-CN" altLang="en-US"/>
          </a:p>
        </p:txBody>
      </p:sp>
      <p:sp>
        <p:nvSpPr>
          <p:cNvPr id="22" name="矩形 21"/>
          <p:cNvSpPr/>
          <p:nvPr/>
        </p:nvSpPr>
        <p:spPr>
          <a:xfrm>
            <a:off x="1835785" y="2997200"/>
            <a:ext cx="1200785" cy="186690"/>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圆角矩形 1"/>
          <p:cNvSpPr/>
          <p:nvPr/>
        </p:nvSpPr>
        <p:spPr>
          <a:xfrm>
            <a:off x="107635" y="178122"/>
            <a:ext cx="3786187"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固定资产减值准备（</a:t>
            </a:r>
            <a:r>
              <a:rPr lang="en-US" altLang="zh-CN" sz="2400" b="1" dirty="0"/>
              <a:t>226</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95425" y="821055"/>
            <a:ext cx="5705475" cy="5814060"/>
          </a:xfrm>
          <a:prstGeom prst="rect">
            <a:avLst/>
          </a:prstGeom>
        </p:spPr>
      </p:pic>
      <p:sp>
        <p:nvSpPr>
          <p:cNvPr id="19" name="文本框 18"/>
          <p:cNvSpPr txBox="1"/>
          <p:nvPr/>
        </p:nvSpPr>
        <p:spPr>
          <a:xfrm>
            <a:off x="3132455" y="2924810"/>
            <a:ext cx="5111115" cy="36830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根据会计</a:t>
            </a:r>
            <a:r>
              <a:rPr lang="zh-CN" b="1" dirty="0" smtClean="0">
                <a:solidFill>
                  <a:srgbClr val="00B050"/>
                </a:solidFill>
                <a:sym typeface="+mn-ea"/>
              </a:rPr>
              <a:t>“固定资产”</a:t>
            </a:r>
            <a:r>
              <a:rPr lang="zh-CN" b="1" dirty="0" smtClean="0">
                <a:solidFill>
                  <a:schemeClr val="tx2">
                    <a:lumMod val="75000"/>
                  </a:schemeClr>
                </a:solidFill>
                <a:sym typeface="+mn-ea"/>
              </a:rPr>
              <a:t>科目的</a:t>
            </a:r>
            <a:r>
              <a:rPr lang="zh-CN" b="1" dirty="0" smtClean="0">
                <a:solidFill>
                  <a:srgbClr val="00B050"/>
                </a:solidFill>
                <a:sym typeface="+mn-ea"/>
              </a:rPr>
              <a:t>期末借方余额</a:t>
            </a:r>
            <a:r>
              <a:rPr lang="zh-CN" b="1" dirty="0" smtClean="0">
                <a:solidFill>
                  <a:schemeClr val="dk2"/>
                </a:solidFill>
                <a:sym typeface="+mn-ea"/>
              </a:rPr>
              <a:t>填报</a:t>
            </a:r>
            <a:r>
              <a:rPr lang="zh-CN" altLang="en-US" b="1" dirty="0" smtClean="0">
                <a:solidFill>
                  <a:schemeClr val="dk2"/>
                </a:solidFill>
                <a:sym typeface="+mn-ea"/>
              </a:rPr>
              <a:t>。</a:t>
            </a:r>
            <a:endParaRPr lang="zh-CN" altLang="en-US"/>
          </a:p>
        </p:txBody>
      </p:sp>
      <p:sp>
        <p:nvSpPr>
          <p:cNvPr id="22" name="矩形 21"/>
          <p:cNvSpPr/>
          <p:nvPr/>
        </p:nvSpPr>
        <p:spPr>
          <a:xfrm>
            <a:off x="1835785" y="3140710"/>
            <a:ext cx="1211580" cy="45783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圆角矩形 1"/>
          <p:cNvSpPr/>
          <p:nvPr/>
        </p:nvSpPr>
        <p:spPr>
          <a:xfrm>
            <a:off x="107635" y="178122"/>
            <a:ext cx="3786187"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固定资产原价（</a:t>
            </a:r>
            <a:r>
              <a:rPr lang="en-US" altLang="zh-CN" sz="2400" b="1" dirty="0"/>
              <a:t>226</a:t>
            </a:r>
            <a:r>
              <a:rPr lang="zh-CN" altLang="en-US" sz="2400" b="1" dirty="0"/>
              <a:t>）</a:t>
            </a:r>
            <a:endParaRPr lang="zh-CN" altLang="en-US" sz="2400" b="1" dirty="0"/>
          </a:p>
        </p:txBody>
      </p:sp>
      <p:sp>
        <p:nvSpPr>
          <p:cNvPr id="4" name="文本框 3"/>
          <p:cNvSpPr txBox="1"/>
          <p:nvPr/>
        </p:nvSpPr>
        <p:spPr>
          <a:xfrm>
            <a:off x="1835785" y="3717290"/>
            <a:ext cx="5823585" cy="102997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altLang="en-US" b="1" dirty="0" smtClean="0">
                <a:solidFill>
                  <a:schemeClr val="accent2"/>
                </a:solidFill>
                <a:sym typeface="+mn-ea"/>
              </a:rPr>
              <a:t>下设</a:t>
            </a:r>
            <a:r>
              <a:rPr lang="zh-CN" b="1" dirty="0" smtClean="0">
                <a:solidFill>
                  <a:schemeClr val="accent2"/>
                </a:solidFill>
                <a:sym typeface="+mn-ea"/>
              </a:rPr>
              <a:t>房屋和构筑物（</a:t>
            </a:r>
            <a:r>
              <a:rPr lang="en-US" b="1" dirty="0" smtClean="0">
                <a:solidFill>
                  <a:schemeClr val="accent2"/>
                </a:solidFill>
                <a:sym typeface="+mn-ea"/>
              </a:rPr>
              <a:t>231</a:t>
            </a:r>
            <a:r>
              <a:rPr lang="zh-CN" b="1" dirty="0" smtClean="0">
                <a:solidFill>
                  <a:schemeClr val="accent2"/>
                </a:solidFill>
                <a:sym typeface="+mn-ea"/>
              </a:rPr>
              <a:t>）</a:t>
            </a:r>
            <a:r>
              <a:rPr lang="zh-CN" altLang="en-US" b="1" dirty="0" smtClean="0">
                <a:solidFill>
                  <a:schemeClr val="accent2"/>
                </a:solidFill>
                <a:sym typeface="+mn-ea"/>
              </a:rPr>
              <a:t>、</a:t>
            </a:r>
            <a:r>
              <a:rPr lang="zh-CN" b="1" dirty="0" smtClean="0">
                <a:solidFill>
                  <a:schemeClr val="accent2"/>
                </a:solidFill>
                <a:sym typeface="+mn-ea"/>
              </a:rPr>
              <a:t>机器设备（</a:t>
            </a:r>
            <a:r>
              <a:rPr lang="en-US" b="1" dirty="0" smtClean="0">
                <a:solidFill>
                  <a:schemeClr val="accent2"/>
                </a:solidFill>
                <a:sym typeface="+mn-ea"/>
              </a:rPr>
              <a:t>232</a:t>
            </a:r>
            <a:r>
              <a:rPr lang="zh-CN" b="1" dirty="0" smtClean="0">
                <a:solidFill>
                  <a:schemeClr val="accent2"/>
                </a:solidFill>
                <a:sym typeface="+mn-ea"/>
              </a:rPr>
              <a:t>）</a:t>
            </a:r>
            <a:r>
              <a:rPr lang="en-US" altLang="zh-CN" b="1" dirty="0" smtClean="0">
                <a:solidFill>
                  <a:schemeClr val="accent2"/>
                </a:solidFill>
                <a:sym typeface="+mn-ea"/>
              </a:rPr>
              <a:t>2</a:t>
            </a:r>
            <a:r>
              <a:rPr lang="zh-CN" altLang="en-US" b="1" dirty="0" smtClean="0">
                <a:solidFill>
                  <a:schemeClr val="accent2"/>
                </a:solidFill>
                <a:sym typeface="+mn-ea"/>
              </a:rPr>
              <a:t>个指标。</a:t>
            </a:r>
            <a:endParaRPr lang="zh-CN" altLang="en-US" b="1" dirty="0" smtClean="0">
              <a:solidFill>
                <a:schemeClr val="accent2"/>
              </a:solidFill>
              <a:sym typeface="+mn-ea"/>
            </a:endParaRPr>
          </a:p>
          <a:p>
            <a:pPr lvl="0" rtl="0">
              <a:lnSpc>
                <a:spcPct val="100000"/>
              </a:lnSpc>
              <a:spcBef>
                <a:spcPct val="0"/>
              </a:spcBef>
              <a:spcAft>
                <a:spcPct val="35000"/>
              </a:spcAft>
            </a:pPr>
            <a:r>
              <a:rPr lang="zh-CN" b="1" dirty="0" smtClean="0">
                <a:solidFill>
                  <a:schemeClr val="dk2"/>
                </a:solidFill>
                <a:sym typeface="+mn-ea"/>
              </a:rPr>
              <a:t>根据会计核算中“</a:t>
            </a:r>
            <a:r>
              <a:rPr lang="zh-CN" b="1" dirty="0" smtClean="0">
                <a:solidFill>
                  <a:srgbClr val="00B050"/>
                </a:solidFill>
                <a:sym typeface="+mn-ea"/>
              </a:rPr>
              <a:t>固定资产原价”</a:t>
            </a:r>
            <a:r>
              <a:rPr lang="zh-CN" b="1" dirty="0" smtClean="0">
                <a:solidFill>
                  <a:schemeClr val="dk2"/>
                </a:solidFill>
                <a:sym typeface="+mn-ea"/>
              </a:rPr>
              <a:t>有关二级科目的期末余额数归并填报。</a:t>
            </a: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3" name="图片 2"/>
          <p:cNvPicPr>
            <a:picLocks noChangeAspect="1"/>
          </p:cNvPicPr>
          <p:nvPr/>
        </p:nvPicPr>
        <p:blipFill>
          <a:blip r:embed="rId1"/>
          <a:stretch>
            <a:fillRect/>
          </a:stretch>
        </p:blipFill>
        <p:spPr>
          <a:xfrm>
            <a:off x="1403985" y="116840"/>
            <a:ext cx="6336665" cy="6705600"/>
          </a:xfrm>
          <a:prstGeom prst="rect">
            <a:avLst/>
          </a:prstGeom>
        </p:spPr>
      </p:pic>
      <p:sp>
        <p:nvSpPr>
          <p:cNvPr id="31785" name="矩形 6"/>
          <p:cNvSpPr>
            <a:spLocks noChangeArrowheads="1"/>
          </p:cNvSpPr>
          <p:nvPr/>
        </p:nvSpPr>
        <p:spPr bwMode="auto">
          <a:xfrm>
            <a:off x="4901565" y="142875"/>
            <a:ext cx="802640" cy="2267585"/>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4" name="矩形 6"/>
          <p:cNvSpPr>
            <a:spLocks noChangeArrowheads="1"/>
          </p:cNvSpPr>
          <p:nvPr/>
        </p:nvSpPr>
        <p:spPr bwMode="auto">
          <a:xfrm>
            <a:off x="4866640" y="2574290"/>
            <a:ext cx="855980" cy="4279900"/>
          </a:xfrm>
          <a:prstGeom prst="rect">
            <a:avLst/>
          </a:prstGeom>
          <a:noFill/>
          <a:ln w="25400">
            <a:solidFill>
              <a:srgbClr val="FF0000"/>
            </a:solidFill>
            <a:round/>
          </a:ln>
        </p:spPr>
        <p:txBody>
          <a:bodyPr anchor="ctr"/>
          <a:p>
            <a:endParaRPr lang="zh-CN" altLang="en-US" sz="4800">
              <a:solidFill>
                <a:srgbClr val="FFCC00"/>
              </a:solidFill>
              <a:latin typeface="Times New Roman" panose="02020603050405020304" pitchFamily="18" charset="0"/>
              <a:ea typeface="仿宋_GB2312" panose="02010609030101010101" pitchFamily="49" charset="-122"/>
            </a:endParaRPr>
          </a:p>
        </p:txBody>
      </p:sp>
      <p:sp>
        <p:nvSpPr>
          <p:cNvPr id="8" name="文本框 7"/>
          <p:cNvSpPr txBox="1"/>
          <p:nvPr/>
        </p:nvSpPr>
        <p:spPr>
          <a:xfrm>
            <a:off x="7498715" y="1268730"/>
            <a:ext cx="1449070" cy="1753235"/>
          </a:xfrm>
          <a:prstGeom prst="rect">
            <a:avLst/>
          </a:prstGeom>
          <a:solidFill>
            <a:schemeClr val="accent6">
              <a:lumMod val="60000"/>
              <a:lumOff val="40000"/>
            </a:schemeClr>
          </a:solidFill>
        </p:spPr>
        <p:txBody>
          <a:bodyPr wrap="square" rtlCol="0">
            <a:spAutoFit/>
          </a:bodyPr>
          <a:p>
            <a:r>
              <a:rPr lang="zh-CN" altLang="zh-CN" b="1">
                <a:solidFill>
                  <a:schemeClr val="tx1"/>
                </a:solidFill>
              </a:rPr>
              <a:t>特别提醒：本年四季度生产类季报关网时间：</a:t>
            </a:r>
            <a:r>
              <a:rPr lang="en-US" altLang="zh-CN" b="1">
                <a:solidFill>
                  <a:srgbClr val="FF0000"/>
                </a:solidFill>
              </a:rPr>
              <a:t>1</a:t>
            </a:r>
            <a:r>
              <a:rPr lang="zh-CN" altLang="en-US" b="1">
                <a:solidFill>
                  <a:srgbClr val="FF0000"/>
                </a:solidFill>
              </a:rPr>
              <a:t>月</a:t>
            </a:r>
            <a:r>
              <a:rPr lang="en-US" altLang="zh-CN" b="1">
                <a:solidFill>
                  <a:srgbClr val="FF0000"/>
                </a:solidFill>
              </a:rPr>
              <a:t>9</a:t>
            </a:r>
            <a:r>
              <a:rPr lang="zh-CN" altLang="en-US" b="1">
                <a:solidFill>
                  <a:srgbClr val="FF0000"/>
                </a:solidFill>
              </a:rPr>
              <a:t>号中午</a:t>
            </a:r>
            <a:r>
              <a:rPr lang="en-US" altLang="zh-CN" b="1">
                <a:solidFill>
                  <a:srgbClr val="FF0000"/>
                </a:solidFill>
              </a:rPr>
              <a:t>12</a:t>
            </a:r>
            <a:r>
              <a:rPr lang="zh-CN" altLang="en-US" b="1">
                <a:solidFill>
                  <a:srgbClr val="FF0000"/>
                </a:solidFill>
              </a:rPr>
              <a:t>点</a:t>
            </a:r>
            <a:endParaRPr lang="zh-CN" altLang="en-US" b="1">
              <a:solidFill>
                <a:srgbClr val="FF0000"/>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764540"/>
            <a:ext cx="5705475" cy="5814060"/>
          </a:xfrm>
          <a:prstGeom prst="rect">
            <a:avLst/>
          </a:prstGeom>
        </p:spPr>
      </p:pic>
      <p:sp>
        <p:nvSpPr>
          <p:cNvPr id="19" name="文本框 18"/>
          <p:cNvSpPr txBox="1"/>
          <p:nvPr/>
        </p:nvSpPr>
        <p:spPr>
          <a:xfrm>
            <a:off x="755650" y="2708910"/>
            <a:ext cx="7411720" cy="64516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指企业在报告期末提取的</a:t>
            </a:r>
            <a:r>
              <a:rPr lang="zh-CN" b="1" dirty="0" smtClean="0">
                <a:solidFill>
                  <a:schemeClr val="accent2"/>
                </a:solidFill>
                <a:sym typeface="+mn-ea"/>
              </a:rPr>
              <a:t>历年</a:t>
            </a:r>
            <a:r>
              <a:rPr lang="zh-CN" b="1" dirty="0" smtClean="0">
                <a:solidFill>
                  <a:schemeClr val="dk2"/>
                </a:solidFill>
                <a:sym typeface="+mn-ea"/>
              </a:rPr>
              <a:t>固定资产折旧累计数，根据会计</a:t>
            </a:r>
            <a:r>
              <a:rPr lang="zh-CN" b="1" dirty="0" smtClean="0">
                <a:solidFill>
                  <a:srgbClr val="FF0000"/>
                </a:solidFill>
                <a:sym typeface="+mn-ea"/>
              </a:rPr>
              <a:t>“累计折旧”</a:t>
            </a:r>
            <a:r>
              <a:rPr lang="zh-CN" b="1" dirty="0" smtClean="0">
                <a:solidFill>
                  <a:schemeClr val="tx2">
                    <a:lumMod val="75000"/>
                  </a:schemeClr>
                </a:solidFill>
                <a:sym typeface="+mn-ea"/>
              </a:rPr>
              <a:t>科目的</a:t>
            </a:r>
            <a:r>
              <a:rPr lang="zh-CN" b="1" dirty="0" smtClean="0">
                <a:solidFill>
                  <a:srgbClr val="FF0000"/>
                </a:solidFill>
                <a:sym typeface="+mn-ea"/>
              </a:rPr>
              <a:t>期末贷方余额</a:t>
            </a:r>
            <a:r>
              <a:rPr lang="zh-CN" b="1" dirty="0" smtClean="0">
                <a:solidFill>
                  <a:schemeClr val="dk2"/>
                </a:solidFill>
                <a:sym typeface="+mn-ea"/>
              </a:rPr>
              <a:t>填报</a:t>
            </a:r>
            <a:r>
              <a:rPr lang="zh-CN" altLang="en-US" b="1" dirty="0" smtClean="0">
                <a:solidFill>
                  <a:schemeClr val="dk2"/>
                </a:solidFill>
                <a:sym typeface="+mn-ea"/>
              </a:rPr>
              <a:t>。</a:t>
            </a:r>
            <a:endParaRPr lang="zh-CN" altLang="en-US"/>
          </a:p>
        </p:txBody>
      </p:sp>
      <p:sp>
        <p:nvSpPr>
          <p:cNvPr id="20" name="文本框 19"/>
          <p:cNvSpPr txBox="1"/>
          <p:nvPr/>
        </p:nvSpPr>
        <p:spPr>
          <a:xfrm>
            <a:off x="755650" y="4004945"/>
            <a:ext cx="7186930" cy="1852930"/>
          </a:xfrm>
          <a:prstGeom prst="rect">
            <a:avLst/>
          </a:prstGeom>
          <a:solidFill>
            <a:srgbClr val="FFC000"/>
          </a:solidFill>
        </p:spPr>
        <p:txBody>
          <a:bodyPr wrap="square" rtlCol="0" anchor="t">
            <a:spAutoFit/>
          </a:bodyPr>
          <a:p>
            <a:pPr lvl="0" algn="l" rtl="0">
              <a:lnSpc>
                <a:spcPct val="100000"/>
              </a:lnSpc>
              <a:spcBef>
                <a:spcPct val="0"/>
              </a:spcBef>
              <a:spcAft>
                <a:spcPct val="35000"/>
              </a:spcAft>
            </a:pPr>
            <a:r>
              <a:rPr lang="zh-CN" b="1" dirty="0">
                <a:solidFill>
                  <a:schemeClr val="accent1">
                    <a:lumMod val="75000"/>
                  </a:schemeClr>
                </a:solidFill>
                <a:sym typeface="+mn-ea"/>
              </a:rPr>
              <a:t>企业在报告期内（本年）提取的固定资产折旧合计数</a:t>
            </a:r>
            <a:r>
              <a:rPr lang="zh-CN" altLang="en-US" b="1" dirty="0">
                <a:solidFill>
                  <a:schemeClr val="accent1">
                    <a:lumMod val="75000"/>
                  </a:schemeClr>
                </a:solidFill>
                <a:sym typeface="+mn-ea"/>
              </a:rPr>
              <a:t>。</a:t>
            </a:r>
            <a:r>
              <a:rPr lang="zh-CN" b="1" dirty="0">
                <a:solidFill>
                  <a:schemeClr val="accent1">
                    <a:lumMod val="75000"/>
                  </a:schemeClr>
                </a:solidFill>
                <a:latin typeface="+mn-ea"/>
                <a:sym typeface="+mn-ea"/>
              </a:rPr>
              <a:t>可根据会计“</a:t>
            </a:r>
            <a:r>
              <a:rPr lang="zh-CN" b="1" dirty="0">
                <a:solidFill>
                  <a:srgbClr val="00B050"/>
                </a:solidFill>
                <a:latin typeface="+mn-ea"/>
                <a:sym typeface="+mn-ea"/>
              </a:rPr>
              <a:t>累计折旧</a:t>
            </a:r>
            <a:r>
              <a:rPr lang="zh-CN" b="1" dirty="0">
                <a:solidFill>
                  <a:schemeClr val="accent1">
                    <a:lumMod val="75000"/>
                  </a:schemeClr>
                </a:solidFill>
                <a:latin typeface="+mn-ea"/>
                <a:sym typeface="+mn-ea"/>
              </a:rPr>
              <a:t>”科目的</a:t>
            </a:r>
            <a:r>
              <a:rPr lang="zh-CN" b="1" dirty="0">
                <a:solidFill>
                  <a:srgbClr val="00B050"/>
                </a:solidFill>
                <a:latin typeface="+mn-ea"/>
                <a:sym typeface="+mn-ea"/>
              </a:rPr>
              <a:t>本期贷方累计发生额</a:t>
            </a:r>
            <a:r>
              <a:rPr lang="zh-CN" b="1" dirty="0">
                <a:solidFill>
                  <a:schemeClr val="accent1">
                    <a:lumMod val="75000"/>
                  </a:schemeClr>
                </a:solidFill>
                <a:latin typeface="+mn-ea"/>
                <a:sym typeface="+mn-ea"/>
              </a:rPr>
              <a:t>填报；根据会计“</a:t>
            </a:r>
            <a:r>
              <a:rPr lang="zh-CN" altLang="en-US" b="1" dirty="0">
                <a:solidFill>
                  <a:schemeClr val="accent2"/>
                </a:solidFill>
                <a:latin typeface="+mn-ea"/>
                <a:sym typeface="+mn-ea"/>
              </a:rPr>
              <a:t>财务状况变动表</a:t>
            </a:r>
            <a:r>
              <a:rPr lang="zh-CN" b="1" dirty="0">
                <a:solidFill>
                  <a:schemeClr val="accent1">
                    <a:lumMod val="75000"/>
                  </a:schemeClr>
                </a:solidFill>
                <a:latin typeface="+mn-ea"/>
                <a:sym typeface="+mn-ea"/>
              </a:rPr>
              <a:t>”中“</a:t>
            </a:r>
            <a:r>
              <a:rPr lang="zh-CN" b="1" dirty="0">
                <a:solidFill>
                  <a:srgbClr val="00B050"/>
                </a:solidFill>
                <a:latin typeface="+mn-ea"/>
                <a:sym typeface="+mn-ea"/>
              </a:rPr>
              <a:t>固定资产折旧</a:t>
            </a:r>
            <a:r>
              <a:rPr lang="zh-CN" b="1" dirty="0">
                <a:solidFill>
                  <a:schemeClr val="accent1">
                    <a:lumMod val="75000"/>
                  </a:schemeClr>
                </a:solidFill>
                <a:latin typeface="+mn-ea"/>
                <a:sym typeface="+mn-ea"/>
              </a:rPr>
              <a:t>”项的数值填报。若企业执行</a:t>
            </a:r>
            <a:r>
              <a:rPr lang="en-US" b="1" dirty="0">
                <a:solidFill>
                  <a:schemeClr val="accent1">
                    <a:lumMod val="75000"/>
                  </a:schemeClr>
                </a:solidFill>
                <a:latin typeface="+mn-ea"/>
                <a:sym typeface="+mn-ea"/>
              </a:rPr>
              <a:t>2001</a:t>
            </a:r>
            <a:r>
              <a:rPr lang="zh-CN" b="1" dirty="0">
                <a:solidFill>
                  <a:schemeClr val="accent1">
                    <a:lumMod val="75000"/>
                  </a:schemeClr>
                </a:solidFill>
                <a:latin typeface="+mn-ea"/>
                <a:sym typeface="+mn-ea"/>
              </a:rPr>
              <a:t>年《企业会计制度》，可以根据会计核算中《</a:t>
            </a:r>
            <a:r>
              <a:rPr lang="zh-CN" altLang="en-US" b="1" dirty="0">
                <a:solidFill>
                  <a:schemeClr val="accent2"/>
                </a:solidFill>
                <a:latin typeface="+mn-ea"/>
                <a:sym typeface="+mn-ea"/>
              </a:rPr>
              <a:t>资产减值准备、投资及固定资产情况表</a:t>
            </a:r>
            <a:r>
              <a:rPr lang="zh-CN" b="1" dirty="0">
                <a:solidFill>
                  <a:schemeClr val="accent1">
                    <a:lumMod val="75000"/>
                  </a:schemeClr>
                </a:solidFill>
                <a:latin typeface="+mn-ea"/>
                <a:sym typeface="+mn-ea"/>
              </a:rPr>
              <a:t>》内“</a:t>
            </a:r>
            <a:r>
              <a:rPr lang="zh-CN" b="1" dirty="0">
                <a:solidFill>
                  <a:srgbClr val="00B050"/>
                </a:solidFill>
                <a:latin typeface="+mn-ea"/>
                <a:sym typeface="+mn-ea"/>
              </a:rPr>
              <a:t>当年计提的固定资产折旧总额</a:t>
            </a:r>
            <a:r>
              <a:rPr lang="zh-CN" b="1" dirty="0">
                <a:solidFill>
                  <a:schemeClr val="accent1">
                    <a:lumMod val="75000"/>
                  </a:schemeClr>
                </a:solidFill>
                <a:latin typeface="+mn-ea"/>
                <a:sym typeface="+mn-ea"/>
              </a:rPr>
              <a:t>”项</a:t>
            </a:r>
            <a:r>
              <a:rPr lang="zh-CN" b="1" dirty="0">
                <a:solidFill>
                  <a:srgbClr val="00B050"/>
                </a:solidFill>
                <a:latin typeface="+mn-ea"/>
                <a:sym typeface="+mn-ea"/>
              </a:rPr>
              <a:t>本年增加数</a:t>
            </a:r>
            <a:r>
              <a:rPr lang="zh-CN" b="1" dirty="0">
                <a:solidFill>
                  <a:schemeClr val="accent1">
                    <a:lumMod val="75000"/>
                  </a:schemeClr>
                </a:solidFill>
                <a:latin typeface="+mn-ea"/>
                <a:sym typeface="+mn-ea"/>
              </a:rPr>
              <a:t>填报。</a:t>
            </a:r>
            <a:endParaRPr lang="zh-CN" b="1" dirty="0">
              <a:solidFill>
                <a:schemeClr val="accent1">
                  <a:lumMod val="75000"/>
                </a:schemeClr>
              </a:solidFill>
              <a:latin typeface="+mn-ea"/>
              <a:sym typeface="+mn-ea"/>
            </a:endParaRPr>
          </a:p>
          <a:p>
            <a:pPr lvl="0" algn="l" rtl="0">
              <a:lnSpc>
                <a:spcPct val="100000"/>
              </a:lnSpc>
              <a:spcBef>
                <a:spcPct val="0"/>
              </a:spcBef>
              <a:spcAft>
                <a:spcPct val="35000"/>
              </a:spcAft>
            </a:pPr>
            <a:r>
              <a:rPr lang="zh-CN" altLang="en-US" b="1">
                <a:solidFill>
                  <a:srgbClr val="FF0000"/>
                </a:solidFill>
              </a:rPr>
              <a:t>   不能用</a:t>
            </a:r>
            <a:r>
              <a:rPr lang="zh-CN" altLang="en-US" b="1" dirty="0">
                <a:solidFill>
                  <a:schemeClr val="accent2"/>
                </a:solidFill>
                <a:latin typeface="+mn-ea"/>
                <a:sym typeface="+mn-ea"/>
              </a:rPr>
              <a:t>“累计折旧”期末数减期初数倒挤。</a:t>
            </a:r>
            <a:endParaRPr lang="zh-CN" altLang="en-US"/>
          </a:p>
        </p:txBody>
      </p:sp>
      <p:sp>
        <p:nvSpPr>
          <p:cNvPr id="2" name="圆角矩形 1"/>
          <p:cNvSpPr/>
          <p:nvPr/>
        </p:nvSpPr>
        <p:spPr>
          <a:xfrm>
            <a:off x="252095" y="116840"/>
            <a:ext cx="2734310" cy="7613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累计折旧（</a:t>
            </a:r>
            <a:r>
              <a:rPr lang="en-US" altLang="zh-CN" sz="2400" b="1" dirty="0"/>
              <a:t>210</a:t>
            </a:r>
            <a:r>
              <a:rPr lang="zh-CN" altLang="en-US" sz="2400" b="1" dirty="0"/>
              <a:t>）本年折旧（</a:t>
            </a:r>
            <a:r>
              <a:rPr lang="en-US" sz="2400" b="1" dirty="0"/>
              <a:t>211</a:t>
            </a:r>
            <a:r>
              <a:rPr lang="zh-CN" altLang="en-US" sz="2400" b="1" dirty="0"/>
              <a:t>）</a:t>
            </a:r>
            <a:endParaRPr lang="zh-CN" altLang="en-US" sz="2400" b="1" dirty="0"/>
          </a:p>
        </p:txBody>
      </p:sp>
      <p:sp>
        <p:nvSpPr>
          <p:cNvPr id="22" name="矩形 21"/>
          <p:cNvSpPr/>
          <p:nvPr/>
        </p:nvSpPr>
        <p:spPr>
          <a:xfrm>
            <a:off x="1764030" y="3497580"/>
            <a:ext cx="1158240" cy="1263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1979930" y="3644900"/>
            <a:ext cx="889635" cy="112395"/>
          </a:xfrm>
          <a:prstGeom prst="rect">
            <a:avLst/>
          </a:prstGeom>
          <a:noFill/>
          <a:ln w="12700">
            <a:solidFill>
              <a:srgbClr val="00B05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5" name="直接连接符 14"/>
          <p:cNvCxnSpPr>
            <a:endCxn id="22" idx="0"/>
          </p:cNvCxnSpPr>
          <p:nvPr/>
        </p:nvCxnSpPr>
        <p:spPr>
          <a:xfrm flipH="1">
            <a:off x="2343150" y="3357245"/>
            <a:ext cx="212725" cy="140335"/>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7" name="直接连接符 6"/>
          <p:cNvCxnSpPr>
            <a:stCxn id="20" idx="0"/>
          </p:cNvCxnSpPr>
          <p:nvPr/>
        </p:nvCxnSpPr>
        <p:spPr>
          <a:xfrm flipH="1" flipV="1">
            <a:off x="2844165" y="3789045"/>
            <a:ext cx="1504950" cy="215900"/>
          </a:xfrm>
          <a:prstGeom prst="line">
            <a:avLst/>
          </a:prstGeom>
          <a:ln w="38100"/>
        </p:spPr>
        <p:style>
          <a:lnRef idx="1">
            <a:schemeClr val="accent6"/>
          </a:lnRef>
          <a:fillRef idx="0">
            <a:schemeClr val="accent6"/>
          </a:fillRef>
          <a:effectRef idx="0">
            <a:schemeClr val="accent6"/>
          </a:effectRef>
          <a:fontRef idx="minor">
            <a:schemeClr val="tx1"/>
          </a:fontRef>
        </p:style>
      </p:cxnSp>
      <p:sp>
        <p:nvSpPr>
          <p:cNvPr id="8" name="五角星 7"/>
          <p:cNvSpPr/>
          <p:nvPr/>
        </p:nvSpPr>
        <p:spPr>
          <a:xfrm>
            <a:off x="830580" y="5535295"/>
            <a:ext cx="180975" cy="222885"/>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21055"/>
            <a:ext cx="5705475" cy="5814060"/>
          </a:xfrm>
          <a:prstGeom prst="rect">
            <a:avLst/>
          </a:prstGeom>
        </p:spPr>
      </p:pic>
      <p:sp>
        <p:nvSpPr>
          <p:cNvPr id="19" name="文本框 18"/>
          <p:cNvSpPr txBox="1"/>
          <p:nvPr/>
        </p:nvSpPr>
        <p:spPr>
          <a:xfrm>
            <a:off x="1772920" y="4077335"/>
            <a:ext cx="5111115" cy="92202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根据会计“资产负债表”中“</a:t>
            </a:r>
            <a:r>
              <a:rPr lang="zh-CN" b="1" dirty="0" smtClean="0">
                <a:solidFill>
                  <a:srgbClr val="00B050"/>
                </a:solidFill>
                <a:sym typeface="+mn-ea"/>
              </a:rPr>
              <a:t>在建工程</a:t>
            </a:r>
            <a:r>
              <a:rPr lang="zh-CN" b="1" dirty="0" smtClean="0">
                <a:solidFill>
                  <a:schemeClr val="dk2"/>
                </a:solidFill>
                <a:sym typeface="+mn-ea"/>
              </a:rPr>
              <a:t>”项目的</a:t>
            </a:r>
            <a:r>
              <a:rPr lang="zh-CN" b="1" dirty="0" smtClean="0">
                <a:solidFill>
                  <a:srgbClr val="00B050"/>
                </a:solidFill>
                <a:sym typeface="+mn-ea"/>
              </a:rPr>
              <a:t>期末余额</a:t>
            </a:r>
            <a:r>
              <a:rPr lang="zh-CN" b="1" dirty="0" smtClean="0">
                <a:solidFill>
                  <a:schemeClr val="tx2">
                    <a:lumMod val="75000"/>
                  </a:schemeClr>
                </a:solidFill>
                <a:sym typeface="+mn-ea"/>
              </a:rPr>
              <a:t>填报</a:t>
            </a:r>
            <a:r>
              <a:rPr lang="zh-CN" b="1" dirty="0" smtClean="0">
                <a:solidFill>
                  <a:schemeClr val="dk2"/>
                </a:solidFill>
                <a:sym typeface="+mn-ea"/>
              </a:rPr>
              <a:t>；或者，根据会计“</a:t>
            </a:r>
            <a:r>
              <a:rPr lang="zh-CN" b="1" dirty="0" smtClean="0">
                <a:solidFill>
                  <a:srgbClr val="00B050"/>
                </a:solidFill>
                <a:sym typeface="+mn-ea"/>
              </a:rPr>
              <a:t>在建工程</a:t>
            </a:r>
            <a:r>
              <a:rPr lang="zh-CN" b="1" dirty="0" smtClean="0">
                <a:solidFill>
                  <a:schemeClr val="dk2"/>
                </a:solidFill>
                <a:sym typeface="+mn-ea"/>
              </a:rPr>
              <a:t>”科目的</a:t>
            </a:r>
            <a:r>
              <a:rPr lang="zh-CN" b="1" dirty="0" smtClean="0">
                <a:solidFill>
                  <a:srgbClr val="00B050"/>
                </a:solidFill>
                <a:sym typeface="+mn-ea"/>
              </a:rPr>
              <a:t>期末借方余额</a:t>
            </a:r>
            <a:r>
              <a:rPr lang="zh-CN" b="1" dirty="0" smtClean="0">
                <a:solidFill>
                  <a:schemeClr val="dk2"/>
                </a:solidFill>
                <a:sym typeface="+mn-ea"/>
              </a:rPr>
              <a:t>填报。</a:t>
            </a:r>
            <a:r>
              <a:rPr lang="zh-CN" altLang="en-US" b="1" dirty="0" smtClean="0">
                <a:solidFill>
                  <a:schemeClr val="dk2"/>
                </a:solidFill>
                <a:sym typeface="+mn-ea"/>
              </a:rPr>
              <a:t>。</a:t>
            </a:r>
            <a:endParaRPr lang="zh-CN" altLang="en-US"/>
          </a:p>
        </p:txBody>
      </p:sp>
      <p:sp>
        <p:nvSpPr>
          <p:cNvPr id="22" name="矩形 21"/>
          <p:cNvSpPr/>
          <p:nvPr/>
        </p:nvSpPr>
        <p:spPr>
          <a:xfrm>
            <a:off x="1835785" y="3789045"/>
            <a:ext cx="613410" cy="19367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179707" y="178122"/>
            <a:ext cx="3071813"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2400" b="1" dirty="0"/>
              <a:t>在建工程（</a:t>
            </a:r>
            <a:r>
              <a:rPr lang="en-US" sz="2400" b="1" dirty="0"/>
              <a:t>212</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21055"/>
            <a:ext cx="5705475" cy="5814060"/>
          </a:xfrm>
          <a:prstGeom prst="rect">
            <a:avLst/>
          </a:prstGeom>
        </p:spPr>
      </p:pic>
      <p:sp>
        <p:nvSpPr>
          <p:cNvPr id="19" name="文本框 18"/>
          <p:cNvSpPr txBox="1"/>
          <p:nvPr/>
        </p:nvSpPr>
        <p:spPr>
          <a:xfrm>
            <a:off x="1835785" y="2814320"/>
            <a:ext cx="5111115" cy="92202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营业收入包括“主营业务收入”和“其他业务收入”。根据会计“利润表”中“营业收入”项目的本年累计数填报</a:t>
            </a:r>
            <a:r>
              <a:rPr lang="zh-CN" altLang="en-US" b="1" dirty="0" smtClean="0">
                <a:solidFill>
                  <a:schemeClr val="dk2"/>
                </a:solidFill>
                <a:sym typeface="+mn-ea"/>
              </a:rPr>
              <a:t>。</a:t>
            </a:r>
            <a:endParaRPr lang="zh-CN" altLang="en-US"/>
          </a:p>
        </p:txBody>
      </p:sp>
      <p:sp>
        <p:nvSpPr>
          <p:cNvPr id="22" name="矩形 21"/>
          <p:cNvSpPr/>
          <p:nvPr/>
        </p:nvSpPr>
        <p:spPr>
          <a:xfrm>
            <a:off x="4284345" y="2348865"/>
            <a:ext cx="1186815" cy="26860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179389" y="188595"/>
            <a:ext cx="5929312"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营业收入（</a:t>
            </a:r>
            <a:r>
              <a:rPr lang="en-US" altLang="zh-CN" sz="2400" b="1" dirty="0"/>
              <a:t>301</a:t>
            </a:r>
            <a:r>
              <a:rPr lang="zh-CN" altLang="en-US" sz="2400" b="1" dirty="0"/>
              <a:t>）、主营业务收入（</a:t>
            </a:r>
            <a:r>
              <a:rPr lang="en-US" altLang="zh-CN" sz="2400" b="1" dirty="0"/>
              <a:t>302</a:t>
            </a:r>
            <a:r>
              <a:rPr lang="zh-CN" altLang="en-US" sz="2400" b="1" dirty="0"/>
              <a:t>）</a:t>
            </a:r>
            <a:endParaRPr lang="zh-CN" altLang="en-US" sz="2400" b="1" dirty="0"/>
          </a:p>
        </p:txBody>
      </p:sp>
      <p:sp>
        <p:nvSpPr>
          <p:cNvPr id="2" name="文本框 1"/>
          <p:cNvSpPr txBox="1"/>
          <p:nvPr/>
        </p:nvSpPr>
        <p:spPr>
          <a:xfrm>
            <a:off x="1835785" y="3933190"/>
            <a:ext cx="5111115" cy="2130425"/>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dk2"/>
                </a:solidFill>
                <a:sym typeface="+mn-ea"/>
              </a:rPr>
              <a:t>如果会计“利润表”列示“主营业务收入”项目，则根据其</a:t>
            </a:r>
            <a:r>
              <a:rPr lang="zh-CN" b="1" dirty="0" smtClean="0">
                <a:solidFill>
                  <a:srgbClr val="00B050"/>
                </a:solidFill>
                <a:sym typeface="+mn-ea"/>
              </a:rPr>
              <a:t>本年累计数</a:t>
            </a:r>
            <a:r>
              <a:rPr lang="zh-CN" b="1" dirty="0" smtClean="0">
                <a:solidFill>
                  <a:schemeClr val="dk2"/>
                </a:solidFill>
                <a:sym typeface="+mn-ea"/>
              </a:rPr>
              <a:t>填报</a:t>
            </a:r>
            <a:r>
              <a:rPr lang="zh-CN" dirty="0" smtClean="0">
                <a:solidFill>
                  <a:schemeClr val="dk2"/>
                </a:solidFill>
                <a:sym typeface="+mn-ea"/>
              </a:rPr>
              <a:t>；</a:t>
            </a:r>
            <a:r>
              <a:rPr lang="zh-CN" altLang="en-US" b="1" dirty="0" smtClean="0">
                <a:solidFill>
                  <a:schemeClr val="dk2"/>
                </a:solidFill>
                <a:sym typeface="+mn-ea"/>
              </a:rPr>
              <a:t>或者，</a:t>
            </a:r>
            <a:r>
              <a:rPr lang="zh-CN" b="1" dirty="0" smtClean="0">
                <a:solidFill>
                  <a:schemeClr val="dk2"/>
                </a:solidFill>
                <a:sym typeface="+mn-ea"/>
              </a:rPr>
              <a:t>根据会计</a:t>
            </a:r>
            <a:r>
              <a:rPr lang="zh-CN" b="1" dirty="0" smtClean="0">
                <a:solidFill>
                  <a:srgbClr val="00B050"/>
                </a:solidFill>
                <a:sym typeface="+mn-ea"/>
              </a:rPr>
              <a:t>“主营业务收入”</a:t>
            </a:r>
            <a:r>
              <a:rPr lang="zh-CN" b="1" dirty="0" smtClean="0">
                <a:solidFill>
                  <a:schemeClr val="tx2">
                    <a:lumMod val="75000"/>
                  </a:schemeClr>
                </a:solidFill>
                <a:sym typeface="+mn-ea"/>
              </a:rPr>
              <a:t>科目的</a:t>
            </a:r>
            <a:r>
              <a:rPr lang="zh-CN" b="1" dirty="0" smtClean="0">
                <a:solidFill>
                  <a:srgbClr val="00B050"/>
                </a:solidFill>
                <a:sym typeface="+mn-ea"/>
              </a:rPr>
              <a:t>本年各月贷方余额（结转前）之和</a:t>
            </a:r>
            <a:r>
              <a:rPr lang="zh-CN" b="1" dirty="0" smtClean="0">
                <a:solidFill>
                  <a:schemeClr val="dk2"/>
                </a:solidFill>
                <a:sym typeface="+mn-ea"/>
              </a:rPr>
              <a:t>填报</a:t>
            </a:r>
            <a:r>
              <a:rPr lang="zh-CN" altLang="en-US" b="1" dirty="0" smtClean="0">
                <a:solidFill>
                  <a:schemeClr val="dk2"/>
                </a:solidFill>
                <a:sym typeface="+mn-ea"/>
              </a:rPr>
              <a:t>。</a:t>
            </a:r>
            <a:endParaRPr lang="zh-CN" altLang="en-US" b="1" dirty="0" smtClean="0">
              <a:solidFill>
                <a:schemeClr val="dk2"/>
              </a:solidFill>
              <a:sym typeface="+mn-ea"/>
            </a:endParaRPr>
          </a:p>
          <a:p>
            <a:pPr lvl="0">
              <a:lnSpc>
                <a:spcPct val="100000"/>
              </a:lnSpc>
              <a:spcBef>
                <a:spcPct val="0"/>
              </a:spcBef>
              <a:spcAft>
                <a:spcPct val="35000"/>
              </a:spcAft>
            </a:pPr>
            <a:r>
              <a:rPr lang="zh-CN" b="1" dirty="0" smtClean="0">
                <a:solidFill>
                  <a:schemeClr val="dk2"/>
                </a:solidFill>
                <a:sym typeface="+mn-ea"/>
              </a:rPr>
              <a:t>如未设置</a:t>
            </a:r>
            <a:r>
              <a:rPr lang="zh-CN" altLang="en-US" b="1" dirty="0" smtClean="0">
                <a:solidFill>
                  <a:schemeClr val="dk2"/>
                </a:solidFill>
                <a:sym typeface="+mn-ea"/>
              </a:rPr>
              <a:t>“主营业务收入”</a:t>
            </a:r>
            <a:r>
              <a:rPr lang="zh-CN" b="1" dirty="0" smtClean="0">
                <a:solidFill>
                  <a:schemeClr val="dk2"/>
                </a:solidFill>
                <a:sym typeface="+mn-ea"/>
              </a:rPr>
              <a:t>科目，以“营业收入”代替填报</a:t>
            </a:r>
            <a:r>
              <a:rPr lang="zh-CN" altLang="en-US" b="1" dirty="0" smtClean="0">
                <a:solidFill>
                  <a:schemeClr val="dk2"/>
                </a:solidFill>
                <a:sym typeface="+mn-ea"/>
              </a:rPr>
              <a:t>，</a:t>
            </a:r>
            <a:r>
              <a:rPr lang="zh-CN" altLang="en-US" b="1" dirty="0" smtClean="0">
                <a:solidFill>
                  <a:schemeClr val="accent2"/>
                </a:solidFill>
                <a:sym typeface="+mn-ea"/>
              </a:rPr>
              <a:t>不能漏报，设置了该科目但未发生业务则填</a:t>
            </a:r>
            <a:r>
              <a:rPr lang="en-US" altLang="zh-CN" b="1" dirty="0" smtClean="0">
                <a:solidFill>
                  <a:schemeClr val="accent2"/>
                </a:solidFill>
                <a:sym typeface="+mn-ea"/>
              </a:rPr>
              <a:t>0</a:t>
            </a:r>
            <a:r>
              <a:rPr lang="zh-CN" altLang="en-US" b="1" dirty="0" smtClean="0">
                <a:solidFill>
                  <a:schemeClr val="dk2"/>
                </a:solidFill>
                <a:sym typeface="+mn-ea"/>
              </a:rPr>
              <a:t>。</a:t>
            </a:r>
            <a:endParaRPr lang="zh-CN" alt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21055"/>
            <a:ext cx="5705475" cy="5814060"/>
          </a:xfrm>
          <a:prstGeom prst="rect">
            <a:avLst/>
          </a:prstGeom>
        </p:spPr>
      </p:pic>
      <p:sp>
        <p:nvSpPr>
          <p:cNvPr id="19" name="文本框 18"/>
          <p:cNvSpPr txBox="1"/>
          <p:nvPr/>
        </p:nvSpPr>
        <p:spPr>
          <a:xfrm>
            <a:off x="661035" y="3267075"/>
            <a:ext cx="5111115" cy="92202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b="1" dirty="0" smtClean="0">
                <a:solidFill>
                  <a:schemeClr val="dk2"/>
                </a:solidFill>
                <a:sym typeface="+mn-ea"/>
              </a:rPr>
              <a:t>营业</a:t>
            </a:r>
            <a:r>
              <a:rPr lang="zh-CN" altLang="en-US" b="1" dirty="0" smtClean="0">
                <a:solidFill>
                  <a:schemeClr val="dk2"/>
                </a:solidFill>
                <a:sym typeface="+mn-ea"/>
              </a:rPr>
              <a:t>成本</a:t>
            </a:r>
            <a:r>
              <a:rPr lang="zh-CN" b="1" dirty="0" smtClean="0">
                <a:solidFill>
                  <a:schemeClr val="dk2"/>
                </a:solidFill>
                <a:sym typeface="+mn-ea"/>
              </a:rPr>
              <a:t>包括“主营业务</a:t>
            </a:r>
            <a:r>
              <a:rPr lang="zh-CN" altLang="en-US" b="1" dirty="0" smtClean="0">
                <a:solidFill>
                  <a:schemeClr val="dk2"/>
                </a:solidFill>
                <a:sym typeface="+mn-ea"/>
              </a:rPr>
              <a:t>成本</a:t>
            </a:r>
            <a:r>
              <a:rPr lang="zh-CN" b="1" dirty="0" smtClean="0">
                <a:solidFill>
                  <a:schemeClr val="dk2"/>
                </a:solidFill>
                <a:sym typeface="+mn-ea"/>
              </a:rPr>
              <a:t>”和“其他业务</a:t>
            </a:r>
            <a:r>
              <a:rPr lang="zh-CN" altLang="en-US" b="1" dirty="0" smtClean="0">
                <a:solidFill>
                  <a:schemeClr val="dk2"/>
                </a:solidFill>
                <a:sym typeface="+mn-ea"/>
              </a:rPr>
              <a:t>成本</a:t>
            </a:r>
            <a:r>
              <a:rPr lang="zh-CN" b="1" dirty="0" smtClean="0">
                <a:solidFill>
                  <a:schemeClr val="dk2"/>
                </a:solidFill>
                <a:sym typeface="+mn-ea"/>
              </a:rPr>
              <a:t>”。根据会计“</a:t>
            </a:r>
            <a:r>
              <a:rPr lang="zh-CN" b="1" dirty="0" smtClean="0">
                <a:solidFill>
                  <a:srgbClr val="00B050"/>
                </a:solidFill>
                <a:sym typeface="+mn-ea"/>
              </a:rPr>
              <a:t>利润表</a:t>
            </a:r>
            <a:r>
              <a:rPr lang="zh-CN" b="1" dirty="0" smtClean="0">
                <a:solidFill>
                  <a:schemeClr val="dk2"/>
                </a:solidFill>
                <a:sym typeface="+mn-ea"/>
              </a:rPr>
              <a:t>”中“</a:t>
            </a:r>
            <a:r>
              <a:rPr lang="zh-CN" b="1" dirty="0" smtClean="0">
                <a:solidFill>
                  <a:srgbClr val="00B050"/>
                </a:solidFill>
                <a:sym typeface="+mn-ea"/>
              </a:rPr>
              <a:t>营业</a:t>
            </a:r>
            <a:r>
              <a:rPr lang="zh-CN" altLang="en-US" b="1" dirty="0" smtClean="0">
                <a:solidFill>
                  <a:srgbClr val="00B050"/>
                </a:solidFill>
                <a:sym typeface="+mn-ea"/>
              </a:rPr>
              <a:t>成本</a:t>
            </a:r>
            <a:r>
              <a:rPr lang="zh-CN" b="1" dirty="0" smtClean="0">
                <a:solidFill>
                  <a:schemeClr val="dk2"/>
                </a:solidFill>
                <a:sym typeface="+mn-ea"/>
              </a:rPr>
              <a:t>”项目的本年累计数填报</a:t>
            </a:r>
            <a:r>
              <a:rPr lang="zh-CN" altLang="en-US" b="1" dirty="0" smtClean="0">
                <a:solidFill>
                  <a:schemeClr val="dk2"/>
                </a:solidFill>
                <a:sym typeface="+mn-ea"/>
              </a:rPr>
              <a:t>。</a:t>
            </a:r>
            <a:endParaRPr lang="zh-CN" altLang="en-US"/>
          </a:p>
        </p:txBody>
      </p:sp>
      <p:sp>
        <p:nvSpPr>
          <p:cNvPr id="22" name="矩形 21"/>
          <p:cNvSpPr/>
          <p:nvPr/>
        </p:nvSpPr>
        <p:spPr>
          <a:xfrm>
            <a:off x="4284345" y="2592070"/>
            <a:ext cx="1186815" cy="31305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661035" y="4364990"/>
            <a:ext cx="5111115" cy="157607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altLang="en-US" b="1" dirty="0" smtClean="0">
                <a:solidFill>
                  <a:schemeClr val="dk2"/>
                </a:solidFill>
                <a:sym typeface="+mn-ea"/>
              </a:rPr>
              <a:t>主营业务成本</a:t>
            </a:r>
            <a:r>
              <a:rPr lang="zh-CN" b="1" dirty="0" smtClean="0">
                <a:solidFill>
                  <a:schemeClr val="dk2"/>
                </a:solidFill>
                <a:sym typeface="+mn-ea"/>
              </a:rPr>
              <a:t>根据会计</a:t>
            </a:r>
            <a:r>
              <a:rPr lang="zh-CN" b="1" dirty="0" smtClean="0">
                <a:solidFill>
                  <a:srgbClr val="00B050"/>
                </a:solidFill>
                <a:sym typeface="+mn-ea"/>
              </a:rPr>
              <a:t>“主营业务</a:t>
            </a:r>
            <a:r>
              <a:rPr lang="zh-CN" altLang="en-US" b="1" dirty="0" smtClean="0">
                <a:solidFill>
                  <a:srgbClr val="00B050"/>
                </a:solidFill>
                <a:sym typeface="+mn-ea"/>
              </a:rPr>
              <a:t>成本</a:t>
            </a:r>
            <a:r>
              <a:rPr lang="zh-CN" b="1" dirty="0" smtClean="0">
                <a:solidFill>
                  <a:srgbClr val="00B050"/>
                </a:solidFill>
                <a:sym typeface="+mn-ea"/>
              </a:rPr>
              <a:t>”</a:t>
            </a:r>
            <a:r>
              <a:rPr lang="zh-CN" b="1" dirty="0" smtClean="0">
                <a:solidFill>
                  <a:schemeClr val="tx2">
                    <a:lumMod val="75000"/>
                  </a:schemeClr>
                </a:solidFill>
                <a:sym typeface="+mn-ea"/>
              </a:rPr>
              <a:t>科目的</a:t>
            </a:r>
            <a:r>
              <a:rPr lang="zh-CN" b="1" dirty="0" smtClean="0">
                <a:solidFill>
                  <a:srgbClr val="00B050"/>
                </a:solidFill>
                <a:sym typeface="+mn-ea"/>
              </a:rPr>
              <a:t>本年各月</a:t>
            </a:r>
            <a:r>
              <a:rPr lang="zh-CN" altLang="en-US" b="1" dirty="0" smtClean="0">
                <a:solidFill>
                  <a:srgbClr val="00B050"/>
                </a:solidFill>
                <a:sym typeface="+mn-ea"/>
              </a:rPr>
              <a:t>借</a:t>
            </a:r>
            <a:r>
              <a:rPr lang="zh-CN" b="1" dirty="0" smtClean="0">
                <a:solidFill>
                  <a:srgbClr val="00B050"/>
                </a:solidFill>
                <a:sym typeface="+mn-ea"/>
              </a:rPr>
              <a:t>方余额（结转前）之和</a:t>
            </a:r>
            <a:r>
              <a:rPr lang="zh-CN" b="1" dirty="0" smtClean="0">
                <a:solidFill>
                  <a:schemeClr val="dk2"/>
                </a:solidFill>
                <a:sym typeface="+mn-ea"/>
              </a:rPr>
              <a:t>填报</a:t>
            </a:r>
            <a:r>
              <a:rPr lang="zh-CN" altLang="en-US" b="1" dirty="0" smtClean="0">
                <a:solidFill>
                  <a:schemeClr val="dk2"/>
                </a:solidFill>
                <a:sym typeface="+mn-ea"/>
              </a:rPr>
              <a:t>。</a:t>
            </a:r>
            <a:endParaRPr lang="zh-CN" altLang="en-US" b="1" dirty="0" smtClean="0">
              <a:solidFill>
                <a:schemeClr val="dk2"/>
              </a:solidFill>
              <a:sym typeface="+mn-ea"/>
            </a:endParaRPr>
          </a:p>
          <a:p>
            <a:pPr lvl="0">
              <a:lnSpc>
                <a:spcPct val="100000"/>
              </a:lnSpc>
              <a:spcBef>
                <a:spcPct val="0"/>
              </a:spcBef>
              <a:spcAft>
                <a:spcPct val="35000"/>
              </a:spcAft>
            </a:pPr>
            <a:r>
              <a:rPr lang="zh-CN" b="1" dirty="0" smtClean="0">
                <a:solidFill>
                  <a:schemeClr val="dk2"/>
                </a:solidFill>
                <a:sym typeface="+mn-ea"/>
              </a:rPr>
              <a:t>如未设置</a:t>
            </a:r>
            <a:r>
              <a:rPr lang="zh-CN" altLang="en-US" b="1" dirty="0" smtClean="0">
                <a:solidFill>
                  <a:schemeClr val="dk2"/>
                </a:solidFill>
                <a:sym typeface="+mn-ea"/>
              </a:rPr>
              <a:t>“主营业务成本”</a:t>
            </a:r>
            <a:r>
              <a:rPr lang="zh-CN" b="1" dirty="0" smtClean="0">
                <a:solidFill>
                  <a:schemeClr val="dk2"/>
                </a:solidFill>
                <a:sym typeface="+mn-ea"/>
              </a:rPr>
              <a:t>科目，以“</a:t>
            </a:r>
            <a:r>
              <a:rPr lang="zh-CN" b="1" dirty="0" smtClean="0">
                <a:solidFill>
                  <a:srgbClr val="00B050"/>
                </a:solidFill>
                <a:sym typeface="+mn-ea"/>
              </a:rPr>
              <a:t>营业</a:t>
            </a:r>
            <a:r>
              <a:rPr lang="zh-CN" altLang="en-US" b="1" dirty="0" smtClean="0">
                <a:solidFill>
                  <a:srgbClr val="00B050"/>
                </a:solidFill>
                <a:sym typeface="+mn-ea"/>
              </a:rPr>
              <a:t>成本</a:t>
            </a:r>
            <a:r>
              <a:rPr lang="zh-CN" b="1" dirty="0" smtClean="0">
                <a:solidFill>
                  <a:schemeClr val="dk2"/>
                </a:solidFill>
                <a:sym typeface="+mn-ea"/>
              </a:rPr>
              <a:t>”代替填报</a:t>
            </a:r>
            <a:r>
              <a:rPr lang="zh-CN" altLang="en-US" b="1" dirty="0" smtClean="0">
                <a:solidFill>
                  <a:schemeClr val="dk2"/>
                </a:solidFill>
                <a:sym typeface="+mn-ea"/>
              </a:rPr>
              <a:t>，</a:t>
            </a:r>
            <a:r>
              <a:rPr lang="zh-CN" altLang="en-US" b="1" dirty="0" smtClean="0">
                <a:solidFill>
                  <a:schemeClr val="accent2"/>
                </a:solidFill>
                <a:sym typeface="+mn-ea"/>
              </a:rPr>
              <a:t>不能漏报，设置了该科目但未发生业务则填</a:t>
            </a:r>
            <a:r>
              <a:rPr lang="en-US" altLang="zh-CN" b="1" dirty="0" smtClean="0">
                <a:solidFill>
                  <a:schemeClr val="accent2"/>
                </a:solidFill>
                <a:sym typeface="+mn-ea"/>
              </a:rPr>
              <a:t>0</a:t>
            </a:r>
            <a:r>
              <a:rPr lang="zh-CN" altLang="en-US" b="1" dirty="0" smtClean="0">
                <a:solidFill>
                  <a:schemeClr val="dk2"/>
                </a:solidFill>
                <a:sym typeface="+mn-ea"/>
              </a:rPr>
              <a:t>。</a:t>
            </a:r>
            <a:endParaRPr lang="zh-CN" altLang="en-US"/>
          </a:p>
        </p:txBody>
      </p:sp>
      <p:sp>
        <p:nvSpPr>
          <p:cNvPr id="5" name="圆角矩形 4"/>
          <p:cNvSpPr/>
          <p:nvPr/>
        </p:nvSpPr>
        <p:spPr>
          <a:xfrm>
            <a:off x="252097" y="188282"/>
            <a:ext cx="5929313"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营业成本（</a:t>
            </a:r>
            <a:r>
              <a:rPr lang="en-US" altLang="zh-CN" sz="2400" b="1" dirty="0"/>
              <a:t>307</a:t>
            </a:r>
            <a:r>
              <a:rPr lang="zh-CN" altLang="en-US" sz="2400" b="1" dirty="0"/>
              <a:t>）、主营业务成本（</a:t>
            </a:r>
            <a:r>
              <a:rPr lang="en-US" altLang="zh-CN" sz="2400" b="1" dirty="0"/>
              <a:t>308</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21055"/>
            <a:ext cx="5705475" cy="5814060"/>
          </a:xfrm>
          <a:prstGeom prst="rect">
            <a:avLst/>
          </a:prstGeom>
        </p:spPr>
      </p:pic>
      <p:sp>
        <p:nvSpPr>
          <p:cNvPr id="19" name="文本框 18"/>
          <p:cNvSpPr txBox="1"/>
          <p:nvPr/>
        </p:nvSpPr>
        <p:spPr>
          <a:xfrm>
            <a:off x="661035" y="3267075"/>
            <a:ext cx="5111115" cy="64516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dk2"/>
                </a:solidFill>
                <a:sym typeface="+mn-ea"/>
              </a:rPr>
              <a:t>根据会计“</a:t>
            </a:r>
            <a:r>
              <a:rPr lang="zh-CN" b="1" dirty="0" smtClean="0">
                <a:solidFill>
                  <a:srgbClr val="00B050"/>
                </a:solidFill>
                <a:sym typeface="+mn-ea"/>
              </a:rPr>
              <a:t>主营业务税金及附加”</a:t>
            </a:r>
            <a:r>
              <a:rPr lang="zh-CN" b="1" dirty="0" smtClean="0">
                <a:solidFill>
                  <a:schemeClr val="tx2">
                    <a:lumMod val="75000"/>
                  </a:schemeClr>
                </a:solidFill>
                <a:sym typeface="+mn-ea"/>
              </a:rPr>
              <a:t>科目的</a:t>
            </a:r>
            <a:r>
              <a:rPr lang="zh-CN" b="1" dirty="0" smtClean="0">
                <a:solidFill>
                  <a:srgbClr val="00B050"/>
                </a:solidFill>
                <a:sym typeface="+mn-ea"/>
              </a:rPr>
              <a:t>本年各月借方余额（结转前）之和</a:t>
            </a:r>
            <a:r>
              <a:rPr lang="zh-CN" b="1" dirty="0" smtClean="0">
                <a:solidFill>
                  <a:schemeClr val="dk2"/>
                </a:solidFill>
                <a:sym typeface="+mn-ea"/>
              </a:rPr>
              <a:t>填报</a:t>
            </a:r>
            <a:r>
              <a:rPr lang="zh-CN" altLang="en-US" b="1" dirty="0" smtClean="0">
                <a:solidFill>
                  <a:schemeClr val="dk2"/>
                </a:solidFill>
                <a:sym typeface="+mn-ea"/>
              </a:rPr>
              <a:t>。</a:t>
            </a:r>
            <a:endParaRPr lang="zh-CN" altLang="en-US"/>
          </a:p>
        </p:txBody>
      </p:sp>
      <p:sp>
        <p:nvSpPr>
          <p:cNvPr id="22" name="矩形 21"/>
          <p:cNvSpPr/>
          <p:nvPr/>
        </p:nvSpPr>
        <p:spPr>
          <a:xfrm>
            <a:off x="4284345" y="3009265"/>
            <a:ext cx="1570355" cy="15303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661035" y="4077335"/>
            <a:ext cx="5111115" cy="64516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dk2"/>
                </a:solidFill>
                <a:sym typeface="+mn-ea"/>
              </a:rPr>
              <a:t>如未设置该科目，以“税金及附加”代替填报</a:t>
            </a:r>
            <a:r>
              <a:rPr lang="zh-CN" altLang="en-US" b="1" dirty="0" smtClean="0">
                <a:solidFill>
                  <a:schemeClr val="dk2"/>
                </a:solidFill>
                <a:sym typeface="+mn-ea"/>
              </a:rPr>
              <a:t>，</a:t>
            </a:r>
            <a:r>
              <a:rPr lang="zh-CN" altLang="en-US" b="1" dirty="0" smtClean="0">
                <a:solidFill>
                  <a:schemeClr val="accent2"/>
                </a:solidFill>
                <a:sym typeface="+mn-ea"/>
              </a:rPr>
              <a:t>设置了该科目但未发生业务则填</a:t>
            </a:r>
            <a:r>
              <a:rPr lang="en-US" altLang="zh-CN" b="1" dirty="0" smtClean="0">
                <a:solidFill>
                  <a:schemeClr val="accent2"/>
                </a:solidFill>
                <a:sym typeface="+mn-ea"/>
              </a:rPr>
              <a:t>0</a:t>
            </a:r>
            <a:r>
              <a:rPr lang="zh-CN" altLang="en-US" b="1" dirty="0" smtClean="0">
                <a:solidFill>
                  <a:schemeClr val="accent2"/>
                </a:solidFill>
                <a:sym typeface="+mn-ea"/>
              </a:rPr>
              <a:t>。</a:t>
            </a:r>
            <a:endParaRPr lang="zh-CN" altLang="en-US"/>
          </a:p>
        </p:txBody>
      </p:sp>
      <p:sp>
        <p:nvSpPr>
          <p:cNvPr id="4" name="圆角矩形 3"/>
          <p:cNvSpPr/>
          <p:nvPr/>
        </p:nvSpPr>
        <p:spPr>
          <a:xfrm>
            <a:off x="251778" y="178122"/>
            <a:ext cx="4505325"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2400" b="1" dirty="0"/>
              <a:t>主营业务税金及附加（</a:t>
            </a:r>
            <a:r>
              <a:rPr lang="en-US" sz="2400" b="1" dirty="0"/>
              <a:t>310</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36930"/>
            <a:ext cx="5705475" cy="5814060"/>
          </a:xfrm>
          <a:prstGeom prst="rect">
            <a:avLst/>
          </a:prstGeom>
        </p:spPr>
      </p:pic>
      <p:sp>
        <p:nvSpPr>
          <p:cNvPr id="19" name="文本框 18"/>
          <p:cNvSpPr txBox="1"/>
          <p:nvPr/>
        </p:nvSpPr>
        <p:spPr>
          <a:xfrm>
            <a:off x="972185" y="2132965"/>
            <a:ext cx="5111115" cy="92202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dk2"/>
                </a:solidFill>
                <a:sym typeface="+mn-ea"/>
              </a:rPr>
              <a:t>根据会计</a:t>
            </a:r>
            <a:r>
              <a:rPr lang="zh-CN" b="1" dirty="0" smtClean="0">
                <a:solidFill>
                  <a:srgbClr val="00B050"/>
                </a:solidFill>
                <a:sym typeface="+mn-ea"/>
              </a:rPr>
              <a:t>“其他业务收入”科目的本年各月贷方余额（结转前）之和减“其他业务成本”科目的本年各月借方余额（结转前）之和</a:t>
            </a:r>
            <a:r>
              <a:rPr lang="zh-CN" b="1" dirty="0" smtClean="0">
                <a:solidFill>
                  <a:schemeClr val="dk2"/>
                </a:solidFill>
                <a:sym typeface="+mn-ea"/>
              </a:rPr>
              <a:t>填报</a:t>
            </a:r>
            <a:r>
              <a:rPr lang="zh-CN" altLang="en-US" b="1" dirty="0" smtClean="0">
                <a:solidFill>
                  <a:schemeClr val="dk2"/>
                </a:solidFill>
                <a:sym typeface="+mn-ea"/>
              </a:rPr>
              <a:t>。</a:t>
            </a:r>
            <a:endParaRPr lang="zh-CN" altLang="en-US"/>
          </a:p>
        </p:txBody>
      </p:sp>
      <p:sp>
        <p:nvSpPr>
          <p:cNvPr id="22" name="矩形 21"/>
          <p:cNvSpPr/>
          <p:nvPr/>
        </p:nvSpPr>
        <p:spPr>
          <a:xfrm>
            <a:off x="4211955" y="3140710"/>
            <a:ext cx="939165" cy="13271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3348355" y="3429000"/>
            <a:ext cx="3102610" cy="36830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accent2"/>
                </a:solidFill>
                <a:sym typeface="+mn-ea"/>
              </a:rPr>
              <a:t>如果未设置该科目，则填</a:t>
            </a:r>
            <a:r>
              <a:rPr lang="en-US" b="1" dirty="0" smtClean="0">
                <a:solidFill>
                  <a:schemeClr val="accent2"/>
                </a:solidFill>
                <a:sym typeface="+mn-ea"/>
              </a:rPr>
              <a:t>0</a:t>
            </a:r>
            <a:endParaRPr lang="zh-CN" altLang="en-US"/>
          </a:p>
        </p:txBody>
      </p:sp>
      <p:sp>
        <p:nvSpPr>
          <p:cNvPr id="5" name="圆角矩形 4"/>
          <p:cNvSpPr/>
          <p:nvPr/>
        </p:nvSpPr>
        <p:spPr>
          <a:xfrm>
            <a:off x="395606" y="116840"/>
            <a:ext cx="3500438"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2400" b="1" dirty="0"/>
              <a:t>其他业务利润（</a:t>
            </a:r>
            <a:r>
              <a:rPr lang="en-US" sz="2400" b="1" dirty="0"/>
              <a:t>311</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36930"/>
            <a:ext cx="5705475" cy="5814060"/>
          </a:xfrm>
          <a:prstGeom prst="rect">
            <a:avLst/>
          </a:prstGeom>
        </p:spPr>
      </p:pic>
      <p:sp>
        <p:nvSpPr>
          <p:cNvPr id="19" name="文本框 18"/>
          <p:cNvSpPr txBox="1"/>
          <p:nvPr/>
        </p:nvSpPr>
        <p:spPr>
          <a:xfrm>
            <a:off x="755650" y="3644900"/>
            <a:ext cx="7130415" cy="2515235"/>
          </a:xfrm>
          <a:prstGeom prst="rect">
            <a:avLst/>
          </a:prstGeom>
          <a:solidFill>
            <a:srgbClr val="FFC000"/>
          </a:solidFill>
        </p:spPr>
        <p:txBody>
          <a:bodyPr wrap="square" rtlCol="0" anchor="t">
            <a:spAutoFit/>
          </a:bodyPr>
          <a:p>
            <a:pPr lvl="0" algn="just" rtl="0">
              <a:lnSpc>
                <a:spcPct val="100000"/>
              </a:lnSpc>
              <a:spcBef>
                <a:spcPct val="0"/>
              </a:spcBef>
              <a:spcAft>
                <a:spcPct val="35000"/>
              </a:spcAft>
            </a:pPr>
            <a:r>
              <a:rPr lang="zh-CN" altLang="en-US" b="1" dirty="0" smtClean="0">
                <a:solidFill>
                  <a:schemeClr val="dk2"/>
                </a:solidFill>
                <a:sym typeface="+mn-ea"/>
              </a:rPr>
              <a:t>执行企业会计准则的企业</a:t>
            </a:r>
            <a:r>
              <a:rPr lang="en-US" altLang="en-US" b="1" dirty="0" smtClean="0">
                <a:solidFill>
                  <a:schemeClr val="dk2"/>
                </a:solidFill>
                <a:sym typeface="+mn-ea"/>
              </a:rPr>
              <a:t>,</a:t>
            </a:r>
            <a:r>
              <a:rPr lang="zh-CN" altLang="en-US" b="1" dirty="0" smtClean="0">
                <a:solidFill>
                  <a:schemeClr val="dk2"/>
                </a:solidFill>
                <a:sym typeface="+mn-ea"/>
              </a:rPr>
              <a:t>根据会计</a:t>
            </a:r>
            <a:r>
              <a:rPr lang="en-US" altLang="en-US" b="1" dirty="0" smtClean="0">
                <a:solidFill>
                  <a:schemeClr val="dk2"/>
                </a:solidFill>
                <a:sym typeface="+mn-ea"/>
              </a:rPr>
              <a:t>“</a:t>
            </a:r>
            <a:r>
              <a:rPr lang="zh-CN" altLang="en-US" b="1" dirty="0" smtClean="0">
                <a:solidFill>
                  <a:schemeClr val="dk2"/>
                </a:solidFill>
                <a:sym typeface="+mn-ea"/>
              </a:rPr>
              <a:t>利润表</a:t>
            </a:r>
            <a:r>
              <a:rPr lang="en-US" altLang="en-US" b="1" dirty="0" smtClean="0">
                <a:solidFill>
                  <a:schemeClr val="dk2"/>
                </a:solidFill>
                <a:sym typeface="+mn-ea"/>
              </a:rPr>
              <a:t>”</a:t>
            </a:r>
            <a:r>
              <a:rPr lang="zh-CN" altLang="en-US" b="1" dirty="0" smtClean="0">
                <a:solidFill>
                  <a:schemeClr val="dk2"/>
                </a:solidFill>
                <a:sym typeface="+mn-ea"/>
              </a:rPr>
              <a:t>中</a:t>
            </a:r>
            <a:r>
              <a:rPr lang="en-US" altLang="en-US" b="1" dirty="0" smtClean="0">
                <a:solidFill>
                  <a:schemeClr val="dk2"/>
                </a:solidFill>
                <a:sym typeface="+mn-ea"/>
              </a:rPr>
              <a:t>“</a:t>
            </a:r>
            <a:r>
              <a:rPr lang="zh-CN" altLang="en-US" b="1" dirty="0" smtClean="0">
                <a:solidFill>
                  <a:srgbClr val="00B050"/>
                </a:solidFill>
                <a:sym typeface="+mn-ea"/>
              </a:rPr>
              <a:t>管理费用</a:t>
            </a:r>
            <a:r>
              <a:rPr lang="en-US" altLang="en-US" b="1" dirty="0" smtClean="0">
                <a:solidFill>
                  <a:schemeClr val="dk2"/>
                </a:solidFill>
                <a:sym typeface="+mn-ea"/>
              </a:rPr>
              <a:t>”</a:t>
            </a:r>
            <a:r>
              <a:rPr lang="zh-CN" altLang="en-US" b="1" dirty="0" smtClean="0">
                <a:solidFill>
                  <a:schemeClr val="dk2"/>
                </a:solidFill>
                <a:sym typeface="+mn-ea"/>
              </a:rPr>
              <a:t>项目的</a:t>
            </a:r>
            <a:r>
              <a:rPr lang="zh-CN" altLang="en-US" b="1" dirty="0" smtClean="0">
                <a:solidFill>
                  <a:srgbClr val="00B050"/>
                </a:solidFill>
                <a:sym typeface="+mn-ea"/>
              </a:rPr>
              <a:t>本年累计数</a:t>
            </a:r>
            <a:r>
              <a:rPr lang="zh-CN" altLang="en-US" b="1" dirty="0" smtClean="0">
                <a:solidFill>
                  <a:schemeClr val="dk2"/>
                </a:solidFill>
                <a:sym typeface="+mn-ea"/>
              </a:rPr>
              <a:t>填报。</a:t>
            </a:r>
            <a:endParaRPr lang="zh-CN" altLang="en-US" b="1" dirty="0" smtClean="0">
              <a:solidFill>
                <a:schemeClr val="dk2"/>
              </a:solidFill>
              <a:sym typeface="+mn-ea"/>
            </a:endParaRPr>
          </a:p>
          <a:p>
            <a:pPr lvl="0" algn="just" rtl="0">
              <a:lnSpc>
                <a:spcPct val="100000"/>
              </a:lnSpc>
              <a:spcBef>
                <a:spcPct val="0"/>
              </a:spcBef>
              <a:spcAft>
                <a:spcPct val="35000"/>
              </a:spcAft>
            </a:pPr>
            <a:r>
              <a:rPr lang="zh-CN" altLang="en-US" b="1" dirty="0" smtClean="0">
                <a:solidFill>
                  <a:schemeClr val="dk2"/>
                </a:solidFill>
                <a:sym typeface="+mn-ea"/>
              </a:rPr>
              <a:t>执行《小企业会计准则》的企业</a:t>
            </a:r>
            <a:r>
              <a:rPr lang="en-US" altLang="en-US" b="1" dirty="0" smtClean="0">
                <a:solidFill>
                  <a:schemeClr val="dk2"/>
                </a:solidFill>
                <a:sym typeface="+mn-ea"/>
              </a:rPr>
              <a:t>,</a:t>
            </a:r>
            <a:r>
              <a:rPr lang="zh-CN" altLang="en-US" b="1" dirty="0" smtClean="0">
                <a:solidFill>
                  <a:schemeClr val="dk2"/>
                </a:solidFill>
                <a:sym typeface="+mn-ea"/>
              </a:rPr>
              <a:t>应将会计</a:t>
            </a:r>
            <a:r>
              <a:rPr lang="en-US" altLang="en-US" b="1" dirty="0" smtClean="0">
                <a:solidFill>
                  <a:schemeClr val="dk2"/>
                </a:solidFill>
                <a:sym typeface="+mn-ea"/>
              </a:rPr>
              <a:t>“</a:t>
            </a:r>
            <a:r>
              <a:rPr lang="zh-CN" altLang="en-US" b="1" dirty="0" smtClean="0">
                <a:solidFill>
                  <a:schemeClr val="dk2"/>
                </a:solidFill>
                <a:sym typeface="+mn-ea"/>
              </a:rPr>
              <a:t>利润表</a:t>
            </a:r>
            <a:r>
              <a:rPr lang="en-US" altLang="en-US" b="1" dirty="0" smtClean="0">
                <a:solidFill>
                  <a:schemeClr val="dk2"/>
                </a:solidFill>
                <a:sym typeface="+mn-ea"/>
              </a:rPr>
              <a:t>”</a:t>
            </a:r>
            <a:r>
              <a:rPr lang="zh-CN" altLang="en-US" b="1" dirty="0" smtClean="0">
                <a:solidFill>
                  <a:schemeClr val="dk2"/>
                </a:solidFill>
                <a:sym typeface="+mn-ea"/>
              </a:rPr>
              <a:t>中</a:t>
            </a:r>
            <a:r>
              <a:rPr lang="en-US" altLang="en-US" b="1" dirty="0" smtClean="0">
                <a:solidFill>
                  <a:schemeClr val="dk2"/>
                </a:solidFill>
                <a:sym typeface="+mn-ea"/>
              </a:rPr>
              <a:t>“</a:t>
            </a:r>
            <a:r>
              <a:rPr lang="zh-CN" altLang="en-US" b="1" dirty="0" smtClean="0">
                <a:solidFill>
                  <a:srgbClr val="00B050"/>
                </a:solidFill>
                <a:sym typeface="+mn-ea"/>
              </a:rPr>
              <a:t>管理费用</a:t>
            </a:r>
            <a:r>
              <a:rPr lang="en-US" altLang="en-US" b="1" dirty="0" smtClean="0">
                <a:solidFill>
                  <a:schemeClr val="dk2"/>
                </a:solidFill>
                <a:sym typeface="+mn-ea"/>
              </a:rPr>
              <a:t>”</a:t>
            </a:r>
            <a:r>
              <a:rPr lang="zh-CN" altLang="en-US" b="1" dirty="0" smtClean="0">
                <a:solidFill>
                  <a:schemeClr val="dk2"/>
                </a:solidFill>
                <a:sym typeface="+mn-ea"/>
              </a:rPr>
              <a:t>项目本年累计数减</a:t>
            </a:r>
            <a:r>
              <a:rPr lang="en-US" altLang="en-US" b="1" dirty="0" smtClean="0">
                <a:solidFill>
                  <a:schemeClr val="dk2"/>
                </a:solidFill>
                <a:sym typeface="+mn-ea"/>
              </a:rPr>
              <a:t>“</a:t>
            </a:r>
            <a:r>
              <a:rPr lang="zh-CN" altLang="en-US" b="1" dirty="0" smtClean="0">
                <a:solidFill>
                  <a:srgbClr val="00B050"/>
                </a:solidFill>
                <a:sym typeface="+mn-ea"/>
              </a:rPr>
              <a:t>研究费用</a:t>
            </a:r>
            <a:r>
              <a:rPr lang="en-US" altLang="en-US" b="1" dirty="0" smtClean="0">
                <a:solidFill>
                  <a:schemeClr val="dk2"/>
                </a:solidFill>
                <a:sym typeface="+mn-ea"/>
              </a:rPr>
              <a:t>”</a:t>
            </a:r>
            <a:r>
              <a:rPr lang="zh-CN" altLang="en-US" b="1" dirty="0" smtClean="0">
                <a:solidFill>
                  <a:schemeClr val="dk2"/>
                </a:solidFill>
                <a:sym typeface="+mn-ea"/>
              </a:rPr>
              <a:t>项目本年累计数后填报。</a:t>
            </a:r>
            <a:endParaRPr lang="zh-CN" altLang="en-US" b="1" dirty="0" smtClean="0">
              <a:solidFill>
                <a:schemeClr val="dk2"/>
              </a:solidFill>
              <a:sym typeface="+mn-ea"/>
            </a:endParaRPr>
          </a:p>
          <a:p>
            <a:pPr lvl="0" algn="just" rtl="0">
              <a:lnSpc>
                <a:spcPct val="100000"/>
              </a:lnSpc>
              <a:spcBef>
                <a:spcPct val="0"/>
              </a:spcBef>
              <a:spcAft>
                <a:spcPct val="35000"/>
              </a:spcAft>
            </a:pPr>
            <a:r>
              <a:rPr lang="zh-CN" b="1" dirty="0" smtClean="0">
                <a:solidFill>
                  <a:schemeClr val="dk2"/>
                </a:solidFill>
                <a:sym typeface="+mn-ea"/>
              </a:rPr>
              <a:t>执行其他企业会计制度的企业以及未执行财政部（财会〔</a:t>
            </a:r>
            <a:r>
              <a:rPr lang="en-US" b="1" dirty="0" smtClean="0">
                <a:solidFill>
                  <a:schemeClr val="dk2"/>
                </a:solidFill>
                <a:sym typeface="+mn-ea"/>
              </a:rPr>
              <a:t>2019</a:t>
            </a:r>
            <a:r>
              <a:rPr lang="zh-CN" b="1" dirty="0" smtClean="0">
                <a:solidFill>
                  <a:schemeClr val="dk2"/>
                </a:solidFill>
                <a:sym typeface="+mn-ea"/>
              </a:rPr>
              <a:t>〕</a:t>
            </a:r>
            <a:r>
              <a:rPr lang="en-US" b="1" dirty="0" smtClean="0">
                <a:solidFill>
                  <a:schemeClr val="dk2"/>
                </a:solidFill>
                <a:sym typeface="+mn-ea"/>
              </a:rPr>
              <a:t>6</a:t>
            </a:r>
            <a:r>
              <a:rPr lang="zh-CN" b="1" dirty="0" smtClean="0">
                <a:solidFill>
                  <a:schemeClr val="dk2"/>
                </a:solidFill>
                <a:sym typeface="+mn-ea"/>
              </a:rPr>
              <a:t>号）的企业，在会计“利润表”中“</a:t>
            </a:r>
            <a:r>
              <a:rPr lang="zh-CN" b="1" dirty="0" smtClean="0">
                <a:solidFill>
                  <a:srgbClr val="00B050"/>
                </a:solidFill>
                <a:sym typeface="+mn-ea"/>
              </a:rPr>
              <a:t>管理费用</a:t>
            </a:r>
            <a:r>
              <a:rPr lang="zh-CN" b="1" dirty="0" smtClean="0">
                <a:solidFill>
                  <a:schemeClr val="dk2"/>
                </a:solidFill>
                <a:sym typeface="+mn-ea"/>
              </a:rPr>
              <a:t>”项目的本年累计数的基础上，根据会计“管理费用”科目下的“</a:t>
            </a:r>
            <a:r>
              <a:rPr lang="zh-CN" b="1" dirty="0" smtClean="0">
                <a:solidFill>
                  <a:srgbClr val="00B050"/>
                </a:solidFill>
                <a:sym typeface="+mn-ea"/>
              </a:rPr>
              <a:t>研究费用</a:t>
            </a:r>
            <a:r>
              <a:rPr lang="zh-CN" b="1" dirty="0" smtClean="0">
                <a:solidFill>
                  <a:schemeClr val="dk2"/>
                </a:solidFill>
                <a:sym typeface="+mn-ea"/>
              </a:rPr>
              <a:t>”相关明细科目，将“研发费用”剔除后填报。</a:t>
            </a:r>
            <a:endParaRPr lang="zh-CN" altLang="en-US"/>
          </a:p>
        </p:txBody>
      </p:sp>
      <p:sp>
        <p:nvSpPr>
          <p:cNvPr id="22" name="矩形 21"/>
          <p:cNvSpPr/>
          <p:nvPr/>
        </p:nvSpPr>
        <p:spPr>
          <a:xfrm>
            <a:off x="4211955" y="3429000"/>
            <a:ext cx="939165" cy="13271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3060065" y="2780665"/>
            <a:ext cx="3647440" cy="36830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rgbClr val="FF0000"/>
                </a:solidFill>
                <a:sym typeface="+mn-ea"/>
              </a:rPr>
              <a:t>“管理费用”不包含“研发费用”</a:t>
            </a:r>
            <a:r>
              <a:rPr lang="zh-CN" altLang="en-US" b="1" dirty="0" smtClean="0">
                <a:solidFill>
                  <a:srgbClr val="FF0000"/>
                </a:solidFill>
                <a:sym typeface="+mn-ea"/>
              </a:rPr>
              <a:t>。</a:t>
            </a:r>
            <a:endParaRPr lang="zh-CN" altLang="en-US"/>
          </a:p>
        </p:txBody>
      </p:sp>
      <p:sp>
        <p:nvSpPr>
          <p:cNvPr id="4" name="圆角矩形 3"/>
          <p:cNvSpPr/>
          <p:nvPr/>
        </p:nvSpPr>
        <p:spPr>
          <a:xfrm>
            <a:off x="467680" y="116527"/>
            <a:ext cx="2643187"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 管理费用（</a:t>
            </a:r>
            <a:r>
              <a:rPr lang="en-US" altLang="zh-CN" sz="2400" b="1" dirty="0"/>
              <a:t>313</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26653" t="17074" r="30833" b="13607"/>
          <a:stretch>
            <a:fillRect/>
          </a:stretch>
        </p:blipFill>
        <p:spPr>
          <a:xfrm>
            <a:off x="1475740" y="836930"/>
            <a:ext cx="5705475" cy="5814060"/>
          </a:xfrm>
          <a:prstGeom prst="rect">
            <a:avLst/>
          </a:prstGeom>
        </p:spPr>
      </p:pic>
      <p:sp>
        <p:nvSpPr>
          <p:cNvPr id="19" name="文本框 18"/>
          <p:cNvSpPr txBox="1"/>
          <p:nvPr/>
        </p:nvSpPr>
        <p:spPr>
          <a:xfrm>
            <a:off x="828040" y="1268730"/>
            <a:ext cx="3016250" cy="4832350"/>
          </a:xfrm>
          <a:prstGeom prst="rect">
            <a:avLst/>
          </a:prstGeom>
          <a:solidFill>
            <a:srgbClr val="FFC000"/>
          </a:solidFill>
        </p:spPr>
        <p:txBody>
          <a:bodyPr wrap="square" rtlCol="0" anchor="t">
            <a:spAutoFit/>
          </a:bodyPr>
          <a:p>
            <a:pPr lvl="0" algn="just" rtl="0">
              <a:lnSpc>
                <a:spcPct val="100000"/>
              </a:lnSpc>
              <a:spcBef>
                <a:spcPct val="0"/>
              </a:spcBef>
              <a:spcAft>
                <a:spcPct val="35000"/>
              </a:spcAft>
            </a:pPr>
            <a:r>
              <a:rPr lang="zh-CN" altLang="en-US" b="1" dirty="0" smtClean="0">
                <a:solidFill>
                  <a:schemeClr val="dk2"/>
                </a:solidFill>
                <a:latin typeface="黑体" panose="02010609060101010101" pitchFamily="2" charset="-122"/>
                <a:ea typeface="黑体" panose="02010609060101010101" pitchFamily="2" charset="-122"/>
                <a:sym typeface="+mn-ea"/>
              </a:rPr>
              <a:t>执行企业会计准则的企业</a:t>
            </a:r>
            <a:r>
              <a:rPr lang="en-US" altLang="en-US" b="1" dirty="0" smtClean="0">
                <a:solidFill>
                  <a:schemeClr val="dk2"/>
                </a:solidFill>
                <a:latin typeface="黑体" panose="02010609060101010101" pitchFamily="2" charset="-122"/>
                <a:ea typeface="黑体" panose="02010609060101010101" pitchFamily="2" charset="-122"/>
                <a:sym typeface="+mn-ea"/>
              </a:rPr>
              <a:t>,</a:t>
            </a:r>
            <a:r>
              <a:rPr lang="zh-CN" altLang="en-US" b="1" dirty="0" smtClean="0">
                <a:solidFill>
                  <a:schemeClr val="dk2"/>
                </a:solidFill>
                <a:latin typeface="黑体" panose="02010609060101010101" pitchFamily="2" charset="-122"/>
                <a:ea typeface="黑体" panose="02010609060101010101" pitchFamily="2" charset="-122"/>
                <a:sym typeface="+mn-ea"/>
              </a:rPr>
              <a:t>根据会计“利润表”中“研发费用”项目的本年累计数填报。</a:t>
            </a:r>
            <a:endParaRPr lang="zh-CN" altLang="en-US" b="1" dirty="0" smtClean="0">
              <a:solidFill>
                <a:schemeClr val="dk2"/>
              </a:solidFill>
              <a:latin typeface="黑体" panose="02010609060101010101" pitchFamily="2" charset="-122"/>
              <a:ea typeface="黑体" panose="02010609060101010101" pitchFamily="2" charset="-122"/>
              <a:sym typeface="+mn-ea"/>
            </a:endParaRPr>
          </a:p>
          <a:p>
            <a:pPr lvl="0" algn="just" rtl="0">
              <a:lnSpc>
                <a:spcPct val="100000"/>
              </a:lnSpc>
              <a:spcBef>
                <a:spcPct val="0"/>
              </a:spcBef>
              <a:spcAft>
                <a:spcPct val="35000"/>
              </a:spcAft>
            </a:pPr>
            <a:r>
              <a:rPr lang="zh-CN" altLang="en-US" b="1" dirty="0" smtClean="0">
                <a:solidFill>
                  <a:schemeClr val="dk2"/>
                </a:solidFill>
                <a:latin typeface="黑体" panose="02010609060101010101" pitchFamily="2" charset="-122"/>
                <a:ea typeface="黑体" panose="02010609060101010101" pitchFamily="2" charset="-122"/>
                <a:sym typeface="+mn-ea"/>
              </a:rPr>
              <a:t>执行《小企业会计准则》的企业</a:t>
            </a:r>
            <a:r>
              <a:rPr lang="en-US" altLang="en-US" b="1" dirty="0" smtClean="0">
                <a:solidFill>
                  <a:schemeClr val="dk2"/>
                </a:solidFill>
                <a:latin typeface="黑体" panose="02010609060101010101" pitchFamily="2" charset="-122"/>
                <a:ea typeface="黑体" panose="02010609060101010101" pitchFamily="2" charset="-122"/>
                <a:sym typeface="+mn-ea"/>
              </a:rPr>
              <a:t>,</a:t>
            </a:r>
            <a:r>
              <a:rPr lang="zh-CN" altLang="en-US" b="1" dirty="0" smtClean="0">
                <a:solidFill>
                  <a:schemeClr val="dk2"/>
                </a:solidFill>
                <a:latin typeface="黑体" panose="02010609060101010101" pitchFamily="2" charset="-122"/>
                <a:ea typeface="黑体" panose="02010609060101010101" pitchFamily="2" charset="-122"/>
                <a:sym typeface="+mn-ea"/>
              </a:rPr>
              <a:t>根据会计“利润表”中“研究费用”项目的本年累计数填报。</a:t>
            </a:r>
            <a:endParaRPr lang="zh-CN" altLang="en-US" b="1" dirty="0" smtClean="0">
              <a:solidFill>
                <a:schemeClr val="dk2"/>
              </a:solidFill>
              <a:sym typeface="+mn-ea"/>
            </a:endParaRPr>
          </a:p>
          <a:p>
            <a:pPr lvl="0" algn="just">
              <a:lnSpc>
                <a:spcPct val="120000"/>
              </a:lnSpc>
              <a:spcBef>
                <a:spcPct val="0"/>
              </a:spcBef>
              <a:spcAft>
                <a:spcPts val="0"/>
              </a:spcAft>
            </a:pPr>
            <a:r>
              <a:rPr lang="zh-CN" altLang="en-US" b="1" dirty="0" smtClean="0">
                <a:solidFill>
                  <a:schemeClr val="dk2"/>
                </a:solidFill>
                <a:latin typeface="黑体" panose="02010609060101010101" pitchFamily="2" charset="-122"/>
                <a:ea typeface="黑体" panose="02010609060101010101" pitchFamily="2" charset="-122"/>
                <a:sym typeface="+mn-ea"/>
              </a:rPr>
              <a:t>执行其他企业会计制度的企业以及会计“利润表”未列示“研发费用”或“研究费用”的企业，根据会计“管理费用明细账”中“管理费用</a:t>
            </a:r>
            <a:r>
              <a:rPr lang="en-US" altLang="en-US" b="1" dirty="0" smtClean="0">
                <a:solidFill>
                  <a:schemeClr val="dk2"/>
                </a:solidFill>
                <a:latin typeface="黑体" panose="02010609060101010101" pitchFamily="2" charset="-122"/>
                <a:ea typeface="黑体" panose="02010609060101010101" pitchFamily="2" charset="-122"/>
                <a:sym typeface="+mn-ea"/>
              </a:rPr>
              <a:t>——</a:t>
            </a:r>
            <a:r>
              <a:rPr lang="zh-CN" altLang="en-US" b="1" dirty="0" smtClean="0">
                <a:solidFill>
                  <a:schemeClr val="dk2"/>
                </a:solidFill>
                <a:latin typeface="黑体" panose="02010609060101010101" pitchFamily="2" charset="-122"/>
                <a:ea typeface="黑体" panose="02010609060101010101" pitchFamily="2" charset="-122"/>
                <a:sym typeface="+mn-ea"/>
              </a:rPr>
              <a:t>研究与开发费”相关科目的本期发生额填报。</a:t>
            </a:r>
            <a:endParaRPr lang="zh-CN" altLang="en-US"/>
          </a:p>
        </p:txBody>
      </p:sp>
      <p:sp>
        <p:nvSpPr>
          <p:cNvPr id="22" name="矩形 21"/>
          <p:cNvSpPr/>
          <p:nvPr/>
        </p:nvSpPr>
        <p:spPr>
          <a:xfrm>
            <a:off x="4140200" y="3511550"/>
            <a:ext cx="933450" cy="17589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圆角矩形 4"/>
          <p:cNvSpPr/>
          <p:nvPr/>
        </p:nvSpPr>
        <p:spPr>
          <a:xfrm>
            <a:off x="323535" y="188282"/>
            <a:ext cx="2643187"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 研发费用（</a:t>
            </a:r>
            <a:r>
              <a:rPr lang="en-US" sz="2400" b="1" dirty="0"/>
              <a:t>331</a:t>
            </a:r>
            <a:r>
              <a:rPr lang="zh-CN" altLang="en-US" sz="2400" b="1" dirty="0"/>
              <a:t>）</a:t>
            </a:r>
            <a:endParaRPr lang="zh-CN" altLang="en-US" sz="2400" b="1"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5170" y="185420"/>
            <a:ext cx="5153025" cy="6486525"/>
          </a:xfrm>
          <a:prstGeom prst="rect">
            <a:avLst/>
          </a:prstGeom>
        </p:spPr>
      </p:pic>
      <p:sp>
        <p:nvSpPr>
          <p:cNvPr id="19" name="文本框 18"/>
          <p:cNvSpPr txBox="1"/>
          <p:nvPr/>
        </p:nvSpPr>
        <p:spPr>
          <a:xfrm>
            <a:off x="2915920" y="1844675"/>
            <a:ext cx="3522980" cy="1398905"/>
          </a:xfrm>
          <a:prstGeom prst="rect">
            <a:avLst/>
          </a:prstGeom>
          <a:solidFill>
            <a:srgbClr val="FFC000"/>
          </a:solidFill>
        </p:spPr>
        <p:txBody>
          <a:bodyPr wrap="square" rtlCol="0" anchor="t">
            <a:spAutoFit/>
          </a:bodyPr>
          <a:p>
            <a:pPr lvl="0" algn="l" rtl="0">
              <a:lnSpc>
                <a:spcPct val="100000"/>
              </a:lnSpc>
              <a:spcBef>
                <a:spcPct val="0"/>
              </a:spcBef>
              <a:spcAft>
                <a:spcPct val="35000"/>
              </a:spcAft>
            </a:pPr>
            <a:r>
              <a:rPr lang="zh-CN" altLang="en-US" b="1" dirty="0" smtClean="0">
                <a:solidFill>
                  <a:schemeClr val="tx2"/>
                </a:solidFill>
                <a:latin typeface="+mn-ea"/>
                <a:ea typeface="+mn-ea"/>
                <a:sym typeface="+mn-ea"/>
              </a:rPr>
              <a:t>利息收入：</a:t>
            </a:r>
            <a:endParaRPr lang="zh-CN" altLang="en-US" b="1" dirty="0" smtClean="0">
              <a:solidFill>
                <a:schemeClr val="tx2"/>
              </a:solidFill>
              <a:latin typeface="+mn-ea"/>
              <a:ea typeface="+mn-ea"/>
              <a:sym typeface="+mn-ea"/>
            </a:endParaRPr>
          </a:p>
          <a:p>
            <a:pPr lvl="0" algn="l" rtl="0">
              <a:lnSpc>
                <a:spcPct val="100000"/>
              </a:lnSpc>
              <a:spcBef>
                <a:spcPct val="0"/>
              </a:spcBef>
              <a:spcAft>
                <a:spcPct val="35000"/>
              </a:spcAft>
            </a:pPr>
            <a:r>
              <a:rPr lang="zh-CN" altLang="en-US" b="1" dirty="0" smtClean="0">
                <a:solidFill>
                  <a:schemeClr val="tx2"/>
                </a:solidFill>
                <a:latin typeface="+mn-ea"/>
                <a:ea typeface="+mn-ea"/>
                <a:sym typeface="+mn-ea"/>
              </a:rPr>
              <a:t>在填报利息收入时，如果企业没有设置该科目，应填“</a:t>
            </a:r>
            <a:r>
              <a:rPr lang="en-US" altLang="zh-CN" b="1" dirty="0" smtClean="0">
                <a:solidFill>
                  <a:schemeClr val="tx2"/>
                </a:solidFill>
                <a:latin typeface="+mn-ea"/>
                <a:ea typeface="+mn-ea"/>
                <a:sym typeface="+mn-ea"/>
              </a:rPr>
              <a:t>0</a:t>
            </a:r>
            <a:r>
              <a:rPr lang="zh-CN" altLang="en-US" b="1" dirty="0" smtClean="0">
                <a:solidFill>
                  <a:schemeClr val="tx2"/>
                </a:solidFill>
                <a:latin typeface="+mn-ea"/>
                <a:ea typeface="+mn-ea"/>
                <a:sym typeface="+mn-ea"/>
              </a:rPr>
              <a:t>”。</a:t>
            </a:r>
            <a:endParaRPr lang="en-US" altLang="zh-CN" b="1" dirty="0" smtClean="0">
              <a:solidFill>
                <a:schemeClr val="tx2"/>
              </a:solidFill>
              <a:latin typeface="+mn-ea"/>
              <a:ea typeface="+mn-ea"/>
            </a:endParaRPr>
          </a:p>
          <a:p>
            <a:pPr lvl="0" algn="l" rtl="0">
              <a:lnSpc>
                <a:spcPct val="100000"/>
              </a:lnSpc>
              <a:spcBef>
                <a:spcPct val="0"/>
              </a:spcBef>
              <a:spcAft>
                <a:spcPct val="35000"/>
              </a:spcAft>
            </a:pPr>
            <a:r>
              <a:rPr lang="zh-CN" altLang="en-US" b="1" dirty="0" smtClean="0">
                <a:solidFill>
                  <a:schemeClr val="accent2"/>
                </a:solidFill>
                <a:latin typeface="+mn-ea"/>
                <a:ea typeface="+mn-ea"/>
                <a:sym typeface="+mn-ea"/>
              </a:rPr>
              <a:t>“利息收入”一般不为负数。</a:t>
            </a:r>
            <a:endParaRPr lang="zh-CN" altLang="en-US"/>
          </a:p>
        </p:txBody>
      </p:sp>
      <p:sp>
        <p:nvSpPr>
          <p:cNvPr id="22" name="矩形 21"/>
          <p:cNvSpPr/>
          <p:nvPr/>
        </p:nvSpPr>
        <p:spPr>
          <a:xfrm>
            <a:off x="4644390" y="3429000"/>
            <a:ext cx="1016000" cy="29654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圆角矩形 3"/>
          <p:cNvSpPr/>
          <p:nvPr/>
        </p:nvSpPr>
        <p:spPr>
          <a:xfrm>
            <a:off x="179390" y="260668"/>
            <a:ext cx="2992437" cy="785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400" b="1" dirty="0">
                <a:solidFill>
                  <a:srgbClr val="FFFFFF"/>
                </a:solidFill>
              </a:rPr>
              <a:t>利息收入（</a:t>
            </a:r>
            <a:r>
              <a:rPr lang="en-US" altLang="zh-CN" sz="2400" b="1" dirty="0">
                <a:solidFill>
                  <a:srgbClr val="FFFFFF"/>
                </a:solidFill>
              </a:rPr>
              <a:t>318</a:t>
            </a:r>
            <a:r>
              <a:rPr lang="zh-CN" altLang="en-US" sz="2400" b="1" dirty="0">
                <a:solidFill>
                  <a:srgbClr val="FFFFFF"/>
                </a:solidFill>
              </a:rPr>
              <a:t>） </a:t>
            </a:r>
            <a:endParaRPr lang="zh-CN" altLang="en-US" sz="2400" b="1" dirty="0">
              <a:solidFill>
                <a:srgbClr val="FFFFFF"/>
              </a:solidFill>
            </a:endParaRPr>
          </a:p>
          <a:p>
            <a:pPr algn="ctr">
              <a:defRPr/>
            </a:pPr>
            <a:r>
              <a:rPr lang="zh-CN" altLang="en-US" sz="2400" b="1" dirty="0">
                <a:solidFill>
                  <a:srgbClr val="FFFFFF"/>
                </a:solidFill>
              </a:rPr>
              <a:t>利息支出（</a:t>
            </a:r>
            <a:r>
              <a:rPr lang="en-US" altLang="zh-CN" sz="2400" b="1" dirty="0">
                <a:solidFill>
                  <a:srgbClr val="FFFFFF"/>
                </a:solidFill>
              </a:rPr>
              <a:t>319</a:t>
            </a:r>
            <a:r>
              <a:rPr lang="zh-CN" altLang="en-US" sz="2400" b="1" dirty="0">
                <a:solidFill>
                  <a:srgbClr val="FFFFFF"/>
                </a:solidFill>
              </a:rPr>
              <a:t>）</a:t>
            </a:r>
            <a:endParaRPr lang="zh-CN" altLang="en-US" sz="2400" b="1" dirty="0">
              <a:solidFill>
                <a:srgbClr val="FFFFFF"/>
              </a:solidFill>
            </a:endParaRPr>
          </a:p>
        </p:txBody>
      </p:sp>
      <p:sp>
        <p:nvSpPr>
          <p:cNvPr id="2" name="文本框 1"/>
          <p:cNvSpPr txBox="1"/>
          <p:nvPr/>
        </p:nvSpPr>
        <p:spPr>
          <a:xfrm>
            <a:off x="2470150" y="4077335"/>
            <a:ext cx="5364480" cy="1398905"/>
          </a:xfrm>
          <a:prstGeom prst="rect">
            <a:avLst/>
          </a:prstGeom>
          <a:solidFill>
            <a:srgbClr val="FFC000"/>
          </a:solidFill>
        </p:spPr>
        <p:txBody>
          <a:bodyPr wrap="square" rtlCol="0" anchor="t">
            <a:spAutoFit/>
          </a:bodyPr>
          <a:p>
            <a:pPr lvl="0" algn="l">
              <a:lnSpc>
                <a:spcPct val="100000"/>
              </a:lnSpc>
              <a:spcBef>
                <a:spcPct val="0"/>
              </a:spcBef>
              <a:spcAft>
                <a:spcPct val="35000"/>
              </a:spcAft>
            </a:pPr>
            <a:r>
              <a:rPr lang="zh-CN" altLang="en-US" b="1" dirty="0" smtClean="0">
                <a:solidFill>
                  <a:schemeClr val="tx2"/>
                </a:solidFill>
                <a:latin typeface="+mn-ea"/>
                <a:ea typeface="+mn-ea"/>
                <a:sym typeface="+mn-ea"/>
              </a:rPr>
              <a:t>利息支出：</a:t>
            </a:r>
            <a:endParaRPr lang="zh-CN" altLang="en-US" b="1" dirty="0" smtClean="0">
              <a:solidFill>
                <a:schemeClr val="accent6">
                  <a:lumMod val="75000"/>
                </a:schemeClr>
              </a:solidFill>
              <a:latin typeface="+mn-ea"/>
              <a:ea typeface="+mn-ea"/>
              <a:sym typeface="+mn-ea"/>
            </a:endParaRPr>
          </a:p>
          <a:p>
            <a:pPr lvl="0" algn="l">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如果企业没有单独设立“利息收入”科目</a:t>
            </a:r>
            <a:r>
              <a:rPr lang="zh-CN" altLang="en-US" b="1" dirty="0" smtClean="0">
                <a:solidFill>
                  <a:schemeClr val="tx2"/>
                </a:solidFill>
                <a:latin typeface="+mn-ea"/>
                <a:ea typeface="+mn-ea"/>
                <a:sym typeface="+mn-ea"/>
              </a:rPr>
              <a:t>，</a:t>
            </a:r>
            <a:endParaRPr lang="en-US" altLang="zh-CN" b="1" dirty="0" smtClean="0">
              <a:solidFill>
                <a:schemeClr val="tx2"/>
              </a:solidFill>
              <a:latin typeface="+mn-ea"/>
              <a:ea typeface="+mn-ea"/>
            </a:endParaRPr>
          </a:p>
          <a:p>
            <a:pPr lvl="0" algn="l">
              <a:lnSpc>
                <a:spcPct val="100000"/>
              </a:lnSpc>
              <a:spcBef>
                <a:spcPct val="0"/>
              </a:spcBef>
              <a:spcAft>
                <a:spcPct val="35000"/>
              </a:spcAft>
            </a:pPr>
            <a:r>
              <a:rPr lang="zh-CN" altLang="en-US" b="1" dirty="0" smtClean="0">
                <a:solidFill>
                  <a:schemeClr val="tx2"/>
                </a:solidFill>
                <a:latin typeface="+mn-ea"/>
                <a:ea typeface="+mn-ea"/>
                <a:sym typeface="+mn-ea"/>
              </a:rPr>
              <a:t>“利息支出”应填报利息支出减去银行存款等的利息收入后的净额</a:t>
            </a:r>
            <a:endParaRPr lang="zh-CN" alt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5170" y="185420"/>
            <a:ext cx="5153025" cy="6486525"/>
          </a:xfrm>
          <a:prstGeom prst="rect">
            <a:avLst/>
          </a:prstGeom>
        </p:spPr>
      </p:pic>
      <p:sp>
        <p:nvSpPr>
          <p:cNvPr id="19" name="文本框 18"/>
          <p:cNvSpPr txBox="1"/>
          <p:nvPr/>
        </p:nvSpPr>
        <p:spPr>
          <a:xfrm>
            <a:off x="252095" y="1844675"/>
            <a:ext cx="4229100" cy="922020"/>
          </a:xfrm>
          <a:prstGeom prst="rect">
            <a:avLst/>
          </a:prstGeom>
          <a:solidFill>
            <a:srgbClr val="FFC000"/>
          </a:solidFill>
        </p:spPr>
        <p:txBody>
          <a:bodyPr wrap="square" rtlCol="0" anchor="t">
            <a:spAutoFit/>
          </a:bodyPr>
          <a:p>
            <a:pPr lvl="0" rtl="0">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执行企业会计准则、执行小企业会计准则的企业</a:t>
            </a:r>
            <a:r>
              <a:rPr lang="zh-CN" altLang="en-US" b="1" dirty="0" smtClean="0">
                <a:solidFill>
                  <a:schemeClr val="dk2"/>
                </a:solidFill>
                <a:latin typeface="+mn-ea"/>
                <a:ea typeface="+mn-ea"/>
                <a:sym typeface="+mn-ea"/>
              </a:rPr>
              <a:t>，</a:t>
            </a:r>
            <a:r>
              <a:rPr lang="zh-CN" altLang="en-US" b="1" dirty="0" smtClean="0">
                <a:solidFill>
                  <a:schemeClr val="tx2"/>
                </a:solidFill>
                <a:latin typeface="+mn-ea"/>
                <a:ea typeface="+mn-ea"/>
                <a:sym typeface="+mn-ea"/>
              </a:rPr>
              <a:t>根据会计“</a:t>
            </a:r>
            <a:r>
              <a:rPr lang="zh-CN" altLang="en-US" b="1" dirty="0" smtClean="0">
                <a:solidFill>
                  <a:srgbClr val="FF0000"/>
                </a:solidFill>
                <a:latin typeface="+mn-ea"/>
                <a:ea typeface="+mn-ea"/>
                <a:sym typeface="+mn-ea"/>
              </a:rPr>
              <a:t>利润表</a:t>
            </a:r>
            <a:r>
              <a:rPr lang="zh-CN" altLang="en-US" b="1" dirty="0" smtClean="0">
                <a:solidFill>
                  <a:schemeClr val="tx2"/>
                </a:solidFill>
                <a:latin typeface="+mn-ea"/>
                <a:ea typeface="+mn-ea"/>
                <a:sym typeface="+mn-ea"/>
              </a:rPr>
              <a:t>”中“</a:t>
            </a:r>
            <a:r>
              <a:rPr lang="zh-CN" altLang="en-US" b="1" dirty="0" smtClean="0">
                <a:solidFill>
                  <a:srgbClr val="FF0000"/>
                </a:solidFill>
                <a:latin typeface="+mn-ea"/>
                <a:ea typeface="+mn-ea"/>
                <a:sym typeface="+mn-ea"/>
              </a:rPr>
              <a:t>营业利润</a:t>
            </a:r>
            <a:r>
              <a:rPr lang="zh-CN" altLang="en-US" b="1" dirty="0" smtClean="0">
                <a:solidFill>
                  <a:schemeClr val="tx2"/>
                </a:solidFill>
                <a:latin typeface="+mn-ea"/>
                <a:ea typeface="+mn-ea"/>
                <a:sym typeface="+mn-ea"/>
              </a:rPr>
              <a:t>”项目的</a:t>
            </a:r>
            <a:r>
              <a:rPr lang="zh-CN" altLang="en-US" b="1" dirty="0" smtClean="0">
                <a:solidFill>
                  <a:srgbClr val="FF0000"/>
                </a:solidFill>
                <a:latin typeface="+mn-ea"/>
                <a:ea typeface="+mn-ea"/>
                <a:sym typeface="+mn-ea"/>
              </a:rPr>
              <a:t>本年累计数</a:t>
            </a:r>
            <a:r>
              <a:rPr lang="zh-CN" altLang="en-US" b="1" dirty="0" smtClean="0">
                <a:solidFill>
                  <a:schemeClr val="tx2"/>
                </a:solidFill>
                <a:latin typeface="+mn-ea"/>
                <a:ea typeface="+mn-ea"/>
                <a:sym typeface="+mn-ea"/>
              </a:rPr>
              <a:t>填报。</a:t>
            </a:r>
            <a:endParaRPr lang="zh-CN" altLang="en-US"/>
          </a:p>
        </p:txBody>
      </p:sp>
      <p:sp>
        <p:nvSpPr>
          <p:cNvPr id="22" name="矩形 21"/>
          <p:cNvSpPr/>
          <p:nvPr/>
        </p:nvSpPr>
        <p:spPr>
          <a:xfrm>
            <a:off x="4500245" y="4293235"/>
            <a:ext cx="807085" cy="2152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252095" y="2924810"/>
            <a:ext cx="4229100" cy="119888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执行其他企业会计制度的企业</a:t>
            </a:r>
            <a:r>
              <a:rPr lang="zh-CN" altLang="en-US" b="1" dirty="0" smtClean="0">
                <a:solidFill>
                  <a:schemeClr val="tx2"/>
                </a:solidFill>
                <a:latin typeface="+mn-ea"/>
                <a:ea typeface="+mn-ea"/>
                <a:sym typeface="+mn-ea"/>
              </a:rPr>
              <a:t>，根据会计“</a:t>
            </a:r>
            <a:r>
              <a:rPr lang="zh-CN" altLang="en-US" b="1" dirty="0" smtClean="0">
                <a:solidFill>
                  <a:srgbClr val="FF0000"/>
                </a:solidFill>
                <a:latin typeface="+mn-ea"/>
                <a:ea typeface="+mn-ea"/>
                <a:sym typeface="+mn-ea"/>
              </a:rPr>
              <a:t>损益表</a:t>
            </a:r>
            <a:r>
              <a:rPr lang="zh-CN" altLang="en-US" b="1" dirty="0" smtClean="0">
                <a:solidFill>
                  <a:schemeClr val="tx2"/>
                </a:solidFill>
                <a:latin typeface="+mn-ea"/>
                <a:ea typeface="+mn-ea"/>
                <a:sym typeface="+mn-ea"/>
              </a:rPr>
              <a:t>”中</a:t>
            </a:r>
            <a:r>
              <a:rPr lang="zh-CN" altLang="en-US" b="1" dirty="0" smtClean="0">
                <a:solidFill>
                  <a:srgbClr val="FF0000"/>
                </a:solidFill>
                <a:latin typeface="+mn-ea"/>
                <a:ea typeface="+mn-ea"/>
                <a:sym typeface="+mn-ea"/>
              </a:rPr>
              <a:t>“营业利润”</a:t>
            </a:r>
            <a:r>
              <a:rPr lang="zh-CN" altLang="en-US" b="1" dirty="0" smtClean="0">
                <a:solidFill>
                  <a:schemeClr val="tx2"/>
                </a:solidFill>
                <a:latin typeface="+mn-ea"/>
                <a:ea typeface="+mn-ea"/>
                <a:sym typeface="+mn-ea"/>
              </a:rPr>
              <a:t>项目、</a:t>
            </a:r>
            <a:r>
              <a:rPr lang="zh-CN" altLang="en-US" b="1" dirty="0" smtClean="0">
                <a:solidFill>
                  <a:srgbClr val="FF0000"/>
                </a:solidFill>
                <a:latin typeface="+mn-ea"/>
                <a:ea typeface="+mn-ea"/>
                <a:sym typeface="+mn-ea"/>
              </a:rPr>
              <a:t>“投资收益”</a:t>
            </a:r>
            <a:r>
              <a:rPr lang="zh-CN" altLang="en-US" b="1" dirty="0" smtClean="0">
                <a:solidFill>
                  <a:schemeClr val="tx2"/>
                </a:solidFill>
                <a:latin typeface="+mn-ea"/>
                <a:ea typeface="+mn-ea"/>
                <a:sym typeface="+mn-ea"/>
              </a:rPr>
              <a:t>项目的本年累计数</a:t>
            </a:r>
            <a:r>
              <a:rPr lang="zh-CN" altLang="en-US" b="1" dirty="0" smtClean="0">
                <a:solidFill>
                  <a:srgbClr val="FF0000"/>
                </a:solidFill>
                <a:latin typeface="+mn-ea"/>
                <a:ea typeface="+mn-ea"/>
                <a:sym typeface="+mn-ea"/>
              </a:rPr>
              <a:t>之和</a:t>
            </a:r>
            <a:r>
              <a:rPr lang="zh-CN" altLang="en-US" b="1" dirty="0" smtClean="0">
                <a:solidFill>
                  <a:schemeClr val="tx2"/>
                </a:solidFill>
                <a:latin typeface="+mn-ea"/>
                <a:ea typeface="+mn-ea"/>
                <a:sym typeface="+mn-ea"/>
              </a:rPr>
              <a:t>填报。 </a:t>
            </a:r>
            <a:endParaRPr lang="zh-CN" altLang="en-US"/>
          </a:p>
        </p:txBody>
      </p:sp>
      <p:sp>
        <p:nvSpPr>
          <p:cNvPr id="3" name="圆角矩形 2"/>
          <p:cNvSpPr/>
          <p:nvPr/>
        </p:nvSpPr>
        <p:spPr>
          <a:xfrm>
            <a:off x="467997" y="260985"/>
            <a:ext cx="3000375"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2400" b="1" dirty="0"/>
              <a:t>营业利润（</a:t>
            </a:r>
            <a:r>
              <a:rPr lang="en-US" sz="2400" b="1" dirty="0"/>
              <a:t>323</a:t>
            </a:r>
            <a:r>
              <a:rPr lang="zh-CN" altLang="en-US" sz="2400" b="1" dirty="0"/>
              <a:t>）</a:t>
            </a:r>
            <a:endParaRPr lang="zh-CN" altLang="en-US" sz="2400" b="1" dirty="0"/>
          </a:p>
        </p:txBody>
      </p:sp>
      <p:sp>
        <p:nvSpPr>
          <p:cNvPr id="118789" name="圆角矩形 3"/>
          <p:cNvSpPr>
            <a:spLocks noChangeArrowheads="1"/>
          </p:cNvSpPr>
          <p:nvPr/>
        </p:nvSpPr>
        <p:spPr bwMode="auto">
          <a:xfrm>
            <a:off x="611188" y="5357817"/>
            <a:ext cx="8064500" cy="642937"/>
          </a:xfrm>
          <a:prstGeom prst="roundRect">
            <a:avLst>
              <a:gd name="adj" fmla="val 16667"/>
            </a:avLst>
          </a:prstGeom>
          <a:solidFill>
            <a:srgbClr val="FFFF00"/>
          </a:solidFill>
          <a:ln w="25400" algn="ctr">
            <a:solidFill>
              <a:srgbClr val="3366FF"/>
            </a:solidFill>
            <a:round/>
          </a:ln>
        </p:spPr>
        <p:txBody>
          <a:bodyPr anchor="ctr"/>
          <a:p>
            <a:r>
              <a:rPr lang="zh-CN" altLang="en-US" sz="2400" b="1">
                <a:solidFill>
                  <a:schemeClr val="hlink"/>
                </a:solidFill>
                <a:latin typeface="Calibri" panose="020F0502020204030204" pitchFamily="34" charset="0"/>
              </a:rPr>
              <a:t>注意：营业利润（</a:t>
            </a:r>
            <a:r>
              <a:rPr lang="en-US" altLang="zh-CN" sz="2400" b="1">
                <a:solidFill>
                  <a:schemeClr val="hlink"/>
                </a:solidFill>
                <a:latin typeface="Calibri" panose="020F0502020204030204" pitchFamily="34" charset="0"/>
              </a:rPr>
              <a:t>323</a:t>
            </a:r>
            <a:r>
              <a:rPr lang="zh-CN" altLang="en-US" sz="2400" b="1">
                <a:solidFill>
                  <a:schemeClr val="hlink"/>
                </a:solidFill>
                <a:latin typeface="Calibri" panose="020F0502020204030204" pitchFamily="34" charset="0"/>
              </a:rPr>
              <a:t>）和会计口径的营业利润有区别</a:t>
            </a:r>
            <a:endParaRPr lang="en-US" altLang="zh-CN" sz="2400" b="1">
              <a:solidFill>
                <a:schemeClr val="hlink"/>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1637563999164.jpg"/>
          <p:cNvPicPr>
            <a:picLocks noChangeAspect="1"/>
          </p:cNvPicPr>
          <p:nvPr/>
        </p:nvPicPr>
        <p:blipFill>
          <a:blip r:embed="rId1"/>
          <a:srcRect t="27083" b="54167"/>
          <a:stretch>
            <a:fillRect/>
          </a:stretch>
        </p:blipFill>
        <p:spPr>
          <a:xfrm>
            <a:off x="0" y="0"/>
            <a:ext cx="9144000" cy="1857364"/>
          </a:xfrm>
          <a:prstGeom prst="rect">
            <a:avLst/>
          </a:prstGeom>
        </p:spPr>
      </p:pic>
      <p:sp>
        <p:nvSpPr>
          <p:cNvPr id="21506" name="Rectangle 2"/>
          <p:cNvSpPr>
            <a:spLocks noChangeArrowheads="1"/>
          </p:cNvSpPr>
          <p:nvPr/>
        </p:nvSpPr>
        <p:spPr bwMode="auto">
          <a:xfrm>
            <a:off x="428596" y="214290"/>
            <a:ext cx="7605712" cy="645160"/>
          </a:xfrm>
          <a:prstGeom prst="rect">
            <a:avLst/>
          </a:prstGeom>
          <a:noFill/>
          <a:ln w="9525">
            <a:noFill/>
            <a:miter lim="800000"/>
          </a:ln>
        </p:spPr>
        <p:txBody>
          <a:bodyPr>
            <a:spAutoFit/>
          </a:bodyPr>
          <a:lstStyle/>
          <a:p>
            <a:pPr algn="ctr"/>
            <a:r>
              <a:rPr lang="zh-CN" altLang="en-US" sz="3600" b="1" dirty="0">
                <a:solidFill>
                  <a:schemeClr val="accent6">
                    <a:lumMod val="75000"/>
                  </a:schemeClr>
                </a:solidFill>
                <a:latin typeface="Times New Roman" panose="02020603050405020304" pitchFamily="18" charset="0"/>
              </a:rPr>
              <a:t>二、指标填报说明</a:t>
            </a:r>
            <a:endParaRPr lang="zh-CN" altLang="en-US" sz="3600" b="1" dirty="0">
              <a:solidFill>
                <a:schemeClr val="accent6">
                  <a:lumMod val="75000"/>
                </a:schemeClr>
              </a:solidFill>
              <a:latin typeface="Times New Roman" panose="02020603050405020304" pitchFamily="18" charset="0"/>
            </a:endParaRPr>
          </a:p>
        </p:txBody>
      </p:sp>
      <p:sp>
        <p:nvSpPr>
          <p:cNvPr id="21507" name="Rectangle 3"/>
          <p:cNvSpPr>
            <a:spLocks noChangeArrowheads="1"/>
          </p:cNvSpPr>
          <p:nvPr/>
        </p:nvSpPr>
        <p:spPr bwMode="auto">
          <a:xfrm>
            <a:off x="2428860" y="2428868"/>
            <a:ext cx="8893175" cy="3877985"/>
          </a:xfrm>
          <a:prstGeom prst="rect">
            <a:avLst/>
          </a:prstGeom>
          <a:noFill/>
          <a:ln w="9525">
            <a:noFill/>
            <a:miter lim="800000"/>
          </a:ln>
        </p:spPr>
        <p:txBody>
          <a:bodyPr>
            <a:spAutoFit/>
          </a:bodyPr>
          <a:lstStyle/>
          <a:p>
            <a:pPr lvl="1">
              <a:lnSpc>
                <a:spcPct val="150000"/>
              </a:lnSpc>
            </a:pPr>
            <a:r>
              <a:rPr lang="zh-CN" altLang="en-US" sz="3200" b="1" dirty="0" smtClean="0">
                <a:solidFill>
                  <a:srgbClr val="F79646"/>
                </a:solidFill>
              </a:rPr>
              <a:t>                 生产</a:t>
            </a:r>
            <a:r>
              <a:rPr lang="zh-CN" altLang="en-US" sz="3200" b="1" dirty="0">
                <a:solidFill>
                  <a:srgbClr val="F79646"/>
                </a:solidFill>
              </a:rPr>
              <a:t>指标</a:t>
            </a:r>
            <a:endParaRPr lang="zh-CN" altLang="en-US" sz="3200" b="1" dirty="0">
              <a:solidFill>
                <a:srgbClr val="F79646"/>
              </a:solidFill>
            </a:endParaRPr>
          </a:p>
          <a:p>
            <a:pPr lvl="1">
              <a:lnSpc>
                <a:spcPct val="150000"/>
              </a:lnSpc>
            </a:pPr>
            <a:endParaRPr lang="en-US" altLang="zh-CN" sz="3200" b="1" dirty="0">
              <a:solidFill>
                <a:srgbClr val="F79646"/>
              </a:solidFill>
            </a:endParaRPr>
          </a:p>
          <a:p>
            <a:pPr lvl="1">
              <a:lnSpc>
                <a:spcPct val="150000"/>
              </a:lnSpc>
            </a:pPr>
            <a:r>
              <a:rPr lang="en-US" altLang="zh-CN" sz="2400" dirty="0"/>
              <a:t>             《</a:t>
            </a:r>
            <a:r>
              <a:rPr lang="zh-CN" altLang="en-US" sz="2400" dirty="0"/>
              <a:t>建筑业企业生产经营情况</a:t>
            </a:r>
            <a:r>
              <a:rPr lang="en-US" altLang="zh-CN" sz="2400" dirty="0" smtClean="0"/>
              <a:t>》</a:t>
            </a:r>
            <a:endParaRPr lang="en-US" altLang="zh-CN" sz="2400" dirty="0" smtClean="0"/>
          </a:p>
          <a:p>
            <a:pPr lvl="1">
              <a:lnSpc>
                <a:spcPct val="150000"/>
              </a:lnSpc>
            </a:pPr>
            <a:r>
              <a:rPr lang="zh-CN" altLang="en-US" sz="2400" dirty="0" smtClean="0"/>
              <a:t>                          （</a:t>
            </a:r>
            <a:r>
              <a:rPr lang="en-US" altLang="zh-CN" sz="2400" dirty="0"/>
              <a:t>C204-1</a:t>
            </a:r>
            <a:r>
              <a:rPr lang="zh-CN" altLang="en-US" sz="2400" dirty="0"/>
              <a:t>表）</a:t>
            </a:r>
            <a:endParaRPr lang="en-US" altLang="zh-CN" sz="2400" dirty="0"/>
          </a:p>
          <a:p>
            <a:pPr lvl="1">
              <a:lnSpc>
                <a:spcPct val="150000"/>
              </a:lnSpc>
            </a:pPr>
            <a:r>
              <a:rPr lang="en-US" altLang="zh-CN" sz="2400" dirty="0"/>
              <a:t>                 </a:t>
            </a:r>
            <a:endParaRPr lang="zh-CN" altLang="en-US" sz="2400" dirty="0"/>
          </a:p>
          <a:p>
            <a:pPr lvl="1">
              <a:lnSpc>
                <a:spcPct val="150000"/>
              </a:lnSpc>
            </a:pPr>
            <a:endParaRPr lang="zh-CN" altLang="en-US" sz="2800" dirty="0">
              <a:solidFill>
                <a:srgbClr val="F79646"/>
              </a:solidFill>
            </a:endParaRPr>
          </a:p>
        </p:txBody>
      </p:sp>
      <p:pic>
        <p:nvPicPr>
          <p:cNvPr id="6" name="图片 5" descr="hbimg.b0.upaiyun.jpeg"/>
          <p:cNvPicPr>
            <a:picLocks noChangeAspect="1"/>
          </p:cNvPicPr>
          <p:nvPr/>
        </p:nvPicPr>
        <p:blipFill>
          <a:blip r:embed="rId2"/>
          <a:stretch>
            <a:fillRect/>
          </a:stretch>
        </p:blipFill>
        <p:spPr>
          <a:xfrm>
            <a:off x="0" y="2214554"/>
            <a:ext cx="3643306" cy="3629025"/>
          </a:xfrm>
          <a:prstGeom prst="rect">
            <a:avLst/>
          </a:prstGeom>
        </p:spPr>
      </p:pic>
      <p:pic>
        <p:nvPicPr>
          <p:cNvPr id="7" name="Picture 13"/>
          <p:cNvPicPr>
            <a:picLocks noChangeAspect="1" noChangeArrowheads="1"/>
          </p:cNvPicPr>
          <p:nvPr/>
        </p:nvPicPr>
        <p:blipFill>
          <a:blip r:embed="rId3"/>
          <a:srcRect/>
          <a:stretch>
            <a:fillRect/>
          </a:stretch>
        </p:blipFill>
        <p:spPr bwMode="auto">
          <a:xfrm>
            <a:off x="0" y="0"/>
            <a:ext cx="919162" cy="9286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5805" y="185420"/>
            <a:ext cx="5153025" cy="6486525"/>
          </a:xfrm>
          <a:prstGeom prst="rect">
            <a:avLst/>
          </a:prstGeom>
        </p:spPr>
      </p:pic>
      <p:sp>
        <p:nvSpPr>
          <p:cNvPr id="19" name="文本框 18"/>
          <p:cNvSpPr txBox="1"/>
          <p:nvPr/>
        </p:nvSpPr>
        <p:spPr>
          <a:xfrm>
            <a:off x="252095" y="1844675"/>
            <a:ext cx="4229100" cy="922020"/>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dk2"/>
                </a:solidFill>
                <a:sym typeface="+mn-ea"/>
              </a:rPr>
              <a:t>指企业发生的除营业利润以外的收益，主要包括与企业日常活动</a:t>
            </a:r>
            <a:r>
              <a:rPr lang="zh-CN" b="1" dirty="0" smtClean="0">
                <a:solidFill>
                  <a:srgbClr val="FF0000"/>
                </a:solidFill>
                <a:sym typeface="+mn-ea"/>
              </a:rPr>
              <a:t>无关</a:t>
            </a:r>
            <a:r>
              <a:rPr lang="zh-CN" b="1" dirty="0" smtClean="0">
                <a:solidFill>
                  <a:schemeClr val="dk2"/>
                </a:solidFill>
                <a:sym typeface="+mn-ea"/>
              </a:rPr>
              <a:t>的政府补助、盘盈利得、捐赠利得等。</a:t>
            </a:r>
            <a:endParaRPr lang="zh-CN" altLang="en-US"/>
          </a:p>
        </p:txBody>
      </p:sp>
      <p:sp>
        <p:nvSpPr>
          <p:cNvPr id="22" name="矩形 21"/>
          <p:cNvSpPr/>
          <p:nvPr/>
        </p:nvSpPr>
        <p:spPr>
          <a:xfrm>
            <a:off x="4500245" y="4437380"/>
            <a:ext cx="807085" cy="2152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251460" y="2924810"/>
            <a:ext cx="4229100" cy="2130425"/>
          </a:xfrm>
          <a:prstGeom prst="rect">
            <a:avLst/>
          </a:prstGeom>
          <a:solidFill>
            <a:srgbClr val="FFC000"/>
          </a:solidFill>
        </p:spPr>
        <p:txBody>
          <a:bodyPr wrap="square" rtlCol="0" anchor="t">
            <a:spAutoFit/>
          </a:bodyPr>
          <a:p>
            <a:pPr lvl="0">
              <a:lnSpc>
                <a:spcPct val="100000"/>
              </a:lnSpc>
              <a:spcBef>
                <a:spcPct val="0"/>
              </a:spcBef>
              <a:spcAft>
                <a:spcPct val="35000"/>
              </a:spcAft>
            </a:pPr>
            <a:r>
              <a:rPr lang="zh-CN" b="1" dirty="0" smtClean="0">
                <a:solidFill>
                  <a:schemeClr val="accent6">
                    <a:lumMod val="75000"/>
                  </a:schemeClr>
                </a:solidFill>
                <a:sym typeface="+mn-ea"/>
              </a:rPr>
              <a:t>执行《企业会计准则》或《小企业会计准则》的企业</a:t>
            </a:r>
            <a:r>
              <a:rPr lang="zh-CN" b="1" dirty="0" smtClean="0">
                <a:solidFill>
                  <a:schemeClr val="dk2"/>
                </a:solidFill>
                <a:sym typeface="+mn-ea"/>
              </a:rPr>
              <a:t>，根据会计“利润表”中</a:t>
            </a:r>
            <a:r>
              <a:rPr lang="zh-CN" b="1" dirty="0" smtClean="0">
                <a:solidFill>
                  <a:srgbClr val="00B050"/>
                </a:solidFill>
                <a:sym typeface="+mn-ea"/>
              </a:rPr>
              <a:t>“营业外收入”</a:t>
            </a:r>
            <a:r>
              <a:rPr lang="zh-CN" b="1" dirty="0" smtClean="0">
                <a:solidFill>
                  <a:schemeClr val="dk2"/>
                </a:solidFill>
                <a:sym typeface="+mn-ea"/>
              </a:rPr>
              <a:t>项目的</a:t>
            </a:r>
            <a:r>
              <a:rPr lang="zh-CN" b="1" dirty="0" smtClean="0">
                <a:solidFill>
                  <a:srgbClr val="00B050"/>
                </a:solidFill>
                <a:sym typeface="+mn-ea"/>
              </a:rPr>
              <a:t>本年累计数</a:t>
            </a:r>
            <a:r>
              <a:rPr lang="zh-CN" b="1" dirty="0" smtClean="0">
                <a:solidFill>
                  <a:schemeClr val="dk2"/>
                </a:solidFill>
                <a:sym typeface="+mn-ea"/>
              </a:rPr>
              <a:t>填报</a:t>
            </a:r>
            <a:r>
              <a:rPr lang="zh-CN" altLang="en-US" b="1" dirty="0" smtClean="0">
                <a:solidFill>
                  <a:schemeClr val="dk2"/>
                </a:solidFill>
                <a:sym typeface="+mn-ea"/>
              </a:rPr>
              <a:t>。</a:t>
            </a:r>
            <a:endParaRPr lang="en-US" b="1" dirty="0">
              <a:solidFill>
                <a:schemeClr val="tx2"/>
              </a:solidFill>
              <a:latin typeface="+mn-ea"/>
              <a:ea typeface="+mn-ea"/>
            </a:endParaRPr>
          </a:p>
          <a:p>
            <a:pPr lvl="0">
              <a:lnSpc>
                <a:spcPct val="100000"/>
              </a:lnSpc>
              <a:spcBef>
                <a:spcPct val="0"/>
              </a:spcBef>
              <a:spcAft>
                <a:spcPct val="35000"/>
              </a:spcAft>
            </a:pPr>
            <a:r>
              <a:rPr lang="zh-CN" b="1" dirty="0" smtClean="0">
                <a:solidFill>
                  <a:schemeClr val="accent6">
                    <a:lumMod val="75000"/>
                  </a:schemeClr>
                </a:solidFill>
                <a:sym typeface="+mn-ea"/>
              </a:rPr>
              <a:t>执行其他企业会计制度的企业</a:t>
            </a:r>
            <a:r>
              <a:rPr lang="zh-CN" b="1" dirty="0" smtClean="0">
                <a:solidFill>
                  <a:schemeClr val="tx2"/>
                </a:solidFill>
                <a:sym typeface="+mn-ea"/>
              </a:rPr>
              <a:t>，根据会计“损益表”中</a:t>
            </a:r>
            <a:r>
              <a:rPr lang="zh-CN" b="1" dirty="0" smtClean="0">
                <a:solidFill>
                  <a:srgbClr val="FF0000"/>
                </a:solidFill>
                <a:sym typeface="+mn-ea"/>
              </a:rPr>
              <a:t>“</a:t>
            </a:r>
            <a:r>
              <a:rPr lang="zh-CN" b="1" dirty="0" smtClean="0">
                <a:solidFill>
                  <a:srgbClr val="00B050"/>
                </a:solidFill>
                <a:sym typeface="+mn-ea"/>
              </a:rPr>
              <a:t>营业外收入</a:t>
            </a:r>
            <a:r>
              <a:rPr lang="zh-CN" b="1" dirty="0" smtClean="0">
                <a:solidFill>
                  <a:srgbClr val="FF0000"/>
                </a:solidFill>
                <a:sym typeface="+mn-ea"/>
              </a:rPr>
              <a:t>”</a:t>
            </a:r>
            <a:r>
              <a:rPr lang="zh-CN" b="1" dirty="0" smtClean="0">
                <a:solidFill>
                  <a:schemeClr val="tx2">
                    <a:lumMod val="75000"/>
                  </a:schemeClr>
                </a:solidFill>
                <a:sym typeface="+mn-ea"/>
              </a:rPr>
              <a:t>项目</a:t>
            </a:r>
            <a:r>
              <a:rPr lang="zh-CN" b="1" dirty="0" smtClean="0">
                <a:solidFill>
                  <a:schemeClr val="tx2"/>
                </a:solidFill>
                <a:sym typeface="+mn-ea"/>
              </a:rPr>
              <a:t>、</a:t>
            </a:r>
            <a:r>
              <a:rPr lang="zh-CN" b="1" dirty="0" smtClean="0">
                <a:solidFill>
                  <a:srgbClr val="FF0000"/>
                </a:solidFill>
                <a:sym typeface="+mn-ea"/>
              </a:rPr>
              <a:t>“</a:t>
            </a:r>
            <a:r>
              <a:rPr lang="zh-CN" b="1" dirty="0" smtClean="0">
                <a:solidFill>
                  <a:srgbClr val="00B050"/>
                </a:solidFill>
                <a:sym typeface="+mn-ea"/>
              </a:rPr>
              <a:t>补贴收入</a:t>
            </a:r>
            <a:r>
              <a:rPr lang="zh-CN" b="1" dirty="0" smtClean="0">
                <a:solidFill>
                  <a:srgbClr val="FF0000"/>
                </a:solidFill>
                <a:sym typeface="+mn-ea"/>
              </a:rPr>
              <a:t>”</a:t>
            </a:r>
            <a:r>
              <a:rPr lang="zh-CN" b="1" dirty="0" smtClean="0">
                <a:solidFill>
                  <a:schemeClr val="tx2"/>
                </a:solidFill>
                <a:sym typeface="+mn-ea"/>
              </a:rPr>
              <a:t>项目的</a:t>
            </a:r>
            <a:r>
              <a:rPr lang="zh-CN" b="1" dirty="0" smtClean="0">
                <a:solidFill>
                  <a:srgbClr val="00B050"/>
                </a:solidFill>
                <a:sym typeface="+mn-ea"/>
              </a:rPr>
              <a:t>本年累计数</a:t>
            </a:r>
            <a:r>
              <a:rPr lang="zh-CN" b="1" dirty="0" smtClean="0">
                <a:solidFill>
                  <a:srgbClr val="FF0000"/>
                </a:solidFill>
                <a:sym typeface="+mn-ea"/>
              </a:rPr>
              <a:t>之和</a:t>
            </a:r>
            <a:r>
              <a:rPr lang="zh-CN" b="1" dirty="0" smtClean="0">
                <a:solidFill>
                  <a:schemeClr val="tx2"/>
                </a:solidFill>
                <a:sym typeface="+mn-ea"/>
              </a:rPr>
              <a:t>填报。</a:t>
            </a:r>
            <a:endParaRPr lang="zh-CN" altLang="en-US"/>
          </a:p>
        </p:txBody>
      </p:sp>
      <p:sp>
        <p:nvSpPr>
          <p:cNvPr id="4" name="圆角矩形 3"/>
          <p:cNvSpPr/>
          <p:nvPr/>
        </p:nvSpPr>
        <p:spPr>
          <a:xfrm>
            <a:off x="395288" y="332740"/>
            <a:ext cx="3143250"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fontAlgn="auto">
              <a:spcBef>
                <a:spcPts val="0"/>
              </a:spcBef>
              <a:spcAft>
                <a:spcPts val="0"/>
              </a:spcAft>
              <a:defRPr/>
            </a:pPr>
            <a:r>
              <a:rPr lang="zh-CN" altLang="en-US" sz="2400" b="1" dirty="0"/>
              <a:t>营业外收入（</a:t>
            </a:r>
            <a:r>
              <a:rPr lang="en-US" altLang="zh-CN" sz="2400" b="1" dirty="0"/>
              <a:t>325</a:t>
            </a:r>
            <a:r>
              <a:rPr lang="zh-CN" altLang="en-US" sz="2400" b="1" dirty="0"/>
              <a:t>）</a:t>
            </a:r>
            <a:endParaRPr lang="zh-CN" altLang="en-US" sz="2400" b="1" dirty="0"/>
          </a:p>
        </p:txBody>
      </p:sp>
      <p:sp>
        <p:nvSpPr>
          <p:cNvPr id="119812" name="圆角矩形 3"/>
          <p:cNvSpPr>
            <a:spLocks noChangeArrowheads="1"/>
          </p:cNvSpPr>
          <p:nvPr/>
        </p:nvSpPr>
        <p:spPr bwMode="auto">
          <a:xfrm>
            <a:off x="251145" y="5157470"/>
            <a:ext cx="8207375" cy="642938"/>
          </a:xfrm>
          <a:prstGeom prst="roundRect">
            <a:avLst>
              <a:gd name="adj" fmla="val 16667"/>
            </a:avLst>
          </a:prstGeom>
          <a:solidFill>
            <a:srgbClr val="FFFF00"/>
          </a:solidFill>
          <a:ln w="25400" algn="ctr">
            <a:solidFill>
              <a:srgbClr val="3366FF"/>
            </a:solidFill>
            <a:round/>
          </a:ln>
        </p:spPr>
        <p:txBody>
          <a:bodyPr anchor="ctr"/>
          <a:p>
            <a:r>
              <a:rPr lang="zh-CN" altLang="en-US" sz="2400" b="1">
                <a:solidFill>
                  <a:schemeClr val="hlink"/>
                </a:solidFill>
                <a:latin typeface="Calibri" panose="020F0502020204030204" pitchFamily="34" charset="0"/>
              </a:rPr>
              <a:t>注意：营业外收入（</a:t>
            </a:r>
            <a:r>
              <a:rPr lang="en-US" altLang="zh-CN" sz="2400" b="1">
                <a:solidFill>
                  <a:schemeClr val="hlink"/>
                </a:solidFill>
                <a:latin typeface="Calibri" panose="020F0502020204030204" pitchFamily="34" charset="0"/>
              </a:rPr>
              <a:t>325</a:t>
            </a:r>
            <a:r>
              <a:rPr lang="zh-CN" altLang="en-US" sz="2400" b="1">
                <a:solidFill>
                  <a:schemeClr val="hlink"/>
                </a:solidFill>
                <a:latin typeface="Calibri" panose="020F0502020204030204" pitchFamily="34" charset="0"/>
              </a:rPr>
              <a:t>）和会计口径的营业外收入有区别</a:t>
            </a:r>
            <a:endParaRPr lang="en-US" altLang="zh-CN" sz="2400" b="1">
              <a:solidFill>
                <a:schemeClr val="hlink"/>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5805" y="185420"/>
            <a:ext cx="5153025" cy="6486525"/>
          </a:xfrm>
          <a:prstGeom prst="rect">
            <a:avLst/>
          </a:prstGeom>
        </p:spPr>
      </p:pic>
      <p:sp>
        <p:nvSpPr>
          <p:cNvPr id="19" name="文本框 18"/>
          <p:cNvSpPr txBox="1"/>
          <p:nvPr/>
        </p:nvSpPr>
        <p:spPr>
          <a:xfrm>
            <a:off x="323850" y="2637155"/>
            <a:ext cx="6391910" cy="744855"/>
          </a:xfrm>
          <a:prstGeom prst="rect">
            <a:avLst/>
          </a:prstGeom>
          <a:solidFill>
            <a:srgbClr val="FFC000"/>
          </a:solidFill>
        </p:spPr>
        <p:txBody>
          <a:bodyPr wrap="square" rtlCol="0" anchor="t">
            <a:spAutoFit/>
          </a:bodyPr>
          <a:p>
            <a:pPr lvl="0" algn="l" rtl="0">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企业会计准则</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或</a:t>
            </a:r>
            <a:r>
              <a:rPr lang="en-US" altLang="zh-CN" b="1" dirty="0" smtClean="0">
                <a:solidFill>
                  <a:schemeClr val="accent6">
                    <a:lumMod val="75000"/>
                  </a:schemeClr>
                </a:solidFill>
                <a:latin typeface="+mn-ea"/>
                <a:ea typeface="+mn-ea"/>
                <a:sym typeface="+mn-ea"/>
              </a:rPr>
              <a:t> 《</a:t>
            </a:r>
            <a:r>
              <a:rPr lang="zh-CN" altLang="en-US" b="1" dirty="0" smtClean="0">
                <a:solidFill>
                  <a:schemeClr val="accent6">
                    <a:lumMod val="75000"/>
                  </a:schemeClr>
                </a:solidFill>
                <a:latin typeface="+mn-ea"/>
                <a:ea typeface="+mn-ea"/>
                <a:sym typeface="+mn-ea"/>
              </a:rPr>
              <a:t>小企业会计则</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的企业，</a:t>
            </a:r>
            <a:endParaRPr lang="zh-CN" altLang="en-US" b="1" dirty="0" smtClean="0">
              <a:solidFill>
                <a:schemeClr val="accent6">
                  <a:lumMod val="75000"/>
                </a:schemeClr>
              </a:solidFill>
              <a:latin typeface="+mn-ea"/>
              <a:ea typeface="+mn-ea"/>
              <a:sym typeface="+mn-ea"/>
            </a:endParaRPr>
          </a:p>
          <a:p>
            <a:pPr lvl="0" algn="l" rtl="0">
              <a:lnSpc>
                <a:spcPct val="100000"/>
              </a:lnSpc>
              <a:spcBef>
                <a:spcPct val="0"/>
              </a:spcBef>
              <a:spcAft>
                <a:spcPct val="35000"/>
              </a:spcAft>
            </a:pPr>
            <a:r>
              <a:rPr lang="zh-CN" altLang="en-US" b="1" dirty="0" smtClean="0">
                <a:solidFill>
                  <a:schemeClr val="tx2"/>
                </a:solidFill>
                <a:latin typeface="+mn-ea"/>
                <a:ea typeface="+mn-ea"/>
                <a:sym typeface="+mn-ea"/>
              </a:rPr>
              <a:t>利润总额</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营业利润</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营业外收入</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营业外支出。</a:t>
            </a:r>
            <a:endParaRPr lang="zh-CN" altLang="en-US"/>
          </a:p>
        </p:txBody>
      </p:sp>
      <p:sp>
        <p:nvSpPr>
          <p:cNvPr id="22" name="矩形 21"/>
          <p:cNvSpPr/>
          <p:nvPr/>
        </p:nvSpPr>
        <p:spPr>
          <a:xfrm>
            <a:off x="4572000" y="4725035"/>
            <a:ext cx="807085" cy="2152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323850" y="3644900"/>
            <a:ext cx="5224780" cy="1022350"/>
          </a:xfrm>
          <a:prstGeom prst="rect">
            <a:avLst/>
          </a:prstGeom>
          <a:solidFill>
            <a:srgbClr val="FFC000"/>
          </a:solidFill>
        </p:spPr>
        <p:txBody>
          <a:bodyPr wrap="square" rtlCol="0" anchor="t">
            <a:spAutoFit/>
          </a:bodyPr>
          <a:p>
            <a:pPr lvl="0" algn="l">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执行其他会计制度的企业，</a:t>
            </a:r>
            <a:endParaRPr lang="en-US" altLang="zh-CN" b="1" dirty="0" smtClean="0">
              <a:solidFill>
                <a:schemeClr val="accent6">
                  <a:lumMod val="75000"/>
                </a:schemeClr>
              </a:solidFill>
              <a:latin typeface="+mn-ea"/>
              <a:ea typeface="+mn-ea"/>
            </a:endParaRPr>
          </a:p>
          <a:p>
            <a:pPr lvl="0" algn="l">
              <a:lnSpc>
                <a:spcPct val="100000"/>
              </a:lnSpc>
              <a:spcBef>
                <a:spcPct val="0"/>
              </a:spcBef>
              <a:spcAft>
                <a:spcPct val="35000"/>
              </a:spcAft>
            </a:pPr>
            <a:r>
              <a:rPr lang="zh-CN" altLang="en-US" b="1" dirty="0" smtClean="0">
                <a:solidFill>
                  <a:schemeClr val="tx2"/>
                </a:solidFill>
                <a:latin typeface="+mn-ea"/>
                <a:ea typeface="+mn-ea"/>
                <a:sym typeface="+mn-ea"/>
              </a:rPr>
              <a:t>利润总额</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营业利润（会计口径）</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投资收益</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补贴收入</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营业外收入（会计口径）</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营业外支出</a:t>
            </a:r>
            <a:endParaRPr lang="zh-CN" altLang="en-US"/>
          </a:p>
        </p:txBody>
      </p:sp>
      <p:sp>
        <p:nvSpPr>
          <p:cNvPr id="3" name="圆角矩形 2"/>
          <p:cNvSpPr/>
          <p:nvPr/>
        </p:nvSpPr>
        <p:spPr>
          <a:xfrm>
            <a:off x="467995" y="185104"/>
            <a:ext cx="2571750"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利润总额（</a:t>
            </a:r>
            <a:r>
              <a:rPr lang="en-US" altLang="zh-CN" sz="2400" b="1" dirty="0"/>
              <a:t>327</a:t>
            </a:r>
            <a:r>
              <a:rPr lang="zh-CN" altLang="en-US" sz="2400" b="1" dirty="0"/>
              <a:t>）</a:t>
            </a:r>
            <a:endParaRPr lang="en-US" altLang="zh-CN" sz="2400" b="1"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995805" y="185420"/>
            <a:ext cx="5153025" cy="6486525"/>
          </a:xfrm>
          <a:prstGeom prst="rect">
            <a:avLst/>
          </a:prstGeom>
        </p:spPr>
      </p:pic>
      <p:sp>
        <p:nvSpPr>
          <p:cNvPr id="19" name="文本框 18"/>
          <p:cNvSpPr txBox="1"/>
          <p:nvPr/>
        </p:nvSpPr>
        <p:spPr>
          <a:xfrm>
            <a:off x="323850" y="2637155"/>
            <a:ext cx="6391910" cy="744855"/>
          </a:xfrm>
          <a:prstGeom prst="rect">
            <a:avLst/>
          </a:prstGeom>
          <a:solidFill>
            <a:srgbClr val="FFC000"/>
          </a:solidFill>
        </p:spPr>
        <p:txBody>
          <a:bodyPr wrap="square" rtlCol="0" anchor="t">
            <a:spAutoFit/>
          </a:bodyPr>
          <a:p>
            <a:pPr lvl="0" algn="l" rtl="0">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企业会计准则</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或</a:t>
            </a:r>
            <a:r>
              <a:rPr lang="en-US" altLang="zh-CN" b="1" dirty="0" smtClean="0">
                <a:solidFill>
                  <a:schemeClr val="accent6">
                    <a:lumMod val="75000"/>
                  </a:schemeClr>
                </a:solidFill>
                <a:latin typeface="+mn-ea"/>
                <a:ea typeface="+mn-ea"/>
                <a:sym typeface="+mn-ea"/>
              </a:rPr>
              <a:t> 《</a:t>
            </a:r>
            <a:r>
              <a:rPr lang="zh-CN" altLang="en-US" b="1" dirty="0" smtClean="0">
                <a:solidFill>
                  <a:schemeClr val="accent6">
                    <a:lumMod val="75000"/>
                  </a:schemeClr>
                </a:solidFill>
                <a:latin typeface="+mn-ea"/>
                <a:ea typeface="+mn-ea"/>
                <a:sym typeface="+mn-ea"/>
              </a:rPr>
              <a:t>小企业会计则</a:t>
            </a:r>
            <a:r>
              <a:rPr lang="en-US" altLang="zh-CN" b="1" dirty="0" smtClean="0">
                <a:solidFill>
                  <a:schemeClr val="accent6">
                    <a:lumMod val="75000"/>
                  </a:schemeClr>
                </a:solidFill>
                <a:latin typeface="+mn-ea"/>
                <a:ea typeface="+mn-ea"/>
                <a:sym typeface="+mn-ea"/>
              </a:rPr>
              <a:t>》</a:t>
            </a:r>
            <a:r>
              <a:rPr lang="zh-CN" altLang="en-US" b="1" dirty="0" smtClean="0">
                <a:solidFill>
                  <a:schemeClr val="accent6">
                    <a:lumMod val="75000"/>
                  </a:schemeClr>
                </a:solidFill>
                <a:latin typeface="+mn-ea"/>
                <a:ea typeface="+mn-ea"/>
                <a:sym typeface="+mn-ea"/>
              </a:rPr>
              <a:t>的企业，</a:t>
            </a:r>
            <a:endParaRPr lang="zh-CN" altLang="en-US" b="1" dirty="0" smtClean="0">
              <a:solidFill>
                <a:schemeClr val="accent6">
                  <a:lumMod val="75000"/>
                </a:schemeClr>
              </a:solidFill>
              <a:latin typeface="+mn-ea"/>
              <a:ea typeface="+mn-ea"/>
              <a:sym typeface="+mn-ea"/>
            </a:endParaRPr>
          </a:p>
          <a:p>
            <a:pPr lvl="0" algn="l" rtl="0">
              <a:lnSpc>
                <a:spcPct val="100000"/>
              </a:lnSpc>
              <a:spcBef>
                <a:spcPct val="0"/>
              </a:spcBef>
              <a:spcAft>
                <a:spcPct val="35000"/>
              </a:spcAft>
            </a:pPr>
            <a:r>
              <a:rPr lang="zh-CN" altLang="en-US" b="1" dirty="0" smtClean="0">
                <a:solidFill>
                  <a:schemeClr val="tx2"/>
                </a:solidFill>
                <a:latin typeface="+mn-ea"/>
                <a:ea typeface="+mn-ea"/>
                <a:sym typeface="+mn-ea"/>
              </a:rPr>
              <a:t>利润总额</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营业利润</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营业外收入</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营业外支出。</a:t>
            </a:r>
            <a:endParaRPr lang="zh-CN" altLang="en-US"/>
          </a:p>
        </p:txBody>
      </p:sp>
      <p:sp>
        <p:nvSpPr>
          <p:cNvPr id="22" name="矩形 21"/>
          <p:cNvSpPr/>
          <p:nvPr/>
        </p:nvSpPr>
        <p:spPr>
          <a:xfrm>
            <a:off x="4572000" y="4725035"/>
            <a:ext cx="807085" cy="2152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323850" y="3644900"/>
            <a:ext cx="5224780" cy="1022350"/>
          </a:xfrm>
          <a:prstGeom prst="rect">
            <a:avLst/>
          </a:prstGeom>
          <a:solidFill>
            <a:srgbClr val="FFC000"/>
          </a:solidFill>
        </p:spPr>
        <p:txBody>
          <a:bodyPr wrap="square" rtlCol="0" anchor="t">
            <a:spAutoFit/>
          </a:bodyPr>
          <a:p>
            <a:pPr lvl="0" algn="l">
              <a:lnSpc>
                <a:spcPct val="100000"/>
              </a:lnSpc>
              <a:spcBef>
                <a:spcPct val="0"/>
              </a:spcBef>
              <a:spcAft>
                <a:spcPct val="35000"/>
              </a:spcAft>
            </a:pPr>
            <a:r>
              <a:rPr lang="zh-CN" altLang="en-US" b="1" dirty="0" smtClean="0">
                <a:solidFill>
                  <a:schemeClr val="accent6">
                    <a:lumMod val="75000"/>
                  </a:schemeClr>
                </a:solidFill>
                <a:latin typeface="+mn-ea"/>
                <a:ea typeface="+mn-ea"/>
                <a:sym typeface="+mn-ea"/>
              </a:rPr>
              <a:t>执行其他会计制度的企业，</a:t>
            </a:r>
            <a:endParaRPr lang="en-US" altLang="zh-CN" b="1" dirty="0" smtClean="0">
              <a:solidFill>
                <a:schemeClr val="accent6">
                  <a:lumMod val="75000"/>
                </a:schemeClr>
              </a:solidFill>
              <a:latin typeface="+mn-ea"/>
              <a:ea typeface="+mn-ea"/>
            </a:endParaRPr>
          </a:p>
          <a:p>
            <a:pPr lvl="0" algn="l">
              <a:lnSpc>
                <a:spcPct val="100000"/>
              </a:lnSpc>
              <a:spcBef>
                <a:spcPct val="0"/>
              </a:spcBef>
              <a:spcAft>
                <a:spcPct val="35000"/>
              </a:spcAft>
            </a:pPr>
            <a:r>
              <a:rPr lang="zh-CN" altLang="en-US" b="1" dirty="0" smtClean="0">
                <a:solidFill>
                  <a:schemeClr val="tx2"/>
                </a:solidFill>
                <a:latin typeface="+mn-ea"/>
                <a:ea typeface="+mn-ea"/>
                <a:sym typeface="+mn-ea"/>
              </a:rPr>
              <a:t>利润总额</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营业利润（会计口径）</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投资收益</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补贴收入</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营业外收入（会计口径）</a:t>
            </a:r>
            <a:r>
              <a:rPr lang="en-US" altLang="zh-CN" b="1" dirty="0" smtClean="0">
                <a:solidFill>
                  <a:schemeClr val="tx2"/>
                </a:solidFill>
                <a:latin typeface="+mn-ea"/>
                <a:ea typeface="+mn-ea"/>
                <a:sym typeface="+mn-ea"/>
              </a:rPr>
              <a:t>-</a:t>
            </a:r>
            <a:r>
              <a:rPr lang="zh-CN" altLang="en-US" b="1" dirty="0" smtClean="0">
                <a:solidFill>
                  <a:schemeClr val="tx2"/>
                </a:solidFill>
                <a:latin typeface="+mn-ea"/>
                <a:ea typeface="+mn-ea"/>
                <a:sym typeface="+mn-ea"/>
              </a:rPr>
              <a:t>营业外支出</a:t>
            </a:r>
            <a:endParaRPr lang="zh-CN" altLang="en-US"/>
          </a:p>
        </p:txBody>
      </p:sp>
      <p:sp>
        <p:nvSpPr>
          <p:cNvPr id="3" name="圆角矩形 2"/>
          <p:cNvSpPr/>
          <p:nvPr/>
        </p:nvSpPr>
        <p:spPr>
          <a:xfrm>
            <a:off x="467995" y="185104"/>
            <a:ext cx="2571750" cy="6429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利润总额（</a:t>
            </a:r>
            <a:r>
              <a:rPr lang="en-US" altLang="zh-CN" sz="2400" b="1" dirty="0"/>
              <a:t>327</a:t>
            </a:r>
            <a:r>
              <a:rPr lang="zh-CN" altLang="en-US" sz="2400" b="1" dirty="0"/>
              <a:t>）</a:t>
            </a:r>
            <a:endParaRPr lang="en-US" altLang="zh-CN" sz="2400" b="1"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a:xfrm>
            <a:off x="6617018" y="5504498"/>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graphicFrame>
        <p:nvGraphicFramePr>
          <p:cNvPr id="14" name="表格 13"/>
          <p:cNvGraphicFramePr>
            <a:graphicFrameLocks noGrp="1"/>
          </p:cNvGraphicFramePr>
          <p:nvPr/>
        </p:nvGraphicFramePr>
        <p:xfrm>
          <a:off x="254544" y="1442086"/>
          <a:ext cx="5730875" cy="1736090"/>
        </p:xfrm>
        <a:graphic>
          <a:graphicData uri="http://schemas.openxmlformats.org/drawingml/2006/table">
            <a:tbl>
              <a:tblPr/>
              <a:tblGrid>
                <a:gridCol w="3449320"/>
                <a:gridCol w="888365"/>
                <a:gridCol w="487045"/>
                <a:gridCol w="906145"/>
              </a:tblGrid>
              <a:tr h="502285">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006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三、人工成本及增值税</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a:t>
                      </a:r>
                      <a:endPar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a:t>
                      </a:r>
                      <a:endPar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76555">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应付职工薪酬（本年贷方累计发生额）</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401</a:t>
                      </a:r>
                      <a:endPar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7719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a:t>
                      </a:r>
                      <a:r>
                        <a:rPr kumimoji="0" 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应交增值税（本年累计发生额）</a:t>
                      </a:r>
                      <a:endParaRPr kumimoji="0" 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402</a:t>
                      </a:r>
                      <a:endPar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5" name="文本框 4"/>
          <p:cNvSpPr txBox="1"/>
          <p:nvPr/>
        </p:nvSpPr>
        <p:spPr>
          <a:xfrm>
            <a:off x="5003800" y="735330"/>
            <a:ext cx="3521710" cy="521970"/>
          </a:xfrm>
          <a:prstGeom prst="rect">
            <a:avLst/>
          </a:prstGeom>
          <a:solidFill>
            <a:schemeClr val="accent6">
              <a:lumMod val="60000"/>
              <a:lumOff val="40000"/>
            </a:schemeClr>
          </a:solidFill>
        </p:spPr>
        <p:txBody>
          <a:bodyPr wrap="square" rtlCol="0">
            <a:spAutoFit/>
          </a:bodyPr>
          <a:p>
            <a:r>
              <a:rPr lang="zh-CN" altLang="en-US" sz="2800" b="1">
                <a:solidFill>
                  <a:srgbClr val="FF0000"/>
                </a:solidFill>
                <a:latin typeface="微软雅黑" panose="020B0503020204020204" pitchFamily="34" charset="-122"/>
                <a:ea typeface="微软雅黑" panose="020B0503020204020204" pitchFamily="34" charset="-122"/>
              </a:rPr>
              <a:t>数据核查重点指标！</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9" name="矩形 8"/>
          <p:cNvSpPr/>
          <p:nvPr/>
        </p:nvSpPr>
        <p:spPr>
          <a:xfrm>
            <a:off x="5292090" y="1557020"/>
            <a:ext cx="1801495" cy="5715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易错指标</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467995" y="3357245"/>
            <a:ext cx="7577455" cy="1753235"/>
          </a:xfrm>
          <a:prstGeom prst="rect">
            <a:avLst/>
          </a:prstGeom>
          <a:solidFill>
            <a:schemeClr val="accent6">
              <a:lumMod val="60000"/>
              <a:lumOff val="40000"/>
            </a:schemeClr>
          </a:solidFill>
        </p:spPr>
        <p:txBody>
          <a:bodyPr wrap="square" rtlCol="0" anchor="t">
            <a:spAutoFit/>
          </a:bodyPr>
          <a:p>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lt"/>
              </a:rPr>
              <a:t>指企业为获得职工提供的服务或解除劳动关系而给予的各种形式的报酬或补偿。包括</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lt"/>
              </a:rPr>
              <a:t>职工工资、奖金、津贴和补贴，职工福利费，</a:t>
            </a:r>
            <a:r>
              <a:rPr lang="zh-CN" altLang="en-US" b="1" u="sng" dirty="0">
                <a:latin typeface="微软雅黑" panose="020B0503020204020204" pitchFamily="34" charset="-122"/>
                <a:ea typeface="微软雅黑" panose="020B0503020204020204" pitchFamily="34" charset="-122"/>
                <a:cs typeface="微软雅黑" panose="020B0503020204020204" pitchFamily="34" charset="-122"/>
                <a:sym typeface="+mn-lt"/>
              </a:rPr>
              <a:t>医疗保险费、养老保险费、失业保险费、工伤保险费和生育保险费等社会保险费，住房公积金</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lt"/>
              </a:rPr>
              <a:t>，工会经费和职工教育经费，带薪缺勤，利润分享计划，非货币性福利，辞退福利和其他</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lt"/>
              </a:rPr>
              <a:t>为获得职工提供的服务而给予的报酬或补偿。</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lt"/>
            </a:endParaRPr>
          </a:p>
          <a:p>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lt"/>
              </a:rPr>
              <a:t>其中，社会保险和住房公积金应包括</a:t>
            </a:r>
            <a:r>
              <a:rPr lang="zh-CN" altLang="en-US"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lt"/>
              </a:rPr>
              <a:t>单位和个人</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lt"/>
              </a:rPr>
              <a:t>负担部分。</a:t>
            </a:r>
            <a:endParaRPr lang="zh-CN" altLang="en-US">
              <a:latin typeface="微软雅黑" panose="020B0503020204020204" pitchFamily="34" charset="-122"/>
              <a:ea typeface="微软雅黑" panose="020B0503020204020204" pitchFamily="34" charset="-122"/>
            </a:endParaRPr>
          </a:p>
        </p:txBody>
      </p:sp>
      <p:sp>
        <p:nvSpPr>
          <p:cNvPr id="22" name="矩形 21"/>
          <p:cNvSpPr/>
          <p:nvPr/>
        </p:nvSpPr>
        <p:spPr>
          <a:xfrm>
            <a:off x="539750" y="2420620"/>
            <a:ext cx="3088640" cy="4057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nvSpPr>
        <p:spPr>
          <a:xfrm>
            <a:off x="467995" y="185420"/>
            <a:ext cx="2936875" cy="642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应付职工薪酬 </a:t>
            </a:r>
            <a:r>
              <a:rPr lang="en-US" altLang="zh-CN" sz="2400" b="1" dirty="0"/>
              <a:t>401</a:t>
            </a:r>
            <a:endParaRPr lang="en-US" altLang="zh-CN" sz="2400" b="1"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a:xfrm>
            <a:off x="5882640" y="5530215"/>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21" name="矩形 20"/>
          <p:cNvSpPr/>
          <p:nvPr/>
        </p:nvSpPr>
        <p:spPr>
          <a:xfrm>
            <a:off x="467201" y="908368"/>
            <a:ext cx="7328059" cy="3974783"/>
          </a:xfrm>
          <a:prstGeom prst="rect">
            <a:avLst/>
          </a:prstGeom>
        </p:spPr>
        <p:txBody>
          <a:bodyPr wrap="square">
            <a:noAutofit/>
          </a:bodyPr>
          <a:p>
            <a:pPr algn="just">
              <a:lnSpc>
                <a:spcPct val="15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应付职工薪酬计算方法</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algn="just">
              <a:lnSpc>
                <a:spcPct val="150000"/>
              </a:lnSpc>
            </a:pPr>
            <a:r>
              <a:rPr lang="en-US" altLang="zh-CN"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 </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会计科目涵盖健全核算完整时：按照应付职工薪酬贷方本年累计发生额填报。</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gn="just">
              <a:lnSpc>
                <a:spcPct val="150000"/>
              </a:lnSpc>
            </a:pPr>
            <a:r>
              <a:rPr kumimoji="1" lang="en-US" altLang="zh-CN" sz="1600" b="1" kern="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2.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未设置“应付职工薪酬”科目或科目内容与统计口径不一致的，需按统计口径归并填报</a:t>
            </a:r>
            <a:r>
              <a:rPr kumimoji="1" lang="zh-CN" altLang="en-US" sz="1600" b="1" ker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。如只包含了工资，社保、公积金，未包含工会经费、职工教育经费等直接记入成本费用项目时，则根据应付职工薪酬对应的成本费用科目计算。可能涉及到的科目包括：</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管理费用、销售费用、生产成本、制造费用、在建工程、研发支出等。</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150000"/>
              </a:lnSpc>
              <a:spcBef>
                <a:spcPct val="0"/>
              </a:spcBef>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社会保险费和住房公积金应包含</a:t>
            </a:r>
            <a:r>
              <a:rPr lang="zh-CN" altLang="en-US" sz="16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单位和个人负担部分</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Bef>
                <a:spcPct val="0"/>
              </a:spcBef>
            </a:pPr>
            <a:r>
              <a:rPr lang="en-US" altLang="zh-CN"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应付职工薪酬不同于从业人员工资总额。应付职工薪酬为</a:t>
            </a:r>
            <a:r>
              <a:rPr lang="zh-CN" altLang="en-US"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计提税前工资数</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，从业人员工资总额为</a:t>
            </a:r>
            <a:r>
              <a:rPr lang="zh-CN" altLang="en-US"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实发税前工资数</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（薪酬</a:t>
            </a:r>
            <a:r>
              <a:rPr lang="en-US" altLang="zh-CN"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工资）</a:t>
            </a:r>
            <a:r>
              <a:rPr lang="en-US" altLang="zh-CN" sz="16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当两个指标数值相等时，会重点审核。</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800100" lvl="1" indent="-342900" algn="just">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C203表的应付职工薪酬是包含单位和个人缴纳的社会保险费等</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a:p>
            <a:pPr marL="800100" lvl="1" indent="-342900" algn="just">
              <a:lnSpc>
                <a:spcPct val="150000"/>
              </a:lnSpc>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cs typeface="微软雅黑" panose="020B0503020204020204" pitchFamily="34" charset="-122"/>
                <a:sym typeface="+mn-ea"/>
              </a:rPr>
              <a:t>201-1表的从业人员工资总额是不包含单位缴纳的社会保险费等</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矩形 4"/>
          <p:cNvSpPr/>
          <p:nvPr/>
        </p:nvSpPr>
        <p:spPr>
          <a:xfrm>
            <a:off x="251460" y="11652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187450" y="981075"/>
            <a:ext cx="6252210" cy="4246245"/>
          </a:xfrm>
          <a:prstGeom prst="rect">
            <a:avLst/>
          </a:prstGeom>
          <a:noFill/>
        </p:spPr>
        <p:txBody>
          <a:bodyPr wrap="square" rtlCol="0" anchor="t">
            <a:spAutoFit/>
          </a:bodyPr>
          <a:p>
            <a:pPr algn="l" fontAlgn="base"/>
            <a:r>
              <a:rPr>
                <a:latin typeface="宋体" panose="02010600030101010101" pitchFamily="2" charset="-122"/>
                <a:cs typeface="宋体" panose="02010600030101010101" pitchFamily="2" charset="-122"/>
                <a:sym typeface="+mn-ea"/>
              </a:rPr>
              <a:t>案例：北京XX有限责任公司统计违法案</a:t>
            </a:r>
            <a:endParaRPr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base"/>
            <a:r>
              <a:rPr lang="en-US">
                <a:latin typeface="宋体" panose="02010600030101010101" pitchFamily="2" charset="-122"/>
                <a:cs typeface="宋体" panose="02010600030101010101" pitchFamily="2" charset="-122"/>
                <a:sym typeface="+mn-ea"/>
              </a:rPr>
              <a:t>    </a:t>
            </a:r>
            <a:r>
              <a:rPr>
                <a:latin typeface="宋体" panose="02010600030101010101" pitchFamily="2" charset="-122"/>
                <a:cs typeface="宋体" panose="02010600030101010101" pitchFamily="2" charset="-122"/>
                <a:sym typeface="+mn-ea"/>
              </a:rPr>
              <a:t>2023年8月，北京市统计局对北京XX有限责任公司开展统计执法检查。该单位主要业务活动是提供餐饮服务。在对应付职工薪酬指标的检查中发现，统计人员是按照科目余额表中应付职工薪酬本年贷方累计发生额填报。通过检查，</a:t>
            </a:r>
            <a:r>
              <a:rPr b="1">
                <a:latin typeface="宋体" panose="02010600030101010101" pitchFamily="2" charset="-122"/>
                <a:cs typeface="宋体" panose="02010600030101010101" pitchFamily="2" charset="-122"/>
                <a:sym typeface="+mn-ea"/>
              </a:rPr>
              <a:t>该单位在科目余额表</a:t>
            </a:r>
            <a:r>
              <a:rPr b="1">
                <a:solidFill>
                  <a:srgbClr val="FF0000"/>
                </a:solidFill>
                <a:latin typeface="宋体" panose="02010600030101010101" pitchFamily="2" charset="-122"/>
                <a:cs typeface="宋体" panose="02010600030101010101" pitchFamily="2" charset="-122"/>
                <a:sym typeface="+mn-ea"/>
              </a:rPr>
              <a:t>销售费用</a:t>
            </a:r>
            <a:r>
              <a:rPr b="1">
                <a:latin typeface="宋体" panose="02010600030101010101" pitchFamily="2" charset="-122"/>
                <a:cs typeface="宋体" panose="02010600030101010101" pitchFamily="2" charset="-122"/>
                <a:sym typeface="+mn-ea"/>
              </a:rPr>
              <a:t>和</a:t>
            </a:r>
            <a:r>
              <a:rPr b="1">
                <a:solidFill>
                  <a:srgbClr val="FF0000"/>
                </a:solidFill>
                <a:latin typeface="宋体" panose="02010600030101010101" pitchFamily="2" charset="-122"/>
                <a:cs typeface="宋体" panose="02010600030101010101" pitchFamily="2" charset="-122"/>
                <a:sym typeface="+mn-ea"/>
              </a:rPr>
              <a:t>管理费用</a:t>
            </a:r>
            <a:r>
              <a:rPr b="1">
                <a:latin typeface="宋体" panose="02010600030101010101" pitchFamily="2" charset="-122"/>
                <a:cs typeface="宋体" panose="02010600030101010101" pitchFamily="2" charset="-122"/>
                <a:sym typeface="+mn-ea"/>
              </a:rPr>
              <a:t>中设置了员工宿舍租赁费和餐费</a:t>
            </a:r>
            <a:r>
              <a:rPr>
                <a:latin typeface="宋体" panose="02010600030101010101" pitchFamily="2" charset="-122"/>
                <a:cs typeface="宋体" panose="02010600030101010101" pitchFamily="2" charset="-122"/>
                <a:sym typeface="+mn-ea"/>
              </a:rPr>
              <a:t>。通过询问，该单位为员工</a:t>
            </a:r>
            <a:r>
              <a:rPr>
                <a:solidFill>
                  <a:srgbClr val="FF0000"/>
                </a:solidFill>
                <a:latin typeface="宋体" panose="02010600030101010101" pitchFamily="2" charset="-122"/>
                <a:cs typeface="宋体" panose="02010600030101010101" pitchFamily="2" charset="-122"/>
                <a:sym typeface="+mn-ea"/>
              </a:rPr>
              <a:t>免费提供食宿</a:t>
            </a:r>
            <a:r>
              <a:rPr>
                <a:latin typeface="宋体" panose="02010600030101010101" pitchFamily="2" charset="-122"/>
                <a:cs typeface="宋体" panose="02010600030101010101" pitchFamily="2" charset="-122"/>
                <a:sym typeface="+mn-ea"/>
              </a:rPr>
              <a:t>。因员工宿舍租赁费和餐费未过录至应付职工薪酬科目中，该单位直接使用应付职工薪酬科目贷方累计发生额填报，造成了上报数和检查数相差804千元，差错率13.64%。</a:t>
            </a:r>
            <a:endParaRPr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base"/>
            <a:r>
              <a:rPr lang="en-US">
                <a:latin typeface="宋体" panose="02010600030101010101" pitchFamily="2" charset="-122"/>
                <a:cs typeface="宋体" panose="02010600030101010101" pitchFamily="2" charset="-122"/>
                <a:sym typeface="+mn-ea"/>
              </a:rPr>
              <a:t>    </a:t>
            </a:r>
            <a:r>
              <a:rPr>
                <a:latin typeface="宋体" panose="02010600030101010101" pitchFamily="2" charset="-122"/>
                <a:cs typeface="宋体" panose="02010600030101010101" pitchFamily="2" charset="-122"/>
                <a:sym typeface="+mn-ea"/>
              </a:rPr>
              <a:t>统计报表制度规定，</a:t>
            </a:r>
            <a:r>
              <a:rPr b="1">
                <a:latin typeface="宋体" panose="02010600030101010101" pitchFamily="2" charset="-122"/>
                <a:cs typeface="宋体" panose="02010600030101010101" pitchFamily="2" charset="-122"/>
                <a:sym typeface="+mn-ea"/>
              </a:rPr>
              <a:t>应付职工薪酬包含</a:t>
            </a:r>
            <a:r>
              <a:rPr b="1">
                <a:solidFill>
                  <a:srgbClr val="FF0000"/>
                </a:solidFill>
                <a:latin typeface="宋体" panose="02010600030101010101" pitchFamily="2" charset="-122"/>
                <a:cs typeface="宋体" panose="02010600030101010101" pitchFamily="2" charset="-122"/>
                <a:sym typeface="+mn-ea"/>
              </a:rPr>
              <a:t>福利费</a:t>
            </a:r>
            <a:r>
              <a:rPr>
                <a:latin typeface="宋体" panose="02010600030101010101" pitchFamily="2" charset="-122"/>
                <a:cs typeface="宋体" panose="02010600030101010101" pitchFamily="2" charset="-122"/>
                <a:sym typeface="+mn-ea"/>
              </a:rPr>
              <a:t>。通常企业在应付职工薪酬下设福利费二级科目，并在相</a:t>
            </a:r>
            <a:r>
              <a:rPr>
                <a:solidFill>
                  <a:srgbClr val="FF0000"/>
                </a:solidFill>
                <a:latin typeface="宋体" panose="02010600030101010101" pitchFamily="2" charset="-122"/>
                <a:cs typeface="宋体" panose="02010600030101010101" pitchFamily="2" charset="-122"/>
                <a:sym typeface="+mn-ea"/>
              </a:rPr>
              <a:t>关成本费用中设置福利费科目</a:t>
            </a:r>
            <a:r>
              <a:rPr>
                <a:latin typeface="宋体" panose="02010600030101010101" pitchFamily="2" charset="-122"/>
                <a:cs typeface="宋体" panose="02010600030101010101" pitchFamily="2" charset="-122"/>
                <a:sym typeface="+mn-ea"/>
              </a:rPr>
              <a:t>。</a:t>
            </a:r>
            <a:r>
              <a:rPr b="1">
                <a:latin typeface="宋体" panose="02010600030101010101" pitchFamily="2" charset="-122"/>
                <a:cs typeface="宋体" panose="02010600030101010101" pitchFamily="2" charset="-122"/>
                <a:sym typeface="+mn-ea"/>
              </a:rPr>
              <a:t>在统计报表填报时，除福利费科目外，还应关注企业成本费用中有无其他涉及福利性质的科目，如有，应一并填入应付职工薪酬中。</a:t>
            </a:r>
            <a:endParaRPr lang="zh-CN" alt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a:xfrm>
            <a:off x="6617018" y="5504498"/>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21" name="矩形 20"/>
          <p:cNvSpPr/>
          <p:nvPr/>
        </p:nvSpPr>
        <p:spPr>
          <a:xfrm>
            <a:off x="251301" y="1412716"/>
            <a:ext cx="8593931" cy="3648075"/>
          </a:xfrm>
          <a:prstGeom prst="rect">
            <a:avLst/>
          </a:prstGeom>
        </p:spPr>
        <p:txBody>
          <a:bodyPr wrap="square">
            <a:noAutofit/>
          </a:bodyPr>
          <a:p>
            <a:pPr>
              <a:spcBef>
                <a:spcPct val="0"/>
              </a:spcBef>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劳务派遣：</a:t>
            </a:r>
            <a:endParaRPr lang="zh-CN" altLang="en-US" sz="1600" b="1" dirty="0">
              <a:solidFill>
                <a:schemeClr val="tx1">
                  <a:lumMod val="75000"/>
                  <a:lumOff val="25000"/>
                </a:schemeClr>
              </a:solidFill>
            </a:endParaRPr>
          </a:p>
          <a:p>
            <a:pPr algn="l" fontAlgn="base"/>
            <a:r>
              <a:rPr lang="zh-CN" altLang="en-US" sz="1600" b="1">
                <a:latin typeface="宋体" panose="02010600030101010101" pitchFamily="2" charset="-122"/>
                <a:cs typeface="宋体" panose="02010600030101010101" pitchFamily="2" charset="-122"/>
                <a:sym typeface="+mn-ea"/>
              </a:rPr>
              <a:t>1、如果企业“应付职工薪酬”会计科目的核算范围不包含“劳务派遣人员薪酬”，则应加“劳务派遣人员薪酬”后填报“应付职工薪酬”统计指标。</a:t>
            </a:r>
            <a:endParaRPr lang="zh-CN" altLang="en-US" sz="16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base"/>
            <a:r>
              <a:rPr lang="en-US" altLang="zh-CN" sz="1600" b="1">
                <a:latin typeface="宋体" panose="02010600030101010101" pitchFamily="2" charset="-122"/>
                <a:cs typeface="宋体" panose="02010600030101010101" pitchFamily="2" charset="-122"/>
                <a:sym typeface="+mn-ea"/>
              </a:rPr>
              <a:t>2</a:t>
            </a:r>
            <a:r>
              <a:rPr lang="zh-CN" altLang="en-US" sz="1600" b="1">
                <a:latin typeface="宋体" panose="02010600030101010101" pitchFamily="2" charset="-122"/>
                <a:cs typeface="宋体" panose="02010600030101010101" pitchFamily="2" charset="-122"/>
                <a:sym typeface="+mn-ea"/>
              </a:rPr>
              <a:t>、无论用工单位是否直接支付劳动报酬，“劳务派遣人员薪酬”均由实际用工法人单位（派遣人员使用方）填报，而劳务派遣单位（派遣人员派出方）不填报。</a:t>
            </a:r>
            <a:endParaRPr lang="zh-CN" altLang="en-US" sz="16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base"/>
            <a:r>
              <a:rPr lang="en-US" altLang="zh-CN" sz="1600" b="1">
                <a:latin typeface="宋体" panose="02010600030101010101" pitchFamily="2" charset="-122"/>
                <a:cs typeface="宋体" panose="02010600030101010101" pitchFamily="2" charset="-122"/>
                <a:sym typeface="+mn-ea"/>
              </a:rPr>
              <a:t>3</a:t>
            </a:r>
            <a:r>
              <a:rPr lang="zh-CN" altLang="en-US" sz="1600" b="1">
                <a:latin typeface="宋体" panose="02010600030101010101" pitchFamily="2" charset="-122"/>
                <a:cs typeface="宋体" panose="02010600030101010101" pitchFamily="2" charset="-122"/>
                <a:sym typeface="+mn-ea"/>
              </a:rPr>
              <a:t>、“劳务派遣人员薪酬”不含因使用劳务派遣人员而支付的管理费用和其他用工成本。</a:t>
            </a:r>
            <a:endParaRPr lang="zh-CN" altLang="en-US" sz="1600" b="1"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spcBef>
                <a:spcPct val="0"/>
              </a:spcBef>
            </a:pPr>
            <a:endParaRPr lang="zh-CN" altLang="en-US" sz="1600" b="1" dirty="0">
              <a:solidFill>
                <a:schemeClr val="tx1">
                  <a:lumMod val="75000"/>
                  <a:lumOff val="25000"/>
                </a:schemeClr>
              </a:solidFill>
            </a:endParaRPr>
          </a:p>
          <a:p>
            <a:pPr>
              <a:lnSpc>
                <a:spcPct val="150000"/>
              </a:lnSpc>
              <a:spcBef>
                <a:spcPct val="0"/>
              </a:spcBef>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劳务外包：</a:t>
            </a:r>
            <a:endParaRPr lang="en-US" altLang="zh-CN" sz="1600" b="1" dirty="0">
              <a:solidFill>
                <a:schemeClr val="tx1">
                  <a:lumMod val="75000"/>
                  <a:lumOff val="25000"/>
                </a:schemeClr>
              </a:solidFill>
              <a:sym typeface="+mn-ea"/>
            </a:endParaRPr>
          </a:p>
          <a:p>
            <a:pPr>
              <a:lnSpc>
                <a:spcPct val="150000"/>
              </a:lnSpc>
              <a:spcBef>
                <a:spcPct val="0"/>
              </a:spcBef>
            </a:pPr>
            <a:r>
              <a:rPr lang="zh-CN" altLang="en-US" sz="1600" b="1" dirty="0" smtClean="0">
                <a:sym typeface="+mn-ea"/>
              </a:rPr>
              <a:t>劳务外包人员薪酬由劳务承包法人单位（外包人员派出方）填报，劳务发包法人单位（外包人员使用方）不填报。</a:t>
            </a:r>
            <a:endParaRPr lang="zh-CN" altLang="en-US" sz="1350" b="1" dirty="0" smtClean="0"/>
          </a:p>
          <a:p>
            <a:pPr>
              <a:lnSpc>
                <a:spcPct val="150000"/>
              </a:lnSpc>
              <a:spcBef>
                <a:spcPct val="0"/>
              </a:spcBef>
            </a:pPr>
            <a:endParaRPr kumimoji="1" lang="zh-CN" altLang="en-US" sz="1500" b="1" kern="0" smtClean="0">
              <a:ln>
                <a:noFill/>
              </a:ln>
              <a:solidFill>
                <a:schemeClr val="tx1">
                  <a:lumMod val="75000"/>
                  <a:lumOff val="25000"/>
                </a:schemeClr>
              </a:solidFill>
              <a:effectLst/>
              <a:uLnTx/>
              <a:uFillTx/>
              <a:sym typeface="+mn-ea"/>
            </a:endParaRPr>
          </a:p>
          <a:p>
            <a:pPr>
              <a:lnSpc>
                <a:spcPct val="150000"/>
              </a:lnSpc>
              <a:spcBef>
                <a:spcPct val="0"/>
              </a:spcBef>
            </a:pPr>
            <a:r>
              <a:rPr kumimoji="1" lang="zh-CN" altLang="en-US" sz="1500" b="1" kern="0" smtClean="0">
                <a:ln>
                  <a:noFill/>
                </a:ln>
                <a:solidFill>
                  <a:schemeClr val="accent6"/>
                </a:solidFill>
                <a:effectLst/>
                <a:uLnTx/>
                <a:uFillTx/>
                <a:sym typeface="+mn-ea"/>
              </a:rPr>
              <a:t>注：劳务派遣不同于劳务外包</a:t>
            </a:r>
            <a:endParaRPr kumimoji="1" lang="zh-CN" altLang="en-US" sz="1500" b="1" kern="0" smtClean="0">
              <a:ln>
                <a:noFill/>
              </a:ln>
              <a:solidFill>
                <a:schemeClr val="tx1">
                  <a:lumMod val="75000"/>
                  <a:lumOff val="25000"/>
                </a:schemeClr>
              </a:solidFill>
              <a:effectLst/>
              <a:uLnTx/>
              <a:uFillTx/>
              <a:sym typeface="+mn-ea"/>
            </a:endParaRPr>
          </a:p>
          <a:p>
            <a:pPr>
              <a:lnSpc>
                <a:spcPct val="150000"/>
              </a:lnSpc>
              <a:spcBef>
                <a:spcPct val="0"/>
              </a:spcBef>
            </a:pPr>
            <a:r>
              <a:rPr lang="zh-CN" altLang="en-US" sz="1350" dirty="0">
                <a:latin typeface="微软雅黑" panose="020B0503020204020204" pitchFamily="34" charset="-122"/>
                <a:sym typeface="黑体" panose="02010609060101010101" pitchFamily="2" charset="-122"/>
              </a:rPr>
              <a:t>劳务派遣人员：</a:t>
            </a:r>
            <a:r>
              <a:rPr lang="zh-CN" altLang="en-US" sz="1350" dirty="0">
                <a:latin typeface="微软雅黑" panose="020B0503020204020204" pitchFamily="34" charset="-122"/>
                <a:ea typeface="微软雅黑" panose="020B0503020204020204" pitchFamily="34" charset="-122"/>
                <a:sym typeface="黑体" panose="02010609060101010101" pitchFamily="2" charset="-122"/>
              </a:rPr>
              <a:t>根据</a:t>
            </a:r>
            <a:r>
              <a:rPr lang="en-US" altLang="zh-CN" sz="1350" dirty="0">
                <a:latin typeface="微软雅黑" panose="020B0503020204020204" pitchFamily="34" charset="-122"/>
                <a:ea typeface="微软雅黑" panose="020B0503020204020204" pitchFamily="34" charset="-122"/>
                <a:sym typeface="黑体" panose="02010609060101010101" pitchFamily="2" charset="-122"/>
              </a:rPr>
              <a:t>《</a:t>
            </a:r>
            <a:r>
              <a:rPr lang="zh-CN" altLang="en-US" sz="1350" dirty="0">
                <a:latin typeface="微软雅黑" panose="020B0503020204020204" pitchFamily="34" charset="-122"/>
                <a:ea typeface="微软雅黑" panose="020B0503020204020204" pitchFamily="34" charset="-122"/>
                <a:sym typeface="黑体" panose="02010609060101010101" pitchFamily="2" charset="-122"/>
              </a:rPr>
              <a:t>中华人民共和国劳动合同法</a:t>
            </a:r>
            <a:r>
              <a:rPr lang="en-US" altLang="zh-CN" sz="1350" dirty="0">
                <a:latin typeface="微软雅黑" panose="020B0503020204020204" pitchFamily="34" charset="-122"/>
                <a:ea typeface="微软雅黑" panose="020B0503020204020204" pitchFamily="34" charset="-122"/>
                <a:sym typeface="黑体" panose="02010609060101010101" pitchFamily="2" charset="-122"/>
              </a:rPr>
              <a:t>》</a:t>
            </a:r>
            <a:r>
              <a:rPr lang="zh-CN" altLang="en-US" sz="1350" dirty="0">
                <a:latin typeface="微软雅黑" panose="020B0503020204020204" pitchFamily="34" charset="-122"/>
                <a:ea typeface="微软雅黑" panose="020B0503020204020204" pitchFamily="34" charset="-122"/>
                <a:sym typeface="黑体" panose="02010609060101010101" pitchFamily="2" charset="-122"/>
              </a:rPr>
              <a:t>规定，指与劳务派遣单位签订劳动合同，并被劳务派遣单位派遣到实际用工单位工作，且劳务派遣单位与实际用工单位签订</a:t>
            </a:r>
            <a:r>
              <a:rPr lang="en-US" altLang="zh-CN" sz="1350" dirty="0">
                <a:latin typeface="微软雅黑" panose="020B0503020204020204" pitchFamily="34" charset="-122"/>
                <a:ea typeface="微软雅黑" panose="020B0503020204020204" pitchFamily="34" charset="-122"/>
                <a:sym typeface="黑体" panose="02010609060101010101" pitchFamily="2" charset="-122"/>
              </a:rPr>
              <a:t>《</a:t>
            </a:r>
            <a:r>
              <a:rPr lang="zh-CN" altLang="en-US" sz="1350" dirty="0">
                <a:latin typeface="微软雅黑" panose="020B0503020204020204" pitchFamily="34" charset="-122"/>
                <a:ea typeface="微软雅黑" panose="020B0503020204020204" pitchFamily="34" charset="-122"/>
                <a:sym typeface="黑体" panose="02010609060101010101" pitchFamily="2" charset="-122"/>
              </a:rPr>
              <a:t>劳务派遣协议</a:t>
            </a:r>
            <a:r>
              <a:rPr lang="en-US" altLang="zh-CN" sz="1350" dirty="0">
                <a:latin typeface="微软雅黑" panose="020B0503020204020204" pitchFamily="34" charset="-122"/>
                <a:ea typeface="微软雅黑" panose="020B0503020204020204" pitchFamily="34" charset="-122"/>
                <a:sym typeface="黑体" panose="02010609060101010101" pitchFamily="2" charset="-122"/>
              </a:rPr>
              <a:t>》</a:t>
            </a:r>
            <a:r>
              <a:rPr lang="zh-CN" altLang="en-US" sz="1350" dirty="0">
                <a:latin typeface="微软雅黑" panose="020B0503020204020204" pitchFamily="34" charset="-122"/>
                <a:ea typeface="微软雅黑" panose="020B0503020204020204" pitchFamily="34" charset="-122"/>
                <a:sym typeface="黑体" panose="02010609060101010101" pitchFamily="2" charset="-122"/>
              </a:rPr>
              <a:t>的人员。</a:t>
            </a:r>
            <a:endParaRPr lang="en-US" altLang="zh-CN" sz="1500" dirty="0">
              <a:sym typeface="+mn-ea"/>
            </a:endParaRPr>
          </a:p>
        </p:txBody>
      </p:sp>
      <p:sp>
        <p:nvSpPr>
          <p:cNvPr id="3" name="文本框 62"/>
          <p:cNvSpPr txBox="1"/>
          <p:nvPr/>
        </p:nvSpPr>
        <p:spPr>
          <a:xfrm>
            <a:off x="254635" y="836930"/>
            <a:ext cx="8131810" cy="575945"/>
          </a:xfrm>
          <a:prstGeom prst="rect">
            <a:avLst/>
          </a:prstGeom>
          <a:noFill/>
          <a:ln w="9525">
            <a:noFill/>
          </a:ln>
        </p:spPr>
        <p:txBody>
          <a:bodyPr wrap="square" anchor="t" anchorCtr="0">
            <a:spAutoFit/>
          </a:bodyPr>
          <a:p>
            <a:pPr>
              <a:lnSpc>
                <a:spcPct val="150000"/>
              </a:lnSpc>
              <a:buFont typeface="微软雅黑" panose="020B0503020204020204" pitchFamily="34" charset="-122"/>
            </a:pPr>
            <a:r>
              <a:rPr lang="zh-CN" altLang="en-US" sz="2100" b="1">
                <a:solidFill>
                  <a:srgbClr val="FF0000"/>
                </a:solidFill>
                <a:sym typeface="+mn-ea"/>
              </a:rPr>
              <a:t>应付职工薪酬包含劳务派遣人员薪酬，不包含劳务外包人员薪酬</a:t>
            </a:r>
            <a:endParaRPr lang="zh-CN" altLang="en-US" sz="2100" b="1">
              <a:solidFill>
                <a:srgbClr val="FF0000"/>
              </a:solidFill>
              <a:sym typeface="+mn-ea"/>
            </a:endParaRPr>
          </a:p>
        </p:txBody>
      </p:sp>
      <p:sp>
        <p:nvSpPr>
          <p:cNvPr id="5" name="矩形 4"/>
          <p:cNvSpPr/>
          <p:nvPr/>
        </p:nvSpPr>
        <p:spPr>
          <a:xfrm>
            <a:off x="35560" y="11652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07515" y="908685"/>
            <a:ext cx="5728970" cy="3969385"/>
          </a:xfrm>
          <a:prstGeom prst="rect">
            <a:avLst/>
          </a:prstGeom>
          <a:noFill/>
        </p:spPr>
        <p:txBody>
          <a:bodyPr wrap="square" rtlCol="0" anchor="t">
            <a:spAutoFit/>
          </a:bodyPr>
          <a:p>
            <a:pPr algn="l" fontAlgn="base"/>
            <a:r>
              <a:rPr lang="zh-CN" altLang="en-US">
                <a:latin typeface="宋体" panose="02010600030101010101" pitchFamily="2" charset="-122"/>
                <a:cs typeface="宋体" panose="02010600030101010101" pitchFamily="2" charset="-122"/>
                <a:sym typeface="+mn-ea"/>
              </a:rPr>
              <a:t>案例4：北京XX集团有限公司统计违法案</a:t>
            </a:r>
            <a:endParaRPr lang="zh-CN" altLang="en-US" strike="noStrike"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algn="l" fontAlgn="base"/>
            <a:r>
              <a:rPr lang="en-US" altLang="zh-CN">
                <a:latin typeface="宋体" panose="02010600030101010101" pitchFamily="2" charset="-122"/>
                <a:cs typeface="宋体" panose="02010600030101010101" pitchFamily="2" charset="-122"/>
                <a:sym typeface="+mn-ea"/>
              </a:rPr>
              <a:t>    </a:t>
            </a:r>
            <a:r>
              <a:rPr lang="zh-CN" altLang="en-US">
                <a:latin typeface="宋体" panose="02010600030101010101" pitchFamily="2" charset="-122"/>
                <a:cs typeface="宋体" panose="02010600030101010101" pitchFamily="2" charset="-122"/>
                <a:sym typeface="+mn-ea"/>
              </a:rPr>
              <a:t>2023年2月，北京市统计局对北京XX集团有限公司开展统计执法检查。该单位是一家从事房地产业为主的企业。通过对该单位人员情况检查发现，该单位</a:t>
            </a:r>
            <a:r>
              <a:rPr lang="zh-CN" altLang="en-US">
                <a:solidFill>
                  <a:srgbClr val="FF0000"/>
                </a:solidFill>
                <a:latin typeface="宋体" panose="02010600030101010101" pitchFamily="2" charset="-122"/>
                <a:cs typeface="宋体" panose="02010600030101010101" pitchFamily="2" charset="-122"/>
                <a:sym typeface="+mn-ea"/>
              </a:rPr>
              <a:t>从业人员包含在岗职工和劳务派遣人员</a:t>
            </a:r>
            <a:r>
              <a:rPr lang="zh-CN" altLang="en-US">
                <a:latin typeface="宋体" panose="02010600030101010101" pitchFamily="2" charset="-122"/>
                <a:cs typeface="宋体" panose="02010600030101010101" pitchFamily="2" charset="-122"/>
                <a:sym typeface="+mn-ea"/>
              </a:rPr>
              <a:t>。我们对该单位</a:t>
            </a:r>
            <a:r>
              <a:rPr lang="zh-CN" altLang="en-US">
                <a:solidFill>
                  <a:srgbClr val="FF0000"/>
                </a:solidFill>
                <a:latin typeface="宋体" panose="02010600030101010101" pitchFamily="2" charset="-122"/>
                <a:cs typeface="宋体" panose="02010600030101010101" pitchFamily="2" charset="-122"/>
                <a:sym typeface="+mn-ea"/>
              </a:rPr>
              <a:t>从业人员工资总额和应付职工薪酬数据比对</a:t>
            </a:r>
            <a:r>
              <a:rPr lang="zh-CN" altLang="en-US">
                <a:latin typeface="宋体" panose="02010600030101010101" pitchFamily="2" charset="-122"/>
                <a:cs typeface="宋体" panose="02010600030101010101" pitchFamily="2" charset="-122"/>
                <a:sym typeface="+mn-ea"/>
              </a:rPr>
              <a:t>后发现，该单位这两个指标上报数接近，因应付职工薪酬包含了单位负担部分的社保、公积金、福利费、工会经费等内容，通常应付职工薪酬明显高于从业人员工资总额。通过对工资单、科目余额表、明细账、记账凭证、转账凭证的检查，</a:t>
            </a:r>
            <a:r>
              <a:rPr lang="zh-CN" altLang="en-US" b="1">
                <a:latin typeface="宋体" panose="02010600030101010101" pitchFamily="2" charset="-122"/>
                <a:cs typeface="宋体" panose="02010600030101010101" pitchFamily="2" charset="-122"/>
                <a:sym typeface="+mn-ea"/>
              </a:rPr>
              <a:t>该单位应付职工薪酬科目中未包含劳务派遣人员薪酬</a:t>
            </a:r>
            <a:r>
              <a:rPr lang="zh-CN" altLang="en-US">
                <a:latin typeface="宋体" panose="02010600030101010101" pitchFamily="2" charset="-122"/>
                <a:cs typeface="宋体" panose="02010600030101010101" pitchFamily="2" charset="-122"/>
                <a:sym typeface="+mn-ea"/>
              </a:rPr>
              <a:t>，统计人员在填报报表时，直接按照应付职工薪酬贷方累计发生额填报，造成了上报数和检查数相差23029千元，差错率为21.09%%。</a:t>
            </a:r>
            <a:endParaRPr lang="zh-CN" altLang="en-US"/>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a:xfrm>
            <a:off x="6617018" y="5504498"/>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graphicFrame>
        <p:nvGraphicFramePr>
          <p:cNvPr id="14" name="表格 13"/>
          <p:cNvGraphicFramePr>
            <a:graphicFrameLocks noGrp="1"/>
          </p:cNvGraphicFramePr>
          <p:nvPr/>
        </p:nvGraphicFramePr>
        <p:xfrm>
          <a:off x="254544" y="1442086"/>
          <a:ext cx="5730875" cy="1736090"/>
        </p:xfrm>
        <a:graphic>
          <a:graphicData uri="http://schemas.openxmlformats.org/drawingml/2006/table">
            <a:tbl>
              <a:tblPr/>
              <a:tblGrid>
                <a:gridCol w="3449320"/>
                <a:gridCol w="888365"/>
                <a:gridCol w="487045"/>
                <a:gridCol w="906145"/>
              </a:tblGrid>
              <a:tr h="502285">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006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三、人工成本及增值税</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a:t>
                      </a:r>
                      <a:endPar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a:t>
                      </a:r>
                      <a:endParaRPr kumimoji="0" lang="en-US" altLang="zh-CN" sz="1350" b="0"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76555">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a:t>
                      </a: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应付职工薪酬（本年贷方累计发生额）</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401</a:t>
                      </a:r>
                      <a:endPar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77190">
                <a:tc>
                  <a:txBody>
                    <a:bodyPr/>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      </a:t>
                      </a:r>
                      <a:r>
                        <a:rPr kumimoji="0" 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应交增值税（本年累计发生额）</a:t>
                      </a:r>
                      <a:endParaRPr kumimoji="0" lang="zh-CN"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135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rPr>
                        <a:t>402</a:t>
                      </a:r>
                      <a:endParaRPr kumimoji="0" lang="en-US" altLang="zh-CN" sz="1350" b="1" i="0" u="none" strike="noStrike" cap="none" normalizeH="0" baseline="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35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68573" marR="68573" marT="34290" marB="34290"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5" name="文本框 4"/>
          <p:cNvSpPr txBox="1"/>
          <p:nvPr/>
        </p:nvSpPr>
        <p:spPr>
          <a:xfrm>
            <a:off x="5003800" y="735330"/>
            <a:ext cx="3521710" cy="521970"/>
          </a:xfrm>
          <a:prstGeom prst="rect">
            <a:avLst/>
          </a:prstGeom>
          <a:solidFill>
            <a:schemeClr val="accent6">
              <a:lumMod val="60000"/>
              <a:lumOff val="40000"/>
            </a:schemeClr>
          </a:solidFill>
        </p:spPr>
        <p:txBody>
          <a:bodyPr wrap="square" rtlCol="0">
            <a:spAutoFit/>
          </a:bodyPr>
          <a:p>
            <a:r>
              <a:rPr lang="zh-CN" altLang="en-US" sz="2800" b="1">
                <a:solidFill>
                  <a:srgbClr val="FF0000"/>
                </a:solidFill>
                <a:latin typeface="微软雅黑" panose="020B0503020204020204" pitchFamily="34" charset="-122"/>
                <a:ea typeface="微软雅黑" panose="020B0503020204020204" pitchFamily="34" charset="-122"/>
              </a:rPr>
              <a:t>数据核查重点指标！</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9" name="矩形 8"/>
          <p:cNvSpPr/>
          <p:nvPr/>
        </p:nvSpPr>
        <p:spPr>
          <a:xfrm>
            <a:off x="5292090" y="1557020"/>
            <a:ext cx="1801495" cy="5715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易错指标</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755650" y="3357245"/>
            <a:ext cx="7577455" cy="2999740"/>
          </a:xfrm>
          <a:prstGeom prst="rect">
            <a:avLst/>
          </a:prstGeom>
          <a:solidFill>
            <a:schemeClr val="accent6">
              <a:lumMod val="60000"/>
              <a:lumOff val="40000"/>
            </a:schemeClr>
          </a:solidFill>
        </p:spPr>
        <p:txBody>
          <a:bodyPr wrap="square" rtlCol="0" anchor="t">
            <a:spAutoFit/>
          </a:bodyPr>
          <a:p>
            <a:pPr algn="just">
              <a:lnSpc>
                <a:spcPct val="150000"/>
              </a:lnSpc>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rPr>
              <a:t>应交增值税（</a:t>
            </a: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mn-ea"/>
              </a:rPr>
              <a:t>402</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：一定要按照制度所给两种方法</a:t>
            </a:r>
            <a:r>
              <a:rPr lang="zh-CN" altLang="en-US" b="1"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计算填报</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，不能直接取数。一旦选定方法，之后不能更改。</a:t>
            </a:r>
            <a:endParaRPr lang="en-US" altLang="zh-CN" b="1" dirty="0">
              <a:solidFill>
                <a:schemeClr val="tx1">
                  <a:lumMod val="75000"/>
                  <a:lumOff val="25000"/>
                </a:schemeClr>
              </a:solidFill>
              <a:sym typeface="+mn-ea"/>
            </a:endParaRPr>
          </a:p>
          <a:p>
            <a:pPr algn="just">
              <a:lnSpc>
                <a:spcPct val="150000"/>
              </a:lnSpc>
            </a:pPr>
            <a:r>
              <a:rPr lang="zh-CN" altLang="en-US" b="1" dirty="0">
                <a:solidFill>
                  <a:schemeClr val="tx1">
                    <a:lumMod val="75000"/>
                    <a:lumOff val="25000"/>
                  </a:schemeClr>
                </a:solidFill>
                <a:sym typeface="+mn-ea"/>
              </a:rPr>
              <a:t>建议使用制度中方法二（使用增值税纳税申报表）计算填报：</a:t>
            </a:r>
            <a:endParaRPr kumimoji="0" lang="zh-CN" altLang="en-US" b="1" i="0" u="none" strike="noStrike" cap="none" spc="0" normalizeH="0" baseline="0" noProof="1" dirty="0">
              <a:solidFill>
                <a:schemeClr val="tx1">
                  <a:lumMod val="75000"/>
                  <a:lumOff val="25000"/>
                </a:schemeClr>
              </a:solidFill>
              <a:latin typeface="+mn-lt"/>
              <a:ea typeface="+mn-ea"/>
              <a:cs typeface="+mn-cs"/>
            </a:endParaRPr>
          </a:p>
          <a:p>
            <a:pPr marL="0" marR="0" lvl="0" algn="l" defTabSz="914400" rtl="0" eaLnBrk="1" hangingPunct="1">
              <a:lnSpc>
                <a:spcPct val="150000"/>
              </a:lnSpc>
              <a:spcBef>
                <a:spcPts val="0"/>
              </a:spcBef>
              <a:buClrTx/>
              <a:buSzTx/>
              <a:buFontTx/>
              <a:buNone/>
            </a:pPr>
            <a:r>
              <a:rPr lang="zh-CN" altLang="en-US" b="1" dirty="0">
                <a:solidFill>
                  <a:schemeClr val="tx1">
                    <a:lumMod val="75000"/>
                    <a:lumOff val="25000"/>
                  </a:schemeClr>
                </a:solidFill>
                <a:sym typeface="+mn-ea"/>
              </a:rPr>
              <a:t>应交增值税(本期累计发生额)= 销项税额-(进项税额－进项税额转出－免、抵、退应退税额)+简易计税办法计算的应纳税额+按简易计税办法计算的纳税检查应补缴税额-应纳税额减征额-加计抵减额</a:t>
            </a:r>
            <a:endParaRPr kumimoji="0" lang="zh-CN" altLang="en-US" b="1" i="0" u="none" strike="noStrike" cap="none" spc="0" normalizeH="0" baseline="0" noProof="1" dirty="0">
              <a:solidFill>
                <a:schemeClr val="tx1">
                  <a:lumMod val="75000"/>
                  <a:lumOff val="25000"/>
                </a:schemeClr>
              </a:solidFill>
              <a:latin typeface="+mn-lt"/>
              <a:ea typeface="+mn-ea"/>
              <a:cs typeface="+mn-cs"/>
            </a:endParaRPr>
          </a:p>
          <a:p>
            <a:pPr marR="0" lvl="0" algn="l" defTabSz="914400" rtl="0" eaLnBrk="1" hangingPunct="1">
              <a:lnSpc>
                <a:spcPct val="150000"/>
              </a:lnSpc>
              <a:spcBef>
                <a:spcPts val="0"/>
              </a:spcBef>
              <a:buClrTx/>
              <a:buSzTx/>
              <a:buFontTx/>
              <a:buChar char="•"/>
            </a:pPr>
            <a:r>
              <a:rPr lang="en-US" altLang="zh-CN" b="1" dirty="0">
                <a:solidFill>
                  <a:schemeClr val="tx1">
                    <a:lumMod val="75000"/>
                    <a:lumOff val="25000"/>
                  </a:schemeClr>
                </a:solidFill>
                <a:sym typeface="+mn-ea"/>
              </a:rPr>
              <a:t> </a:t>
            </a:r>
            <a:r>
              <a:rPr lang="zh-CN" altLang="en-US" b="1" dirty="0">
                <a:solidFill>
                  <a:srgbClr val="FF0000"/>
                </a:solidFill>
                <a:sym typeface="+mn-ea"/>
              </a:rPr>
              <a:t>结果可以为负。</a:t>
            </a:r>
            <a:endParaRPr lang="zh-CN" altLang="en-US">
              <a:latin typeface="微软雅黑" panose="020B0503020204020204" pitchFamily="34" charset="-122"/>
              <a:ea typeface="微软雅黑" panose="020B0503020204020204" pitchFamily="34" charset="-122"/>
            </a:endParaRPr>
          </a:p>
        </p:txBody>
      </p:sp>
      <p:sp>
        <p:nvSpPr>
          <p:cNvPr id="22" name="矩形 21"/>
          <p:cNvSpPr/>
          <p:nvPr/>
        </p:nvSpPr>
        <p:spPr>
          <a:xfrm>
            <a:off x="539750" y="2780665"/>
            <a:ext cx="3088640" cy="405765"/>
          </a:xfrm>
          <a:prstGeom prst="rect">
            <a:avLst/>
          </a:prstGeom>
          <a:noFill/>
          <a:ln>
            <a:solidFill>
              <a:srgbClr val="FF0000"/>
            </a:solidFill>
          </a:ln>
          <a:extLst>
            <a:ext uri="{909E8E84-426E-40DD-AFC4-6F175D3DCCD1}">
              <a14:hiddenFill xmlns:a14="http://schemas.microsoft.com/office/drawing/2010/main">
                <a:solidFill>
                  <a:srgbClr val="FFC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圆角矩形 6"/>
          <p:cNvSpPr/>
          <p:nvPr/>
        </p:nvSpPr>
        <p:spPr>
          <a:xfrm>
            <a:off x="467995" y="185420"/>
            <a:ext cx="2936875" cy="642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p>
            <a:pPr fontAlgn="auto">
              <a:spcBef>
                <a:spcPts val="0"/>
              </a:spcBef>
              <a:spcAft>
                <a:spcPts val="0"/>
              </a:spcAft>
              <a:defRPr/>
            </a:pPr>
            <a:r>
              <a:rPr lang="zh-CN" altLang="en-US" sz="2400" b="1" dirty="0"/>
              <a:t>应交增值税 </a:t>
            </a:r>
            <a:r>
              <a:rPr lang="en-US" altLang="zh-CN" sz="2400" b="1" dirty="0"/>
              <a:t>402</a:t>
            </a:r>
            <a:endParaRPr lang="en-US" altLang="zh-CN" sz="2400" b="1"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4" name="图片 17"/>
          <p:cNvPicPr>
            <a:picLocks noChangeAspect="1"/>
          </p:cNvPicPr>
          <p:nvPr/>
        </p:nvPicPr>
        <p:blipFill>
          <a:blip r:embed="rId1"/>
          <a:stretch>
            <a:fillRect/>
          </a:stretch>
        </p:blipFill>
        <p:spPr>
          <a:xfrm>
            <a:off x="6457950" y="857250"/>
            <a:ext cx="2686050" cy="754856"/>
          </a:xfrm>
          <a:prstGeom prst="rect">
            <a:avLst/>
          </a:prstGeom>
          <a:noFill/>
          <a:ln w="9525">
            <a:noFill/>
          </a:ln>
        </p:spPr>
      </p:pic>
      <p:pic>
        <p:nvPicPr>
          <p:cNvPr id="38916" name="图片 5"/>
          <p:cNvPicPr>
            <a:picLocks noChangeAspect="1"/>
          </p:cNvPicPr>
          <p:nvPr/>
        </p:nvPicPr>
        <p:blipFill>
          <a:blip r:embed="rId2"/>
          <a:stretch>
            <a:fillRect/>
          </a:stretch>
        </p:blipFill>
        <p:spPr>
          <a:xfrm>
            <a:off x="22622" y="900113"/>
            <a:ext cx="539353" cy="541735"/>
          </a:xfrm>
          <a:prstGeom prst="rect">
            <a:avLst/>
          </a:prstGeom>
          <a:noFill/>
          <a:ln w="9525">
            <a:noFill/>
          </a:ln>
        </p:spPr>
      </p:pic>
      <p:cxnSp>
        <p:nvCxnSpPr>
          <p:cNvPr id="17" name="直接连接符 16"/>
          <p:cNvCxnSpPr/>
          <p:nvPr/>
        </p:nvCxnSpPr>
        <p:spPr>
          <a:xfrm>
            <a:off x="0" y="1328738"/>
            <a:ext cx="8382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2" name="灯片编号占位符 1"/>
          <p:cNvSpPr>
            <a:spLocks noGrp="1"/>
          </p:cNvSpPr>
          <p:nvPr>
            <p:ph type="sldNum" sz="quarter" idx="12"/>
          </p:nvPr>
        </p:nvSpPr>
        <p:spPr>
          <a:xfrm>
            <a:off x="6617018" y="5504498"/>
            <a:ext cx="2057400" cy="273844"/>
          </a:xfrm>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cxnSp>
        <p:nvCxnSpPr>
          <p:cNvPr id="4" name="直接连接符 3"/>
          <p:cNvCxnSpPr/>
          <p:nvPr/>
        </p:nvCxnSpPr>
        <p:spPr>
          <a:xfrm>
            <a:off x="254318" y="1303973"/>
            <a:ext cx="83820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3" name="文本框 62"/>
          <p:cNvSpPr txBox="1"/>
          <p:nvPr/>
        </p:nvSpPr>
        <p:spPr>
          <a:xfrm>
            <a:off x="561975" y="775811"/>
            <a:ext cx="5083969" cy="575945"/>
          </a:xfrm>
          <a:prstGeom prst="rect">
            <a:avLst/>
          </a:prstGeom>
          <a:noFill/>
          <a:ln w="9525">
            <a:noFill/>
          </a:ln>
        </p:spPr>
        <p:txBody>
          <a:bodyPr wrap="square" anchor="t" anchorCtr="0">
            <a:spAutoFit/>
          </a:bodyPr>
          <a:p>
            <a:pPr>
              <a:lnSpc>
                <a:spcPct val="150000"/>
              </a:lnSpc>
              <a:buFont typeface="微软雅黑" panose="020B0503020204020204" pitchFamily="34" charset="-122"/>
            </a:pPr>
            <a:r>
              <a:rPr lang="en-US" sz="2100" b="1">
                <a:solidFill>
                  <a:srgbClr val="FF0000"/>
                </a:solidFill>
                <a:sym typeface="+mn-ea"/>
              </a:rPr>
              <a:t>2.2.6</a:t>
            </a:r>
            <a:r>
              <a:rPr lang="zh-CN" altLang="en-US" sz="2100" b="1">
                <a:solidFill>
                  <a:srgbClr val="FF0000"/>
                </a:solidFill>
                <a:sym typeface="+mn-ea"/>
              </a:rPr>
              <a:t>应交增值税</a:t>
            </a:r>
            <a:endParaRPr lang="zh-CN" altLang="en-US" sz="2100" b="1">
              <a:solidFill>
                <a:srgbClr val="FF0000"/>
              </a:solidFill>
              <a:sym typeface="+mn-ea"/>
            </a:endParaRPr>
          </a:p>
        </p:txBody>
      </p:sp>
      <p:pic>
        <p:nvPicPr>
          <p:cNvPr id="12" name="Picture 2" descr="纳税申报表"/>
          <p:cNvPicPr>
            <a:picLocks noGrp="1" noChangeAspect="1"/>
          </p:cNvPicPr>
          <p:nvPr/>
        </p:nvPicPr>
        <p:blipFill>
          <a:blip r:embed="rId3"/>
          <a:stretch>
            <a:fillRect/>
          </a:stretch>
        </p:blipFill>
        <p:spPr>
          <a:xfrm>
            <a:off x="476" y="847249"/>
            <a:ext cx="6716554" cy="5125879"/>
          </a:xfrm>
          <a:prstGeom prst="rect">
            <a:avLst/>
          </a:prstGeom>
          <a:noFill/>
          <a:ln w="9525">
            <a:noFill/>
          </a:ln>
        </p:spPr>
      </p:pic>
      <p:sp>
        <p:nvSpPr>
          <p:cNvPr id="13" name="Line 3"/>
          <p:cNvSpPr/>
          <p:nvPr/>
        </p:nvSpPr>
        <p:spPr>
          <a:xfrm>
            <a:off x="194072" y="2746058"/>
            <a:ext cx="1157288" cy="1905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14" name="Line 4"/>
          <p:cNvSpPr/>
          <p:nvPr/>
        </p:nvSpPr>
        <p:spPr>
          <a:xfrm>
            <a:off x="195263" y="2849642"/>
            <a:ext cx="1147763" cy="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15" name="Line 6"/>
          <p:cNvSpPr/>
          <p:nvPr/>
        </p:nvSpPr>
        <p:spPr>
          <a:xfrm>
            <a:off x="178594" y="3021092"/>
            <a:ext cx="1147763" cy="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16" name="Line 7"/>
          <p:cNvSpPr/>
          <p:nvPr/>
        </p:nvSpPr>
        <p:spPr>
          <a:xfrm>
            <a:off x="180975" y="3116342"/>
            <a:ext cx="1147763" cy="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5" name="Line 8"/>
          <p:cNvSpPr/>
          <p:nvPr/>
        </p:nvSpPr>
        <p:spPr>
          <a:xfrm>
            <a:off x="192881" y="3692605"/>
            <a:ext cx="1147763" cy="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19" name="Line 9"/>
          <p:cNvSpPr/>
          <p:nvPr/>
        </p:nvSpPr>
        <p:spPr>
          <a:xfrm>
            <a:off x="204788" y="3789045"/>
            <a:ext cx="1618060" cy="0"/>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
        <p:nvSpPr>
          <p:cNvPr id="11" name="矩形 10"/>
          <p:cNvSpPr/>
          <p:nvPr/>
        </p:nvSpPr>
        <p:spPr>
          <a:xfrm>
            <a:off x="6307931" y="2543651"/>
            <a:ext cx="2309813" cy="1476375"/>
          </a:xfrm>
          <a:prstGeom prst="rect">
            <a:avLst/>
          </a:prstGeom>
        </p:spPr>
        <p:txBody>
          <a:bodyPr wrap="square">
            <a:spAutoFit/>
          </a:bodyPr>
          <a:p>
            <a:pPr algn="just">
              <a:lnSpc>
                <a:spcPct val="150000"/>
              </a:lnSpc>
            </a:pPr>
            <a:r>
              <a:rPr lang="zh-CN" altLang="en-US" sz="15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应交增值税 = 第11栏－（第12栏－第14栏－第15栏） +第21栏+第22栏－第23栏</a:t>
            </a:r>
            <a:endParaRPr lang="zh-CN" altLang="en-US" sz="15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 name="Line 9"/>
          <p:cNvSpPr/>
          <p:nvPr/>
        </p:nvSpPr>
        <p:spPr>
          <a:xfrm flipV="1">
            <a:off x="195263" y="3871913"/>
            <a:ext cx="816769" cy="18574"/>
          </a:xfrm>
          <a:prstGeom prst="line">
            <a:avLst/>
          </a:prstGeom>
          <a:ln w="38100" cap="flat" cmpd="sng">
            <a:solidFill>
              <a:srgbClr val="FF0000"/>
            </a:solidFill>
            <a:prstDash val="solid"/>
            <a:round/>
            <a:headEnd type="none" w="med" len="med"/>
            <a:tailEnd type="none" w="med" len="med"/>
          </a:ln>
        </p:spPr>
        <p:txBody>
          <a:bodyPr wrap="none" anchor="ctr" anchorCtr="0"/>
          <a:p>
            <a:endParaRPr lang="zh-CN" altLang="en-US" sz="10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ppt_x</p:attrName>
                                        </p:attrNameLst>
                                      </p:cBhvr>
                                      <p:tavLst>
                                        <p:tav tm="0">
                                          <p:val>
                                            <p:strVal val="#ppt_x-.2"/>
                                          </p:val>
                                        </p:tav>
                                        <p:tav tm="100000">
                                          <p:val>
                                            <p:strVal val="#ppt_x"/>
                                          </p:val>
                                        </p:tav>
                                      </p:tavLst>
                                    </p:anim>
                                    <p:anim calcmode="lin" valueType="num">
                                      <p:cBhvr>
                                        <p:cTn id="8"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ppt_x</p:attrName>
                                        </p:attrNameLst>
                                      </p:cBhvr>
                                      <p:tavLst>
                                        <p:tav tm="0">
                                          <p:val>
                                            <p:strVal val="#ppt_x-.2"/>
                                          </p:val>
                                        </p:tav>
                                        <p:tav tm="100000">
                                          <p:val>
                                            <p:strVal val="#ppt_x"/>
                                          </p:val>
                                        </p:tav>
                                      </p:tavLst>
                                    </p:anim>
                                    <p:anim calcmode="lin" valueType="num">
                                      <p:cBhvr>
                                        <p:cTn id="15"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ppt_x</p:attrName>
                                        </p:attrNameLst>
                                      </p:cBhvr>
                                      <p:tavLst>
                                        <p:tav tm="0">
                                          <p:val>
                                            <p:strVal val="#ppt_x-.2"/>
                                          </p:val>
                                        </p:tav>
                                        <p:tav tm="100000">
                                          <p:val>
                                            <p:strVal val="#ppt_x"/>
                                          </p:val>
                                        </p:tav>
                                      </p:tavLst>
                                    </p:anim>
                                    <p:anim calcmode="lin" valueType="num">
                                      <p:cBhvr>
                                        <p:cTn id="22"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ppt_x</p:attrName>
                                        </p:attrNameLst>
                                      </p:cBhvr>
                                      <p:tavLst>
                                        <p:tav tm="0">
                                          <p:val>
                                            <p:strVal val="#ppt_x-.2"/>
                                          </p:val>
                                        </p:tav>
                                        <p:tav tm="100000">
                                          <p:val>
                                            <p:strVal val="#ppt_x"/>
                                          </p:val>
                                        </p:tav>
                                      </p:tavLst>
                                    </p:anim>
                                    <p:anim calcmode="lin" valueType="num">
                                      <p:cBhvr>
                                        <p:cTn id="29"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ppt_x</p:attrName>
                                        </p:attrNameLst>
                                      </p:cBhvr>
                                      <p:tavLst>
                                        <p:tav tm="0">
                                          <p:val>
                                            <p:strVal val="#ppt_x-.2"/>
                                          </p:val>
                                        </p:tav>
                                        <p:tav tm="100000">
                                          <p:val>
                                            <p:strVal val="#ppt_x"/>
                                          </p:val>
                                        </p:tav>
                                      </p:tavLst>
                                    </p:anim>
                                    <p:anim calcmode="lin" valueType="num">
                                      <p:cBhvr>
                                        <p:cTn id="36"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ppt_x</p:attrName>
                                        </p:attrNameLst>
                                      </p:cBhvr>
                                      <p:tavLst>
                                        <p:tav tm="0">
                                          <p:val>
                                            <p:strVal val="#ppt_x-.2"/>
                                          </p:val>
                                        </p:tav>
                                        <p:tav tm="100000">
                                          <p:val>
                                            <p:strVal val="#ppt_x"/>
                                          </p:val>
                                        </p:tav>
                                      </p:tavLst>
                                    </p:anim>
                                    <p:anim calcmode="lin" valueType="num">
                                      <p:cBhvr>
                                        <p:cTn id="43"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ppt_x</p:attrName>
                                        </p:attrNameLst>
                                      </p:cBhvr>
                                      <p:tavLst>
                                        <p:tav tm="0">
                                          <p:val>
                                            <p:strVal val="#ppt_x-.2"/>
                                          </p:val>
                                        </p:tav>
                                        <p:tav tm="100000">
                                          <p:val>
                                            <p:strVal val="#ppt_x"/>
                                          </p:val>
                                        </p:tav>
                                      </p:tavLst>
                                    </p:anim>
                                    <p:anim calcmode="lin" valueType="num">
                                      <p:cBhvr>
                                        <p:cTn id="5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5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5" grpId="0" bldLvl="0" animBg="1"/>
      <p:bldP spid="19" grpId="0" bldLvl="0" animBg="1"/>
      <p:bldP spid="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28394" t="19504" r="32935" b="8163"/>
          <a:stretch>
            <a:fillRect/>
          </a:stretch>
        </p:blipFill>
        <p:spPr>
          <a:xfrm>
            <a:off x="972185" y="404495"/>
            <a:ext cx="5624830" cy="6200775"/>
          </a:xfrm>
          <a:prstGeom prst="rect">
            <a:avLst/>
          </a:prstGeom>
        </p:spPr>
      </p:pic>
      <p:sp>
        <p:nvSpPr>
          <p:cNvPr id="22531" name="Text Box 12"/>
          <p:cNvSpPr txBox="1">
            <a:spLocks noChangeArrowheads="1"/>
          </p:cNvSpPr>
          <p:nvPr/>
        </p:nvSpPr>
        <p:spPr bwMode="auto">
          <a:xfrm>
            <a:off x="5616577" y="214290"/>
            <a:ext cx="3527425" cy="641350"/>
          </a:xfrm>
          <a:prstGeom prst="rect">
            <a:avLst/>
          </a:prstGeom>
          <a:solidFill>
            <a:schemeClr val="bg2"/>
          </a:solidFill>
          <a:ln w="9525" algn="ctr">
            <a:noFill/>
            <a:miter lim="800000"/>
          </a:ln>
        </p:spPr>
        <p:txBody>
          <a:bodyPr>
            <a:spAutoFit/>
          </a:bodyPr>
          <a:lstStyle/>
          <a:p>
            <a:pPr algn="just"/>
            <a:r>
              <a:rPr lang="zh-CN" altLang="en-US" b="1" dirty="0">
                <a:solidFill>
                  <a:schemeClr val="hlink"/>
                </a:solidFill>
              </a:rPr>
              <a:t>强调</a:t>
            </a:r>
            <a:r>
              <a:rPr lang="zh-CN" altLang="en-US" b="1" dirty="0">
                <a:solidFill>
                  <a:schemeClr val="hlink"/>
                </a:solidFill>
                <a:sym typeface="Wingdings" panose="05000000000000000000" pitchFamily="2" charset="2"/>
              </a:rPr>
              <a:t>（</a:t>
            </a:r>
            <a:r>
              <a:rPr lang="en-US" altLang="zh-CN" b="1" dirty="0">
                <a:solidFill>
                  <a:schemeClr val="hlink"/>
                </a:solidFill>
                <a:sym typeface="Wingdings" panose="05000000000000000000" pitchFamily="2" charset="2"/>
              </a:rPr>
              <a:t>1</a:t>
            </a:r>
            <a:r>
              <a:rPr lang="zh-CN" altLang="en-US" b="1" dirty="0">
                <a:solidFill>
                  <a:schemeClr val="hlink"/>
                </a:solidFill>
                <a:sym typeface="Wingdings" panose="05000000000000000000" pitchFamily="2" charset="2"/>
              </a:rPr>
              <a:t>）</a:t>
            </a:r>
            <a:r>
              <a:rPr lang="zh-CN" altLang="en-US" b="1" dirty="0">
                <a:solidFill>
                  <a:schemeClr val="hlink"/>
                </a:solidFill>
              </a:rPr>
              <a:t>看清计量单位</a:t>
            </a:r>
            <a:endParaRPr lang="zh-CN" altLang="en-US" b="1" dirty="0">
              <a:solidFill>
                <a:schemeClr val="hlink"/>
              </a:solidFill>
            </a:endParaRPr>
          </a:p>
          <a:p>
            <a:pPr algn="just"/>
            <a:r>
              <a:rPr lang="zh-CN" altLang="en-US" b="1" dirty="0">
                <a:solidFill>
                  <a:schemeClr val="hlink"/>
                </a:solidFill>
              </a:rPr>
              <a:t>    （</a:t>
            </a:r>
            <a:r>
              <a:rPr lang="en-US" altLang="zh-CN" b="1" dirty="0">
                <a:solidFill>
                  <a:schemeClr val="hlink"/>
                </a:solidFill>
              </a:rPr>
              <a:t>2</a:t>
            </a:r>
            <a:r>
              <a:rPr lang="zh-CN" altLang="en-US" b="1" dirty="0">
                <a:solidFill>
                  <a:schemeClr val="hlink"/>
                </a:solidFill>
              </a:rPr>
              <a:t>）填报</a:t>
            </a:r>
            <a:r>
              <a:rPr lang="en-US" altLang="zh-CN" b="1" dirty="0">
                <a:solidFill>
                  <a:schemeClr val="hlink"/>
                </a:solidFill>
              </a:rPr>
              <a:t>1-</a:t>
            </a:r>
            <a:r>
              <a:rPr lang="zh-CN" altLang="en-US" b="1" dirty="0">
                <a:solidFill>
                  <a:schemeClr val="hlink"/>
                </a:solidFill>
              </a:rPr>
              <a:t>本季度累计数</a:t>
            </a:r>
            <a:endParaRPr lang="zh-CN" altLang="en-US" b="1" dirty="0">
              <a:solidFill>
                <a:schemeClr val="hlink"/>
              </a:solidFill>
            </a:endParaRPr>
          </a:p>
        </p:txBody>
      </p:sp>
      <p:sp>
        <p:nvSpPr>
          <p:cNvPr id="23589" name="圆角矩形 5"/>
          <p:cNvSpPr>
            <a:spLocks noChangeArrowheads="1"/>
          </p:cNvSpPr>
          <p:nvPr/>
        </p:nvSpPr>
        <p:spPr bwMode="auto">
          <a:xfrm>
            <a:off x="2766695" y="1548130"/>
            <a:ext cx="472440" cy="4060190"/>
          </a:xfrm>
          <a:prstGeom prst="roundRect">
            <a:avLst>
              <a:gd name="adj" fmla="val 16667"/>
            </a:avLst>
          </a:prstGeom>
          <a:noFill/>
          <a:ln w="28575">
            <a:solidFill>
              <a:schemeClr val="tx2">
                <a:lumMod val="60000"/>
                <a:lumOff val="40000"/>
              </a:schemeClr>
            </a:solidFill>
            <a:round/>
          </a:ln>
        </p:spPr>
        <p:txBody>
          <a:bodyPr anchor="ctr"/>
          <a:p>
            <a:endParaRPr lang="zh-CN" altLang="en-US" sz="3600">
              <a:solidFill>
                <a:srgbClr val="FFCC00"/>
              </a:solidFill>
              <a:latin typeface="微软雅黑" panose="020B0503020204020204" pitchFamily="34" charset="-122"/>
              <a:ea typeface="微软雅黑" panose="020B0503020204020204" pitchFamily="34" charset="-122"/>
            </a:endParaRPr>
          </a:p>
        </p:txBody>
      </p:sp>
      <p:sp>
        <p:nvSpPr>
          <p:cNvPr id="3" name="圆角矩形 5"/>
          <p:cNvSpPr>
            <a:spLocks noChangeArrowheads="1"/>
          </p:cNvSpPr>
          <p:nvPr/>
        </p:nvSpPr>
        <p:spPr bwMode="auto">
          <a:xfrm>
            <a:off x="3420110" y="1548130"/>
            <a:ext cx="387350" cy="403860"/>
          </a:xfrm>
          <a:prstGeom prst="roundRect">
            <a:avLst>
              <a:gd name="adj" fmla="val 16667"/>
            </a:avLst>
          </a:prstGeom>
          <a:noFill/>
          <a:ln w="28575">
            <a:solidFill>
              <a:schemeClr val="tx2">
                <a:lumMod val="60000"/>
                <a:lumOff val="40000"/>
              </a:schemeClr>
            </a:solidFill>
            <a:round/>
          </a:ln>
        </p:spPr>
        <p:txBody>
          <a:bodyPr anchor="ctr"/>
          <a:p>
            <a:endParaRPr lang="zh-CN" altLang="en-US" sz="3600">
              <a:solidFill>
                <a:srgbClr val="FFCC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516370" y="3068955"/>
            <a:ext cx="2196465" cy="368300"/>
          </a:xfrm>
          <a:prstGeom prst="rect">
            <a:avLst/>
          </a:prstGeom>
          <a:noFill/>
        </p:spPr>
        <p:txBody>
          <a:bodyPr wrap="square" rtlCol="0">
            <a:spAutoFit/>
          </a:bodyPr>
          <a:p>
            <a:r>
              <a:rPr lang="zh-CN" altLang="en-US" b="1">
                <a:solidFill>
                  <a:srgbClr val="FF0000"/>
                </a:solidFill>
              </a:rPr>
              <a:t>数据核查重点指标！</a:t>
            </a:r>
            <a:endParaRPr lang="zh-CN" altLang="en-US" b="1">
              <a:solidFill>
                <a:srgbClr val="FF0000"/>
              </a:solidFill>
            </a:endParaRPr>
          </a:p>
        </p:txBody>
      </p:sp>
      <p:sp>
        <p:nvSpPr>
          <p:cNvPr id="14" name="矩形 13"/>
          <p:cNvSpPr/>
          <p:nvPr/>
        </p:nvSpPr>
        <p:spPr>
          <a:xfrm>
            <a:off x="971550" y="2132965"/>
            <a:ext cx="1520825" cy="749935"/>
          </a:xfrm>
          <a:prstGeom prst="rect">
            <a:avLst/>
          </a:prstGeom>
          <a:noFill/>
          <a:ln w="28575">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972185" y="4112895"/>
            <a:ext cx="1360170" cy="198755"/>
          </a:xfrm>
          <a:prstGeom prst="rect">
            <a:avLst/>
          </a:prstGeom>
          <a:noFill/>
          <a:ln w="28575">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nvSpPr>
        <p:spPr>
          <a:xfrm>
            <a:off x="3731895" y="2708910"/>
            <a:ext cx="1828165" cy="614045"/>
          </a:xfrm>
          <a:prstGeom prst="rect">
            <a:avLst/>
          </a:prstGeom>
          <a:noFill/>
          <a:ln w="28575">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矩形 11"/>
          <p:cNvSpPr/>
          <p:nvPr/>
        </p:nvSpPr>
        <p:spPr>
          <a:xfrm>
            <a:off x="3780155" y="3500755"/>
            <a:ext cx="2026285" cy="1443990"/>
          </a:xfrm>
          <a:prstGeom prst="rect">
            <a:avLst/>
          </a:prstGeom>
          <a:noFill/>
          <a:ln w="28575">
            <a:solidFill>
              <a:schemeClr val="accent6"/>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6477635" y="3789045"/>
            <a:ext cx="2273935" cy="829945"/>
          </a:xfrm>
          <a:prstGeom prst="rect">
            <a:avLst/>
          </a:prstGeom>
          <a:noFill/>
        </p:spPr>
        <p:txBody>
          <a:bodyPr wrap="square" rtlCol="0" anchor="t">
            <a:spAutoFit/>
          </a:bodyPr>
          <a:p>
            <a:pPr algn="l" fontAlgn="base"/>
            <a:r>
              <a:rPr lang="zh-CN" altLang="en-US" sz="1200" b="1">
                <a:solidFill>
                  <a:schemeClr val="accent6"/>
                </a:solidFill>
                <a:sym typeface="+mn-ea"/>
              </a:rPr>
              <a:t>带有</a:t>
            </a:r>
            <a:r>
              <a:rPr lang="en-US" altLang="zh-CN" sz="1200" b="1">
                <a:solidFill>
                  <a:schemeClr val="accent6"/>
                </a:solidFill>
                <a:sym typeface="+mn-ea"/>
              </a:rPr>
              <a:t>*</a:t>
            </a:r>
            <a:r>
              <a:rPr lang="zh-CN" altLang="en-US" sz="1200" b="1">
                <a:solidFill>
                  <a:schemeClr val="accent6"/>
                </a:solidFill>
                <a:sym typeface="+mn-ea"/>
              </a:rPr>
              <a:t>号的指标，只有第四季度填报，前三个季度不填，如果无法提交，需删除后再提交。</a:t>
            </a:r>
            <a:endParaRPr lang="zh-CN" altLang="en-US" sz="1200" b="1">
              <a:solidFill>
                <a:schemeClr val="accent6"/>
              </a:solidFill>
              <a:sym typeface="+mn-ea"/>
            </a:endParaRPr>
          </a:p>
          <a:p>
            <a:pPr algn="l" fontAlgn="base"/>
            <a:r>
              <a:rPr lang="zh-CN" altLang="en-US" sz="1200" b="1">
                <a:solidFill>
                  <a:schemeClr val="accent6"/>
                </a:solidFill>
                <a:sym typeface="+mn-ea"/>
              </a:rPr>
              <a:t>注意：四季度不要漏填</a:t>
            </a:r>
            <a:endParaRPr lang="zh-CN" altLang="en-US" sz="1200" b="1">
              <a:solidFill>
                <a:schemeClr val="accent6"/>
              </a:solidFill>
              <a:sym typeface="+mn-ea"/>
            </a:endParaRPr>
          </a:p>
        </p:txBody>
      </p:sp>
      <p:sp>
        <p:nvSpPr>
          <p:cNvPr id="4" name="矩形 3"/>
          <p:cNvSpPr/>
          <p:nvPr/>
        </p:nvSpPr>
        <p:spPr>
          <a:xfrm>
            <a:off x="899795" y="3129915"/>
            <a:ext cx="1788795" cy="938530"/>
          </a:xfrm>
          <a:prstGeom prst="rect">
            <a:avLst/>
          </a:prstGeom>
          <a:noFill/>
          <a:ln w="28575">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4294967295"/>
          </p:nvPr>
        </p:nvGraphicFramePr>
        <p:xfrm>
          <a:off x="571473" y="1428750"/>
          <a:ext cx="7858180" cy="49291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8" name="TextBox 7"/>
          <p:cNvSpPr txBox="1"/>
          <p:nvPr/>
        </p:nvSpPr>
        <p:spPr>
          <a:xfrm>
            <a:off x="500034" y="785794"/>
            <a:ext cx="6643734" cy="861774"/>
          </a:xfrm>
          <a:prstGeom prst="rect">
            <a:avLst/>
          </a:prstGeom>
          <a:noFill/>
        </p:spPr>
        <p:txBody>
          <a:bodyPr>
            <a:spAutoFit/>
          </a:bodyPr>
          <a:lstStyle/>
          <a:p>
            <a:pPr fontAlgn="auto">
              <a:spcBef>
                <a:spcPts val="0"/>
              </a:spcBef>
              <a:spcAft>
                <a:spcPts val="0"/>
              </a:spcAft>
              <a:defRPr/>
            </a:pPr>
            <a:r>
              <a:rPr lang="zh-CN"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rPr>
              <a:t>在执法检查过程中遇到的问题：</a:t>
            </a:r>
            <a:endParaRPr lang="zh-CN"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endParaRPr>
          </a:p>
          <a:p>
            <a:pPr fontAlgn="auto">
              <a:spcBef>
                <a:spcPts val="0"/>
              </a:spcBef>
              <a:spcAft>
                <a:spcPts val="0"/>
              </a:spcAft>
              <a:defRPr/>
            </a:pPr>
            <a:endParaRPr lang="zh-CN" altLang="en-US" dirty="0">
              <a:latin typeface="+mn-lt"/>
              <a:ea typeface="+mn-ea"/>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p:cNvGraphicFramePr>
            <a:graphicFrameLocks noGrp="1"/>
          </p:cNvGraphicFramePr>
          <p:nvPr>
            <p:ph idx="4294967295"/>
          </p:nvPr>
        </p:nvGraphicFramePr>
        <p:xfrm>
          <a:off x="500036" y="1000125"/>
          <a:ext cx="7715279" cy="542925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4" name="圆角矩形 3"/>
          <p:cNvSpPr/>
          <p:nvPr/>
        </p:nvSpPr>
        <p:spPr>
          <a:xfrm>
            <a:off x="500063" y="1285875"/>
            <a:ext cx="6000750" cy="6429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lgn="ctr" fontAlgn="auto">
              <a:spcBef>
                <a:spcPts val="0"/>
              </a:spcBef>
              <a:spcAft>
                <a:spcPts val="0"/>
              </a:spcAft>
              <a:defRPr/>
            </a:pPr>
            <a:r>
              <a:rPr lang="zh-CN" altLang="en-US" sz="2400" b="1" dirty="0">
                <a:solidFill>
                  <a:schemeClr val="bg1"/>
                </a:solidFill>
                <a:latin typeface="+mn-ea"/>
              </a:rPr>
              <a:t>建筑业企业在境外完成的营业收入（</a:t>
            </a:r>
            <a:r>
              <a:rPr lang="en-US" altLang="zh-CN" sz="2400" b="1" dirty="0">
                <a:solidFill>
                  <a:schemeClr val="bg1"/>
                </a:solidFill>
                <a:latin typeface="+mn-ea"/>
              </a:rPr>
              <a:t>611</a:t>
            </a:r>
            <a:r>
              <a:rPr lang="zh-CN" altLang="en-US" sz="2400" b="1" dirty="0">
                <a:solidFill>
                  <a:schemeClr val="bg1"/>
                </a:solidFill>
                <a:latin typeface="+mn-ea"/>
              </a:rPr>
              <a:t>）</a:t>
            </a:r>
            <a:endParaRPr lang="en-US" altLang="zh-CN" sz="2400" b="1" dirty="0">
              <a:solidFill>
                <a:schemeClr val="bg1"/>
              </a:solidFill>
              <a:latin typeface="+mn-ea"/>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任意多边形 4"/>
          <p:cNvSpPr>
            <a:spLocks noChangeArrowheads="1"/>
          </p:cNvSpPr>
          <p:nvPr/>
        </p:nvSpPr>
        <p:spPr bwMode="auto">
          <a:xfrm rot="5400000">
            <a:off x="537528" y="384494"/>
            <a:ext cx="1009650" cy="1149350"/>
          </a:xfrm>
          <a:custGeom>
            <a:avLst/>
            <a:gdLst>
              <a:gd name="T0" fmla="*/ 94931125 w 826161"/>
              <a:gd name="T1" fmla="*/ 115477447 h 940604"/>
              <a:gd name="T2" fmla="*/ 6836746 w 826161"/>
              <a:gd name="T3" fmla="*/ 115477447 h 940604"/>
              <a:gd name="T4" fmla="*/ 0 w 826161"/>
              <a:gd name="T5" fmla="*/ 108663589 h 940604"/>
              <a:gd name="T6" fmla="*/ 0 w 826161"/>
              <a:gd name="T7" fmla="*/ 20863920 h 940604"/>
              <a:gd name="T8" fmla="*/ 6836746 w 826161"/>
              <a:gd name="T9" fmla="*/ 14050165 h 940604"/>
              <a:gd name="T10" fmla="*/ 42707514 w 826161"/>
              <a:gd name="T11" fmla="*/ 14050165 h 940604"/>
              <a:gd name="T12" fmla="*/ 50884073 w 826161"/>
              <a:gd name="T13" fmla="*/ 0 h 940604"/>
              <a:gd name="T14" fmla="*/ 59060476 w 826161"/>
              <a:gd name="T15" fmla="*/ 14050165 h 940604"/>
              <a:gd name="T16" fmla="*/ 94931125 w 826161"/>
              <a:gd name="T17" fmla="*/ 14050165 h 940604"/>
              <a:gd name="T18" fmla="*/ 101767912 w 826161"/>
              <a:gd name="T19" fmla="*/ 20863920 h 940604"/>
              <a:gd name="T20" fmla="*/ 101767912 w 826161"/>
              <a:gd name="T21" fmla="*/ 108663589 h 940604"/>
              <a:gd name="T22" fmla="*/ 94931125 w 826161"/>
              <a:gd name="T23" fmla="*/ 115477447 h 94060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6161"/>
              <a:gd name="T37" fmla="*/ 0 h 940604"/>
              <a:gd name="T38" fmla="*/ 826161 w 826161"/>
              <a:gd name="T39" fmla="*/ 940604 h 94060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6161" h="940604">
                <a:moveTo>
                  <a:pt x="770660" y="940604"/>
                </a:moveTo>
                <a:lnTo>
                  <a:pt x="55501" y="940604"/>
                </a:lnTo>
                <a:cubicBezTo>
                  <a:pt x="24849" y="940604"/>
                  <a:pt x="0" y="915755"/>
                  <a:pt x="0" y="885103"/>
                </a:cubicBezTo>
                <a:lnTo>
                  <a:pt x="0" y="169944"/>
                </a:lnTo>
                <a:cubicBezTo>
                  <a:pt x="0" y="139292"/>
                  <a:pt x="24849" y="114443"/>
                  <a:pt x="55501" y="114443"/>
                </a:cubicBezTo>
                <a:lnTo>
                  <a:pt x="346704" y="114443"/>
                </a:lnTo>
                <a:lnTo>
                  <a:pt x="413081" y="0"/>
                </a:lnTo>
                <a:lnTo>
                  <a:pt x="479458" y="114443"/>
                </a:lnTo>
                <a:lnTo>
                  <a:pt x="770660" y="114443"/>
                </a:lnTo>
                <a:cubicBezTo>
                  <a:pt x="801312" y="114443"/>
                  <a:pt x="826161" y="139292"/>
                  <a:pt x="826161" y="169944"/>
                </a:cubicBezTo>
                <a:lnTo>
                  <a:pt x="826161" y="885103"/>
                </a:lnTo>
                <a:cubicBezTo>
                  <a:pt x="826161" y="915755"/>
                  <a:pt x="801312" y="940604"/>
                  <a:pt x="770660" y="940604"/>
                </a:cubicBezTo>
                <a:close/>
              </a:path>
            </a:pathLst>
          </a:custGeom>
          <a:solidFill>
            <a:srgbClr val="FFC000"/>
          </a:solidFill>
          <a:ln w="28575" algn="ctr">
            <a:solidFill>
              <a:schemeClr val="accent2"/>
            </a:solidFill>
            <a:miter lim="800000"/>
          </a:ln>
        </p:spPr>
        <p:txBody>
          <a:bodyPr rot="10800000" vert="eaVert" anchor="ctr"/>
          <a:lstStyle/>
          <a:p>
            <a:endParaRPr lang="zh-CN" altLang="en-US"/>
          </a:p>
        </p:txBody>
      </p:sp>
      <p:sp>
        <p:nvSpPr>
          <p:cNvPr id="137219" name="Rectangle 1"/>
          <p:cNvSpPr>
            <a:spLocks noGrp="1" noChangeArrowheads="1"/>
          </p:cNvSpPr>
          <p:nvPr>
            <p:ph type="body" orient="vert" idx="4294967295"/>
          </p:nvPr>
        </p:nvSpPr>
        <p:spPr>
          <a:xfrm>
            <a:off x="467680" y="476568"/>
            <a:ext cx="946150" cy="965200"/>
          </a:xfrm>
          <a:effectLst>
            <a:prstShdw prst="shdw17" dist="17961" dir="2700000">
              <a:srgbClr val="375D80">
                <a:alpha val="50000"/>
              </a:srgbClr>
            </a:prstShdw>
          </a:effectLst>
        </p:spPr>
        <p:txBody>
          <a:bodyPr/>
          <a:lstStyle/>
          <a:p>
            <a:pPr eaLnBrk="1" hangingPunct="1">
              <a:spcBef>
                <a:spcPct val="0"/>
              </a:spcBef>
              <a:buFont typeface="Arial" panose="020B0604020202020204" pitchFamily="34" charset="0"/>
              <a:buNone/>
            </a:pPr>
            <a:r>
              <a:rPr lang="zh-CN" altLang="en-US" sz="2800" b="1" smtClean="0"/>
              <a:t>共性</a:t>
            </a:r>
            <a:endParaRPr lang="zh-CN" altLang="en-US" sz="2800" b="1" smtClean="0"/>
          </a:p>
          <a:p>
            <a:pPr eaLnBrk="1" hangingPunct="1">
              <a:spcBef>
                <a:spcPct val="0"/>
              </a:spcBef>
              <a:buFont typeface="Arial" panose="020B0604020202020204" pitchFamily="34" charset="0"/>
              <a:buNone/>
            </a:pPr>
            <a:r>
              <a:rPr lang="zh-CN" altLang="en-US" sz="2800" b="1" smtClean="0"/>
              <a:t>问题</a:t>
            </a:r>
            <a:endParaRPr lang="zh-CN" altLang="en-US" sz="2800" b="1" smtClean="0"/>
          </a:p>
        </p:txBody>
      </p:sp>
      <p:sp>
        <p:nvSpPr>
          <p:cNvPr id="258050" name="Rectangle 2"/>
          <p:cNvSpPr>
            <a:spLocks noChangeArrowheads="1"/>
          </p:cNvSpPr>
          <p:nvPr/>
        </p:nvSpPr>
        <p:spPr bwMode="auto">
          <a:xfrm>
            <a:off x="1750695" y="108903"/>
            <a:ext cx="6821805" cy="5926455"/>
          </a:xfrm>
          <a:prstGeom prst="rect">
            <a:avLst/>
          </a:prstGeom>
          <a:noFill/>
          <a:ln w="9525">
            <a:noFill/>
            <a:miter lim="800000"/>
          </a:ln>
          <a:effectLst>
            <a:prstShdw prst="shdw17" dist="17961" dir="2700000">
              <a:schemeClr val="accent1">
                <a:gamma/>
                <a:shade val="60000"/>
                <a:invGamma/>
                <a:alpha val="50000"/>
              </a:schemeClr>
            </a:prstShdw>
          </a:effectLst>
        </p:spPr>
        <p:txBody>
          <a:bodyPr wrap="square" anchor="ctr">
            <a:spAutoFit/>
          </a:bodyPr>
          <a:lstStyle/>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latin typeface="+mn-ea"/>
                <a:ea typeface="+mn-ea"/>
                <a:cs typeface="Times New Roman" panose="02020603050405020304" pitchFamily="18" charset="0"/>
              </a:rPr>
              <a:t>单位错误，本报表单位为</a:t>
            </a:r>
            <a:r>
              <a:rPr lang="zh-CN" altLang="en-US" sz="1800" b="1" dirty="0">
                <a:solidFill>
                  <a:srgbClr val="C00000"/>
                </a:solidFill>
                <a:latin typeface="+mn-ea"/>
                <a:ea typeface="+mn-ea"/>
                <a:cs typeface="Times New Roman" panose="02020603050405020304" pitchFamily="18" charset="0"/>
              </a:rPr>
              <a:t>千元</a:t>
            </a:r>
            <a:r>
              <a:rPr lang="zh-CN" altLang="en-US" sz="1800" b="1" dirty="0">
                <a:latin typeface="+mn-ea"/>
                <a:ea typeface="+mn-ea"/>
                <a:cs typeface="Times New Roman" panose="02020603050405020304" pitchFamily="18" charset="0"/>
              </a:rPr>
              <a:t>，误以万元为单位填报。</a:t>
            </a:r>
            <a:endParaRPr lang="en-US" altLang="zh-CN" sz="1800" b="1" dirty="0">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latin typeface="+mn-ea"/>
                <a:ea typeface="+mn-ea"/>
                <a:cs typeface="Times New Roman" panose="02020603050405020304" pitchFamily="18" charset="0"/>
              </a:rPr>
              <a:t>错填当季数，本报表要填写</a:t>
            </a:r>
            <a:r>
              <a:rPr lang="en-US" altLang="zh-CN" sz="1800" b="1" dirty="0">
                <a:latin typeface="+mn-ea"/>
                <a:ea typeface="+mn-ea"/>
                <a:cs typeface="Times New Roman" panose="02020603050405020304" pitchFamily="18" charset="0"/>
              </a:rPr>
              <a:t>1-</a:t>
            </a:r>
            <a:r>
              <a:rPr lang="zh-CN" altLang="en-US" sz="1800" b="1" dirty="0">
                <a:latin typeface="+mn-ea"/>
                <a:ea typeface="+mn-ea"/>
                <a:cs typeface="Times New Roman" panose="02020603050405020304" pitchFamily="18" charset="0"/>
              </a:rPr>
              <a:t>本季</a:t>
            </a:r>
            <a:r>
              <a:rPr lang="zh-CN" altLang="en-US" sz="1800" b="1" dirty="0">
                <a:solidFill>
                  <a:srgbClr val="C00000"/>
                </a:solidFill>
                <a:latin typeface="+mn-ea"/>
                <a:ea typeface="+mn-ea"/>
                <a:cs typeface="Times New Roman" panose="02020603050405020304" pitchFamily="18" charset="0"/>
              </a:rPr>
              <a:t>累计数。</a:t>
            </a:r>
            <a:endParaRPr lang="en-US" altLang="zh-CN" sz="1800" b="1" dirty="0">
              <a:solidFill>
                <a:srgbClr val="C00000"/>
              </a:solidFill>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solidFill>
                  <a:srgbClr val="C00000"/>
                </a:solidFill>
                <a:latin typeface="+mn-ea"/>
                <a:ea typeface="+mn-ea"/>
                <a:cs typeface="Times New Roman" panose="02020603050405020304" pitchFamily="18" charset="0"/>
              </a:rPr>
              <a:t>漏报指标，</a:t>
            </a:r>
            <a:r>
              <a:rPr lang="zh-CN" altLang="en-US" sz="1800" dirty="0">
                <a:latin typeface="宋体" panose="02010600030101010101" pitchFamily="2" charset="-122"/>
                <a:cs typeface="Times New Roman" panose="02020603050405020304" pitchFamily="18" charset="0"/>
                <a:sym typeface="+mn-ea"/>
              </a:rPr>
              <a:t>尤其是四季度才填的带星号指标及其中项指标，如</a:t>
            </a:r>
            <a:r>
              <a:rPr lang="zh-CN" altLang="en-US" sz="1800" b="1" dirty="0">
                <a:latin typeface="+mn-ea"/>
                <a:ea typeface="+mn-ea"/>
                <a:cs typeface="Times New Roman" panose="02020603050405020304" pitchFamily="18" charset="0"/>
              </a:rPr>
              <a:t>长期股权投资等</a:t>
            </a:r>
            <a:endParaRPr lang="zh-CN" altLang="en-US" sz="1800" b="1" dirty="0">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latin typeface="+mn-ea"/>
                <a:ea typeface="+mn-ea"/>
                <a:cs typeface="Times New Roman" panose="02020603050405020304" pitchFamily="18" charset="0"/>
              </a:rPr>
              <a:t>未按指标解释填报，如营业利润、营业外收入、应付职工薪酬、应交增值税等（指标统计口径和会计口径有区别）</a:t>
            </a:r>
            <a:endParaRPr lang="zh-CN" altLang="en-US" sz="1800" b="1" dirty="0">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latin typeface="+mn-ea"/>
                <a:ea typeface="+mn-ea"/>
                <a:cs typeface="Times New Roman" panose="02020603050405020304" pitchFamily="18" charset="0"/>
              </a:rPr>
              <a:t>按照预估数填报。</a:t>
            </a:r>
            <a:endParaRPr lang="zh-CN" altLang="en-US" sz="1800" b="1" dirty="0">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b="1" dirty="0">
                <a:latin typeface="+mn-ea"/>
                <a:ea typeface="+mn-ea"/>
                <a:cs typeface="Times New Roman" panose="02020603050405020304" pitchFamily="18" charset="0"/>
              </a:rPr>
              <a:t>财务有调账，</a:t>
            </a:r>
            <a:r>
              <a:rPr lang="zh-CN" altLang="en-US" sz="1800" b="1" dirty="0">
                <a:solidFill>
                  <a:srgbClr val="FF0000"/>
                </a:solidFill>
                <a:latin typeface="+mn-ea"/>
                <a:ea typeface="+mn-ea"/>
                <a:cs typeface="Times New Roman" panose="02020603050405020304" pitchFamily="18" charset="0"/>
              </a:rPr>
              <a:t>未留存原始填报依据或调账凭证。</a:t>
            </a:r>
            <a:endParaRPr lang="zh-CN" altLang="en-US" sz="1800" b="1" dirty="0">
              <a:solidFill>
                <a:srgbClr val="FF0000"/>
              </a:solidFill>
              <a:latin typeface="+mn-ea"/>
              <a:ea typeface="+mn-ea"/>
              <a:cs typeface="Times New Roman" panose="02020603050405020304" pitchFamily="18" charset="0"/>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dirty="0">
                <a:latin typeface="宋体" panose="02010600030101010101" pitchFamily="2" charset="-122"/>
                <a:cs typeface="Times New Roman" panose="02020603050405020304" pitchFamily="18" charset="0"/>
                <a:sym typeface="+mn-ea"/>
              </a:rPr>
              <a:t>对统计口径理解有误，一是将其下属</a:t>
            </a:r>
            <a:r>
              <a:rPr lang="zh-CN" altLang="en-US" sz="1800" dirty="0">
                <a:solidFill>
                  <a:srgbClr val="FF0000"/>
                </a:solidFill>
                <a:latin typeface="宋体" panose="02010600030101010101" pitchFamily="2" charset="-122"/>
                <a:cs typeface="Times New Roman" panose="02020603050405020304" pitchFamily="18" charset="0"/>
                <a:sym typeface="+mn-ea"/>
              </a:rPr>
              <a:t>子公司</a:t>
            </a:r>
            <a:r>
              <a:rPr lang="zh-CN" altLang="en-US" sz="1800" dirty="0">
                <a:latin typeface="宋体" panose="02010600030101010101" pitchFamily="2" charset="-122"/>
                <a:cs typeface="Times New Roman" panose="02020603050405020304" pitchFamily="18" charset="0"/>
                <a:sym typeface="+mn-ea"/>
              </a:rPr>
              <a:t>的数据汇总上报，二是漏报外地</a:t>
            </a:r>
            <a:r>
              <a:rPr lang="zh-CN" altLang="en-US" sz="1800" dirty="0">
                <a:solidFill>
                  <a:srgbClr val="FF0000"/>
                </a:solidFill>
                <a:latin typeface="宋体" panose="02010600030101010101" pitchFamily="2" charset="-122"/>
                <a:cs typeface="Times New Roman" panose="02020603050405020304" pitchFamily="18" charset="0"/>
                <a:sym typeface="+mn-ea"/>
              </a:rPr>
              <a:t>分公司</a:t>
            </a:r>
            <a:r>
              <a:rPr lang="zh-CN" altLang="en-US" sz="1800" dirty="0">
                <a:latin typeface="宋体" panose="02010600030101010101" pitchFamily="2" charset="-122"/>
                <a:cs typeface="Times New Roman" panose="02020603050405020304" pitchFamily="18" charset="0"/>
                <a:sym typeface="+mn-ea"/>
              </a:rPr>
              <a:t>的数据。</a:t>
            </a:r>
            <a:endParaRPr lang="zh-CN" altLang="en-US" sz="1800" dirty="0">
              <a:latin typeface="宋体" panose="02010600030101010101" pitchFamily="2" charset="-122"/>
              <a:cs typeface="Times New Roman" panose="02020603050405020304" pitchFamily="18" charset="0"/>
              <a:sym typeface="+mn-ea"/>
            </a:endParaRPr>
          </a:p>
          <a:p>
            <a:pPr indent="360045" algn="just" eaLnBrk="0" fontAlgn="auto" hangingPunct="0">
              <a:lnSpc>
                <a:spcPts val="3500"/>
              </a:lnSpc>
              <a:spcBef>
                <a:spcPts val="0"/>
              </a:spcBef>
              <a:spcAft>
                <a:spcPts val="0"/>
              </a:spcAft>
              <a:buFont typeface="Arial" panose="020B0604020202020204" pitchFamily="34" charset="0"/>
              <a:buChar char="•"/>
              <a:defRPr/>
            </a:pPr>
            <a:r>
              <a:rPr lang="zh-CN" altLang="en-US" sz="1800" dirty="0">
                <a:latin typeface="宋体" panose="02010600030101010101" pitchFamily="2" charset="-122"/>
                <a:cs typeface="Times New Roman" panose="02020603050405020304" pitchFamily="18" charset="0"/>
                <a:sym typeface="+mn-ea"/>
              </a:rPr>
              <a:t>为通过平台审核，自行修改统计数据导致错报 （平台审核起到提醒作用，不是有审核提示就要修改数据，数据无误要解释说明原因）。</a:t>
            </a:r>
            <a:endParaRPr lang="zh-CN" altLang="en-US" sz="1800" b="1" dirty="0">
              <a:solidFill>
                <a:srgbClr val="FF0000"/>
              </a:solidFill>
              <a:latin typeface="宋体" panose="02010600030101010101" pitchFamily="2" charset="-122"/>
              <a:ea typeface="+mn-ea"/>
              <a:cs typeface="Times New Roman" panose="02020603050405020304" pitchFamily="18" charset="0"/>
              <a:sym typeface="+mn-ea"/>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44133"/>
            <a:ext cx="8229600" cy="1143000"/>
          </a:xfrm>
        </p:spPr>
        <p:txBody>
          <a:bodyPr/>
          <a:p>
            <a:r>
              <a:rPr lang="zh-CN" altLang="en-US"/>
              <a:t>工作提示</a:t>
            </a:r>
            <a:endParaRPr lang="zh-CN" altLang="en-US"/>
          </a:p>
        </p:txBody>
      </p:sp>
      <p:sp>
        <p:nvSpPr>
          <p:cNvPr id="3" name="文本占位符 2"/>
          <p:cNvSpPr>
            <a:spLocks noGrp="1"/>
          </p:cNvSpPr>
          <p:nvPr>
            <p:ph type="body" orient="vert" idx="1"/>
          </p:nvPr>
        </p:nvSpPr>
        <p:spPr>
          <a:xfrm>
            <a:off x="457200" y="1165860"/>
            <a:ext cx="8229600" cy="5594350"/>
          </a:xfrm>
        </p:spPr>
        <p:txBody>
          <a:bodyPr vert="horz"/>
          <a:p>
            <a:pPr marL="0" indent="0">
              <a:buNone/>
            </a:pPr>
            <a:r>
              <a:rPr lang="en-US" altLang="zh-CN"/>
              <a:t>1</a:t>
            </a:r>
            <a:r>
              <a:rPr lang="zh-CN" altLang="en-US"/>
              <a:t>、按时准确上报报表；</a:t>
            </a:r>
            <a:endParaRPr lang="zh-CN" altLang="en-US"/>
          </a:p>
          <a:p>
            <a:pPr marL="0" indent="0">
              <a:buNone/>
            </a:pPr>
            <a:r>
              <a:rPr lang="en-US" altLang="zh-CN"/>
              <a:t>2</a:t>
            </a:r>
            <a:r>
              <a:rPr lang="zh-CN" altLang="en-US"/>
              <a:t>、平台审核错误，首先要核实</a:t>
            </a:r>
            <a:r>
              <a:rPr lang="zh-CN" altLang="en-US">
                <a:sym typeface="+mn-ea"/>
              </a:rPr>
              <a:t>对指标理解是否正确，</a:t>
            </a:r>
            <a:r>
              <a:rPr lang="zh-CN" altLang="en-US"/>
              <a:t>数据是否填写正确，数据都正确的情况下，需要填写清楚错误澄清说明，</a:t>
            </a:r>
            <a:r>
              <a:rPr lang="zh-CN" altLang="en-US" b="1" noProof="0" dirty="0">
                <a:ln>
                  <a:noFill/>
                </a:ln>
                <a:solidFill>
                  <a:srgbClr val="FF0000"/>
                </a:solidFill>
                <a:effectLst/>
                <a:uLnTx/>
                <a:uFillTx/>
                <a:latin typeface="+mn-ea"/>
                <a:cs typeface="+mn-ea"/>
                <a:sym typeface="+mn-ea"/>
              </a:rPr>
              <a:t>详细充分</a:t>
            </a:r>
            <a:r>
              <a:rPr lang="en-US" altLang="zh-CN" b="1" noProof="0" dirty="0">
                <a:ln>
                  <a:noFill/>
                </a:ln>
                <a:solidFill>
                  <a:srgbClr val="FF0000"/>
                </a:solidFill>
                <a:effectLst/>
                <a:uLnTx/>
                <a:uFillTx/>
                <a:latin typeface="+mn-ea"/>
                <a:cs typeface="+mn-ea"/>
                <a:sym typeface="+mn-ea"/>
              </a:rPr>
              <a:t>,</a:t>
            </a:r>
            <a:r>
              <a:rPr lang="zh-CN" altLang="en-US"/>
              <a:t>能够合理解释原因</a:t>
            </a: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endParaRPr lang="zh-CN" altLang="en-US"/>
          </a:p>
          <a:p>
            <a:pPr marL="0" indent="0">
              <a:buNone/>
            </a:pPr>
            <a:r>
              <a:rPr lang="en-US" altLang="zh-CN">
                <a:sym typeface="+mn-ea"/>
              </a:rPr>
              <a:t>3</a:t>
            </a:r>
            <a:r>
              <a:rPr lang="zh-CN" altLang="en-US">
                <a:sym typeface="+mn-ea"/>
              </a:rPr>
              <a:t>、建立健全台账管理，留存好上报数据凭证</a:t>
            </a:r>
            <a:endParaRPr lang="zh-CN" altLang="en-US"/>
          </a:p>
          <a:p>
            <a:pPr marL="0" indent="0">
              <a:buNone/>
            </a:pPr>
            <a:endParaRPr lang="zh-CN" altLang="en-US"/>
          </a:p>
        </p:txBody>
      </p:sp>
      <p:pic>
        <p:nvPicPr>
          <p:cNvPr id="4" name="图片 3"/>
          <p:cNvPicPr>
            <a:picLocks noChangeAspect="1"/>
          </p:cNvPicPr>
          <p:nvPr/>
        </p:nvPicPr>
        <p:blipFill>
          <a:blip r:embed="rId1"/>
          <a:stretch>
            <a:fillRect/>
          </a:stretch>
        </p:blipFill>
        <p:spPr>
          <a:xfrm>
            <a:off x="395605" y="3789045"/>
            <a:ext cx="5410200" cy="628650"/>
          </a:xfrm>
          <a:prstGeom prst="rect">
            <a:avLst/>
          </a:prstGeom>
        </p:spPr>
      </p:pic>
      <p:sp>
        <p:nvSpPr>
          <p:cNvPr id="86" name="矩形 86"/>
          <p:cNvSpPr/>
          <p:nvPr/>
        </p:nvSpPr>
        <p:spPr>
          <a:xfrm>
            <a:off x="323215" y="4467860"/>
            <a:ext cx="4290695" cy="1193800"/>
          </a:xfrm>
          <a:prstGeom prst="rect">
            <a:avLst/>
          </a:prstGeom>
          <a:solidFill>
            <a:schemeClr val="accent6">
              <a:lumMod val="60000"/>
              <a:lumOff val="40000"/>
            </a:scheme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l"/>
            <a:r>
              <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1</a:t>
            </a:r>
            <a:r>
              <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、要核实企业建筑业总产值是否填错？是否多报了分包出去的产值？</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algn="l"/>
            <a:r>
              <a:rPr lang="en-US" altLang="zh-CN"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2</a:t>
            </a:r>
            <a:r>
              <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、要核实从事建筑业活动的平均人数是否填错？是否少报了不在本公司发工资的零散的施工队人员</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a:p>
            <a:pPr algn="l"/>
            <a:r>
              <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确认两个指标都没错，再解释原因。</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pic>
        <p:nvPicPr>
          <p:cNvPr id="5" name="图片 4"/>
          <p:cNvPicPr>
            <a:picLocks noChangeAspect="1"/>
          </p:cNvPicPr>
          <p:nvPr/>
        </p:nvPicPr>
        <p:blipFill>
          <a:blip r:embed="rId2"/>
          <a:stretch>
            <a:fillRect/>
          </a:stretch>
        </p:blipFill>
        <p:spPr>
          <a:xfrm>
            <a:off x="5868035" y="3933190"/>
            <a:ext cx="3295650" cy="342900"/>
          </a:xfrm>
          <a:prstGeom prst="rect">
            <a:avLst/>
          </a:prstGeom>
        </p:spPr>
      </p:pic>
      <p:sp>
        <p:nvSpPr>
          <p:cNvPr id="6" name="矩形 86"/>
          <p:cNvSpPr/>
          <p:nvPr/>
        </p:nvSpPr>
        <p:spPr>
          <a:xfrm>
            <a:off x="5940425" y="4364990"/>
            <a:ext cx="1570355" cy="426085"/>
          </a:xfrm>
          <a:prstGeom prst="rect">
            <a:avLst/>
          </a:prstGeom>
          <a:solidFill>
            <a:schemeClr val="accent6">
              <a:lumMod val="60000"/>
              <a:lumOff val="40000"/>
            </a:scheme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l"/>
            <a:r>
              <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明显的错误说明：</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
        <p:nvSpPr>
          <p:cNvPr id="7" name="矩形 86"/>
          <p:cNvSpPr/>
          <p:nvPr/>
        </p:nvSpPr>
        <p:spPr>
          <a:xfrm>
            <a:off x="5507990" y="4940935"/>
            <a:ext cx="3007995" cy="606425"/>
          </a:xfrm>
          <a:prstGeom prst="rect">
            <a:avLst/>
          </a:prstGeom>
          <a:solidFill>
            <a:schemeClr val="accent6">
              <a:lumMod val="60000"/>
              <a:lumOff val="40000"/>
            </a:scheme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l"/>
            <a:r>
              <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rPr>
              <a:t>分包出去的产值不算建筑业总产值，建筑业总产值填错，需要修改数据</a:t>
            </a:r>
            <a:endParaRPr lang="zh-CN" altLang="en-US" sz="1400" b="1" kern="10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Times New Roman" panose="02020603050405020304"/>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矩形 116"/>
          <p:cNvSpPr/>
          <p:nvPr/>
        </p:nvSpPr>
        <p:spPr>
          <a:xfrm>
            <a:off x="8159830" y="381833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45" name="文本框 62"/>
          <p:cNvSpPr txBox="1"/>
          <p:nvPr/>
        </p:nvSpPr>
        <p:spPr>
          <a:xfrm>
            <a:off x="518160" y="3191351"/>
            <a:ext cx="8280559" cy="1419860"/>
          </a:xfrm>
          <a:prstGeom prst="rect">
            <a:avLst/>
          </a:prstGeom>
          <a:noFill/>
          <a:ln w="9525">
            <a:noFill/>
          </a:ln>
        </p:spPr>
        <p:txBody>
          <a:bodyPr wrap="square" anchor="t" anchorCtr="0">
            <a:spAutoFit/>
          </a:bodyPr>
          <a:lstStyle/>
          <a:p>
            <a:pPr eaLnBrk="1" hangingPunct="1">
              <a:lnSpc>
                <a:spcPct val="110000"/>
              </a:lnSpc>
            </a:pPr>
            <a:r>
              <a:rPr lang="zh-CN" altLang="en-US" sz="2700" dirty="0">
                <a:solidFill>
                  <a:schemeClr val="tx1"/>
                </a:solidFill>
                <a:latin typeface="方正小标宋简体" panose="02010601030101010101" charset="-122"/>
                <a:ea typeface="方正小标宋简体" panose="02010601030101010101" charset="-122"/>
                <a:sym typeface="+mn-ea"/>
              </a:rPr>
              <a:t>信息通信技术应用和数字化转型情况</a:t>
            </a:r>
            <a:endParaRPr lang="zh-CN" altLang="en-US" sz="2700" dirty="0">
              <a:solidFill>
                <a:schemeClr val="tx1"/>
              </a:solidFill>
              <a:latin typeface="方正小标宋简体" panose="02010601030101010101" charset="-122"/>
              <a:ea typeface="方正小标宋简体" panose="02010601030101010101" charset="-122"/>
            </a:endParaRPr>
          </a:p>
          <a:p>
            <a:pPr eaLnBrk="1" hangingPunct="1">
              <a:lnSpc>
                <a:spcPct val="110000"/>
              </a:lnSpc>
            </a:pPr>
            <a:r>
              <a:rPr lang="zh-CN" altLang="en-US" sz="2700" dirty="0">
                <a:solidFill>
                  <a:schemeClr val="tx1"/>
                </a:solidFill>
                <a:latin typeface="方正小标宋简体" panose="02010601030101010101" charset="-122"/>
                <a:ea typeface="方正小标宋简体" panose="02010601030101010101" charset="-122"/>
                <a:sym typeface="+mn-ea"/>
              </a:rPr>
              <a:t>（</a:t>
            </a:r>
            <a:r>
              <a:rPr lang="en-US" sz="2700" dirty="0">
                <a:solidFill>
                  <a:schemeClr val="tx1"/>
                </a:solidFill>
                <a:latin typeface="方正小标宋简体" panose="02010601030101010101" charset="-122"/>
                <a:ea typeface="方正小标宋简体" panose="02010601030101010101" charset="-122"/>
                <a:sym typeface="+mn-ea"/>
              </a:rPr>
              <a:t>109</a:t>
            </a:r>
            <a:r>
              <a:rPr lang="zh-CN" altLang="en-US" sz="2700" dirty="0">
                <a:solidFill>
                  <a:schemeClr val="tx1"/>
                </a:solidFill>
                <a:latin typeface="方正小标宋简体" panose="02010601030101010101" charset="-122"/>
                <a:ea typeface="方正小标宋简体" panose="02010601030101010101" charset="-122"/>
                <a:sym typeface="+mn-ea"/>
              </a:rPr>
              <a:t>表）</a:t>
            </a:r>
            <a:endParaRPr lang="zh-CN" altLang="en-US" sz="2700" dirty="0">
              <a:solidFill>
                <a:schemeClr val="tx1"/>
              </a:solidFill>
              <a:latin typeface="方正小标宋简体" panose="02010601030101010101" charset="-122"/>
              <a:ea typeface="方正小标宋简体" panose="02010601030101010101" charset="-122"/>
            </a:endParaRPr>
          </a:p>
          <a:p>
            <a:pPr algn="ctr"/>
            <a:endParaRPr lang="zh-CN" altLang="en-US" sz="2700" dirty="0">
              <a:solidFill>
                <a:schemeClr val="tx1"/>
              </a:solidFill>
              <a:latin typeface="方正小标宋简体" panose="02010601030101010101" charset="-122"/>
              <a:ea typeface="方正小标宋简体" panose="02010601030101010101" charset="-122"/>
              <a:sym typeface="+mn-ea"/>
            </a:endParaRPr>
          </a:p>
        </p:txBody>
      </p:sp>
      <p:pic>
        <p:nvPicPr>
          <p:cNvPr id="6146" name="图片 6"/>
          <p:cNvPicPr>
            <a:picLocks noChangeAspect="1"/>
          </p:cNvPicPr>
          <p:nvPr/>
        </p:nvPicPr>
        <p:blipFill>
          <a:blip r:embed="rId1" cstate="print"/>
          <a:stretch>
            <a:fillRect/>
          </a:stretch>
        </p:blipFill>
        <p:spPr>
          <a:xfrm>
            <a:off x="4744641" y="4757738"/>
            <a:ext cx="4399359" cy="1243013"/>
          </a:xfrm>
          <a:prstGeom prst="rect">
            <a:avLst/>
          </a:prstGeom>
          <a:noFill/>
          <a:ln w="9525">
            <a:noFill/>
          </a:ln>
        </p:spPr>
      </p:pic>
      <p:sp>
        <p:nvSpPr>
          <p:cNvPr id="48" name="任意多边形 47"/>
          <p:cNvSpPr/>
          <p:nvPr/>
        </p:nvSpPr>
        <p:spPr>
          <a:xfrm rot="5400000">
            <a:off x="2600960" y="-1201420"/>
            <a:ext cx="1028700" cy="6237605"/>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8318183" y="3996929"/>
            <a:ext cx="357188" cy="357188"/>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684134" y="2721055"/>
            <a:ext cx="355997" cy="35599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103346" y="4461986"/>
            <a:ext cx="9148763" cy="668020"/>
          </a:xfrm>
          <a:prstGeom prst="rect">
            <a:avLst/>
          </a:prstGeom>
          <a:noFill/>
          <a:ln w="9525">
            <a:noFill/>
          </a:ln>
        </p:spPr>
        <p:txBody>
          <a:bodyPr wrap="square" anchor="t" anchorCtr="0">
            <a:spAutoFit/>
          </a:bodyPr>
          <a:lstStyle/>
          <a:p>
            <a:pPr marL="342900" indent="-342900" algn="ctr">
              <a:spcBef>
                <a:spcPct val="50000"/>
              </a:spcBef>
              <a:buClrTx/>
              <a:buFontTx/>
            </a:pPr>
            <a:r>
              <a:rPr lang="zh-CN" altLang="en-US"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丰台区统计局</a:t>
            </a:r>
            <a:endParaRPr lang="zh-CN" altLang="en-US" sz="1500" dirty="0">
              <a:solidFill>
                <a:schemeClr val="tx1"/>
              </a:solidFill>
              <a:latin typeface="微软雅黑" panose="020B0503020204020204" pitchFamily="34" charset="-122"/>
              <a:ea typeface="微软雅黑" panose="020B0503020204020204" pitchFamily="34" charset="-122"/>
            </a:endParaRPr>
          </a:p>
          <a:p>
            <a:pPr marL="342900" indent="-342900" algn="ctr">
              <a:spcBef>
                <a:spcPct val="50000"/>
              </a:spcBef>
              <a:buClrTx/>
              <a:buFontTx/>
            </a:pPr>
            <a:r>
              <a:rPr lang="zh-CN" altLang="en-US"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202</a:t>
            </a:r>
            <a:r>
              <a:rPr lang="en-US" altLang="zh-CN"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en-US"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12</a:t>
            </a:r>
            <a:r>
              <a:rPr lang="zh-CN" altLang="en-US"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月</a:t>
            </a:r>
            <a:r>
              <a:rPr lang="zh-CN"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制作</a:t>
            </a:r>
            <a:endParaRPr lang="zh-CN" sz="15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4" name="文本框 62"/>
          <p:cNvSpPr txBox="1"/>
          <p:nvPr/>
        </p:nvSpPr>
        <p:spPr>
          <a:xfrm>
            <a:off x="46355" y="1499870"/>
            <a:ext cx="5767070" cy="1337945"/>
          </a:xfrm>
          <a:prstGeom prst="rect">
            <a:avLst/>
          </a:prstGeom>
          <a:noFill/>
          <a:ln w="9525">
            <a:noFill/>
          </a:ln>
        </p:spPr>
        <p:txBody>
          <a:bodyPr wrap="square">
            <a:spAutoFit/>
          </a:bodyPr>
          <a:lstStyle/>
          <a:p>
            <a:pPr marR="0" algn="ctr" defTabSz="914400">
              <a:buClrTx/>
              <a:buSzTx/>
              <a:buFontTx/>
              <a:buNone/>
            </a:pP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4</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年统计年报和202</a:t>
            </a:r>
            <a:r>
              <a:rPr kumimoji="0" lang="en-US" altLang="zh-CN"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5</a:t>
            </a: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年</a:t>
            </a:r>
            <a:b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br>
            <a:r>
              <a:rPr kumimoji="0" lang="zh-CN" altLang="en-US" sz="2700">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rPr>
              <a:t>定期统计报表制度培训课件</a:t>
            </a:r>
            <a:endParaRPr lang="zh-CN" altLang="en-US" sz="2700" b="1" dirty="0">
              <a:solidFill>
                <a:schemeClr val="bg1"/>
              </a:solidFill>
              <a:latin typeface="华文楷体" panose="02010600040101010101" pitchFamily="2" charset="-122"/>
              <a:ea typeface="黑体" panose="02010609060101010101" pitchFamily="2" charset="-122"/>
            </a:endParaRPr>
          </a:p>
          <a:p>
            <a:pPr marR="0" algn="ctr" defTabSz="914400">
              <a:buClrTx/>
              <a:buSzTx/>
              <a:buFontTx/>
              <a:buNone/>
            </a:pPr>
            <a:endParaRPr kumimoji="0" lang="zh-CN" altLang="en-US" sz="2700" kern="1200" cap="none" spc="0" normalizeH="0" baseline="0" noProof="1">
              <a:ln w="9525" cmpd="sng">
                <a:solidFill>
                  <a:schemeClr val="bg1"/>
                </a:solidFill>
                <a:prstDash val="solid"/>
              </a:ln>
              <a:solidFill>
                <a:schemeClr val="bg1"/>
              </a:solidFill>
              <a:effectLst>
                <a:glow rad="38100">
                  <a:schemeClr val="accent1">
                    <a:alpha val="40000"/>
                  </a:schemeClr>
                </a:glow>
              </a:effectLst>
              <a:latin typeface="方正小标宋简体" panose="02010601030101010101" charset="-122"/>
              <a:ea typeface="方正小标宋简体" panose="02010601030101010101" charset="-122"/>
              <a:cs typeface="方正小标宋简体" panose="02010601030101010101" charset="-122"/>
              <a:sym typeface="+mn-ea"/>
            </a:endParaRPr>
          </a:p>
        </p:txBody>
      </p:sp>
      <p:sp>
        <p:nvSpPr>
          <p:cNvPr id="118" name="矩形 117"/>
          <p:cNvSpPr/>
          <p:nvPr/>
        </p:nvSpPr>
        <p:spPr>
          <a:xfrm>
            <a:off x="517446" y="2548414"/>
            <a:ext cx="355997" cy="355997"/>
          </a:xfrm>
          <a:prstGeom prst="rect">
            <a:avLst/>
          </a:prstGeom>
          <a:solidFill>
            <a:srgbClr val="08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Ovr>
    <a:masterClrMapping/>
  </p:clrMapOvr>
  <p:transition spd="slow">
    <p:zo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6195" y="598805"/>
            <a:ext cx="9107170" cy="6089650"/>
            <a:chOff x="57" y="943"/>
            <a:chExt cx="14342" cy="9590"/>
          </a:xfrm>
        </p:grpSpPr>
        <p:pic>
          <p:nvPicPr>
            <p:cNvPr id="3" name="图片 2" descr="109-2"/>
            <p:cNvPicPr>
              <a:picLocks noChangeAspect="1"/>
            </p:cNvPicPr>
            <p:nvPr/>
          </p:nvPicPr>
          <p:blipFill>
            <a:blip r:embed="rId1"/>
            <a:stretch>
              <a:fillRect/>
            </a:stretch>
          </p:blipFill>
          <p:spPr>
            <a:xfrm>
              <a:off x="57" y="943"/>
              <a:ext cx="7282" cy="9591"/>
            </a:xfrm>
            <a:prstGeom prst="rect">
              <a:avLst/>
            </a:prstGeom>
          </p:spPr>
        </p:pic>
        <p:pic>
          <p:nvPicPr>
            <p:cNvPr id="4" name="图片 3" descr="109-3"/>
            <p:cNvPicPr>
              <a:picLocks noChangeAspect="1"/>
            </p:cNvPicPr>
            <p:nvPr/>
          </p:nvPicPr>
          <p:blipFill>
            <a:blip r:embed="rId2"/>
            <a:stretch>
              <a:fillRect/>
            </a:stretch>
          </p:blipFill>
          <p:spPr>
            <a:xfrm>
              <a:off x="7273" y="2112"/>
              <a:ext cx="7127" cy="8345"/>
            </a:xfrm>
            <a:prstGeom prst="rect">
              <a:avLst/>
            </a:prstGeom>
          </p:spPr>
        </p:pic>
      </p:grpSp>
      <p:grpSp>
        <p:nvGrpSpPr>
          <p:cNvPr id="2" name="组合 1"/>
          <p:cNvGrpSpPr/>
          <p:nvPr/>
        </p:nvGrpSpPr>
        <p:grpSpPr>
          <a:xfrm>
            <a:off x="0" y="45085"/>
            <a:ext cx="9144000" cy="6812915"/>
            <a:chOff x="0" y="71"/>
            <a:chExt cx="14400" cy="10729"/>
          </a:xfrm>
        </p:grpSpPr>
        <p:grpSp>
          <p:nvGrpSpPr>
            <p:cNvPr id="5" name="组合 4"/>
            <p:cNvGrpSpPr/>
            <p:nvPr/>
          </p:nvGrpSpPr>
          <p:grpSpPr>
            <a:xfrm>
              <a:off x="85" y="71"/>
              <a:ext cx="14315" cy="1259"/>
              <a:chOff x="0" y="0"/>
              <a:chExt cx="19200" cy="1585"/>
            </a:xfrm>
          </p:grpSpPr>
          <p:cxnSp>
            <p:nvCxnSpPr>
              <p:cNvPr id="6" name="直接连接符 5"/>
              <p:cNvCxnSpPr/>
              <p:nvPr/>
            </p:nvCxnSpPr>
            <p:spPr>
              <a:xfrm>
                <a:off x="0" y="1098"/>
                <a:ext cx="17600" cy="0"/>
              </a:xfrm>
              <a:prstGeom prst="line">
                <a:avLst/>
              </a:prstGeom>
              <a:ln w="25400">
                <a:gradFill>
                  <a:gsLst>
                    <a:gs pos="0">
                      <a:srgbClr val="4B649F"/>
                    </a:gs>
                    <a:gs pos="100000">
                      <a:srgbClr val="7DB1CD">
                        <a:alpha val="0"/>
                      </a:srgbClr>
                    </a:gs>
                  </a:gsLst>
                  <a:lin ang="0" scaled="0"/>
                </a:gradFill>
              </a:ln>
            </p:spPr>
            <p:style>
              <a:lnRef idx="1">
                <a:schemeClr val="accent1"/>
              </a:lnRef>
              <a:fillRef idx="0">
                <a:schemeClr val="accent1"/>
              </a:fillRef>
              <a:effectRef idx="0">
                <a:schemeClr val="accent1"/>
              </a:effectRef>
              <a:fontRef idx="minor">
                <a:schemeClr val="tx1"/>
              </a:fontRef>
            </p:style>
          </p:cxnSp>
          <p:pic>
            <p:nvPicPr>
              <p:cNvPr id="9219" name="图片 17"/>
              <p:cNvPicPr>
                <a:picLocks noChangeAspect="1"/>
              </p:cNvPicPr>
              <p:nvPr/>
            </p:nvPicPr>
            <p:blipFill>
              <a:blip r:embed="rId3"/>
              <a:stretch>
                <a:fillRect/>
              </a:stretch>
            </p:blipFill>
            <p:spPr>
              <a:xfrm>
                <a:off x="13560" y="0"/>
                <a:ext cx="5640" cy="1585"/>
              </a:xfrm>
              <a:prstGeom prst="rect">
                <a:avLst/>
              </a:prstGeom>
              <a:noFill/>
              <a:ln w="9525">
                <a:noFill/>
              </a:ln>
            </p:spPr>
          </p:pic>
        </p:grpSp>
        <p:sp>
          <p:nvSpPr>
            <p:cNvPr id="25" name="矩形 24"/>
            <p:cNvSpPr/>
            <p:nvPr/>
          </p:nvSpPr>
          <p:spPr>
            <a:xfrm flipV="1">
              <a:off x="0" y="10680"/>
              <a:ext cx="14399" cy="12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sp>
        <p:nvSpPr>
          <p:cNvPr id="11" name="内容占位符 10"/>
          <p:cNvSpPr/>
          <p:nvPr>
            <p:ph idx="1"/>
          </p:nvPr>
        </p:nvSpPr>
        <p:spPr/>
        <p:txBody>
          <a:bodyPr/>
          <a:p>
            <a:endParaRPr lang="zh-CN" altLang="en-US"/>
          </a:p>
        </p:txBody>
      </p:sp>
    </p:spTree>
  </p:cSld>
  <p:clrMapOvr>
    <a:masterClrMapping/>
  </p:clrMapOvr>
  <p:transition spd="slow"/>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内容占位符 8"/>
          <p:cNvSpPr>
            <a:spLocks noGrp="1"/>
          </p:cNvSpPr>
          <p:nvPr/>
        </p:nvSpPr>
        <p:spPr>
          <a:xfrm>
            <a:off x="1033145" y="1287780"/>
            <a:ext cx="7653655" cy="4838700"/>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defTabSz="914400" eaLnBrk="1" hangingPunct="1">
              <a:spcBef>
                <a:spcPts val="1200"/>
              </a:spcBef>
              <a:buNone/>
            </a:pPr>
            <a:endParaRPr lang="en-US" altLang="zh-CN" sz="2400" b="1" dirty="0">
              <a:solidFill>
                <a:schemeClr val="tx1"/>
              </a:solidFill>
              <a:latin typeface="黑体" panose="02010609060101010101" pitchFamily="2" charset="-122"/>
              <a:ea typeface="黑体" panose="02010609060101010101" pitchFamily="2" charset="-122"/>
              <a:cs typeface="Arial" panose="020B0604020202020204" pitchFamily="34" charset="0"/>
            </a:endParaRPr>
          </a:p>
          <a:p>
            <a:pPr marL="0" indent="0" algn="l">
              <a:lnSpc>
                <a:spcPct val="120000"/>
              </a:lnSpc>
              <a:spcBef>
                <a:spcPts val="600"/>
              </a:spcBef>
              <a:buFont typeface="Wingdings" panose="05000000000000000000" pitchFamily="2" charset="2"/>
              <a:buNone/>
            </a:pPr>
            <a:r>
              <a:rPr lang="en-US" altLang="zh-CN" sz="2400" b="1" dirty="0" smtClean="0">
                <a:latin typeface="Times New Roman" panose="02020603050405020304"/>
                <a:cs typeface="Arial" panose="020B0604020202020204" pitchFamily="34" charset="0"/>
                <a:sym typeface="+mn-ea"/>
              </a:rPr>
              <a:t>1</a:t>
            </a:r>
            <a:r>
              <a:rPr lang="zh-CN" altLang="en-US" sz="2400" b="1" dirty="0" smtClean="0">
                <a:latin typeface="Times New Roman" panose="02020603050405020304"/>
                <a:cs typeface="Arial" panose="020B0604020202020204" pitchFamily="34" charset="0"/>
                <a:sym typeface="+mn-ea"/>
              </a:rPr>
              <a:t>、</a:t>
            </a:r>
            <a:r>
              <a:rPr lang="en-US" altLang="zh-CN" sz="2400" b="1" dirty="0" smtClean="0">
                <a:latin typeface="Times New Roman" panose="02020603050405020304"/>
                <a:cs typeface="Arial" panose="020B0604020202020204" pitchFamily="34" charset="0"/>
                <a:sym typeface="+mn-ea"/>
              </a:rPr>
              <a:t>109</a:t>
            </a:r>
            <a:r>
              <a:rPr lang="zh-CN" altLang="en-US" sz="2400" b="1" dirty="0" smtClean="0">
                <a:latin typeface="Times New Roman" panose="02020603050405020304"/>
                <a:cs typeface="Arial" panose="020B0604020202020204" pitchFamily="34" charset="0"/>
                <a:sym typeface="+mn-ea"/>
              </a:rPr>
              <a:t>表中计算机数量是</a:t>
            </a:r>
            <a:r>
              <a:rPr lang="zh-CN" altLang="en-US" sz="2400" b="1" dirty="0" smtClean="0">
                <a:solidFill>
                  <a:srgbClr val="FF0000"/>
                </a:solidFill>
                <a:latin typeface="Times New Roman" panose="02020603050405020304"/>
                <a:cs typeface="Arial" panose="020B0604020202020204" pitchFamily="34" charset="0"/>
                <a:sym typeface="+mn-ea"/>
              </a:rPr>
              <a:t>时点</a:t>
            </a:r>
            <a:r>
              <a:rPr lang="zh-CN" altLang="en-US" sz="2400" b="1" dirty="0" smtClean="0">
                <a:latin typeface="Times New Roman" panose="02020603050405020304"/>
                <a:cs typeface="Arial" panose="020B0604020202020204" pitchFamily="34" charset="0"/>
                <a:sym typeface="+mn-ea"/>
              </a:rPr>
              <a:t>数，信息技术人员是</a:t>
            </a:r>
            <a:r>
              <a:rPr lang="zh-CN" altLang="en-US" sz="2400" b="1" dirty="0" smtClean="0">
                <a:solidFill>
                  <a:srgbClr val="FF0000"/>
                </a:solidFill>
                <a:latin typeface="Times New Roman" panose="02020603050405020304"/>
                <a:cs typeface="Arial" panose="020B0604020202020204" pitchFamily="34" charset="0"/>
                <a:sym typeface="+mn-ea"/>
              </a:rPr>
              <a:t>平均</a:t>
            </a:r>
            <a:r>
              <a:rPr lang="zh-CN" altLang="en-US" sz="2400" b="1" dirty="0" smtClean="0">
                <a:latin typeface="Times New Roman" panose="02020603050405020304"/>
                <a:cs typeface="Arial" panose="020B0604020202020204" pitchFamily="34" charset="0"/>
                <a:sym typeface="+mn-ea"/>
              </a:rPr>
              <a:t>数，信息化投入是全年</a:t>
            </a:r>
            <a:r>
              <a:rPr lang="zh-CN" altLang="en-US" sz="2400" b="1" dirty="0" smtClean="0">
                <a:solidFill>
                  <a:srgbClr val="FF0000"/>
                </a:solidFill>
                <a:latin typeface="Times New Roman" panose="02020603050405020304"/>
                <a:cs typeface="Arial" panose="020B0604020202020204" pitchFamily="34" charset="0"/>
                <a:sym typeface="+mn-ea"/>
              </a:rPr>
              <a:t>累计</a:t>
            </a:r>
            <a:r>
              <a:rPr lang="zh-CN" altLang="en-US" sz="2400" b="1" dirty="0" smtClean="0">
                <a:latin typeface="Times New Roman" panose="02020603050405020304"/>
                <a:cs typeface="Arial" panose="020B0604020202020204" pitchFamily="34" charset="0"/>
                <a:sym typeface="+mn-ea"/>
              </a:rPr>
              <a:t>数。（</a:t>
            </a:r>
            <a:r>
              <a:rPr lang="en-US" altLang="zh-CN" sz="2400" b="1" dirty="0" smtClean="0">
                <a:latin typeface="Times New Roman" panose="02020603050405020304"/>
                <a:cs typeface="Arial" panose="020B0604020202020204" pitchFamily="34" charset="0"/>
                <a:sym typeface="+mn-ea"/>
              </a:rPr>
              <a:t>01-03</a:t>
            </a:r>
            <a:r>
              <a:rPr lang="zh-CN" altLang="en-US" sz="2400" b="1" dirty="0" smtClean="0">
                <a:latin typeface="Times New Roman" panose="02020603050405020304"/>
                <a:cs typeface="Arial" panose="020B0604020202020204" pitchFamily="34" charset="0"/>
                <a:sym typeface="+mn-ea"/>
              </a:rPr>
              <a:t>题）</a:t>
            </a:r>
            <a:endParaRPr lang="zh-CN" altLang="en-US" sz="24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smtClean="0">
                <a:latin typeface="Times New Roman" panose="02020603050405020304"/>
                <a:cs typeface="Arial" panose="020B0604020202020204" pitchFamily="34" charset="0"/>
                <a:sym typeface="+mn-ea"/>
              </a:rPr>
              <a:t>2</a:t>
            </a:r>
            <a:r>
              <a:rPr lang="zh-CN" altLang="en-US" sz="2400" b="1" dirty="0" smtClean="0">
                <a:latin typeface="Times New Roman" panose="02020603050405020304"/>
                <a:cs typeface="Arial" panose="020B0604020202020204" pitchFamily="34" charset="0"/>
                <a:sym typeface="+mn-ea"/>
              </a:rPr>
              <a:t>、</a:t>
            </a:r>
            <a:r>
              <a:rPr lang="en-US" altLang="zh-CN" sz="2400" b="1" dirty="0" smtClean="0">
                <a:latin typeface="Times New Roman" panose="02020603050405020304"/>
                <a:cs typeface="Arial" panose="020B0604020202020204" pitchFamily="34" charset="0"/>
                <a:sym typeface="+mn-ea"/>
              </a:rPr>
              <a:t>109</a:t>
            </a:r>
            <a:r>
              <a:rPr lang="zh-CN" altLang="en-US" sz="2400" b="1" dirty="0" smtClean="0">
                <a:latin typeface="Times New Roman" panose="02020603050405020304"/>
                <a:cs typeface="Arial" panose="020B0604020202020204" pitchFamily="34" charset="0"/>
                <a:sym typeface="+mn-ea"/>
              </a:rPr>
              <a:t>表中所有题目价值量单位为</a:t>
            </a:r>
            <a:r>
              <a:rPr lang="zh-CN" altLang="en-US" sz="2400" b="1" dirty="0" smtClean="0">
                <a:solidFill>
                  <a:srgbClr val="FF0000"/>
                </a:solidFill>
                <a:latin typeface="Times New Roman" panose="02020603050405020304"/>
                <a:cs typeface="Arial" panose="020B0604020202020204" pitchFamily="34" charset="0"/>
                <a:sym typeface="+mn-ea"/>
              </a:rPr>
              <a:t>千元</a:t>
            </a:r>
            <a:r>
              <a:rPr lang="zh-CN" altLang="en-US" sz="2400" b="1" dirty="0" smtClean="0">
                <a:latin typeface="Times New Roman" panose="02020603050405020304"/>
                <a:cs typeface="Arial" panose="020B0604020202020204" pitchFamily="34" charset="0"/>
                <a:sym typeface="+mn-ea"/>
              </a:rPr>
              <a:t>。</a:t>
            </a:r>
            <a:endParaRPr lang="zh-CN" altLang="en-US" sz="2400" b="1" dirty="0" smtClean="0">
              <a:solidFill>
                <a:schemeClr val="tx1"/>
              </a:solidFill>
              <a:latin typeface="Times New Roman" panose="02020603050405020304"/>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sz="2400" b="1" smtClean="0">
                <a:cs typeface="Arial" panose="020B0604020202020204" pitchFamily="34" charset="0"/>
                <a:sym typeface="+mn-ea"/>
              </a:rPr>
              <a:t>3</a:t>
            </a:r>
            <a:r>
              <a:rPr lang="zh-CN" altLang="en-US" sz="2400" b="1" smtClean="0">
                <a:cs typeface="Arial" panose="020B0604020202020204" pitchFamily="34" charset="0"/>
                <a:sym typeface="+mn-ea"/>
              </a:rPr>
              <a:t>、</a:t>
            </a:r>
            <a:r>
              <a:rPr lang="zh-CN" altLang="en-US" sz="2400" b="1" smtClean="0">
                <a:solidFill>
                  <a:srgbClr val="FF0000"/>
                </a:solidFill>
                <a:cs typeface="Arial" panose="020B0604020202020204" pitchFamily="34" charset="0"/>
                <a:sym typeface="+mn-ea"/>
              </a:rPr>
              <a:t>各项</a:t>
            </a:r>
            <a:r>
              <a:rPr lang="zh-CN" altLang="en-US" sz="2400" b="1" dirty="0">
                <a:solidFill>
                  <a:srgbClr val="FF0000"/>
                </a:solidFill>
                <a:latin typeface="+mn-ea"/>
                <a:sym typeface="+mn-ea"/>
              </a:rPr>
              <a:t>指标之间有跨表审核！</a:t>
            </a:r>
            <a:r>
              <a:rPr lang="zh-CN" altLang="en-US" sz="2400" b="1" dirty="0">
                <a:latin typeface="+mn-ea"/>
                <a:sym typeface="+mn-ea"/>
              </a:rPr>
              <a:t>一般</a:t>
            </a:r>
            <a:r>
              <a:rPr sz="2400" b="1" smtClean="0">
                <a:cs typeface="Arial" panose="020B0604020202020204" pitchFamily="34" charset="0"/>
                <a:sym typeface="+mn-ea"/>
              </a:rPr>
              <a:t>先填财务(103)表、劳资（102）、主营（104）表后再填报本表！</a:t>
            </a:r>
            <a:endParaRPr sz="2400" b="1" smtClean="0">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smtClean="0">
                <a:cs typeface="Arial" panose="020B0604020202020204" pitchFamily="34" charset="0"/>
                <a:sym typeface="+mn-ea"/>
              </a:rPr>
              <a:t>4</a:t>
            </a:r>
            <a:r>
              <a:rPr lang="zh-CN" altLang="en-US" sz="2400" b="1" dirty="0" smtClean="0">
                <a:cs typeface="Arial" panose="020B0604020202020204" pitchFamily="34" charset="0"/>
                <a:sym typeface="+mn-ea"/>
              </a:rPr>
              <a:t>、</a:t>
            </a:r>
            <a:r>
              <a:rPr lang="en-US" altLang="zh-CN" sz="2400" b="1" dirty="0" smtClean="0">
                <a:cs typeface="Arial" panose="020B0604020202020204" pitchFamily="34" charset="0"/>
                <a:sym typeface="+mn-ea"/>
              </a:rPr>
              <a:t>企业上年</a:t>
            </a:r>
            <a:r>
              <a:rPr lang="zh-CN" altLang="en-US" sz="2400" b="1" dirty="0" smtClean="0">
                <a:cs typeface="Arial" panose="020B0604020202020204" pitchFamily="34" charset="0"/>
                <a:sym typeface="+mn-ea"/>
              </a:rPr>
              <a:t>填选</a:t>
            </a:r>
            <a:r>
              <a:rPr lang="en-US" altLang="zh-CN" sz="2400" b="1" dirty="0" smtClean="0">
                <a:cs typeface="Arial" panose="020B0604020202020204" pitchFamily="34" charset="0"/>
                <a:sym typeface="+mn-ea"/>
              </a:rPr>
              <a:t>，</a:t>
            </a:r>
            <a:r>
              <a:rPr lang="zh-CN" altLang="en-US" sz="2400" b="1" dirty="0" smtClean="0">
                <a:cs typeface="Arial" panose="020B0604020202020204" pitchFamily="34" charset="0"/>
                <a:sym typeface="+mn-ea"/>
              </a:rPr>
              <a:t>今</a:t>
            </a:r>
            <a:r>
              <a:rPr lang="en-US" altLang="zh-CN" sz="2400" b="1" dirty="0" err="1" smtClean="0">
                <a:cs typeface="Arial" panose="020B0604020202020204" pitchFamily="34" charset="0"/>
                <a:sym typeface="+mn-ea"/>
              </a:rPr>
              <a:t>年没有</a:t>
            </a:r>
            <a:r>
              <a:rPr lang="zh-CN" altLang="zh-CN" sz="2400" b="1" dirty="0" err="1" smtClean="0">
                <a:cs typeface="Arial" panose="020B0604020202020204" pitchFamily="34" charset="0"/>
                <a:sym typeface="+mn-ea"/>
              </a:rPr>
              <a:t>填选需要重点关注。</a:t>
            </a:r>
            <a:endParaRPr lang="zh-CN" altLang="zh-CN" sz="2400" b="1" dirty="0" err="1" smtClean="0">
              <a:cs typeface="Arial" panose="020B0604020202020204" pitchFamily="34" charset="0"/>
              <a:sym typeface="+mn-ea"/>
            </a:endParaRPr>
          </a:p>
          <a:p>
            <a:pPr marL="0" indent="0" algn="l">
              <a:lnSpc>
                <a:spcPct val="120000"/>
              </a:lnSpc>
              <a:spcBef>
                <a:spcPts val="600"/>
              </a:spcBef>
              <a:buFont typeface="Wingdings" panose="05000000000000000000" pitchFamily="2" charset="2"/>
              <a:buNone/>
            </a:pPr>
            <a:r>
              <a:rPr lang="en-US" altLang="zh-CN" sz="2400" b="1" dirty="0" err="1" smtClean="0">
                <a:cs typeface="Arial" panose="020B0604020202020204" pitchFamily="34" charset="0"/>
                <a:sym typeface="+mn-ea"/>
              </a:rPr>
              <a:t>5</a:t>
            </a:r>
            <a:r>
              <a:rPr lang="zh-CN" altLang="en-US" sz="2400" b="1" dirty="0" err="1" smtClean="0">
                <a:cs typeface="Arial" panose="020B0604020202020204" pitchFamily="34" charset="0"/>
                <a:sym typeface="+mn-ea"/>
              </a:rPr>
              <a:t>、</a:t>
            </a:r>
            <a:r>
              <a:rPr lang="zh-CN" altLang="zh-CN" sz="2400" b="1" dirty="0" err="1" smtClean="0">
                <a:cs typeface="Arial" panose="020B0604020202020204" pitchFamily="34" charset="0"/>
                <a:sym typeface="+mn-ea"/>
              </a:rPr>
              <a:t>调查单位</a:t>
            </a:r>
            <a:r>
              <a:rPr lang="zh-CN" altLang="zh-CN" sz="2400" b="1" dirty="0" err="1" smtClean="0">
                <a:solidFill>
                  <a:srgbClr val="FF0000"/>
                </a:solidFill>
                <a:cs typeface="Arial" panose="020B0604020202020204" pitchFamily="34" charset="0"/>
                <a:sym typeface="+mn-ea"/>
              </a:rPr>
              <a:t>2025年3月10日24时前网上填报。</a:t>
            </a:r>
            <a:endParaRPr lang="zh-CN" altLang="zh-CN" sz="2400" b="1" dirty="0" err="1" smtClean="0">
              <a:solidFill>
                <a:srgbClr val="FF0000"/>
              </a:solidFill>
              <a:cs typeface="Arial" panose="020B0604020202020204" pitchFamily="34" charset="0"/>
              <a:sym typeface="+mn-ea"/>
            </a:endParaRPr>
          </a:p>
        </p:txBody>
      </p:sp>
      <p:sp>
        <p:nvSpPr>
          <p:cNvPr id="5" name="矩形 4"/>
          <p:cNvSpPr/>
          <p:nvPr/>
        </p:nvSpPr>
        <p:spPr>
          <a:xfrm>
            <a:off x="35560" y="116523"/>
            <a:ext cx="1295400" cy="647700"/>
          </a:xfrm>
          <a:prstGeom prst="rect">
            <a:avLst/>
          </a:prstGeom>
          <a:solidFill>
            <a:srgbClr val="FFBF0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rPr>
              <a:t>注意</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9569" name="图片 6"/>
          <p:cNvPicPr>
            <a:picLocks noChangeAspect="1"/>
          </p:cNvPicPr>
          <p:nvPr/>
        </p:nvPicPr>
        <p:blipFill>
          <a:blip r:embed="rId1"/>
          <a:stretch>
            <a:fillRect/>
          </a:stretch>
        </p:blipFill>
        <p:spPr>
          <a:xfrm>
            <a:off x="4744641" y="4757738"/>
            <a:ext cx="4399359" cy="1243013"/>
          </a:xfrm>
          <a:prstGeom prst="rect">
            <a:avLst/>
          </a:prstGeom>
          <a:noFill/>
          <a:ln w="9525">
            <a:noFill/>
          </a:ln>
        </p:spPr>
      </p:pic>
      <p:sp>
        <p:nvSpPr>
          <p:cNvPr id="48" name="任意多边形 47"/>
          <p:cNvSpPr/>
          <p:nvPr/>
        </p:nvSpPr>
        <p:spPr>
          <a:xfrm rot="5400000">
            <a:off x="1412081" y="-211931"/>
            <a:ext cx="685800" cy="3509963"/>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椭圆 9"/>
          <p:cNvSpPr/>
          <p:nvPr/>
        </p:nvSpPr>
        <p:spPr>
          <a:xfrm>
            <a:off x="242888" y="1042988"/>
            <a:ext cx="1000125" cy="1000125"/>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9572" name="文本框 62"/>
          <p:cNvSpPr txBox="1"/>
          <p:nvPr/>
        </p:nvSpPr>
        <p:spPr>
          <a:xfrm>
            <a:off x="3331369" y="2871788"/>
            <a:ext cx="3805555" cy="1014730"/>
          </a:xfrm>
          <a:prstGeom prst="rect">
            <a:avLst/>
          </a:prstGeom>
          <a:noFill/>
          <a:ln w="9525">
            <a:noFill/>
          </a:ln>
        </p:spPr>
        <p:txBody>
          <a:bodyPr wrap="none" anchor="t" anchorCtr="0">
            <a:spAutoFit/>
          </a:bodyPr>
          <a:p>
            <a:r>
              <a:rPr lang="zh-CN" altLang="en-US" sz="6000" b="1" dirty="0">
                <a:solidFill>
                  <a:srgbClr val="4B649F"/>
                </a:solidFill>
                <a:latin typeface="+mn-ea"/>
                <a:ea typeface="+mn-ea"/>
                <a:cs typeface="+mn-ea"/>
              </a:rPr>
              <a:t>谢</a:t>
            </a:r>
            <a:r>
              <a:rPr lang="en-US" altLang="zh-CN" sz="6000" b="1">
                <a:solidFill>
                  <a:srgbClr val="4B649F"/>
                </a:solidFill>
                <a:latin typeface="+mn-ea"/>
                <a:ea typeface="+mn-ea"/>
                <a:cs typeface="+mn-ea"/>
              </a:rPr>
              <a:t>   </a:t>
            </a:r>
            <a:r>
              <a:rPr lang="zh-CN" altLang="en-US" sz="6000" b="1" dirty="0">
                <a:solidFill>
                  <a:srgbClr val="4B649F"/>
                </a:solidFill>
                <a:latin typeface="+mn-ea"/>
                <a:ea typeface="+mn-ea"/>
                <a:cs typeface="+mn-ea"/>
              </a:rPr>
              <a:t>谢！</a:t>
            </a:r>
            <a:r>
              <a:rPr lang="zh-CN" altLang="en-US" sz="4950" dirty="0">
                <a:solidFill>
                  <a:srgbClr val="4B649F"/>
                </a:solidFill>
                <a:latin typeface="Arial" panose="020B0604020202020204" pitchFamily="34" charset="0"/>
                <a:ea typeface="微软雅黑" panose="020B0503020204020204" pitchFamily="34" charset="-122"/>
              </a:rPr>
              <a:t> </a:t>
            </a:r>
            <a:endParaRPr lang="zh-CN" altLang="en-US" sz="4950" dirty="0">
              <a:solidFill>
                <a:srgbClr val="4B649F"/>
              </a:solidFill>
              <a:latin typeface="Arial" panose="020B0604020202020204" pitchFamily="34" charset="0"/>
              <a:ea typeface="微软雅黑" panose="020B0503020204020204" pitchFamily="34" charset="-122"/>
            </a:endParaRPr>
          </a:p>
        </p:txBody>
      </p:sp>
      <p:sp>
        <p:nvSpPr>
          <p:cNvPr id="1069" name="矩形 1068"/>
          <p:cNvSpPr/>
          <p:nvPr/>
        </p:nvSpPr>
        <p:spPr>
          <a:xfrm>
            <a:off x="8179594" y="4035029"/>
            <a:ext cx="357188" cy="35718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7978379" y="3863579"/>
            <a:ext cx="355997" cy="355997"/>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946547" y="2466975"/>
            <a:ext cx="355997" cy="355997"/>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95375" y="2646760"/>
            <a:ext cx="355997" cy="355997"/>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pic>
        <p:nvPicPr>
          <p:cNvPr id="109577" name="图片 5"/>
          <p:cNvPicPr>
            <a:picLocks noChangeAspect="1"/>
          </p:cNvPicPr>
          <p:nvPr/>
        </p:nvPicPr>
        <p:blipFill>
          <a:blip r:embed="rId2"/>
          <a:stretch>
            <a:fillRect/>
          </a:stretch>
        </p:blipFill>
        <p:spPr>
          <a:xfrm>
            <a:off x="404813" y="1208485"/>
            <a:ext cx="675085" cy="677465"/>
          </a:xfrm>
          <a:prstGeom prst="rect">
            <a:avLst/>
          </a:prstGeom>
          <a:noFill/>
          <a:ln w="9525">
            <a:noFill/>
          </a:ln>
        </p:spPr>
      </p:pic>
      <p:sp>
        <p:nvSpPr>
          <p:cNvPr id="2" name="灯片编号占位符 1"/>
          <p:cNvSpPr>
            <a:spLocks noGrp="1"/>
          </p:cNvSpPr>
          <p:nvPr>
            <p:ph type="sldNum" sz="quarter" idx="12"/>
          </p:nvPr>
        </p:nvSpPr>
        <p:spPr/>
        <p:txBody>
          <a:bodyPr vert="horz" lIns="68580" tIns="34290" rIns="68580" bIns="34290" rtlCol="0" anchor="ct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文本框 2"/>
          <p:cNvSpPr txBox="1"/>
          <p:nvPr/>
        </p:nvSpPr>
        <p:spPr>
          <a:xfrm>
            <a:off x="2358708" y="4219575"/>
            <a:ext cx="4193858" cy="1337945"/>
          </a:xfrm>
          <a:prstGeom prst="rect">
            <a:avLst/>
          </a:prstGeom>
          <a:noFill/>
        </p:spPr>
        <p:txBody>
          <a:bodyPr wrap="square" rtlCol="0">
            <a:spAutoFit/>
          </a:bodyPr>
          <a:p>
            <a:pPr>
              <a:lnSpc>
                <a:spcPct val="150000"/>
              </a:lnSpc>
            </a:pPr>
            <a:r>
              <a:rPr lang="zh-CN" altLang="en-US" sz="2700"/>
              <a:t>丰台区统计局城建科 武婧</a:t>
            </a:r>
            <a:r>
              <a:rPr lang="en-US" altLang="zh-CN" sz="2700"/>
              <a:t>        </a:t>
            </a:r>
            <a:r>
              <a:rPr lang="zh-CN" altLang="en-US" sz="2700"/>
              <a:t>联系电话：</a:t>
            </a:r>
            <a:r>
              <a:rPr lang="en-US" altLang="zh-CN" sz="2700"/>
              <a:t>63629673</a:t>
            </a:r>
            <a:endParaRPr lang="en-US" altLang="zh-CN" sz="27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971552" y="1268413"/>
          <a:ext cx="7129463" cy="3217870"/>
        </p:xfrm>
        <a:graphic>
          <a:graphicData uri="http://schemas.openxmlformats.org/drawingml/2006/table">
            <a:tbl>
              <a:tblPr/>
              <a:tblGrid>
                <a:gridCol w="3960813"/>
                <a:gridCol w="906462"/>
                <a:gridCol w="1039813"/>
                <a:gridCol w="1222375"/>
              </a:tblGrid>
              <a:tr h="8985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指标名称</a:t>
                      </a:r>
                      <a:endPar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计量单位</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代码</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本季</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91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甲</a:t>
                      </a:r>
                      <a:endPar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乙</a:t>
                      </a:r>
                      <a:endPar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丙</a:t>
                      </a:r>
                      <a:endPar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1</a:t>
                      </a:r>
                      <a:endParaRPr kumimoji="0" lang="zh-CN" altLang="en-US" sz="20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一、建筑业合同情况</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签订的合同额</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01</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上年结转合同额</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02</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r h="481013">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本年新签合同额</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          其中：外省工程合同额</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千元</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03</a:t>
                      </a:r>
                      <a:endPar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txBody>
                  <a:tcPr marL="91458" marR="91458" marT="45723" marB="45723"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23591" name="矩形 4"/>
          <p:cNvSpPr>
            <a:spLocks noChangeArrowheads="1"/>
          </p:cNvSpPr>
          <p:nvPr/>
        </p:nvSpPr>
        <p:spPr bwMode="auto">
          <a:xfrm>
            <a:off x="2909888" y="357192"/>
            <a:ext cx="3876675" cy="523875"/>
          </a:xfrm>
          <a:prstGeom prst="rect">
            <a:avLst/>
          </a:prstGeom>
          <a:noFill/>
          <a:ln w="9525">
            <a:noFill/>
            <a:miter lim="800000"/>
          </a:ln>
        </p:spPr>
        <p:txBody>
          <a:bodyPr>
            <a:spAutoFit/>
          </a:bodyPr>
          <a:lstStyle/>
          <a:p>
            <a:r>
              <a:rPr lang="zh-CN" altLang="en-US" sz="2800" b="1">
                <a:solidFill>
                  <a:srgbClr val="F79646"/>
                </a:solidFill>
                <a:latin typeface="Times New Roman" panose="02020603050405020304" pitchFamily="18" charset="0"/>
              </a:rPr>
              <a:t>一、建筑业合同情况</a:t>
            </a:r>
            <a:endParaRPr lang="zh-CN" altLang="en-US" sz="2800" b="1">
              <a:solidFill>
                <a:srgbClr val="F79646"/>
              </a:solidFill>
              <a:latin typeface="Times New Roman" panose="02020603050405020304" pitchFamily="18" charset="0"/>
            </a:endParaRPr>
          </a:p>
        </p:txBody>
      </p:sp>
      <p:sp>
        <p:nvSpPr>
          <p:cNvPr id="23592" name="矩形 2"/>
          <p:cNvSpPr>
            <a:spLocks noChangeArrowheads="1"/>
          </p:cNvSpPr>
          <p:nvPr/>
        </p:nvSpPr>
        <p:spPr bwMode="auto">
          <a:xfrm>
            <a:off x="971868" y="5084766"/>
            <a:ext cx="7488237" cy="1200329"/>
          </a:xfrm>
          <a:prstGeom prst="rect">
            <a:avLst/>
          </a:prstGeom>
          <a:noFill/>
          <a:ln w="9525">
            <a:noFill/>
            <a:miter lim="800000"/>
          </a:ln>
        </p:spPr>
        <p:txBody>
          <a:bodyPr>
            <a:spAutoFit/>
          </a:bodyPr>
          <a:lstStyle/>
          <a:p>
            <a:pPr>
              <a:lnSpc>
                <a:spcPct val="150000"/>
              </a:lnSpc>
            </a:pPr>
            <a:r>
              <a:rPr lang="zh-CN" altLang="en-US" sz="2400" dirty="0"/>
              <a:t>签订的合同额（</a:t>
            </a:r>
            <a:r>
              <a:rPr lang="en-US" altLang="zh-CN" sz="2400" dirty="0"/>
              <a:t>01</a:t>
            </a:r>
            <a:r>
              <a:rPr lang="zh-CN" altLang="en-US" sz="2400" dirty="0"/>
              <a:t>）</a:t>
            </a:r>
            <a:r>
              <a:rPr lang="en-US" altLang="zh-CN" sz="2400" dirty="0"/>
              <a:t>=</a:t>
            </a:r>
            <a:endParaRPr lang="en-US" altLang="zh-CN" sz="2400" dirty="0"/>
          </a:p>
          <a:p>
            <a:pPr>
              <a:lnSpc>
                <a:spcPct val="150000"/>
              </a:lnSpc>
            </a:pPr>
            <a:r>
              <a:rPr lang="zh-CN" altLang="en-US" sz="2400" dirty="0"/>
              <a:t>上年结转合同额（</a:t>
            </a:r>
            <a:r>
              <a:rPr lang="en-US" altLang="zh-CN" sz="2400" dirty="0"/>
              <a:t>02</a:t>
            </a:r>
            <a:r>
              <a:rPr lang="zh-CN" altLang="en-US" sz="2400" dirty="0"/>
              <a:t>）</a:t>
            </a:r>
            <a:r>
              <a:rPr lang="en-US" altLang="zh-CN" sz="2400" dirty="0"/>
              <a:t>+</a:t>
            </a:r>
            <a:r>
              <a:rPr lang="zh-CN" altLang="en-US" sz="2400" dirty="0"/>
              <a:t>本年新签合同额（</a:t>
            </a:r>
            <a:r>
              <a:rPr lang="en-US" altLang="zh-CN" sz="2400" dirty="0"/>
              <a:t>03</a:t>
            </a:r>
            <a:r>
              <a:rPr lang="zh-CN" altLang="en-US" sz="2400" dirty="0"/>
              <a:t>）</a:t>
            </a:r>
            <a:r>
              <a:rPr lang="en-US" altLang="zh-CN" sz="2400" dirty="0">
                <a:solidFill>
                  <a:schemeClr val="bg1"/>
                </a:solidFill>
              </a:rPr>
              <a:t> </a:t>
            </a:r>
            <a:endParaRPr lang="en-US" altLang="zh-CN" sz="2400" dirty="0">
              <a:solidFill>
                <a:schemeClr val="bg1"/>
              </a:solidFill>
              <a:latin typeface="Times New Roman" panose="02020603050405020304" pitchFamily="18" charset="0"/>
            </a:endParaRPr>
          </a:p>
        </p:txBody>
      </p:sp>
      <p:sp>
        <p:nvSpPr>
          <p:cNvPr id="3" name="文本框 2"/>
          <p:cNvSpPr txBox="1"/>
          <p:nvPr/>
        </p:nvSpPr>
        <p:spPr>
          <a:xfrm>
            <a:off x="3996055" y="2348865"/>
            <a:ext cx="4805680" cy="1198880"/>
          </a:xfrm>
          <a:prstGeom prst="rect">
            <a:avLst/>
          </a:prstGeom>
          <a:solidFill>
            <a:schemeClr val="accent6">
              <a:lumMod val="60000"/>
              <a:lumOff val="40000"/>
            </a:schemeClr>
          </a:solidFill>
        </p:spPr>
        <p:txBody>
          <a:bodyPr wrap="square" rtlCol="0" anchor="t">
            <a:spAutoFit/>
          </a:bodyPr>
          <a:p>
            <a:pPr algn="just"/>
            <a:r>
              <a:rPr lang="zh-CN" altLang="en-US" dirty="0">
                <a:sym typeface="+mn-ea"/>
              </a:rPr>
              <a:t>指建筑业企业在</a:t>
            </a:r>
            <a:r>
              <a:rPr lang="zh-CN" altLang="en-US" u="sng" dirty="0">
                <a:solidFill>
                  <a:srgbClr val="FF0000"/>
                </a:solidFill>
                <a:sym typeface="+mn-ea"/>
              </a:rPr>
              <a:t>报告期</a:t>
            </a:r>
            <a:r>
              <a:rPr lang="zh-CN" altLang="en-US" dirty="0">
                <a:sym typeface="+mn-ea"/>
              </a:rPr>
              <a:t>直接同</a:t>
            </a:r>
            <a:r>
              <a:rPr lang="zh-CN" altLang="en-US" dirty="0">
                <a:solidFill>
                  <a:srgbClr val="FF0000"/>
                </a:solidFill>
                <a:sym typeface="+mn-ea"/>
              </a:rPr>
              <a:t>建设单位</a:t>
            </a:r>
            <a:r>
              <a:rPr lang="zh-CN" altLang="en-US" dirty="0">
                <a:sym typeface="+mn-ea"/>
              </a:rPr>
              <a:t>签订的各种国内</a:t>
            </a:r>
            <a:r>
              <a:rPr lang="zh-CN" altLang="en-US" dirty="0">
                <a:solidFill>
                  <a:srgbClr val="FF0000"/>
                </a:solidFill>
                <a:sym typeface="+mn-ea"/>
              </a:rPr>
              <a:t>工程</a:t>
            </a:r>
            <a:r>
              <a:rPr lang="zh-CN" altLang="en-US" dirty="0">
                <a:sym typeface="+mn-ea"/>
              </a:rPr>
              <a:t>合同的</a:t>
            </a:r>
            <a:r>
              <a:rPr lang="zh-CN" altLang="en-US" dirty="0">
                <a:solidFill>
                  <a:srgbClr val="FF0000"/>
                </a:solidFill>
                <a:sym typeface="+mn-ea"/>
              </a:rPr>
              <a:t>总价款</a:t>
            </a:r>
            <a:r>
              <a:rPr lang="zh-CN" altLang="en-US" dirty="0">
                <a:sym typeface="+mn-ea"/>
              </a:rPr>
              <a:t>和</a:t>
            </a:r>
            <a:r>
              <a:rPr lang="zh-CN" altLang="en-US" u="sng" dirty="0">
                <a:solidFill>
                  <a:srgbClr val="FF0000"/>
                </a:solidFill>
                <a:sym typeface="+mn-ea"/>
              </a:rPr>
              <a:t>以前年度</a:t>
            </a:r>
            <a:r>
              <a:rPr lang="zh-CN" altLang="en-US" dirty="0">
                <a:sym typeface="+mn-ea"/>
              </a:rPr>
              <a:t>同建设单位签订的各种国内工程合同的未完工程跨入本年度继续施工</a:t>
            </a:r>
            <a:r>
              <a:rPr lang="zh-CN" altLang="en-US" dirty="0">
                <a:solidFill>
                  <a:srgbClr val="FF0000"/>
                </a:solidFill>
                <a:sym typeface="+mn-ea"/>
              </a:rPr>
              <a:t>工程</a:t>
            </a:r>
            <a:r>
              <a:rPr lang="zh-CN" altLang="en-US" dirty="0">
                <a:sym typeface="+mn-ea"/>
              </a:rPr>
              <a:t>合同的</a:t>
            </a:r>
            <a:r>
              <a:rPr lang="zh-CN" altLang="en-US" dirty="0">
                <a:solidFill>
                  <a:srgbClr val="FF0000"/>
                </a:solidFill>
                <a:sym typeface="+mn-ea"/>
              </a:rPr>
              <a:t>总价款余额</a:t>
            </a:r>
            <a:r>
              <a:rPr lang="zh-CN" altLang="en-US" dirty="0">
                <a:sym typeface="+mn-ea"/>
              </a:rPr>
              <a:t>。</a:t>
            </a:r>
            <a:endParaRPr lang="zh-CN" altLang="en-US"/>
          </a:p>
        </p:txBody>
      </p:sp>
      <p:cxnSp>
        <p:nvCxnSpPr>
          <p:cNvPr id="4" name="直接箭头连接符 3"/>
          <p:cNvCxnSpPr/>
          <p:nvPr/>
        </p:nvCxnSpPr>
        <p:spPr>
          <a:xfrm flipH="1">
            <a:off x="3347720" y="2924810"/>
            <a:ext cx="4320540" cy="79184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H="1">
            <a:off x="3420110" y="2636520"/>
            <a:ext cx="2447925" cy="158432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004435" y="3716655"/>
            <a:ext cx="2702560" cy="368300"/>
          </a:xfrm>
          <a:prstGeom prst="rect">
            <a:avLst/>
          </a:prstGeom>
          <a:solidFill>
            <a:schemeClr val="accent6">
              <a:lumMod val="60000"/>
              <a:lumOff val="40000"/>
            </a:schemeClr>
          </a:solidFill>
        </p:spPr>
        <p:txBody>
          <a:bodyPr wrap="none" rtlCol="0" anchor="t">
            <a:spAutoFit/>
          </a:bodyPr>
          <a:p>
            <a:r>
              <a:rPr lang="zh-CN" altLang="en-US" dirty="0">
                <a:latin typeface="微软雅黑" panose="020B0503020204020204" pitchFamily="34" charset="-122"/>
                <a:sym typeface="+mn-ea"/>
              </a:rPr>
              <a:t>以合同签订</a:t>
            </a:r>
            <a:r>
              <a:rPr lang="zh-CN" altLang="en-US" b="1" dirty="0">
                <a:solidFill>
                  <a:srgbClr val="FF0000"/>
                </a:solidFill>
                <a:latin typeface="微软雅黑" panose="020B0503020204020204" pitchFamily="34" charset="-122"/>
                <a:sym typeface="+mn-ea"/>
              </a:rPr>
              <a:t>落款时间</a:t>
            </a:r>
            <a:r>
              <a:rPr lang="zh-CN" altLang="en-US" dirty="0">
                <a:latin typeface="微软雅黑" panose="020B0503020204020204" pitchFamily="34" charset="-122"/>
                <a:sym typeface="+mn-ea"/>
              </a:rPr>
              <a:t>为准</a:t>
            </a:r>
            <a:endParaRPr lang="zh-CN" altLang="en-US"/>
          </a:p>
        </p:txBody>
      </p:sp>
      <p:sp>
        <p:nvSpPr>
          <p:cNvPr id="7" name="矩形 6"/>
          <p:cNvSpPr/>
          <p:nvPr/>
        </p:nvSpPr>
        <p:spPr>
          <a:xfrm>
            <a:off x="1692275" y="4324350"/>
            <a:ext cx="6189345" cy="780415"/>
          </a:xfrm>
          <a:prstGeom prst="rect">
            <a:avLst/>
          </a:prstGeom>
          <a:noFill/>
          <a:ln w="28575">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4572000" y="4364990"/>
            <a:ext cx="3219450" cy="645160"/>
          </a:xfrm>
          <a:prstGeom prst="rect">
            <a:avLst/>
          </a:prstGeom>
          <a:solidFill>
            <a:schemeClr val="accent6">
              <a:lumMod val="60000"/>
              <a:lumOff val="40000"/>
            </a:schemeClr>
          </a:solidFill>
        </p:spPr>
        <p:txBody>
          <a:bodyPr wrap="square" rtlCol="0" anchor="t">
            <a:spAutoFit/>
          </a:bodyPr>
          <a:p>
            <a:r>
              <a:rPr lang="zh-CN" altLang="en-US"/>
              <a:t>新增指标，不要漏填，指</a:t>
            </a:r>
            <a:r>
              <a:rPr lang="zh-CN" altLang="en-US">
                <a:solidFill>
                  <a:srgbClr val="FF0000"/>
                </a:solidFill>
              </a:rPr>
              <a:t>建设地</a:t>
            </a:r>
            <a:r>
              <a:rPr lang="zh-CN" altLang="en-US"/>
              <a:t>在外省市的工程合同</a:t>
            </a:r>
            <a:endParaRPr lang="zh-CN" altLang="en-US"/>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TABLE_ENDDRAG_ORIGIN_RECT" val="539*236"/>
  <p:tag name="TABLE_ENDDRAG_RECT" val="378*205*539*23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国家">
  <a:themeElements>
    <a:clrScheme name="2_国家 8">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FF99"/>
      </a:hlink>
      <a:folHlink>
        <a:srgbClr val="969696"/>
      </a:folHlink>
    </a:clrScheme>
    <a:fontScheme name="2_国家">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2_国家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国家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国家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国家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国家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国家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国家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2_国家 8">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FF99"/>
        </a:hlink>
        <a:folHlink>
          <a:srgbClr val="969696"/>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13238</Words>
  <Application>WPS 演示</Application>
  <PresentationFormat>全屏显示(4:3)</PresentationFormat>
  <Paragraphs>1536</Paragraphs>
  <Slides>87</Slides>
  <Notes>85</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87</vt:i4>
      </vt:variant>
    </vt:vector>
  </HeadingPairs>
  <TitlesOfParts>
    <vt:vector size="112" baseType="lpstr">
      <vt:lpstr>Arial</vt:lpstr>
      <vt:lpstr>宋体</vt:lpstr>
      <vt:lpstr>Wingdings</vt:lpstr>
      <vt:lpstr>Calibri</vt:lpstr>
      <vt:lpstr>Times New Roman</vt:lpstr>
      <vt:lpstr>黑体</vt:lpstr>
      <vt:lpstr>楷体_GB2312</vt:lpstr>
      <vt:lpstr>微软雅黑</vt:lpstr>
      <vt:lpstr>Agency FB</vt:lpstr>
      <vt:lpstr>Malgun Gothic</vt:lpstr>
      <vt:lpstr>Arial Unicode MS</vt:lpstr>
      <vt:lpstr>Agency FB</vt:lpstr>
      <vt:lpstr>仿宋_GB2312</vt:lpstr>
      <vt:lpstr>Arial Unicode MS</vt:lpstr>
      <vt:lpstr>Malgun Gothic</vt:lpstr>
      <vt:lpstr>Times New Roman</vt:lpstr>
      <vt:lpstr>隶书</vt:lpstr>
      <vt:lpstr>Wingdings 2</vt:lpstr>
      <vt:lpstr>Wingdings</vt:lpstr>
      <vt:lpstr>华文楷体</vt:lpstr>
      <vt:lpstr>Kozuka Mincho Pro H</vt:lpstr>
      <vt:lpstr>MS Mincho</vt:lpstr>
      <vt:lpstr>方正小标宋简体</vt:lpstr>
      <vt:lpstr>Office 主题</vt:lpstr>
      <vt:lpstr>2_国家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26 工程技术人员期末人数</vt:lpstr>
      <vt:lpstr>PowerPoint 演示文稿</vt:lpstr>
      <vt:lpstr>PowerPoint 演示文稿</vt:lpstr>
      <vt:lpstr>PowerPoint 演示文稿</vt:lpstr>
      <vt:lpstr>PowerPoint 演示文稿</vt:lpstr>
      <vt:lpstr>PowerPoint 演示文稿</vt:lpstr>
      <vt:lpstr>  BJ03 在境外完成的建筑业总产值</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工作提示</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李涵</dc:creator>
  <cp:lastModifiedBy>Administrator</cp:lastModifiedBy>
  <cp:revision>524</cp:revision>
  <dcterms:created xsi:type="dcterms:W3CDTF">2018-10-19T03:25:00Z</dcterms:created>
  <dcterms:modified xsi:type="dcterms:W3CDTF">2024-12-26T08:00:11Z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BD8B75D66389465796EA25C76B0287F7</vt:lpwstr>
  </property>
  <property fmtid="{D5CDD505-2E9C-101B-9397-08002B2CF9AE}" pid="3" name="KSOProductBuildVer">
    <vt:lpwstr>2052-11.8.2.8808</vt:lpwstr>
  </property>
</Properties>
</file>