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8" r:id="rId3"/>
    <p:sldId id="260" r:id="rId5"/>
    <p:sldId id="279" r:id="rId6"/>
    <p:sldId id="316" r:id="rId7"/>
    <p:sldId id="317" r:id="rId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2B22"/>
    <a:srgbClr val="3C68A2"/>
    <a:srgbClr val="460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26"/>
      </p:cViewPr>
      <p:guideLst>
        <p:guide orient="horz" pos="15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88F64-C939-453B-AF9B-4CC869D941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2756F-2005-461D-A326-730BDBF8C7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D0E7A-77EC-4986-9F7D-B93498D387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500605312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99756" y="1929705"/>
            <a:ext cx="4884143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sz="28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专利权有效性核实方法建议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经典综艺体简" panose="02010609000101010101" pitchFamily="49" charset="-122"/>
              <a:ea typeface="经典综艺体简" panose="02010609000101010101" pitchFamily="49" charset="-122"/>
              <a:cs typeface="经典综艺体简" panose="0201060900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:blinds dir="vert"/>
      </p:transition>
    </mc:Choice>
    <mc:Fallback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97237" y="560589"/>
            <a:ext cx="318579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1400" b="1" dirty="0" smtClean="0">
                <a:solidFill>
                  <a:srgbClr val="727171"/>
                </a:solidFill>
                <a:latin typeface="+mj-ea"/>
                <a:ea typeface="+mj-ea"/>
                <a:cs typeface="+mj-ea"/>
                <a:sym typeface="+mn-ea"/>
              </a:rPr>
              <a:t>1.需确定专利是否在法定授权年限内：</a:t>
            </a:r>
            <a:endParaRPr lang="zh-CN" altLang="en-US" sz="1400" b="1" dirty="0" smtClean="0">
              <a:solidFill>
                <a:srgbClr val="72717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380" y="1106805"/>
            <a:ext cx="45974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just">
              <a:lnSpc>
                <a:spcPct val="150000"/>
              </a:lnSpc>
            </a:pPr>
            <a:r>
              <a:rPr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+mn-ea"/>
              </a:rPr>
              <a:t>发明专利有效期：20年</a:t>
            </a:r>
            <a:endParaRPr sz="1200" dirty="0" smtClean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+mn-ea"/>
            </a:endParaRPr>
          </a:p>
          <a:p>
            <a:pPr lvl="0" algn="just">
              <a:lnSpc>
                <a:spcPct val="150000"/>
              </a:lnSpc>
            </a:pPr>
            <a:r>
              <a:rPr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+mn-ea"/>
              </a:rPr>
              <a:t>实用新型和外观设计专利有效期：10年</a:t>
            </a:r>
            <a:endParaRPr sz="1200" dirty="0" smtClean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+mn-ea"/>
            </a:endParaRPr>
          </a:p>
          <a:p>
            <a:pPr lvl="0" algn="just">
              <a:lnSpc>
                <a:spcPct val="150000"/>
              </a:lnSpc>
            </a:pPr>
            <a:r>
              <a:rPr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+mn-ea"/>
              </a:rPr>
              <a:t>以上年限自专利申请日起。</a:t>
            </a:r>
            <a:endParaRPr sz="1200" dirty="0" smtClean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3480" y="796290"/>
            <a:ext cx="3494405" cy="4093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5840730" y="1633220"/>
            <a:ext cx="1718945" cy="78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840730" y="1852930"/>
            <a:ext cx="1327150" cy="92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819140" y="2061210"/>
            <a:ext cx="813435" cy="75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0915" y="1323975"/>
            <a:ext cx="5412740" cy="3269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8925" y="627380"/>
            <a:ext cx="5203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 dirty="0" smtClean="0">
                <a:solidFill>
                  <a:srgbClr val="727171"/>
                </a:solidFill>
                <a:latin typeface="+mj-ea"/>
                <a:ea typeface="+mj-ea"/>
                <a:cs typeface="+mj-ea"/>
              </a:rPr>
              <a:t>2.</a:t>
            </a:r>
            <a:r>
              <a:rPr lang="zh-CN" altLang="en-US" b="1" dirty="0" smtClean="0">
                <a:solidFill>
                  <a:srgbClr val="727171"/>
                </a:solidFill>
                <a:latin typeface="+mj-ea"/>
                <a:ea typeface="+mj-ea"/>
                <a:cs typeface="+mj-ea"/>
              </a:rPr>
              <a:t>需提供上一年度或</a:t>
            </a:r>
            <a:r>
              <a:rPr lang="zh-CN" altLang="en-US" b="1" dirty="0" smtClean="0">
                <a:solidFill>
                  <a:srgbClr val="727171"/>
                </a:solidFill>
                <a:latin typeface="+mj-ea"/>
                <a:ea typeface="+mj-ea"/>
                <a:cs typeface="+mj-ea"/>
                <a:sym typeface="+mn-ea"/>
              </a:rPr>
              <a:t>本年度</a:t>
            </a:r>
            <a:r>
              <a:rPr lang="zh-CN" altLang="en-US" b="1" dirty="0" smtClean="0">
                <a:solidFill>
                  <a:srgbClr val="727171"/>
                </a:solidFill>
                <a:latin typeface="+mj-ea"/>
                <a:ea typeface="+mj-ea"/>
                <a:cs typeface="+mj-ea"/>
              </a:rPr>
              <a:t>专利年费缴纳证明</a:t>
            </a:r>
            <a:endParaRPr lang="zh-CN" altLang="en-US" b="1" dirty="0" smtClean="0">
              <a:solidFill>
                <a:srgbClr val="727171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323975"/>
            <a:ext cx="29813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just">
              <a:lnSpc>
                <a:spcPct val="150000"/>
              </a:lnSpc>
            </a:pPr>
            <a:r>
              <a:rPr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+mn-ea"/>
              </a:rPr>
              <a:t>专利年费在专利申请日前预缴下一年专利年费。如专利授权并下证书后不按时缴纳专利年费维持权利，会造成专利权失效。</a:t>
            </a:r>
            <a:endParaRPr sz="1200" dirty="0" smtClean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0045" y="2499360"/>
            <a:ext cx="327533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just">
              <a:lnSpc>
                <a:spcPct val="150000"/>
              </a:lnSpc>
            </a:pPr>
            <a:r>
              <a:rPr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+mn-ea"/>
              </a:rPr>
              <a:t>专利年费缴纳收据如右图所示：</a:t>
            </a:r>
            <a:endParaRPr sz="1200" dirty="0" smtClean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50190" y="464820"/>
            <a:ext cx="5203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 dirty="0" smtClean="0">
                <a:solidFill>
                  <a:srgbClr val="727171"/>
                </a:solidFill>
                <a:latin typeface="+mj-ea"/>
                <a:ea typeface="+mj-ea"/>
                <a:cs typeface="+mj-ea"/>
              </a:rPr>
              <a:t>3.</a:t>
            </a:r>
            <a:r>
              <a:rPr lang="zh-CN" altLang="en-US" b="1" dirty="0" smtClean="0">
                <a:solidFill>
                  <a:srgbClr val="727171"/>
                </a:solidFill>
                <a:latin typeface="+mj-ea"/>
                <a:ea typeface="+mj-ea"/>
                <a:cs typeface="+mj-ea"/>
              </a:rPr>
              <a:t>需确定</a:t>
            </a:r>
            <a:r>
              <a:rPr b="1" dirty="0" smtClean="0">
                <a:solidFill>
                  <a:srgbClr val="727171"/>
                </a:solidFill>
                <a:latin typeface="+mj-ea"/>
                <a:ea typeface="+mj-ea"/>
                <a:cs typeface="+mj-ea"/>
              </a:rPr>
              <a:t>专利权是否有效维持：</a:t>
            </a:r>
            <a:endParaRPr b="1" dirty="0" smtClean="0">
              <a:solidFill>
                <a:srgbClr val="727171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2905" y="1360170"/>
            <a:ext cx="6463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just">
              <a:lnSpc>
                <a:spcPct val="150000"/>
              </a:lnSpc>
            </a:pPr>
            <a:r>
              <a:rPr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+mn-ea"/>
              </a:rPr>
              <a:t>如案件状态显示为：专利权维持，则证明该专利有效维持。具体如</a:t>
            </a:r>
            <a:r>
              <a:rPr lang="zh-CN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+mn-ea"/>
              </a:rPr>
              <a:t>下</a:t>
            </a:r>
            <a:r>
              <a:rPr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+mn-ea"/>
              </a:rPr>
              <a:t>图所示：</a:t>
            </a:r>
            <a:endParaRPr sz="1200" dirty="0" smtClean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6660" y="1766570"/>
            <a:ext cx="6710680" cy="32785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2905" y="916305"/>
            <a:ext cx="5871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just">
              <a:lnSpc>
                <a:spcPct val="150000"/>
              </a:lnSpc>
            </a:pPr>
            <a:r>
              <a:rPr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+mn-ea"/>
              </a:rPr>
              <a:t>通过国家知识产权局官网（</a:t>
            </a:r>
            <a:r>
              <a:rPr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+mn-ea"/>
                <a:sym typeface="+mn-ea"/>
              </a:rPr>
              <a:t>http://cpquery.cnipa.gov.cn/</a:t>
            </a:r>
            <a:r>
              <a:rPr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+mn-ea"/>
              </a:rPr>
              <a:t>）查询专利权状态。</a:t>
            </a:r>
            <a:endParaRPr lang="zh-CN" sz="1400" dirty="0" smtClean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3530" y="984885"/>
            <a:ext cx="79121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just">
              <a:lnSpc>
                <a:spcPct val="200000"/>
              </a:lnSpc>
            </a:pPr>
            <a:r>
              <a:rPr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+mn-ea"/>
              </a:rPr>
              <a:t>申请人需提供如下资料证明其专利权处有效维持状态：</a:t>
            </a:r>
            <a:endParaRPr sz="1200" dirty="0" smtClean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+mn-ea"/>
            </a:endParaRPr>
          </a:p>
          <a:p>
            <a:pPr lvl="0" algn="just">
              <a:lnSpc>
                <a:spcPct val="200000"/>
              </a:lnSpc>
            </a:pPr>
            <a:r>
              <a:rPr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+mn-ea"/>
              </a:rPr>
              <a:t>1.提供授权专利的电子版证书；</a:t>
            </a:r>
            <a:endParaRPr sz="1200" dirty="0" smtClean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+mn-ea"/>
            </a:endParaRPr>
          </a:p>
          <a:p>
            <a:pPr lvl="0" algn="just">
              <a:lnSpc>
                <a:spcPct val="200000"/>
              </a:lnSpc>
            </a:pPr>
            <a:r>
              <a:rPr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+mn-ea"/>
              </a:rPr>
              <a:t>2.</a:t>
            </a:r>
            <a:r>
              <a:rPr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+mn-ea"/>
                <a:sym typeface="+mn-ea"/>
              </a:rPr>
              <a:t>提供上一年度或本年度专利年费缴纳收据扫描件</a:t>
            </a:r>
            <a:r>
              <a:rPr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+mn-ea"/>
              </a:rPr>
              <a:t>；</a:t>
            </a:r>
            <a:endParaRPr sz="1200" dirty="0" smtClean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+mn-ea"/>
            </a:endParaRPr>
          </a:p>
          <a:p>
            <a:pPr lvl="0" algn="just">
              <a:lnSpc>
                <a:spcPct val="200000"/>
              </a:lnSpc>
            </a:pPr>
            <a:r>
              <a:rPr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+mn-ea"/>
              </a:rPr>
              <a:t>3.</a:t>
            </a:r>
            <a:r>
              <a:rPr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+mn-ea"/>
                <a:sym typeface="+mn-ea"/>
              </a:rPr>
              <a:t>提供专利权维持截图证明</a:t>
            </a:r>
            <a:r>
              <a:rPr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ea"/>
                <a:cs typeface="+mn-ea"/>
              </a:rPr>
              <a:t>。</a:t>
            </a:r>
            <a:endParaRPr sz="1200" dirty="0" smtClean="0">
              <a:solidFill>
                <a:prstClr val="black">
                  <a:lumMod val="65000"/>
                  <a:lumOff val="35000"/>
                </a:prstClr>
              </a:solidFill>
              <a:latin typeface="+mn-ea"/>
              <a:cs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3530" y="516890"/>
            <a:ext cx="520319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 dirty="0" smtClean="0">
                <a:solidFill>
                  <a:srgbClr val="727171"/>
                </a:solidFill>
                <a:latin typeface="+mj-ea"/>
                <a:ea typeface="+mj-ea"/>
                <a:cs typeface="+mj-ea"/>
              </a:rPr>
              <a:t>4</a:t>
            </a:r>
            <a:r>
              <a:rPr b="1" dirty="0" smtClean="0">
                <a:solidFill>
                  <a:srgbClr val="727171"/>
                </a:solidFill>
                <a:latin typeface="+mj-ea"/>
                <a:ea typeface="+mj-ea"/>
                <a:cs typeface="+mj-ea"/>
              </a:rPr>
              <a:t>.奖励条例说法建议</a:t>
            </a:r>
            <a:endParaRPr b="1" dirty="0" smtClean="0">
              <a:solidFill>
                <a:srgbClr val="727171"/>
              </a:solidFill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WPS 演示</Application>
  <PresentationFormat>全屏显示(16:9)</PresentationFormat>
  <Paragraphs>27</Paragraphs>
  <Slides>5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Arial</vt:lpstr>
      <vt:lpstr>宋体</vt:lpstr>
      <vt:lpstr>Wingdings</vt:lpstr>
      <vt:lpstr>经典综艺体简</vt:lpstr>
      <vt:lpstr>Century Gothic</vt:lpstr>
      <vt:lpstr>微软雅黑</vt:lpstr>
      <vt:lpstr>Arial Unicode MS</vt:lpstr>
      <vt:lpstr>等线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摄图网</dc:creator>
  <cp:lastModifiedBy>Administrator</cp:lastModifiedBy>
  <cp:revision>20</cp:revision>
  <dcterms:created xsi:type="dcterms:W3CDTF">2021-05-07T08:48:00Z</dcterms:created>
  <dcterms:modified xsi:type="dcterms:W3CDTF">2022-02-14T06:52:14Z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2052-11.8.2.8808</vt:lpwstr>
  </property>
  <property fmtid="{D5CDD505-2E9C-101B-9397-08002B2CF9AE}" pid="3" name="ICV">
    <vt:lpwstr>7976F9E6F1E341299F1D2794D6BE3CD6</vt:lpwstr>
  </property>
</Properties>
</file>