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505" r:id="rId3"/>
    <p:sldId id="506" r:id="rId4"/>
  </p:sldIdLst>
  <p:sldSz cx="15122525" cy="10045700"/>
  <p:notesSz cx="10234930" cy="14664055"/>
  <p:custDataLst>
    <p:tags r:id="rId10"/>
  </p:custDataLst>
  <p:defaultTextStyle>
    <a:defPPr>
      <a:defRPr lang="zh-CN"/>
    </a:defPPr>
    <a:lvl1pPr marL="0" lvl="0" indent="0" algn="l" defTabSz="143700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17550" lvl="1" indent="-260350" algn="l" defTabSz="143700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437005" lvl="2" indent="-522605" algn="l" defTabSz="143700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2155825" lvl="3" indent="-784225" algn="l" defTabSz="143700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875280" lvl="4" indent="-1046480" algn="l" defTabSz="143700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1046480" algn="l" defTabSz="143700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1046480" algn="l" defTabSz="143700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1046480" algn="l" defTabSz="143700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1046480" algn="l" defTabSz="143700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A2BE"/>
    <a:srgbClr val="FF00FF"/>
    <a:srgbClr val="9933FF"/>
    <a:srgbClr val="94E048"/>
    <a:srgbClr val="1F914A"/>
    <a:srgbClr val="81F3BF"/>
    <a:srgbClr val="2159D5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518"/>
    <p:restoredTop sz="98616"/>
  </p:normalViewPr>
  <p:slideViewPr>
    <p:cSldViewPr showGuides="1">
      <p:cViewPr>
        <p:scale>
          <a:sx n="66" d="100"/>
          <a:sy n="66" d="100"/>
        </p:scale>
        <p:origin x="-1962" y="-558"/>
      </p:cViewPr>
      <p:guideLst>
        <p:guide orient="horz" pos="846"/>
        <p:guide orient="horz" pos="5341"/>
        <p:guide pos="268"/>
        <p:guide pos="92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36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4435475" cy="731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31321" tIns="65661" rIns="131321" bIns="65661" numCol="1" anchor="t" anchorCtr="0" compatLnSpc="1"/>
          <a:lstStyle>
            <a:lvl1pPr defTabSz="2063115">
              <a:defRPr sz="1600"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206311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 bwMode="auto">
          <a:xfrm>
            <a:off x="5797550" y="0"/>
            <a:ext cx="4435475" cy="731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31321" tIns="65661" rIns="131321" bIns="65661" numCol="1" anchor="t" anchorCtr="0" compatLnSpc="1"/>
          <a:lstStyle>
            <a:lvl1pPr algn="r" defTabSz="2063115">
              <a:defRPr sz="1600" noProof="1">
                <a:latin typeface="Calibri" panose="020F0502020204030204" pitchFamily="34" charset="0"/>
              </a:defRPr>
            </a:lvl1pPr>
          </a:lstStyle>
          <a:p>
            <a:pPr marL="0" marR="0" lvl="0" indent="0" algn="r" defTabSz="206311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5249CDE-ABD4-4B3C-AA13-05B06EAD3773}" type="datetimeFigureOut">
              <a: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 bwMode="auto">
          <a:xfrm>
            <a:off x="0" y="13928725"/>
            <a:ext cx="4435475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31321" tIns="65661" rIns="131321" bIns="65661" numCol="1" anchor="b" anchorCtr="0" compatLnSpc="1"/>
          <a:lstStyle>
            <a:lvl1pPr defTabSz="2063115">
              <a:defRPr sz="1600"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206311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 bwMode="auto">
          <a:xfrm>
            <a:off x="5797550" y="13928725"/>
            <a:ext cx="4435475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31321" tIns="65661" rIns="131321" bIns="65661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600" dirty="0"/>
            </a:fld>
            <a:endParaRPr lang="zh-CN" altLang="en-US" sz="16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4435475" cy="731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42248" tIns="71124" rIns="142248" bIns="71124" numCol="1" anchor="t" anchorCtr="0" compatLnSpc="1"/>
          <a:lstStyle>
            <a:lvl1pPr defTabSz="2063115">
              <a:defRPr sz="1900"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206311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 bwMode="auto">
          <a:xfrm>
            <a:off x="5797550" y="0"/>
            <a:ext cx="4435475" cy="731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42248" tIns="71124" rIns="142248" bIns="71124" numCol="1" anchor="t" anchorCtr="0" compatLnSpc="1"/>
          <a:lstStyle>
            <a:lvl1pPr algn="r" defTabSz="2063115">
              <a:defRPr sz="1900" noProof="1">
                <a:latin typeface="Calibri" panose="020F0502020204030204" pitchFamily="34" charset="0"/>
              </a:defRPr>
            </a:lvl1pPr>
          </a:lstStyle>
          <a:p>
            <a:pPr marL="0" marR="0" lvl="0" indent="0" algn="r" defTabSz="206311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E04308-C780-4172-AC27-581064208266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979488" y="1100138"/>
            <a:ext cx="8275637" cy="5497512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1022350" y="6964363"/>
            <a:ext cx="8189913" cy="6599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42248" tIns="71124" rIns="142248" bIns="71124" numCol="1" anchor="t" anchorCtr="0" compatLnSpc="1"/>
          <a:lstStyle/>
          <a:p>
            <a:pPr marL="0" marR="0" lvl="0" indent="0" algn="l" defTabSz="143700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17550" marR="0" lvl="1" indent="0" algn="l" defTabSz="143700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437005" marR="0" lvl="2" indent="0" algn="l" defTabSz="143700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155825" marR="0" lvl="3" indent="0" algn="l" defTabSz="143700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75280" marR="0" lvl="4" indent="0" algn="l" defTabSz="143700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 bwMode="auto">
          <a:xfrm>
            <a:off x="0" y="13928725"/>
            <a:ext cx="4435475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42248" tIns="71124" rIns="142248" bIns="71124" numCol="1" anchor="b" anchorCtr="0" compatLnSpc="1"/>
          <a:lstStyle>
            <a:lvl1pPr defTabSz="2063115">
              <a:defRPr sz="1900"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206311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 bwMode="auto">
          <a:xfrm>
            <a:off x="5797550" y="13928725"/>
            <a:ext cx="4435475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42248" tIns="71124" rIns="142248" bIns="71124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900" dirty="0"/>
            </a:fld>
            <a:endParaRPr lang="zh-CN" altLang="en-US" sz="19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1437005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17550" algn="l" defTabSz="1437005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37005" algn="l" defTabSz="1437005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55825" algn="l" defTabSz="1437005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875280" algn="l" defTabSz="1437005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595370" algn="l" defTabSz="14376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4190" algn="l" defTabSz="14376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33645" algn="l" defTabSz="14376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52465" algn="l" defTabSz="14376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4190" y="3120679"/>
            <a:ext cx="12854146" cy="2153314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68379" y="5692564"/>
            <a:ext cx="10585768" cy="25672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18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38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57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76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95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14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33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752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963831" y="402294"/>
            <a:ext cx="3402568" cy="8571401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56126" y="402294"/>
            <a:ext cx="9955662" cy="8571401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4575" y="6455293"/>
            <a:ext cx="12854146" cy="1995188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94575" y="4257797"/>
            <a:ext cx="12854146" cy="2197496"/>
          </a:xfrm>
        </p:spPr>
        <p:txBody>
          <a:bodyPr anchor="b"/>
          <a:lstStyle>
            <a:lvl1pPr marL="0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1pPr>
            <a:lvl2pPr marL="71882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43827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5709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87655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5953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1419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3364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75246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56126" y="2343997"/>
            <a:ext cx="6679115" cy="6629698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687284" y="2343997"/>
            <a:ext cx="6679115" cy="6629698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56126" y="2248656"/>
            <a:ext cx="6681741" cy="937133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820" indent="0">
              <a:buNone/>
              <a:defRPr sz="3100" b="1"/>
            </a:lvl2pPr>
            <a:lvl3pPr marL="1438275" indent="0">
              <a:buNone/>
              <a:defRPr sz="2800" b="1"/>
            </a:lvl3pPr>
            <a:lvl4pPr marL="2157095" indent="0">
              <a:buNone/>
              <a:defRPr sz="2500" b="1"/>
            </a:lvl4pPr>
            <a:lvl5pPr marL="2876550" indent="0">
              <a:buNone/>
              <a:defRPr sz="2500" b="1"/>
            </a:lvl5pPr>
            <a:lvl6pPr marL="3595370" indent="0">
              <a:buNone/>
              <a:defRPr sz="2500" b="1"/>
            </a:lvl6pPr>
            <a:lvl7pPr marL="4314190" indent="0">
              <a:buNone/>
              <a:defRPr sz="2500" b="1"/>
            </a:lvl7pPr>
            <a:lvl8pPr marL="5033645" indent="0">
              <a:buNone/>
              <a:defRPr sz="2500" b="1"/>
            </a:lvl8pPr>
            <a:lvl9pPr marL="5752465" indent="0">
              <a:buNone/>
              <a:defRPr sz="25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56126" y="3185789"/>
            <a:ext cx="6681741" cy="5787905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682034" y="2248656"/>
            <a:ext cx="6684366" cy="937133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820" indent="0">
              <a:buNone/>
              <a:defRPr sz="3100" b="1"/>
            </a:lvl2pPr>
            <a:lvl3pPr marL="1438275" indent="0">
              <a:buNone/>
              <a:defRPr sz="2800" b="1"/>
            </a:lvl3pPr>
            <a:lvl4pPr marL="2157095" indent="0">
              <a:buNone/>
              <a:defRPr sz="2500" b="1"/>
            </a:lvl4pPr>
            <a:lvl5pPr marL="2876550" indent="0">
              <a:buNone/>
              <a:defRPr sz="2500" b="1"/>
            </a:lvl5pPr>
            <a:lvl6pPr marL="3595370" indent="0">
              <a:buNone/>
              <a:defRPr sz="2500" b="1"/>
            </a:lvl6pPr>
            <a:lvl7pPr marL="4314190" indent="0">
              <a:buNone/>
              <a:defRPr sz="2500" b="1"/>
            </a:lvl7pPr>
            <a:lvl8pPr marL="5033645" indent="0">
              <a:buNone/>
              <a:defRPr sz="2500" b="1"/>
            </a:lvl8pPr>
            <a:lvl9pPr marL="5752465" indent="0">
              <a:buNone/>
              <a:defRPr sz="25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682034" y="3185789"/>
            <a:ext cx="6684366" cy="5787905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6127" y="399968"/>
            <a:ext cx="4975207" cy="1702188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12487" y="399968"/>
            <a:ext cx="8453912" cy="8573727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6127" y="2102156"/>
            <a:ext cx="4975207" cy="6871539"/>
          </a:xfrm>
        </p:spPr>
        <p:txBody>
          <a:bodyPr/>
          <a:lstStyle>
            <a:lvl1pPr marL="0" indent="0">
              <a:buNone/>
              <a:defRPr sz="2200"/>
            </a:lvl1pPr>
            <a:lvl2pPr marL="718820" indent="0">
              <a:buNone/>
              <a:defRPr sz="1900"/>
            </a:lvl2pPr>
            <a:lvl3pPr marL="1438275" indent="0">
              <a:buNone/>
              <a:defRPr sz="1600"/>
            </a:lvl3pPr>
            <a:lvl4pPr marL="2157095" indent="0">
              <a:buNone/>
              <a:defRPr sz="1400"/>
            </a:lvl4pPr>
            <a:lvl5pPr marL="2876550" indent="0">
              <a:buNone/>
              <a:defRPr sz="1400"/>
            </a:lvl5pPr>
            <a:lvl6pPr marL="3595370" indent="0">
              <a:buNone/>
              <a:defRPr sz="1400"/>
            </a:lvl6pPr>
            <a:lvl7pPr marL="4314190" indent="0">
              <a:buNone/>
              <a:defRPr sz="1400"/>
            </a:lvl7pPr>
            <a:lvl8pPr marL="5033645" indent="0">
              <a:buNone/>
              <a:defRPr sz="1400"/>
            </a:lvl8pPr>
            <a:lvl9pPr marL="5752465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64121" y="7031990"/>
            <a:ext cx="9073515" cy="830166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64121" y="897602"/>
            <a:ext cx="9073515" cy="6027420"/>
          </a:xfrm>
        </p:spPr>
        <p:txBody>
          <a:bodyPr vert="horz" wrap="square" lIns="143817" tIns="71908" rIns="143817" bIns="71908" numCol="1" rtlCol="0" anchor="t" anchorCtr="0" compatLnSpc="1">
            <a:normAutofit/>
          </a:bodyPr>
          <a:lstStyle>
            <a:lvl1pPr marL="0" indent="0">
              <a:buNone/>
              <a:defRPr sz="5000"/>
            </a:lvl1pPr>
            <a:lvl2pPr marL="718820" indent="0">
              <a:buNone/>
              <a:defRPr sz="4400"/>
            </a:lvl2pPr>
            <a:lvl3pPr marL="1438275" indent="0">
              <a:buNone/>
              <a:defRPr sz="3800"/>
            </a:lvl3pPr>
            <a:lvl4pPr marL="2157095" indent="0">
              <a:buNone/>
              <a:defRPr sz="3100"/>
            </a:lvl4pPr>
            <a:lvl5pPr marL="2876550" indent="0">
              <a:buNone/>
              <a:defRPr sz="3100"/>
            </a:lvl5pPr>
            <a:lvl6pPr marL="3595370" indent="0">
              <a:buNone/>
              <a:defRPr sz="3100"/>
            </a:lvl6pPr>
            <a:lvl7pPr marL="4314190" indent="0">
              <a:buNone/>
              <a:defRPr sz="3100"/>
            </a:lvl7pPr>
            <a:lvl8pPr marL="5033645" indent="0">
              <a:buNone/>
              <a:defRPr sz="3100"/>
            </a:lvl8pPr>
            <a:lvl9pPr marL="5752465" indent="0">
              <a:buNone/>
              <a:defRPr sz="3100"/>
            </a:lvl9pPr>
          </a:lstStyle>
          <a:p>
            <a:pPr marL="0" marR="0" lvl="0" indent="0" algn="l" defTabSz="143700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964121" y="7862156"/>
            <a:ext cx="9073515" cy="1178974"/>
          </a:xfrm>
        </p:spPr>
        <p:txBody>
          <a:bodyPr/>
          <a:lstStyle>
            <a:lvl1pPr marL="0" indent="0">
              <a:buNone/>
              <a:defRPr sz="2200"/>
            </a:lvl1pPr>
            <a:lvl2pPr marL="718820" indent="0">
              <a:buNone/>
              <a:defRPr sz="1900"/>
            </a:lvl2pPr>
            <a:lvl3pPr marL="1438275" indent="0">
              <a:buNone/>
              <a:defRPr sz="1600"/>
            </a:lvl3pPr>
            <a:lvl4pPr marL="2157095" indent="0">
              <a:buNone/>
              <a:defRPr sz="1400"/>
            </a:lvl4pPr>
            <a:lvl5pPr marL="2876550" indent="0">
              <a:buNone/>
              <a:defRPr sz="1400"/>
            </a:lvl5pPr>
            <a:lvl6pPr marL="3595370" indent="0">
              <a:buNone/>
              <a:defRPr sz="1400"/>
            </a:lvl6pPr>
            <a:lvl7pPr marL="4314190" indent="0">
              <a:buNone/>
              <a:defRPr sz="1400"/>
            </a:lvl7pPr>
            <a:lvl8pPr marL="5033645" indent="0">
              <a:buNone/>
              <a:defRPr sz="1400"/>
            </a:lvl8pPr>
            <a:lvl9pPr marL="5752465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755650" y="401638"/>
            <a:ext cx="13611225" cy="1674812"/>
          </a:xfrm>
          <a:prstGeom prst="rect">
            <a:avLst/>
          </a:prstGeom>
          <a:noFill/>
          <a:ln w="9525">
            <a:noFill/>
          </a:ln>
        </p:spPr>
        <p:txBody>
          <a:bodyPr lIns="143817" tIns="71908" rIns="143817" bIns="7190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755650" y="2344738"/>
            <a:ext cx="13611225" cy="6629400"/>
          </a:xfrm>
          <a:prstGeom prst="rect">
            <a:avLst/>
          </a:prstGeom>
          <a:noFill/>
          <a:ln w="9525">
            <a:noFill/>
          </a:ln>
        </p:spPr>
        <p:txBody>
          <a:bodyPr lIns="143817" tIns="71908" rIns="143817" bIns="7190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55650" y="9310688"/>
            <a:ext cx="3529013" cy="534988"/>
          </a:xfrm>
          <a:prstGeom prst="rect">
            <a:avLst/>
          </a:prstGeom>
        </p:spPr>
        <p:txBody>
          <a:bodyPr vert="horz" lIns="143817" tIns="71908" rIns="143817" bIns="71908" rtlCol="0" anchor="ctr"/>
          <a:lstStyle>
            <a:lvl1pPr algn="l" defTabSz="1437640" fontAlgn="auto">
              <a:spcBef>
                <a:spcPts val="0"/>
              </a:spcBef>
              <a:spcAft>
                <a:spcPts val="0"/>
              </a:spcAft>
              <a:defRPr sz="19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F8754A-6D10-4539-86D4-D66B51FA06EA}" type="datetimeFigureOut">
              <a:rPr kumimoji="0" lang="zh-CN" altLang="en-US" sz="1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167313" y="9310688"/>
            <a:ext cx="4787900" cy="534988"/>
          </a:xfrm>
          <a:prstGeom prst="rect">
            <a:avLst/>
          </a:prstGeom>
        </p:spPr>
        <p:txBody>
          <a:bodyPr vert="horz" lIns="143817" tIns="71908" rIns="143817" bIns="71908" rtlCol="0" anchor="ctr"/>
          <a:lstStyle>
            <a:lvl1pPr algn="ctr" defTabSz="1437640" fontAlgn="auto">
              <a:spcBef>
                <a:spcPts val="0"/>
              </a:spcBef>
              <a:spcAft>
                <a:spcPts val="0"/>
              </a:spcAft>
              <a:defRPr sz="19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1437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837863" y="9310688"/>
            <a:ext cx="3529013" cy="534988"/>
          </a:xfrm>
          <a:prstGeom prst="rect">
            <a:avLst/>
          </a:prstGeom>
        </p:spPr>
        <p:txBody>
          <a:bodyPr vert="horz" wrap="square" lIns="143817" tIns="71908" rIns="143817" bIns="71908" numCol="1" anchor="ctr" anchorCtr="0" compatLnSpc="1"/>
          <a:lstStyle>
            <a:lvl1pPr algn="r">
              <a:defRPr sz="19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1437005" rtl="0" eaLnBrk="0" fontAlgn="base" hangingPunct="0">
        <a:spcBef>
          <a:spcPct val="0"/>
        </a:spcBef>
        <a:spcAft>
          <a:spcPct val="0"/>
        </a:spcAft>
        <a:defRPr sz="6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437005" rtl="0" eaLnBrk="0" fontAlgn="base" hangingPunct="0">
        <a:spcBef>
          <a:spcPct val="0"/>
        </a:spcBef>
        <a:spcAft>
          <a:spcPct val="0"/>
        </a:spcAft>
        <a:defRPr sz="6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437005" rtl="0" eaLnBrk="0" fontAlgn="base" hangingPunct="0">
        <a:spcBef>
          <a:spcPct val="0"/>
        </a:spcBef>
        <a:spcAft>
          <a:spcPct val="0"/>
        </a:spcAft>
        <a:defRPr sz="6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437005" rtl="0" eaLnBrk="0" fontAlgn="base" hangingPunct="0">
        <a:spcBef>
          <a:spcPct val="0"/>
        </a:spcBef>
        <a:spcAft>
          <a:spcPct val="0"/>
        </a:spcAft>
        <a:defRPr sz="6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437005" rtl="0" eaLnBrk="0" fontAlgn="base" hangingPunct="0">
        <a:spcBef>
          <a:spcPct val="0"/>
        </a:spcBef>
        <a:spcAft>
          <a:spcPct val="0"/>
        </a:spcAft>
        <a:defRPr sz="6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436370" rtl="0" fontAlgn="base">
        <a:spcBef>
          <a:spcPct val="0"/>
        </a:spcBef>
        <a:spcAft>
          <a:spcPct val="0"/>
        </a:spcAft>
        <a:defRPr sz="6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436370" rtl="0" fontAlgn="base">
        <a:spcBef>
          <a:spcPct val="0"/>
        </a:spcBef>
        <a:spcAft>
          <a:spcPct val="0"/>
        </a:spcAft>
        <a:defRPr sz="6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436370" rtl="0" fontAlgn="base">
        <a:spcBef>
          <a:spcPct val="0"/>
        </a:spcBef>
        <a:spcAft>
          <a:spcPct val="0"/>
        </a:spcAft>
        <a:defRPr sz="6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436370" rtl="0" fontAlgn="base">
        <a:spcBef>
          <a:spcPct val="0"/>
        </a:spcBef>
        <a:spcAft>
          <a:spcPct val="0"/>
        </a:spcAft>
        <a:defRPr sz="6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538480" indent="-538480" algn="l" defTabSz="14370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1pPr>
      <a:lvl2pPr marL="1168400" indent="-449580" algn="l" defTabSz="14370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797050" indent="-358775" algn="l" defTabSz="14370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16505" indent="-358775" algn="l" defTabSz="14370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235325" indent="-358775" algn="l" defTabSz="14370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54780" indent="-359410" algn="l" defTabSz="14376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674235" indent="-359410" algn="l" defTabSz="14376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393055" indent="-359410" algn="l" defTabSz="14376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112510" indent="-359410" algn="l" defTabSz="14376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43764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820" algn="l" defTabSz="143764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8275" algn="l" defTabSz="143764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7095" algn="l" defTabSz="143764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6550" algn="l" defTabSz="143764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5370" algn="l" defTabSz="143764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4190" algn="l" defTabSz="143764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33645" algn="l" defTabSz="143764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52465" algn="l" defTabSz="143764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3" descr="D:\2016.11.17 华侨城\669地块 二类居住用地\产业化第三方配合\PPT\公租房\A.jpg"/>
          <p:cNvPicPr>
            <a:picLocks noChangeAspect="1"/>
          </p:cNvPicPr>
          <p:nvPr/>
        </p:nvPicPr>
        <p:blipFill>
          <a:blip r:embed="rId1"/>
          <a:srcRect l="7474" t="14604" r="9976" b="18250"/>
          <a:stretch>
            <a:fillRect/>
          </a:stretch>
        </p:blipFill>
        <p:spPr>
          <a:xfrm>
            <a:off x="3889375" y="1601788"/>
            <a:ext cx="10593388" cy="6094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566863"/>
            <a:ext cx="3435350" cy="795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133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50" y="7850188"/>
            <a:ext cx="10650538" cy="1074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8" name="组合 16"/>
          <p:cNvGrpSpPr/>
          <p:nvPr/>
        </p:nvGrpSpPr>
        <p:grpSpPr>
          <a:xfrm>
            <a:off x="4400550" y="1938338"/>
            <a:ext cx="460375" cy="696912"/>
            <a:chOff x="4157768" y="1998514"/>
            <a:chExt cx="461010" cy="696535"/>
          </a:xfrm>
        </p:grpSpPr>
        <p:sp>
          <p:nvSpPr>
            <p:cNvPr id="5154" name="AutoShape 16"/>
            <p:cNvSpPr>
              <a:spLocks noChangeAspect="1"/>
            </p:cNvSpPr>
            <p:nvPr/>
          </p:nvSpPr>
          <p:spPr>
            <a:xfrm>
              <a:off x="4157768" y="2349609"/>
              <a:ext cx="461010" cy="345440"/>
            </a:xfrm>
            <a:prstGeom prst="upArrow">
              <a:avLst>
                <a:gd name="adj1" fmla="val 50000"/>
                <a:gd name="adj2" fmla="val 25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55" name="矩形 14"/>
            <p:cNvSpPr/>
            <p:nvPr/>
          </p:nvSpPr>
          <p:spPr>
            <a:xfrm>
              <a:off x="4219362" y="1998514"/>
              <a:ext cx="389572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232025" y="5802313"/>
            <a:ext cx="288925" cy="84138"/>
          </a:xfrm>
          <a:prstGeom prst="rect">
            <a:avLst/>
          </a:pr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76425" y="5802313"/>
            <a:ext cx="288925" cy="84138"/>
          </a:xfrm>
          <a:prstGeom prst="rect">
            <a:avLst/>
          </a:pr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95400" y="3509963"/>
            <a:ext cx="287338" cy="85725"/>
          </a:xfrm>
          <a:prstGeom prst="rect">
            <a:avLst/>
          </a:pr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9800" y="3509963"/>
            <a:ext cx="287338" cy="85725"/>
          </a:xfrm>
          <a:prstGeom prst="rect">
            <a:avLst/>
          </a:pr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92950" y="9163050"/>
            <a:ext cx="8029575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1437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200" cap="none" spc="30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户型特点：明厨明卫，储物空间充足，布局合理</a:t>
            </a:r>
            <a:endParaRPr kumimoji="0" lang="en-US" altLang="zh-CN" sz="2600" b="0" i="0" u="none" strike="noStrike" kern="1200" cap="none" spc="300" normalizeH="0" baseline="0" noProof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59225" y="8169275"/>
          <a:ext cx="2701925" cy="1419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1611"/>
                <a:gridCol w="1040314"/>
              </a:tblGrid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</a:rPr>
                        <a:t>户型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A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套内建筑面积</a:t>
                      </a:r>
                      <a:endParaRPr lang="zh-CN" alt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34.48</a:t>
                      </a:r>
                      <a:endParaRPr lang="en-US" altLang="zh-CN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阳台面积</a:t>
                      </a:r>
                      <a:endParaRPr lang="zh-CN" alt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0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</a:rPr>
                        <a:t>建筑面积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45.68</a:t>
                      </a:r>
                      <a:endParaRPr lang="en-US" altLang="zh-CN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套数</a:t>
                      </a:r>
                      <a:endParaRPr lang="zh-CN" alt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62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D:\2016.11.17 华侨城\669地块 二类居住用地\产业化第三方配合\PPT\公租房\B1b.jpg"/>
          <p:cNvPicPr>
            <a:picLocks noChangeAspect="1"/>
          </p:cNvPicPr>
          <p:nvPr/>
        </p:nvPicPr>
        <p:blipFill>
          <a:blip r:embed="rId1"/>
          <a:srcRect l="5630" t="11795" r="3787" b="8357"/>
          <a:stretch>
            <a:fillRect/>
          </a:stretch>
        </p:blipFill>
        <p:spPr>
          <a:xfrm>
            <a:off x="4251325" y="1381125"/>
            <a:ext cx="10655300" cy="664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8" y="1566863"/>
            <a:ext cx="3436937" cy="7953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50" name="组合 12"/>
          <p:cNvGrpSpPr/>
          <p:nvPr/>
        </p:nvGrpSpPr>
        <p:grpSpPr>
          <a:xfrm>
            <a:off x="3970338" y="1928813"/>
            <a:ext cx="460375" cy="696912"/>
            <a:chOff x="4157768" y="1998514"/>
            <a:chExt cx="461010" cy="696535"/>
          </a:xfrm>
        </p:grpSpPr>
        <p:sp>
          <p:nvSpPr>
            <p:cNvPr id="6184" name="AutoShape 16"/>
            <p:cNvSpPr>
              <a:spLocks noChangeAspect="1"/>
            </p:cNvSpPr>
            <p:nvPr/>
          </p:nvSpPr>
          <p:spPr>
            <a:xfrm>
              <a:off x="4157768" y="2349609"/>
              <a:ext cx="461010" cy="345440"/>
            </a:xfrm>
            <a:prstGeom prst="upArrow">
              <a:avLst>
                <a:gd name="adj1" fmla="val 50000"/>
                <a:gd name="adj2" fmla="val 25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85" name="矩形 14"/>
            <p:cNvSpPr/>
            <p:nvPr/>
          </p:nvSpPr>
          <p:spPr>
            <a:xfrm>
              <a:off x="4219362" y="1998514"/>
              <a:ext cx="389572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1824038" y="5886450"/>
            <a:ext cx="320675" cy="303213"/>
          </a:xfrm>
          <a:custGeom>
            <a:avLst/>
            <a:gdLst>
              <a:gd name="connsiteX0" fmla="*/ 0 w 260350"/>
              <a:gd name="connsiteY0" fmla="*/ 3175 h 184150"/>
              <a:gd name="connsiteX1" fmla="*/ 0 w 260350"/>
              <a:gd name="connsiteY1" fmla="*/ 184150 h 184150"/>
              <a:gd name="connsiteX2" fmla="*/ 260350 w 260350"/>
              <a:gd name="connsiteY2" fmla="*/ 184150 h 184150"/>
              <a:gd name="connsiteX3" fmla="*/ 260350 w 260350"/>
              <a:gd name="connsiteY3" fmla="*/ 0 h 184150"/>
              <a:gd name="connsiteX4" fmla="*/ 0 w 260350"/>
              <a:gd name="connsiteY4" fmla="*/ 3175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350" h="184150">
                <a:moveTo>
                  <a:pt x="0" y="3175"/>
                </a:moveTo>
                <a:lnTo>
                  <a:pt x="0" y="184150"/>
                </a:lnTo>
                <a:lnTo>
                  <a:pt x="260350" y="184150"/>
                </a:lnTo>
                <a:lnTo>
                  <a:pt x="2603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824038" y="5383213"/>
            <a:ext cx="320675" cy="396875"/>
          </a:xfrm>
          <a:custGeom>
            <a:avLst/>
            <a:gdLst>
              <a:gd name="connsiteX0" fmla="*/ 0 w 260350"/>
              <a:gd name="connsiteY0" fmla="*/ 3175 h 184150"/>
              <a:gd name="connsiteX1" fmla="*/ 0 w 260350"/>
              <a:gd name="connsiteY1" fmla="*/ 184150 h 184150"/>
              <a:gd name="connsiteX2" fmla="*/ 260350 w 260350"/>
              <a:gd name="connsiteY2" fmla="*/ 184150 h 184150"/>
              <a:gd name="connsiteX3" fmla="*/ 260350 w 260350"/>
              <a:gd name="connsiteY3" fmla="*/ 0 h 184150"/>
              <a:gd name="connsiteX4" fmla="*/ 0 w 260350"/>
              <a:gd name="connsiteY4" fmla="*/ 3175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350" h="184150">
                <a:moveTo>
                  <a:pt x="0" y="3175"/>
                </a:moveTo>
                <a:lnTo>
                  <a:pt x="0" y="184150"/>
                </a:lnTo>
                <a:lnTo>
                  <a:pt x="260350" y="184150"/>
                </a:lnTo>
                <a:lnTo>
                  <a:pt x="2603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2200275" y="5886450"/>
            <a:ext cx="320675" cy="303213"/>
          </a:xfrm>
          <a:custGeom>
            <a:avLst/>
            <a:gdLst>
              <a:gd name="connsiteX0" fmla="*/ 0 w 260350"/>
              <a:gd name="connsiteY0" fmla="*/ 3175 h 184150"/>
              <a:gd name="connsiteX1" fmla="*/ 0 w 260350"/>
              <a:gd name="connsiteY1" fmla="*/ 184150 h 184150"/>
              <a:gd name="connsiteX2" fmla="*/ 260350 w 260350"/>
              <a:gd name="connsiteY2" fmla="*/ 184150 h 184150"/>
              <a:gd name="connsiteX3" fmla="*/ 260350 w 260350"/>
              <a:gd name="connsiteY3" fmla="*/ 0 h 184150"/>
              <a:gd name="connsiteX4" fmla="*/ 0 w 260350"/>
              <a:gd name="connsiteY4" fmla="*/ 3175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350" h="184150">
                <a:moveTo>
                  <a:pt x="0" y="3175"/>
                </a:moveTo>
                <a:lnTo>
                  <a:pt x="0" y="184150"/>
                </a:lnTo>
                <a:lnTo>
                  <a:pt x="260350" y="184150"/>
                </a:lnTo>
                <a:lnTo>
                  <a:pt x="2603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2200275" y="5383213"/>
            <a:ext cx="320675" cy="396875"/>
          </a:xfrm>
          <a:custGeom>
            <a:avLst/>
            <a:gdLst>
              <a:gd name="connsiteX0" fmla="*/ 0 w 260350"/>
              <a:gd name="connsiteY0" fmla="*/ 3175 h 184150"/>
              <a:gd name="connsiteX1" fmla="*/ 0 w 260350"/>
              <a:gd name="connsiteY1" fmla="*/ 184150 h 184150"/>
              <a:gd name="connsiteX2" fmla="*/ 260350 w 260350"/>
              <a:gd name="connsiteY2" fmla="*/ 184150 h 184150"/>
              <a:gd name="connsiteX3" fmla="*/ 260350 w 260350"/>
              <a:gd name="connsiteY3" fmla="*/ 0 h 184150"/>
              <a:gd name="connsiteX4" fmla="*/ 0 w 260350"/>
              <a:gd name="connsiteY4" fmla="*/ 3175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350" h="184150">
                <a:moveTo>
                  <a:pt x="0" y="3175"/>
                </a:moveTo>
                <a:lnTo>
                  <a:pt x="0" y="184150"/>
                </a:lnTo>
                <a:lnTo>
                  <a:pt x="260350" y="184150"/>
                </a:lnTo>
                <a:lnTo>
                  <a:pt x="2603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909638" y="3609975"/>
            <a:ext cx="320675" cy="303213"/>
          </a:xfrm>
          <a:custGeom>
            <a:avLst/>
            <a:gdLst>
              <a:gd name="connsiteX0" fmla="*/ 0 w 260350"/>
              <a:gd name="connsiteY0" fmla="*/ 3175 h 184150"/>
              <a:gd name="connsiteX1" fmla="*/ 0 w 260350"/>
              <a:gd name="connsiteY1" fmla="*/ 184150 h 184150"/>
              <a:gd name="connsiteX2" fmla="*/ 260350 w 260350"/>
              <a:gd name="connsiteY2" fmla="*/ 184150 h 184150"/>
              <a:gd name="connsiteX3" fmla="*/ 260350 w 260350"/>
              <a:gd name="connsiteY3" fmla="*/ 0 h 184150"/>
              <a:gd name="connsiteX4" fmla="*/ 0 w 260350"/>
              <a:gd name="connsiteY4" fmla="*/ 3175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350" h="184150">
                <a:moveTo>
                  <a:pt x="0" y="3175"/>
                </a:moveTo>
                <a:lnTo>
                  <a:pt x="0" y="184150"/>
                </a:lnTo>
                <a:lnTo>
                  <a:pt x="260350" y="184150"/>
                </a:lnTo>
                <a:lnTo>
                  <a:pt x="2603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909638" y="3106738"/>
            <a:ext cx="320675" cy="396875"/>
          </a:xfrm>
          <a:custGeom>
            <a:avLst/>
            <a:gdLst>
              <a:gd name="connsiteX0" fmla="*/ 0 w 260350"/>
              <a:gd name="connsiteY0" fmla="*/ 3175 h 184150"/>
              <a:gd name="connsiteX1" fmla="*/ 0 w 260350"/>
              <a:gd name="connsiteY1" fmla="*/ 184150 h 184150"/>
              <a:gd name="connsiteX2" fmla="*/ 260350 w 260350"/>
              <a:gd name="connsiteY2" fmla="*/ 184150 h 184150"/>
              <a:gd name="connsiteX3" fmla="*/ 260350 w 260350"/>
              <a:gd name="connsiteY3" fmla="*/ 0 h 184150"/>
              <a:gd name="connsiteX4" fmla="*/ 0 w 260350"/>
              <a:gd name="connsiteY4" fmla="*/ 3175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350" h="184150">
                <a:moveTo>
                  <a:pt x="0" y="3175"/>
                </a:moveTo>
                <a:lnTo>
                  <a:pt x="0" y="184150"/>
                </a:lnTo>
                <a:lnTo>
                  <a:pt x="260350" y="184150"/>
                </a:lnTo>
                <a:lnTo>
                  <a:pt x="2603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285875" y="3609975"/>
            <a:ext cx="320675" cy="303213"/>
          </a:xfrm>
          <a:custGeom>
            <a:avLst/>
            <a:gdLst>
              <a:gd name="connsiteX0" fmla="*/ 0 w 260350"/>
              <a:gd name="connsiteY0" fmla="*/ 3175 h 184150"/>
              <a:gd name="connsiteX1" fmla="*/ 0 w 260350"/>
              <a:gd name="connsiteY1" fmla="*/ 184150 h 184150"/>
              <a:gd name="connsiteX2" fmla="*/ 260350 w 260350"/>
              <a:gd name="connsiteY2" fmla="*/ 184150 h 184150"/>
              <a:gd name="connsiteX3" fmla="*/ 260350 w 260350"/>
              <a:gd name="connsiteY3" fmla="*/ 0 h 184150"/>
              <a:gd name="connsiteX4" fmla="*/ 0 w 260350"/>
              <a:gd name="connsiteY4" fmla="*/ 3175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350" h="184150">
                <a:moveTo>
                  <a:pt x="0" y="3175"/>
                </a:moveTo>
                <a:lnTo>
                  <a:pt x="0" y="184150"/>
                </a:lnTo>
                <a:lnTo>
                  <a:pt x="260350" y="184150"/>
                </a:lnTo>
                <a:lnTo>
                  <a:pt x="2603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285875" y="3106738"/>
            <a:ext cx="320675" cy="396875"/>
          </a:xfrm>
          <a:custGeom>
            <a:avLst/>
            <a:gdLst>
              <a:gd name="connsiteX0" fmla="*/ 0 w 260350"/>
              <a:gd name="connsiteY0" fmla="*/ 3175 h 184150"/>
              <a:gd name="connsiteX1" fmla="*/ 0 w 260350"/>
              <a:gd name="connsiteY1" fmla="*/ 184150 h 184150"/>
              <a:gd name="connsiteX2" fmla="*/ 260350 w 260350"/>
              <a:gd name="connsiteY2" fmla="*/ 184150 h 184150"/>
              <a:gd name="connsiteX3" fmla="*/ 260350 w 260350"/>
              <a:gd name="connsiteY3" fmla="*/ 0 h 184150"/>
              <a:gd name="connsiteX4" fmla="*/ 0 w 260350"/>
              <a:gd name="connsiteY4" fmla="*/ 3175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350" h="184150">
                <a:moveTo>
                  <a:pt x="0" y="3175"/>
                </a:moveTo>
                <a:lnTo>
                  <a:pt x="0" y="184150"/>
                </a:lnTo>
                <a:lnTo>
                  <a:pt x="260350" y="184150"/>
                </a:lnTo>
                <a:lnTo>
                  <a:pt x="2603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2665413" y="7707313"/>
            <a:ext cx="320675" cy="484188"/>
          </a:xfrm>
          <a:custGeom>
            <a:avLst/>
            <a:gdLst>
              <a:gd name="connsiteX0" fmla="*/ 0 w 260350"/>
              <a:gd name="connsiteY0" fmla="*/ 3175 h 184150"/>
              <a:gd name="connsiteX1" fmla="*/ 0 w 260350"/>
              <a:gd name="connsiteY1" fmla="*/ 184150 h 184150"/>
              <a:gd name="connsiteX2" fmla="*/ 260350 w 260350"/>
              <a:gd name="connsiteY2" fmla="*/ 184150 h 184150"/>
              <a:gd name="connsiteX3" fmla="*/ 260350 w 260350"/>
              <a:gd name="connsiteY3" fmla="*/ 0 h 184150"/>
              <a:gd name="connsiteX4" fmla="*/ 0 w 260350"/>
              <a:gd name="connsiteY4" fmla="*/ 3175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350" h="184150">
                <a:moveTo>
                  <a:pt x="0" y="3175"/>
                </a:moveTo>
                <a:lnTo>
                  <a:pt x="0" y="184150"/>
                </a:lnTo>
                <a:lnTo>
                  <a:pt x="260350" y="184150"/>
                </a:lnTo>
                <a:lnTo>
                  <a:pt x="2603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3041650" y="7707313"/>
            <a:ext cx="320675" cy="484188"/>
          </a:xfrm>
          <a:custGeom>
            <a:avLst/>
            <a:gdLst>
              <a:gd name="connsiteX0" fmla="*/ 0 w 260350"/>
              <a:gd name="connsiteY0" fmla="*/ 3175 h 184150"/>
              <a:gd name="connsiteX1" fmla="*/ 0 w 260350"/>
              <a:gd name="connsiteY1" fmla="*/ 184150 h 184150"/>
              <a:gd name="connsiteX2" fmla="*/ 260350 w 260350"/>
              <a:gd name="connsiteY2" fmla="*/ 184150 h 184150"/>
              <a:gd name="connsiteX3" fmla="*/ 260350 w 260350"/>
              <a:gd name="connsiteY3" fmla="*/ 0 h 184150"/>
              <a:gd name="connsiteX4" fmla="*/ 0 w 260350"/>
              <a:gd name="connsiteY4" fmla="*/ 3175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350" h="184150">
                <a:moveTo>
                  <a:pt x="0" y="3175"/>
                </a:moveTo>
                <a:lnTo>
                  <a:pt x="0" y="184150"/>
                </a:lnTo>
                <a:lnTo>
                  <a:pt x="260350" y="184150"/>
                </a:lnTo>
                <a:lnTo>
                  <a:pt x="2603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FF0000">
              <a:alpha val="63137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721725" y="9163050"/>
            <a:ext cx="618490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1437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200" cap="none" spc="30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户型特点：布局紧凑、储物空间富足</a:t>
            </a:r>
            <a:endParaRPr kumimoji="0" lang="en-US" altLang="zh-CN" sz="2600" b="0" i="0" u="none" strike="noStrike" kern="1200" cap="none" spc="300" normalizeH="0" baseline="0" noProof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163" name="Picture 2" descr="V:\2016_003\01 方案设计\10PS-JPG文件\户型彩图\55-50--b1合并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4225" y="8191500"/>
            <a:ext cx="10290175" cy="5397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391025" y="8024813"/>
          <a:ext cx="2967038" cy="1419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24648"/>
                <a:gridCol w="1142390"/>
              </a:tblGrid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</a:rPr>
                        <a:t>户型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B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套内建筑面积</a:t>
                      </a:r>
                      <a:endParaRPr lang="zh-CN" alt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41.89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阳台面积</a:t>
                      </a:r>
                      <a:endParaRPr lang="zh-CN" alt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0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</a:rPr>
                        <a:t>建筑面积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55.64</a:t>
                      </a:r>
                      <a:endParaRPr lang="en-US" altLang="zh-CN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套数</a:t>
                      </a:r>
                      <a:endParaRPr lang="zh-CN" alt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368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3" marR="9523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790bfb1-4f25-41b5-85fe-fb6b431efd07"/>
  <p:tag name="COMMONDATA" val="eyJoZGlkIjoiZjZlMjFhMGIyNzE3MmJmYmE3MjBiZTczODRmYjBlMD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WPS 演示</Application>
  <PresentationFormat>自定义</PresentationFormat>
  <Paragraphs>48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yuchanghe</dc:creator>
  <cp:lastModifiedBy>魏海宁</cp:lastModifiedBy>
  <cp:revision>1047</cp:revision>
  <cp:lastPrinted>2016-07-15T02:51:00Z</cp:lastPrinted>
  <dcterms:created xsi:type="dcterms:W3CDTF">2015-03-21T02:44:00Z</dcterms:created>
  <dcterms:modified xsi:type="dcterms:W3CDTF">2023-11-13T04:51:01Z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5B649EFC4A964267B1183E37375CF432</vt:lpwstr>
  </property>
</Properties>
</file>