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31"/>
  </p:notesMasterIdLst>
  <p:handoutMasterIdLst>
    <p:handoutMasterId r:id="rId32"/>
  </p:handoutMasterIdLst>
  <p:sldIdLst>
    <p:sldId id="257" r:id="rId2"/>
    <p:sldId id="896" r:id="rId3"/>
    <p:sldId id="1310" r:id="rId4"/>
    <p:sldId id="1296" r:id="rId5"/>
    <p:sldId id="1294" r:id="rId6"/>
    <p:sldId id="1292" r:id="rId7"/>
    <p:sldId id="1311" r:id="rId8"/>
    <p:sldId id="1298" r:id="rId9"/>
    <p:sldId id="1291" r:id="rId10"/>
    <p:sldId id="1301" r:id="rId11"/>
    <p:sldId id="1302" r:id="rId12"/>
    <p:sldId id="1303" r:id="rId13"/>
    <p:sldId id="1304" r:id="rId14"/>
    <p:sldId id="1305" r:id="rId15"/>
    <p:sldId id="1306" r:id="rId16"/>
    <p:sldId id="1307" r:id="rId17"/>
    <p:sldId id="1317" r:id="rId18"/>
    <p:sldId id="1318" r:id="rId19"/>
    <p:sldId id="1300" r:id="rId20"/>
    <p:sldId id="1320" r:id="rId21"/>
    <p:sldId id="1322" r:id="rId22"/>
    <p:sldId id="1319" r:id="rId23"/>
    <p:sldId id="1308" r:id="rId24"/>
    <p:sldId id="1312" r:id="rId25"/>
    <p:sldId id="1313" r:id="rId26"/>
    <p:sldId id="1314" r:id="rId27"/>
    <p:sldId id="1315" r:id="rId28"/>
    <p:sldId id="1316" r:id="rId29"/>
    <p:sldId id="1309" r:id="rId3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44AE"/>
    <a:srgbClr val="6699FF"/>
    <a:srgbClr val="A40000"/>
    <a:srgbClr val="FF7C80"/>
    <a:srgbClr val="FF6699"/>
    <a:srgbClr val="CC0099"/>
    <a:srgbClr val="D486B4"/>
    <a:srgbClr val="99CCFF"/>
    <a:srgbClr val="25027E"/>
    <a:srgbClr val="FFB9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03447BB-5D67-496B-8E87-E561075AD55C}" styleName="深色样式 1 - 强调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63" autoAdjust="0"/>
    <p:restoredTop sz="90909" autoAdjust="0"/>
  </p:normalViewPr>
  <p:slideViewPr>
    <p:cSldViewPr>
      <p:cViewPr>
        <p:scale>
          <a:sx n="66" d="100"/>
          <a:sy n="66" d="100"/>
        </p:scale>
        <p:origin x="-462" y="-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1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BCF9BE-2421-4A3D-A78B-28B3E6B0D74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FB7D05A-1B78-46B2-96B8-2BE45BAC665C}">
      <dgm:prSet phldrT="[文本]" custT="1"/>
      <dgm:spPr>
        <a:gradFill flip="none" rotWithShape="0">
          <a:gsLst>
            <a:gs pos="0">
              <a:srgbClr val="0070C0">
                <a:shade val="30000"/>
                <a:satMod val="115000"/>
              </a:srgbClr>
            </a:gs>
            <a:gs pos="50000">
              <a:srgbClr val="0070C0">
                <a:shade val="67500"/>
                <a:satMod val="115000"/>
              </a:srgbClr>
            </a:gs>
            <a:gs pos="100000">
              <a:srgbClr val="0070C0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zh-CN" altLang="en-US" sz="3600" b="1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（一）基本单位年报</a:t>
          </a:r>
          <a:endParaRPr lang="zh-CN" altLang="en-US" sz="3600" dirty="0">
            <a:solidFill>
              <a:schemeClr val="tx2">
                <a:lumMod val="40000"/>
                <a:lumOff val="60000"/>
              </a:schemeClr>
            </a:solidFill>
            <a:latin typeface="楷体_GB2312" pitchFamily="49" charset="-122"/>
            <a:ea typeface="楷体_GB2312" pitchFamily="49" charset="-122"/>
          </a:endParaRPr>
        </a:p>
      </dgm:t>
    </dgm:pt>
    <dgm:pt modelId="{5732CD3C-41F7-4577-8FED-0FACD8923D77}" type="parTrans" cxnId="{C28E3E76-865E-41C2-AD9E-EE032447A081}">
      <dgm:prSet/>
      <dgm:spPr/>
      <dgm:t>
        <a:bodyPr/>
        <a:lstStyle/>
        <a:p>
          <a:endParaRPr lang="zh-CN" altLang="en-US"/>
        </a:p>
      </dgm:t>
    </dgm:pt>
    <dgm:pt modelId="{993AB1D4-BC6E-413D-A8D9-0C9738269440}" type="sibTrans" cxnId="{C28E3E76-865E-41C2-AD9E-EE032447A081}">
      <dgm:prSet/>
      <dgm:spPr/>
      <dgm:t>
        <a:bodyPr/>
        <a:lstStyle/>
        <a:p>
          <a:endParaRPr lang="zh-CN" altLang="en-US"/>
        </a:p>
      </dgm:t>
    </dgm:pt>
    <dgm:pt modelId="{71DD81BA-87DA-4453-85A2-0DC55E413E8B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chemeClr val="tx2">
                  <a:lumMod val="20000"/>
                  <a:lumOff val="80000"/>
                </a:schemeClr>
              </a:solidFill>
              <a:latin typeface="楷体_GB2312" pitchFamily="49" charset="-122"/>
              <a:ea typeface="楷体_GB2312" pitchFamily="49" charset="-122"/>
            </a:rPr>
            <a:t>年报范围</a:t>
          </a:r>
          <a:endParaRPr lang="zh-CN" altLang="en-US" sz="2800" b="1" dirty="0">
            <a:solidFill>
              <a:schemeClr val="tx2">
                <a:lumMod val="20000"/>
                <a:lumOff val="80000"/>
              </a:schemeClr>
            </a:solidFill>
            <a:latin typeface="楷体_GB2312" pitchFamily="49" charset="-122"/>
            <a:ea typeface="楷体_GB2312" pitchFamily="49" charset="-122"/>
          </a:endParaRPr>
        </a:p>
      </dgm:t>
    </dgm:pt>
    <dgm:pt modelId="{43E1C4E1-8040-4E26-9194-303AA1F3BBFB}" type="parTrans" cxnId="{38FDC5B8-01F9-45C0-8C21-3A69ACAA319B}">
      <dgm:prSet/>
      <dgm:spPr/>
      <dgm:t>
        <a:bodyPr/>
        <a:lstStyle/>
        <a:p>
          <a:endParaRPr lang="zh-CN" altLang="en-US"/>
        </a:p>
      </dgm:t>
    </dgm:pt>
    <dgm:pt modelId="{E0D9F68A-DF99-41EB-B894-A483D0508A9B}" type="sibTrans" cxnId="{38FDC5B8-01F9-45C0-8C21-3A69ACAA319B}">
      <dgm:prSet/>
      <dgm:spPr/>
      <dgm:t>
        <a:bodyPr/>
        <a:lstStyle/>
        <a:p>
          <a:endParaRPr lang="zh-CN" altLang="en-US"/>
        </a:p>
      </dgm:t>
    </dgm:pt>
    <dgm:pt modelId="{C057616B-858D-4BDF-92C7-8189A630B785}">
      <dgm:prSet phldrT="[文本]" custT="1"/>
      <dgm:spPr>
        <a:gradFill flip="none" rotWithShape="0">
          <a:gsLst>
            <a:gs pos="0">
              <a:srgbClr val="0070C0">
                <a:shade val="30000"/>
                <a:satMod val="115000"/>
              </a:srgbClr>
            </a:gs>
            <a:gs pos="50000">
              <a:srgbClr val="0070C0">
                <a:shade val="67500"/>
                <a:satMod val="115000"/>
              </a:srgbClr>
            </a:gs>
            <a:gs pos="100000">
              <a:srgbClr val="0070C0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zh-CN" altLang="en-US" sz="3600" b="1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（二）基本单位定报</a:t>
          </a:r>
          <a:endParaRPr lang="zh-CN" altLang="en-US" sz="3600" b="1" dirty="0">
            <a:solidFill>
              <a:schemeClr val="tx2">
                <a:lumMod val="40000"/>
                <a:lumOff val="60000"/>
              </a:schemeClr>
            </a:solidFill>
            <a:latin typeface="楷体_GB2312" pitchFamily="49" charset="-122"/>
            <a:ea typeface="楷体_GB2312" pitchFamily="49" charset="-122"/>
          </a:endParaRPr>
        </a:p>
      </dgm:t>
    </dgm:pt>
    <dgm:pt modelId="{CD55B9CE-4D6B-4BC6-8345-86D909C0E077}" type="parTrans" cxnId="{B020D099-A184-4E9E-9027-0BEA97E488E3}">
      <dgm:prSet/>
      <dgm:spPr/>
      <dgm:t>
        <a:bodyPr/>
        <a:lstStyle/>
        <a:p>
          <a:endParaRPr lang="zh-CN" altLang="en-US"/>
        </a:p>
      </dgm:t>
    </dgm:pt>
    <dgm:pt modelId="{6D11CF40-08D8-4B24-B9EF-B595BBC3260B}" type="sibTrans" cxnId="{B020D099-A184-4E9E-9027-0BEA97E488E3}">
      <dgm:prSet/>
      <dgm:spPr/>
      <dgm:t>
        <a:bodyPr/>
        <a:lstStyle/>
        <a:p>
          <a:endParaRPr lang="zh-CN" altLang="en-US"/>
        </a:p>
      </dgm:t>
    </dgm:pt>
    <dgm:pt modelId="{7A39D75B-CEC8-46E6-9408-4D761FDB4D9A}">
      <dgm:prSet phldrT="[文本]" custT="1"/>
      <dgm:spPr>
        <a:gradFill flip="none" rotWithShape="0">
          <a:gsLst>
            <a:gs pos="0">
              <a:srgbClr val="0070C0">
                <a:shade val="30000"/>
                <a:satMod val="115000"/>
              </a:srgbClr>
            </a:gs>
            <a:gs pos="50000">
              <a:srgbClr val="0070C0">
                <a:shade val="67500"/>
                <a:satMod val="115000"/>
              </a:srgbClr>
            </a:gs>
            <a:gs pos="100000">
              <a:srgbClr val="0070C0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r>
            <a:rPr lang="zh-CN" altLang="en-US" sz="2800" b="1" dirty="0" smtClean="0">
              <a:solidFill>
                <a:schemeClr val="tx2">
                  <a:lumMod val="20000"/>
                  <a:lumOff val="80000"/>
                </a:schemeClr>
              </a:solidFill>
              <a:latin typeface="华文楷体" pitchFamily="2" charset="-122"/>
              <a:ea typeface="华文楷体" pitchFamily="2" charset="-122"/>
            </a:rPr>
            <a:t>调查内容      </a:t>
          </a:r>
          <a:r>
            <a:rPr lang="en-US" altLang="en-US" sz="2800" b="1" dirty="0" smtClean="0">
              <a:solidFill>
                <a:schemeClr val="tx2">
                  <a:lumMod val="20000"/>
                  <a:lumOff val="80000"/>
                </a:schemeClr>
              </a:solidFill>
              <a:latin typeface="华文楷体" pitchFamily="2" charset="-122"/>
              <a:ea typeface="华文楷体" pitchFamily="2" charset="-122"/>
            </a:rPr>
            <a:t>•</a:t>
          </a:r>
          <a:r>
            <a:rPr lang="zh-CN" altLang="en-US" sz="2800" b="1" dirty="0" smtClean="0">
              <a:solidFill>
                <a:schemeClr val="tx2">
                  <a:lumMod val="20000"/>
                  <a:lumOff val="80000"/>
                </a:schemeClr>
              </a:solidFill>
              <a:latin typeface="华文楷体" pitchFamily="2" charset="-122"/>
              <a:ea typeface="华文楷体" pitchFamily="2" charset="-122"/>
            </a:rPr>
            <a:t>调查方式</a:t>
          </a:r>
          <a:endParaRPr lang="zh-CN" altLang="en-US" sz="2800" b="1" dirty="0">
            <a:solidFill>
              <a:schemeClr val="tx2">
                <a:lumMod val="20000"/>
                <a:lumOff val="80000"/>
              </a:schemeClr>
            </a:solidFill>
            <a:latin typeface="华文楷体" pitchFamily="2" charset="-122"/>
            <a:ea typeface="华文楷体" pitchFamily="2" charset="-122"/>
          </a:endParaRPr>
        </a:p>
      </dgm:t>
    </dgm:pt>
    <dgm:pt modelId="{6C0E7356-EEA8-4A00-B4B2-81E304180075}" type="parTrans" cxnId="{24BD8435-DC8D-40C3-9706-B691D9ECE8C5}">
      <dgm:prSet/>
      <dgm:spPr/>
      <dgm:t>
        <a:bodyPr/>
        <a:lstStyle/>
        <a:p>
          <a:endParaRPr lang="zh-CN" altLang="en-US"/>
        </a:p>
      </dgm:t>
    </dgm:pt>
    <dgm:pt modelId="{24A39DF2-023F-4611-9801-DF9A0AF7F990}" type="sibTrans" cxnId="{24BD8435-DC8D-40C3-9706-B691D9ECE8C5}">
      <dgm:prSet/>
      <dgm:spPr/>
      <dgm:t>
        <a:bodyPr/>
        <a:lstStyle/>
        <a:p>
          <a:endParaRPr lang="zh-CN" altLang="en-US"/>
        </a:p>
      </dgm:t>
    </dgm:pt>
    <dgm:pt modelId="{EA78C211-64BE-483F-B01A-02972D367084}">
      <dgm:prSet phldrT="[文本]" custT="1"/>
      <dgm:spPr/>
      <dgm:t>
        <a:bodyPr/>
        <a:lstStyle/>
        <a:p>
          <a:r>
            <a:rPr lang="zh-CN" altLang="en-US" sz="2800" b="1" dirty="0" smtClean="0">
              <a:solidFill>
                <a:schemeClr val="tx2">
                  <a:lumMod val="20000"/>
                  <a:lumOff val="80000"/>
                </a:schemeClr>
              </a:solidFill>
              <a:latin typeface="楷体_GB2312" pitchFamily="49" charset="-122"/>
              <a:ea typeface="楷体_GB2312" pitchFamily="49" charset="-122"/>
            </a:rPr>
            <a:t>时间安排</a:t>
          </a:r>
          <a:endParaRPr lang="zh-CN" altLang="en-US" sz="2800" b="1" dirty="0">
            <a:solidFill>
              <a:schemeClr val="tx2">
                <a:lumMod val="20000"/>
                <a:lumOff val="80000"/>
              </a:schemeClr>
            </a:solidFill>
            <a:latin typeface="楷体_GB2312" pitchFamily="49" charset="-122"/>
            <a:ea typeface="楷体_GB2312" pitchFamily="49" charset="-122"/>
          </a:endParaRPr>
        </a:p>
      </dgm:t>
    </dgm:pt>
    <dgm:pt modelId="{C88D2D88-BD61-4A3E-9DAA-685E1F6B9BD2}" type="parTrans" cxnId="{EBC6EE0F-C049-4962-938E-7C0DFDB0725F}">
      <dgm:prSet/>
      <dgm:spPr/>
      <dgm:t>
        <a:bodyPr/>
        <a:lstStyle/>
        <a:p>
          <a:endParaRPr lang="zh-CN" altLang="en-US"/>
        </a:p>
      </dgm:t>
    </dgm:pt>
    <dgm:pt modelId="{75082049-215F-4054-BDAB-EFD5C71ED584}" type="sibTrans" cxnId="{EBC6EE0F-C049-4962-938E-7C0DFDB0725F}">
      <dgm:prSet/>
      <dgm:spPr/>
      <dgm:t>
        <a:bodyPr/>
        <a:lstStyle/>
        <a:p>
          <a:endParaRPr lang="zh-CN" altLang="en-US"/>
        </a:p>
      </dgm:t>
    </dgm:pt>
    <dgm:pt modelId="{BAFC1420-05E5-4493-9639-A5B586D90EAC}">
      <dgm:prSet phldrT="[文本]" custT="1"/>
      <dgm:spPr>
        <a:gradFill flip="none" rotWithShape="0">
          <a:gsLst>
            <a:gs pos="0">
              <a:srgbClr val="0070C0">
                <a:shade val="30000"/>
                <a:satMod val="115000"/>
              </a:srgbClr>
            </a:gs>
            <a:gs pos="50000">
              <a:srgbClr val="0070C0">
                <a:shade val="67500"/>
                <a:satMod val="115000"/>
              </a:srgbClr>
            </a:gs>
            <a:gs pos="100000">
              <a:srgbClr val="0070C0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r>
            <a:rPr lang="zh-CN" altLang="en-US" sz="2800" b="1" dirty="0" smtClean="0">
              <a:solidFill>
                <a:schemeClr val="tx2">
                  <a:lumMod val="20000"/>
                  <a:lumOff val="80000"/>
                </a:schemeClr>
              </a:solidFill>
              <a:latin typeface="华文楷体" pitchFamily="2" charset="-122"/>
              <a:ea typeface="华文楷体" pitchFamily="2" charset="-122"/>
            </a:rPr>
            <a:t>调查要求      </a:t>
          </a:r>
          <a:endParaRPr lang="zh-CN" altLang="en-US" sz="2800" b="1" dirty="0">
            <a:solidFill>
              <a:schemeClr val="tx2">
                <a:lumMod val="20000"/>
                <a:lumOff val="80000"/>
              </a:schemeClr>
            </a:solidFill>
            <a:latin typeface="华文楷体" pitchFamily="2" charset="-122"/>
            <a:ea typeface="华文楷体" pitchFamily="2" charset="-122"/>
          </a:endParaRPr>
        </a:p>
      </dgm:t>
    </dgm:pt>
    <dgm:pt modelId="{39262439-D0AD-4F61-AEF0-B4D1B5FD23CC}" type="parTrans" cxnId="{625CE6FC-A25C-4E46-AAFD-C28277EF5698}">
      <dgm:prSet/>
      <dgm:spPr/>
      <dgm:t>
        <a:bodyPr/>
        <a:lstStyle/>
        <a:p>
          <a:endParaRPr lang="zh-CN" altLang="en-US"/>
        </a:p>
      </dgm:t>
    </dgm:pt>
    <dgm:pt modelId="{8EF571EF-3239-44FC-AFD0-96DA293776A1}" type="sibTrans" cxnId="{625CE6FC-A25C-4E46-AAFD-C28277EF5698}">
      <dgm:prSet/>
      <dgm:spPr/>
      <dgm:t>
        <a:bodyPr/>
        <a:lstStyle/>
        <a:p>
          <a:endParaRPr lang="zh-CN" altLang="en-US"/>
        </a:p>
      </dgm:t>
    </dgm:pt>
    <dgm:pt modelId="{EA5C39B3-153E-45AB-B5E7-25FBC74F5697}" type="pres">
      <dgm:prSet presAssocID="{1FBCF9BE-2421-4A3D-A78B-28B3E6B0D74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7E32864-5A91-4675-835F-32E737F865CC}" type="pres">
      <dgm:prSet presAssocID="{FFB7D05A-1B78-46B2-96B8-2BE45BAC665C}" presName="parentText" presStyleLbl="node1" presStyleIdx="0" presStyleCnt="2" custScaleX="75758" custLinFactNeighborX="-18182" custLinFactNeighborY="-437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71BB52-31DD-4A64-AA0F-584B126000F2}" type="pres">
      <dgm:prSet presAssocID="{FFB7D05A-1B78-46B2-96B8-2BE45BAC665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A14BA7-0D34-456E-A964-6F9566EEFAA9}" type="pres">
      <dgm:prSet presAssocID="{C057616B-858D-4BDF-92C7-8189A630B785}" presName="parentText" presStyleLbl="node1" presStyleIdx="1" presStyleCnt="2" custScaleX="75757" custLinFactNeighborX="-12121" custLinFactNeighborY="-334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4566F4C-AA41-42E4-847D-7587C9AB3816}" type="pres">
      <dgm:prSet presAssocID="{C057616B-858D-4BDF-92C7-8189A630B785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39DD0C7-9CD9-4597-B15A-26010E121F3D}" type="presOf" srcId="{C057616B-858D-4BDF-92C7-8189A630B785}" destId="{3AA14BA7-0D34-456E-A964-6F9566EEFAA9}" srcOrd="0" destOrd="0" presId="urn:microsoft.com/office/officeart/2005/8/layout/vList2"/>
    <dgm:cxn modelId="{6A7C3850-D394-46B6-809B-D7E3A78A59DD}" type="presOf" srcId="{71DD81BA-87DA-4453-85A2-0DC55E413E8B}" destId="{5771BB52-31DD-4A64-AA0F-584B126000F2}" srcOrd="0" destOrd="0" presId="urn:microsoft.com/office/officeart/2005/8/layout/vList2"/>
    <dgm:cxn modelId="{69EF93B6-E346-4A4B-BDE7-0A2E715C3961}" type="presOf" srcId="{1FBCF9BE-2421-4A3D-A78B-28B3E6B0D748}" destId="{EA5C39B3-153E-45AB-B5E7-25FBC74F5697}" srcOrd="0" destOrd="0" presId="urn:microsoft.com/office/officeart/2005/8/layout/vList2"/>
    <dgm:cxn modelId="{B020D099-A184-4E9E-9027-0BEA97E488E3}" srcId="{1FBCF9BE-2421-4A3D-A78B-28B3E6B0D748}" destId="{C057616B-858D-4BDF-92C7-8189A630B785}" srcOrd="1" destOrd="0" parTransId="{CD55B9CE-4D6B-4BC6-8345-86D909C0E077}" sibTransId="{6D11CF40-08D8-4B24-B9EF-B595BBC3260B}"/>
    <dgm:cxn modelId="{38FDC5B8-01F9-45C0-8C21-3A69ACAA319B}" srcId="{FFB7D05A-1B78-46B2-96B8-2BE45BAC665C}" destId="{71DD81BA-87DA-4453-85A2-0DC55E413E8B}" srcOrd="0" destOrd="0" parTransId="{43E1C4E1-8040-4E26-9194-303AA1F3BBFB}" sibTransId="{E0D9F68A-DF99-41EB-B894-A483D0508A9B}"/>
    <dgm:cxn modelId="{3D216D47-52CB-45D5-B190-6F1239B57626}" type="presOf" srcId="{7A39D75B-CEC8-46E6-9408-4D761FDB4D9A}" destId="{D4566F4C-AA41-42E4-847D-7587C9AB3816}" srcOrd="0" destOrd="0" presId="urn:microsoft.com/office/officeart/2005/8/layout/vList2"/>
    <dgm:cxn modelId="{AF640A2D-9AB5-4938-9A97-7F60C26EC9FE}" type="presOf" srcId="{BAFC1420-05E5-4493-9639-A5B586D90EAC}" destId="{D4566F4C-AA41-42E4-847D-7587C9AB3816}" srcOrd="0" destOrd="1" presId="urn:microsoft.com/office/officeart/2005/8/layout/vList2"/>
    <dgm:cxn modelId="{625CE6FC-A25C-4E46-AAFD-C28277EF5698}" srcId="{C057616B-858D-4BDF-92C7-8189A630B785}" destId="{BAFC1420-05E5-4493-9639-A5B586D90EAC}" srcOrd="1" destOrd="0" parTransId="{39262439-D0AD-4F61-AEF0-B4D1B5FD23CC}" sibTransId="{8EF571EF-3239-44FC-AFD0-96DA293776A1}"/>
    <dgm:cxn modelId="{2F4846D7-9D5B-43A6-9AAD-CD411A7E8946}" type="presOf" srcId="{FFB7D05A-1B78-46B2-96B8-2BE45BAC665C}" destId="{67E32864-5A91-4675-835F-32E737F865CC}" srcOrd="0" destOrd="0" presId="urn:microsoft.com/office/officeart/2005/8/layout/vList2"/>
    <dgm:cxn modelId="{EBC6EE0F-C049-4962-938E-7C0DFDB0725F}" srcId="{FFB7D05A-1B78-46B2-96B8-2BE45BAC665C}" destId="{EA78C211-64BE-483F-B01A-02972D367084}" srcOrd="1" destOrd="0" parTransId="{C88D2D88-BD61-4A3E-9DAA-685E1F6B9BD2}" sibTransId="{75082049-215F-4054-BDAB-EFD5C71ED584}"/>
    <dgm:cxn modelId="{24BD8435-DC8D-40C3-9706-B691D9ECE8C5}" srcId="{C057616B-858D-4BDF-92C7-8189A630B785}" destId="{7A39D75B-CEC8-46E6-9408-4D761FDB4D9A}" srcOrd="0" destOrd="0" parTransId="{6C0E7356-EEA8-4A00-B4B2-81E304180075}" sibTransId="{24A39DF2-023F-4611-9801-DF9A0AF7F990}"/>
    <dgm:cxn modelId="{C28E3E76-865E-41C2-AD9E-EE032447A081}" srcId="{1FBCF9BE-2421-4A3D-A78B-28B3E6B0D748}" destId="{FFB7D05A-1B78-46B2-96B8-2BE45BAC665C}" srcOrd="0" destOrd="0" parTransId="{5732CD3C-41F7-4577-8FED-0FACD8923D77}" sibTransId="{993AB1D4-BC6E-413D-A8D9-0C9738269440}"/>
    <dgm:cxn modelId="{F6C9F7EE-13BD-46C2-A938-BF3A41149579}" type="presOf" srcId="{EA78C211-64BE-483F-B01A-02972D367084}" destId="{5771BB52-31DD-4A64-AA0F-584B126000F2}" srcOrd="0" destOrd="1" presId="urn:microsoft.com/office/officeart/2005/8/layout/vList2"/>
    <dgm:cxn modelId="{AEB104C6-C606-42DC-94E1-5C7D4B965023}" type="presParOf" srcId="{EA5C39B3-153E-45AB-B5E7-25FBC74F5697}" destId="{67E32864-5A91-4675-835F-32E737F865CC}" srcOrd="0" destOrd="0" presId="urn:microsoft.com/office/officeart/2005/8/layout/vList2"/>
    <dgm:cxn modelId="{92AF226E-18FD-4858-9464-481F7F649306}" type="presParOf" srcId="{EA5C39B3-153E-45AB-B5E7-25FBC74F5697}" destId="{5771BB52-31DD-4A64-AA0F-584B126000F2}" srcOrd="1" destOrd="0" presId="urn:microsoft.com/office/officeart/2005/8/layout/vList2"/>
    <dgm:cxn modelId="{F2E501C4-AACC-4A4A-A6C0-5B789F219CC3}" type="presParOf" srcId="{EA5C39B3-153E-45AB-B5E7-25FBC74F5697}" destId="{3AA14BA7-0D34-456E-A964-6F9566EEFAA9}" srcOrd="2" destOrd="0" presId="urn:microsoft.com/office/officeart/2005/8/layout/vList2"/>
    <dgm:cxn modelId="{F217306D-E86D-4A5A-8AA1-75CE456DECB9}" type="presParOf" srcId="{EA5C39B3-153E-45AB-B5E7-25FBC74F5697}" destId="{D4566F4C-AA41-42E4-847D-7587C9AB3816}" srcOrd="3" destOrd="0" presId="urn:microsoft.com/office/officeart/2005/8/layout/vList2"/>
  </dgm:cxnLst>
  <dgm:bg>
    <a:gradFill flip="none" rotWithShape="1">
      <a:gsLst>
        <a:gs pos="0">
          <a:srgbClr val="0070C0">
            <a:shade val="30000"/>
            <a:satMod val="115000"/>
          </a:srgbClr>
        </a:gs>
        <a:gs pos="50000">
          <a:srgbClr val="0070C0">
            <a:shade val="67500"/>
            <a:satMod val="115000"/>
          </a:srgbClr>
        </a:gs>
        <a:gs pos="100000">
          <a:srgbClr val="0070C0">
            <a:shade val="100000"/>
            <a:satMod val="115000"/>
          </a:srgbClr>
        </a:gs>
      </a:gsLst>
      <a:lin ang="2700000" scaled="1"/>
      <a:tileRect/>
    </a:gradFill>
  </dgm:bg>
  <dgm:whole>
    <a:ln w="127000" cmpd="sng"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7A4652-5DF7-45D0-AD76-F5DD2D99859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8795C69-B70D-4B11-9A24-62B22F35AA93}">
      <dgm:prSet phldrT="[文本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altLang="zh-CN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2014</a:t>
          </a:r>
          <a:r>
            <a:rPr lang="zh-CN" altLang="en-US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年</a:t>
          </a:r>
          <a:r>
            <a:rPr lang="en-US" altLang="zh-CN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2</a:t>
          </a:r>
          <a:r>
            <a:rPr lang="zh-CN" altLang="en-US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月</a:t>
          </a:r>
          <a:r>
            <a:rPr lang="en-US" altLang="zh-CN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28</a:t>
          </a:r>
          <a:r>
            <a:rPr lang="zh-CN" altLang="en-US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日前</a:t>
          </a:r>
          <a:endParaRPr lang="zh-CN" altLang="en-US" dirty="0">
            <a:solidFill>
              <a:schemeClr val="tx2">
                <a:lumMod val="40000"/>
                <a:lumOff val="60000"/>
              </a:schemeClr>
            </a:solidFill>
            <a:latin typeface="楷体_GB2312" pitchFamily="49" charset="-122"/>
            <a:ea typeface="楷体_GB2312" pitchFamily="49" charset="-122"/>
          </a:endParaRPr>
        </a:p>
      </dgm:t>
    </dgm:pt>
    <dgm:pt modelId="{D0258BDB-CE32-4DE1-BFC6-486D1C0C630F}" type="parTrans" cxnId="{0E010EAB-11E3-4F41-8812-2AA5B3E2282A}">
      <dgm:prSet/>
      <dgm:spPr/>
      <dgm:t>
        <a:bodyPr/>
        <a:lstStyle/>
        <a:p>
          <a:endParaRPr lang="zh-CN" altLang="en-US"/>
        </a:p>
      </dgm:t>
    </dgm:pt>
    <dgm:pt modelId="{852A6CB1-AD34-45FD-B9AE-2D865F98067F}" type="sibTrans" cxnId="{0E010EAB-11E3-4F41-8812-2AA5B3E2282A}">
      <dgm:prSet/>
      <dgm:spPr/>
      <dgm:t>
        <a:bodyPr/>
        <a:lstStyle/>
        <a:p>
          <a:endParaRPr lang="zh-CN" altLang="en-US"/>
        </a:p>
      </dgm:t>
    </dgm:pt>
    <dgm:pt modelId="{C0040ADC-91A4-4FCC-AE26-D2AEEC67BA82}">
      <dgm:prSet phldrT="[文本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b="1" dirty="0" smtClean="0">
              <a:solidFill>
                <a:schemeClr val="accent2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rPr>
            <a:t>市局总队验收</a:t>
          </a:r>
          <a:endParaRPr lang="zh-CN" altLang="en-US" b="1" dirty="0">
            <a:solidFill>
              <a:schemeClr val="accent2">
                <a:lumMod val="50000"/>
              </a:schemeClr>
            </a:solidFill>
            <a:latin typeface="楷体_GB2312" pitchFamily="49" charset="-122"/>
            <a:ea typeface="楷体_GB2312" pitchFamily="49" charset="-122"/>
          </a:endParaRPr>
        </a:p>
      </dgm:t>
    </dgm:pt>
    <dgm:pt modelId="{795D1E7F-900F-4E44-AEE5-1B45332D9069}" type="parTrans" cxnId="{0724FE20-F39D-4A15-BBC6-DFFF3E0B7FF8}">
      <dgm:prSet/>
      <dgm:spPr/>
      <dgm:t>
        <a:bodyPr/>
        <a:lstStyle/>
        <a:p>
          <a:endParaRPr lang="zh-CN" altLang="en-US"/>
        </a:p>
      </dgm:t>
    </dgm:pt>
    <dgm:pt modelId="{C5273B9E-FCF7-4910-AD1E-CA307958EE54}" type="sibTrans" cxnId="{0724FE20-F39D-4A15-BBC6-DFFF3E0B7FF8}">
      <dgm:prSet/>
      <dgm:spPr/>
      <dgm:t>
        <a:bodyPr/>
        <a:lstStyle/>
        <a:p>
          <a:endParaRPr lang="zh-CN" altLang="en-US"/>
        </a:p>
      </dgm:t>
    </dgm:pt>
    <dgm:pt modelId="{CDCADC53-A39E-47F1-987F-21653ED25919}">
      <dgm:prSet phldrT="[文本]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n-US" altLang="zh-CN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2014</a:t>
          </a:r>
          <a:r>
            <a:rPr lang="zh-CN" altLang="en-US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年</a:t>
          </a:r>
          <a:r>
            <a:rPr lang="en-US" altLang="zh-CN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3</a:t>
          </a:r>
          <a:r>
            <a:rPr lang="zh-CN" altLang="en-US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月</a:t>
          </a:r>
          <a:r>
            <a:rPr lang="en-US" altLang="zh-CN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19</a:t>
          </a:r>
          <a:r>
            <a:rPr lang="zh-CN" altLang="en-US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日前</a:t>
          </a:r>
          <a:endParaRPr lang="zh-CN" altLang="en-US" dirty="0">
            <a:solidFill>
              <a:schemeClr val="tx2">
                <a:lumMod val="40000"/>
                <a:lumOff val="60000"/>
              </a:schemeClr>
            </a:solidFill>
            <a:latin typeface="楷体_GB2312" pitchFamily="49" charset="-122"/>
            <a:ea typeface="楷体_GB2312" pitchFamily="49" charset="-122"/>
          </a:endParaRPr>
        </a:p>
      </dgm:t>
    </dgm:pt>
    <dgm:pt modelId="{017B6131-7FC7-4AA2-90E8-5DCCE42555BC}" type="parTrans" cxnId="{E2F8F5CE-E1D1-4EAF-AF0E-A4A608DD718F}">
      <dgm:prSet/>
      <dgm:spPr/>
      <dgm:t>
        <a:bodyPr/>
        <a:lstStyle/>
        <a:p>
          <a:endParaRPr lang="zh-CN" altLang="en-US"/>
        </a:p>
      </dgm:t>
    </dgm:pt>
    <dgm:pt modelId="{057CE4F4-B4B4-4F62-B319-9A9DF81A5257}" type="sibTrans" cxnId="{E2F8F5CE-E1D1-4EAF-AF0E-A4A608DD718F}">
      <dgm:prSet/>
      <dgm:spPr/>
      <dgm:t>
        <a:bodyPr/>
        <a:lstStyle/>
        <a:p>
          <a:endParaRPr lang="zh-CN" altLang="en-US"/>
        </a:p>
      </dgm:t>
    </dgm:pt>
    <dgm:pt modelId="{C759A318-8B72-4B8B-B229-5564B8399F1E}">
      <dgm:prSet phldrT="[文本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altLang="zh-CN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2014</a:t>
          </a:r>
          <a:r>
            <a:rPr lang="zh-CN" altLang="en-US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年</a:t>
          </a:r>
          <a:r>
            <a:rPr lang="en-US" altLang="zh-CN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4</a:t>
          </a:r>
          <a:r>
            <a:rPr lang="zh-CN" altLang="en-US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月</a:t>
          </a:r>
          <a:r>
            <a:rPr lang="en-US" altLang="zh-CN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15</a:t>
          </a:r>
          <a:r>
            <a:rPr lang="zh-CN" altLang="en-US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日前</a:t>
          </a:r>
          <a:endParaRPr lang="zh-CN" altLang="en-US" dirty="0">
            <a:solidFill>
              <a:schemeClr val="tx2">
                <a:lumMod val="40000"/>
                <a:lumOff val="60000"/>
              </a:schemeClr>
            </a:solidFill>
            <a:latin typeface="楷体_GB2312" pitchFamily="49" charset="-122"/>
            <a:ea typeface="楷体_GB2312" pitchFamily="49" charset="-122"/>
          </a:endParaRPr>
        </a:p>
      </dgm:t>
    </dgm:pt>
    <dgm:pt modelId="{B7962501-B8DC-44B8-B62D-7B92E8D0F645}" type="parTrans" cxnId="{653804B5-6CB2-478D-9966-F455E3609462}">
      <dgm:prSet/>
      <dgm:spPr/>
      <dgm:t>
        <a:bodyPr/>
        <a:lstStyle/>
        <a:p>
          <a:endParaRPr lang="zh-CN" altLang="en-US"/>
        </a:p>
      </dgm:t>
    </dgm:pt>
    <dgm:pt modelId="{EBDCEC91-673C-4EEE-93A5-87747DA83488}" type="sibTrans" cxnId="{653804B5-6CB2-478D-9966-F455E3609462}">
      <dgm:prSet/>
      <dgm:spPr/>
      <dgm:t>
        <a:bodyPr/>
        <a:lstStyle/>
        <a:p>
          <a:endParaRPr lang="zh-CN" altLang="en-US"/>
        </a:p>
      </dgm:t>
    </dgm:pt>
    <dgm:pt modelId="{A07FACEE-F41B-4498-BA5B-D1181A51CB62}">
      <dgm:prSet phldrT="[文本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b="1" dirty="0" smtClean="0">
              <a:solidFill>
                <a:schemeClr val="accent2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rPr>
            <a:t>调查单位填报</a:t>
          </a:r>
          <a:endParaRPr lang="zh-CN" altLang="en-US" b="1" dirty="0">
            <a:solidFill>
              <a:schemeClr val="accent2">
                <a:lumMod val="50000"/>
              </a:schemeClr>
            </a:solidFill>
            <a:latin typeface="楷体_GB2312" pitchFamily="49" charset="-122"/>
            <a:ea typeface="楷体_GB2312" pitchFamily="49" charset="-122"/>
          </a:endParaRPr>
        </a:p>
      </dgm:t>
    </dgm:pt>
    <dgm:pt modelId="{B6832C4D-EC0D-4904-80D5-A4C68CC74D2F}" type="parTrans" cxnId="{549AB895-50A2-44CE-BDA1-7530CA042E2C}">
      <dgm:prSet/>
      <dgm:spPr/>
      <dgm:t>
        <a:bodyPr/>
        <a:lstStyle/>
        <a:p>
          <a:endParaRPr lang="zh-CN" altLang="en-US"/>
        </a:p>
      </dgm:t>
    </dgm:pt>
    <dgm:pt modelId="{DB9A914E-F8B7-4DE3-9FC3-A26EFC00F692}" type="sibTrans" cxnId="{549AB895-50A2-44CE-BDA1-7530CA042E2C}">
      <dgm:prSet/>
      <dgm:spPr/>
      <dgm:t>
        <a:bodyPr/>
        <a:lstStyle/>
        <a:p>
          <a:endParaRPr lang="zh-CN" altLang="en-US"/>
        </a:p>
      </dgm:t>
    </dgm:pt>
    <dgm:pt modelId="{5385E926-7C69-4564-B71B-425719BAA6C2}">
      <dgm:prSet phldrT="[文本]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zh-CN" altLang="en-US" b="1" dirty="0" smtClean="0">
              <a:solidFill>
                <a:schemeClr val="accent2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rPr>
            <a:t>区县验收</a:t>
          </a:r>
          <a:endParaRPr lang="zh-CN" altLang="en-US" b="1" dirty="0">
            <a:solidFill>
              <a:schemeClr val="accent2">
                <a:lumMod val="50000"/>
              </a:schemeClr>
            </a:solidFill>
            <a:latin typeface="楷体_GB2312" pitchFamily="49" charset="-122"/>
            <a:ea typeface="楷体_GB2312" pitchFamily="49" charset="-122"/>
          </a:endParaRPr>
        </a:p>
      </dgm:t>
    </dgm:pt>
    <dgm:pt modelId="{2FAC662A-4601-48D8-A502-BB0E1C12BE58}" type="parTrans" cxnId="{68D45A9A-23E4-41BD-BDB9-A5D7AF5201C1}">
      <dgm:prSet/>
      <dgm:spPr/>
      <dgm:t>
        <a:bodyPr/>
        <a:lstStyle/>
        <a:p>
          <a:endParaRPr lang="zh-CN" altLang="en-US"/>
        </a:p>
      </dgm:t>
    </dgm:pt>
    <dgm:pt modelId="{C8C54C13-5BEB-4D87-83B4-792D610B42D0}" type="sibTrans" cxnId="{68D45A9A-23E4-41BD-BDB9-A5D7AF5201C1}">
      <dgm:prSet/>
      <dgm:spPr/>
      <dgm:t>
        <a:bodyPr/>
        <a:lstStyle/>
        <a:p>
          <a:endParaRPr lang="zh-CN" altLang="en-US"/>
        </a:p>
      </dgm:t>
    </dgm:pt>
    <dgm:pt modelId="{E2DEAAB7-9CFE-4C84-A82B-0421C44CCD2D}" type="pres">
      <dgm:prSet presAssocID="{2A7A4652-5DF7-45D0-AD76-F5DD2D99859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1F550AE-FF42-4C31-BFDA-68A23C54D964}" type="pres">
      <dgm:prSet presAssocID="{D8795C69-B70D-4B11-9A24-62B22F35AA93}" presName="linNode" presStyleCnt="0"/>
      <dgm:spPr/>
      <dgm:t>
        <a:bodyPr/>
        <a:lstStyle/>
        <a:p>
          <a:endParaRPr lang="zh-CN" altLang="en-US"/>
        </a:p>
      </dgm:t>
    </dgm:pt>
    <dgm:pt modelId="{FDF0D1A3-2EDD-4BE4-887A-023A45EA1D89}" type="pres">
      <dgm:prSet presAssocID="{D8795C69-B70D-4B11-9A24-62B22F35AA93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4043EB-91AE-4E7E-BD13-A2692A8E52B3}" type="pres">
      <dgm:prSet presAssocID="{D8795C69-B70D-4B11-9A24-62B22F35AA93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0F6DEA-D278-457A-A1EC-9FC1CAEC7CB2}" type="pres">
      <dgm:prSet presAssocID="{852A6CB1-AD34-45FD-B9AE-2D865F98067F}" presName="sp" presStyleCnt="0"/>
      <dgm:spPr/>
      <dgm:t>
        <a:bodyPr/>
        <a:lstStyle/>
        <a:p>
          <a:endParaRPr lang="zh-CN" altLang="en-US"/>
        </a:p>
      </dgm:t>
    </dgm:pt>
    <dgm:pt modelId="{5BB22201-9F98-425B-AA52-BA30903D770C}" type="pres">
      <dgm:prSet presAssocID="{CDCADC53-A39E-47F1-987F-21653ED25919}" presName="linNode" presStyleCnt="0"/>
      <dgm:spPr/>
      <dgm:t>
        <a:bodyPr/>
        <a:lstStyle/>
        <a:p>
          <a:endParaRPr lang="zh-CN" altLang="en-US"/>
        </a:p>
      </dgm:t>
    </dgm:pt>
    <dgm:pt modelId="{7334C071-BE28-4FAB-A296-9611F3915820}" type="pres">
      <dgm:prSet presAssocID="{CDCADC53-A39E-47F1-987F-21653ED25919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03F5EC-B590-4CED-A43C-38C673FE867E}" type="pres">
      <dgm:prSet presAssocID="{CDCADC53-A39E-47F1-987F-21653ED25919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CC403D-E4C4-44C7-8A87-6EE6F9D1DD83}" type="pres">
      <dgm:prSet presAssocID="{057CE4F4-B4B4-4F62-B319-9A9DF81A5257}" presName="sp" presStyleCnt="0"/>
      <dgm:spPr/>
      <dgm:t>
        <a:bodyPr/>
        <a:lstStyle/>
        <a:p>
          <a:endParaRPr lang="zh-CN" altLang="en-US"/>
        </a:p>
      </dgm:t>
    </dgm:pt>
    <dgm:pt modelId="{1494DCF5-C08F-4378-A64A-335A5941A3F8}" type="pres">
      <dgm:prSet presAssocID="{C759A318-8B72-4B8B-B229-5564B8399F1E}" presName="linNode" presStyleCnt="0"/>
      <dgm:spPr/>
      <dgm:t>
        <a:bodyPr/>
        <a:lstStyle/>
        <a:p>
          <a:endParaRPr lang="zh-CN" altLang="en-US"/>
        </a:p>
      </dgm:t>
    </dgm:pt>
    <dgm:pt modelId="{B69BA454-958D-4332-9120-0CB97FD17524}" type="pres">
      <dgm:prSet presAssocID="{C759A318-8B72-4B8B-B229-5564B8399F1E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8A765E-662D-4FB9-8395-8AE318766EB3}" type="pres">
      <dgm:prSet presAssocID="{C759A318-8B72-4B8B-B229-5564B8399F1E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43E4CE4-CBEE-4B82-BBE9-F33384236167}" type="presOf" srcId="{C759A318-8B72-4B8B-B229-5564B8399F1E}" destId="{B69BA454-958D-4332-9120-0CB97FD17524}" srcOrd="0" destOrd="0" presId="urn:microsoft.com/office/officeart/2005/8/layout/vList5"/>
    <dgm:cxn modelId="{DB5B9ED0-DA71-4992-A4E0-62A78A9779CC}" type="presOf" srcId="{C0040ADC-91A4-4FCC-AE26-D2AEEC67BA82}" destId="{CE8A765E-662D-4FB9-8395-8AE318766EB3}" srcOrd="0" destOrd="0" presId="urn:microsoft.com/office/officeart/2005/8/layout/vList5"/>
    <dgm:cxn modelId="{8B83EF03-E928-4785-B753-C8C8635D6C2A}" type="presOf" srcId="{D8795C69-B70D-4B11-9A24-62B22F35AA93}" destId="{FDF0D1A3-2EDD-4BE4-887A-023A45EA1D89}" srcOrd="0" destOrd="0" presId="urn:microsoft.com/office/officeart/2005/8/layout/vList5"/>
    <dgm:cxn modelId="{E2F8F5CE-E1D1-4EAF-AF0E-A4A608DD718F}" srcId="{2A7A4652-5DF7-45D0-AD76-F5DD2D99859D}" destId="{CDCADC53-A39E-47F1-987F-21653ED25919}" srcOrd="1" destOrd="0" parTransId="{017B6131-7FC7-4AA2-90E8-5DCCE42555BC}" sibTransId="{057CE4F4-B4B4-4F62-B319-9A9DF81A5257}"/>
    <dgm:cxn modelId="{E7451076-8A21-4982-880D-6BC646661F3C}" type="presOf" srcId="{2A7A4652-5DF7-45D0-AD76-F5DD2D99859D}" destId="{E2DEAAB7-9CFE-4C84-A82B-0421C44CCD2D}" srcOrd="0" destOrd="0" presId="urn:microsoft.com/office/officeart/2005/8/layout/vList5"/>
    <dgm:cxn modelId="{653804B5-6CB2-478D-9966-F455E3609462}" srcId="{2A7A4652-5DF7-45D0-AD76-F5DD2D99859D}" destId="{C759A318-8B72-4B8B-B229-5564B8399F1E}" srcOrd="2" destOrd="0" parTransId="{B7962501-B8DC-44B8-B62D-7B92E8D0F645}" sibTransId="{EBDCEC91-673C-4EEE-93A5-87747DA83488}"/>
    <dgm:cxn modelId="{549AB895-50A2-44CE-BDA1-7530CA042E2C}" srcId="{D8795C69-B70D-4B11-9A24-62B22F35AA93}" destId="{A07FACEE-F41B-4498-BA5B-D1181A51CB62}" srcOrd="0" destOrd="0" parTransId="{B6832C4D-EC0D-4904-80D5-A4C68CC74D2F}" sibTransId="{DB9A914E-F8B7-4DE3-9FC3-A26EFC00F692}"/>
    <dgm:cxn modelId="{121E7A7A-7164-4F16-A6D9-5AE8CE31DF8F}" type="presOf" srcId="{5385E926-7C69-4564-B71B-425719BAA6C2}" destId="{D903F5EC-B590-4CED-A43C-38C673FE867E}" srcOrd="0" destOrd="0" presId="urn:microsoft.com/office/officeart/2005/8/layout/vList5"/>
    <dgm:cxn modelId="{4BCF87F3-AC52-4B99-80A2-C5A86FC04090}" type="presOf" srcId="{A07FACEE-F41B-4498-BA5B-D1181A51CB62}" destId="{3A4043EB-91AE-4E7E-BD13-A2692A8E52B3}" srcOrd="0" destOrd="0" presId="urn:microsoft.com/office/officeart/2005/8/layout/vList5"/>
    <dgm:cxn modelId="{68D45A9A-23E4-41BD-BDB9-A5D7AF5201C1}" srcId="{CDCADC53-A39E-47F1-987F-21653ED25919}" destId="{5385E926-7C69-4564-B71B-425719BAA6C2}" srcOrd="0" destOrd="0" parTransId="{2FAC662A-4601-48D8-A502-BB0E1C12BE58}" sibTransId="{C8C54C13-5BEB-4D87-83B4-792D610B42D0}"/>
    <dgm:cxn modelId="{0E010EAB-11E3-4F41-8812-2AA5B3E2282A}" srcId="{2A7A4652-5DF7-45D0-AD76-F5DD2D99859D}" destId="{D8795C69-B70D-4B11-9A24-62B22F35AA93}" srcOrd="0" destOrd="0" parTransId="{D0258BDB-CE32-4DE1-BFC6-486D1C0C630F}" sibTransId="{852A6CB1-AD34-45FD-B9AE-2D865F98067F}"/>
    <dgm:cxn modelId="{99264A8F-CB14-4342-A9AA-3FF66878839D}" type="presOf" srcId="{CDCADC53-A39E-47F1-987F-21653ED25919}" destId="{7334C071-BE28-4FAB-A296-9611F3915820}" srcOrd="0" destOrd="0" presId="urn:microsoft.com/office/officeart/2005/8/layout/vList5"/>
    <dgm:cxn modelId="{0724FE20-F39D-4A15-BBC6-DFFF3E0B7FF8}" srcId="{C759A318-8B72-4B8B-B229-5564B8399F1E}" destId="{C0040ADC-91A4-4FCC-AE26-D2AEEC67BA82}" srcOrd="0" destOrd="0" parTransId="{795D1E7F-900F-4E44-AEE5-1B45332D9069}" sibTransId="{C5273B9E-FCF7-4910-AD1E-CA307958EE54}"/>
    <dgm:cxn modelId="{64BF6976-4198-4802-B82D-9BE899AF75A0}" type="presParOf" srcId="{E2DEAAB7-9CFE-4C84-A82B-0421C44CCD2D}" destId="{31F550AE-FF42-4C31-BFDA-68A23C54D964}" srcOrd="0" destOrd="0" presId="urn:microsoft.com/office/officeart/2005/8/layout/vList5"/>
    <dgm:cxn modelId="{A85BD311-72F5-4021-95E1-7E25B5A7B4C0}" type="presParOf" srcId="{31F550AE-FF42-4C31-BFDA-68A23C54D964}" destId="{FDF0D1A3-2EDD-4BE4-887A-023A45EA1D89}" srcOrd="0" destOrd="0" presId="urn:microsoft.com/office/officeart/2005/8/layout/vList5"/>
    <dgm:cxn modelId="{849823DC-0A18-448F-A18C-EEDEA803AF4C}" type="presParOf" srcId="{31F550AE-FF42-4C31-BFDA-68A23C54D964}" destId="{3A4043EB-91AE-4E7E-BD13-A2692A8E52B3}" srcOrd="1" destOrd="0" presId="urn:microsoft.com/office/officeart/2005/8/layout/vList5"/>
    <dgm:cxn modelId="{AD401F26-A3ED-4023-ABB4-9027D0DA8D69}" type="presParOf" srcId="{E2DEAAB7-9CFE-4C84-A82B-0421C44CCD2D}" destId="{8A0F6DEA-D278-457A-A1EC-9FC1CAEC7CB2}" srcOrd="1" destOrd="0" presId="urn:microsoft.com/office/officeart/2005/8/layout/vList5"/>
    <dgm:cxn modelId="{3E5FF786-CE0E-4BF9-8284-014215CAD483}" type="presParOf" srcId="{E2DEAAB7-9CFE-4C84-A82B-0421C44CCD2D}" destId="{5BB22201-9F98-425B-AA52-BA30903D770C}" srcOrd="2" destOrd="0" presId="urn:microsoft.com/office/officeart/2005/8/layout/vList5"/>
    <dgm:cxn modelId="{115A4FF1-EE77-4EA8-8F7B-197FA3804036}" type="presParOf" srcId="{5BB22201-9F98-425B-AA52-BA30903D770C}" destId="{7334C071-BE28-4FAB-A296-9611F3915820}" srcOrd="0" destOrd="0" presId="urn:microsoft.com/office/officeart/2005/8/layout/vList5"/>
    <dgm:cxn modelId="{A686C418-0D49-49FA-A49C-F54F63B24A39}" type="presParOf" srcId="{5BB22201-9F98-425B-AA52-BA30903D770C}" destId="{D903F5EC-B590-4CED-A43C-38C673FE867E}" srcOrd="1" destOrd="0" presId="urn:microsoft.com/office/officeart/2005/8/layout/vList5"/>
    <dgm:cxn modelId="{116996BD-CCB0-442B-9069-3AF022633460}" type="presParOf" srcId="{E2DEAAB7-9CFE-4C84-A82B-0421C44CCD2D}" destId="{CECC403D-E4C4-44C7-8A87-6EE6F9D1DD83}" srcOrd="3" destOrd="0" presId="urn:microsoft.com/office/officeart/2005/8/layout/vList5"/>
    <dgm:cxn modelId="{84BB4BB5-9B13-4F1B-8782-CD586F2CCEA2}" type="presParOf" srcId="{E2DEAAB7-9CFE-4C84-A82B-0421C44CCD2D}" destId="{1494DCF5-C08F-4378-A64A-335A5941A3F8}" srcOrd="4" destOrd="0" presId="urn:microsoft.com/office/officeart/2005/8/layout/vList5"/>
    <dgm:cxn modelId="{7F6857E5-5E9B-432C-8C32-D61842E7CC83}" type="presParOf" srcId="{1494DCF5-C08F-4378-A64A-335A5941A3F8}" destId="{B69BA454-958D-4332-9120-0CB97FD17524}" srcOrd="0" destOrd="0" presId="urn:microsoft.com/office/officeart/2005/8/layout/vList5"/>
    <dgm:cxn modelId="{3631259A-81B6-493C-99E4-3A89D4341230}" type="presParOf" srcId="{1494DCF5-C08F-4378-A64A-335A5941A3F8}" destId="{CE8A765E-662D-4FB9-8395-8AE318766EB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F337C11-8390-44DF-BA85-BEB9B90717D9}" type="doc">
      <dgm:prSet loTypeId="urn:microsoft.com/office/officeart/2005/8/layout/vList2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07060462-225C-4C58-87A2-7DAAE5F434BA}">
      <dgm:prSet phldrT="[文本]" custT="1"/>
      <dgm:spPr/>
      <dgm:t>
        <a:bodyPr/>
        <a:lstStyle/>
        <a:p>
          <a:r>
            <a:rPr lang="zh-CN" altLang="en-US" sz="3600" b="1" dirty="0" smtClean="0">
              <a:solidFill>
                <a:schemeClr val="accent4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rPr>
            <a:t>大部分指标系统自动生成</a:t>
          </a:r>
          <a:endParaRPr lang="zh-CN" altLang="en-US" sz="3600" b="1" dirty="0">
            <a:solidFill>
              <a:schemeClr val="accent4">
                <a:lumMod val="25000"/>
              </a:schemeClr>
            </a:solidFill>
            <a:latin typeface="楷体_GB2312" pitchFamily="49" charset="-122"/>
            <a:ea typeface="楷体_GB2312" pitchFamily="49" charset="-122"/>
          </a:endParaRPr>
        </a:p>
      </dgm:t>
    </dgm:pt>
    <dgm:pt modelId="{A68A46B9-FD08-4A52-A877-6F345ED61DAE}" type="parTrans" cxnId="{90A3F535-03BC-455F-9914-3C1A0A83DCAA}">
      <dgm:prSet/>
      <dgm:spPr/>
      <dgm:t>
        <a:bodyPr/>
        <a:lstStyle/>
        <a:p>
          <a:endParaRPr lang="zh-CN" altLang="en-US"/>
        </a:p>
      </dgm:t>
    </dgm:pt>
    <dgm:pt modelId="{D16F8B36-8887-4E30-8A99-093A5CB70B5C}" type="sibTrans" cxnId="{90A3F535-03BC-455F-9914-3C1A0A83DCAA}">
      <dgm:prSet/>
      <dgm:spPr/>
      <dgm:t>
        <a:bodyPr/>
        <a:lstStyle/>
        <a:p>
          <a:endParaRPr lang="zh-CN" altLang="en-US"/>
        </a:p>
      </dgm:t>
    </dgm:pt>
    <dgm:pt modelId="{414DB1EA-FB44-48B7-BA82-AD1F86E4CD9A}">
      <dgm:prSet phldrT="[文本]" custT="1"/>
      <dgm:spPr/>
      <dgm:t>
        <a:bodyPr/>
        <a:lstStyle/>
        <a:p>
          <a:r>
            <a:rPr lang="zh-CN" altLang="en-US" sz="2800" b="0" dirty="0" smtClean="0">
              <a:latin typeface="华文新魏" pitchFamily="2" charset="-122"/>
              <a:ea typeface="华文新魏" pitchFamily="2" charset="-122"/>
            </a:rPr>
            <a:t>如无变更，审核无误后可直接提交；</a:t>
          </a:r>
          <a:endParaRPr lang="zh-CN" altLang="en-US" sz="2800" b="0" dirty="0">
            <a:latin typeface="华文新魏" pitchFamily="2" charset="-122"/>
            <a:ea typeface="华文新魏" pitchFamily="2" charset="-122"/>
          </a:endParaRPr>
        </a:p>
      </dgm:t>
    </dgm:pt>
    <dgm:pt modelId="{47E04966-E99A-437A-ADB9-7716A7B587E6}" type="parTrans" cxnId="{0EEE1520-199C-4884-A10F-9C26ACF8F8BD}">
      <dgm:prSet/>
      <dgm:spPr/>
      <dgm:t>
        <a:bodyPr/>
        <a:lstStyle/>
        <a:p>
          <a:endParaRPr lang="zh-CN" altLang="en-US"/>
        </a:p>
      </dgm:t>
    </dgm:pt>
    <dgm:pt modelId="{D7AF2E0E-7481-4989-A257-20E0EF85721B}" type="sibTrans" cxnId="{0EEE1520-199C-4884-A10F-9C26ACF8F8BD}">
      <dgm:prSet/>
      <dgm:spPr/>
      <dgm:t>
        <a:bodyPr/>
        <a:lstStyle/>
        <a:p>
          <a:endParaRPr lang="zh-CN" altLang="en-US"/>
        </a:p>
      </dgm:t>
    </dgm:pt>
    <dgm:pt modelId="{83F682F3-DA58-4F45-AB8D-65592B2BA38A}">
      <dgm:prSet phldrT="[文本]" custT="1"/>
      <dgm:spPr/>
      <dgm:t>
        <a:bodyPr/>
        <a:lstStyle/>
        <a:p>
          <a:r>
            <a:rPr lang="zh-CN" altLang="en-US" sz="3600" b="1" dirty="0" smtClean="0">
              <a:solidFill>
                <a:schemeClr val="accent4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rPr>
            <a:t>有不理解的指标请查阅制度里的指标解释</a:t>
          </a:r>
          <a:endParaRPr lang="zh-CN" altLang="en-US" sz="3600" b="1" dirty="0">
            <a:solidFill>
              <a:schemeClr val="accent4">
                <a:lumMod val="25000"/>
              </a:schemeClr>
            </a:solidFill>
            <a:latin typeface="楷体_GB2312" pitchFamily="49" charset="-122"/>
            <a:ea typeface="楷体_GB2312" pitchFamily="49" charset="-122"/>
          </a:endParaRPr>
        </a:p>
      </dgm:t>
    </dgm:pt>
    <dgm:pt modelId="{36F5121E-C7DB-4B5C-896F-6FE0A342F9AF}" type="parTrans" cxnId="{194E2A00-D4B9-4D5E-BA4F-7A0F15E98A5B}">
      <dgm:prSet/>
      <dgm:spPr/>
      <dgm:t>
        <a:bodyPr/>
        <a:lstStyle/>
        <a:p>
          <a:endParaRPr lang="zh-CN" altLang="en-US"/>
        </a:p>
      </dgm:t>
    </dgm:pt>
    <dgm:pt modelId="{D6660C5A-B3B6-4F42-A960-235BAFDC434A}" type="sibTrans" cxnId="{194E2A00-D4B9-4D5E-BA4F-7A0F15E98A5B}">
      <dgm:prSet/>
      <dgm:spPr/>
      <dgm:t>
        <a:bodyPr/>
        <a:lstStyle/>
        <a:p>
          <a:endParaRPr lang="zh-CN" altLang="en-US"/>
        </a:p>
      </dgm:t>
    </dgm:pt>
    <dgm:pt modelId="{29AC77E1-0F57-4C24-B4A7-C34E810FC0C9}">
      <dgm:prSet phldrT="[文本]" custT="1"/>
      <dgm:spPr/>
      <dgm:t>
        <a:bodyPr/>
        <a:lstStyle/>
        <a:p>
          <a:r>
            <a:rPr lang="zh-CN" altLang="en-US" sz="2800" b="0" dirty="0" smtClean="0">
              <a:latin typeface="华文新魏" pitchFamily="2" charset="-122"/>
              <a:ea typeface="华文新魏" pitchFamily="2" charset="-122"/>
            </a:rPr>
            <a:t>第一次上平台的单位需要逐一核实表内信息是否正确</a:t>
          </a:r>
          <a:endParaRPr lang="zh-CN" altLang="en-US" sz="2800" b="0" dirty="0">
            <a:latin typeface="华文新魏" pitchFamily="2" charset="-122"/>
            <a:ea typeface="华文新魏" pitchFamily="2" charset="-122"/>
          </a:endParaRPr>
        </a:p>
      </dgm:t>
    </dgm:pt>
    <dgm:pt modelId="{AC723413-DC1A-4E6D-ADD4-FB580DBC59A8}" type="parTrans" cxnId="{04456AB5-954B-49FF-88DF-E9CEA3F75DEF}">
      <dgm:prSet/>
      <dgm:spPr/>
      <dgm:t>
        <a:bodyPr/>
        <a:lstStyle/>
        <a:p>
          <a:endParaRPr lang="zh-CN" altLang="en-US"/>
        </a:p>
      </dgm:t>
    </dgm:pt>
    <dgm:pt modelId="{79283B28-B2FC-4891-A3D1-DC279CCDD88E}" type="sibTrans" cxnId="{04456AB5-954B-49FF-88DF-E9CEA3F75DEF}">
      <dgm:prSet/>
      <dgm:spPr/>
      <dgm:t>
        <a:bodyPr/>
        <a:lstStyle/>
        <a:p>
          <a:endParaRPr lang="zh-CN" altLang="en-US"/>
        </a:p>
      </dgm:t>
    </dgm:pt>
    <dgm:pt modelId="{2FD22435-CCCF-4D7A-A9D7-435E5BF1D14D}" type="pres">
      <dgm:prSet presAssocID="{AF337C11-8390-44DF-BA85-BEB9B90717D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99CA64B-E87A-4313-B449-F3B7631D2242}" type="pres">
      <dgm:prSet presAssocID="{07060462-225C-4C58-87A2-7DAAE5F434BA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3BC8820-B1D5-44AC-B387-4099E0D8A8E2}" type="pres">
      <dgm:prSet presAssocID="{07060462-225C-4C58-87A2-7DAAE5F434B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7F0069-9964-4B8B-A29B-077BC87C96D7}" type="pres">
      <dgm:prSet presAssocID="{83F682F3-DA58-4F45-AB8D-65592B2BA38A}" presName="parentText" presStyleLbl="node1" presStyleIdx="1" presStyleCnt="2" custScaleY="97577" custLinFactNeighborY="1369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C8B1700-236A-4ECA-A02F-DF7C02D7096D}" type="presOf" srcId="{29AC77E1-0F57-4C24-B4A7-C34E810FC0C9}" destId="{83BC8820-B1D5-44AC-B387-4099E0D8A8E2}" srcOrd="0" destOrd="1" presId="urn:microsoft.com/office/officeart/2005/8/layout/vList2"/>
    <dgm:cxn modelId="{6479F8F3-CA38-4413-8294-A775B27D96B9}" type="presOf" srcId="{07060462-225C-4C58-87A2-7DAAE5F434BA}" destId="{199CA64B-E87A-4313-B449-F3B7631D2242}" srcOrd="0" destOrd="0" presId="urn:microsoft.com/office/officeart/2005/8/layout/vList2"/>
    <dgm:cxn modelId="{3D125AFD-1735-4C9F-97E1-4B7F4C71676F}" type="presOf" srcId="{414DB1EA-FB44-48B7-BA82-AD1F86E4CD9A}" destId="{83BC8820-B1D5-44AC-B387-4099E0D8A8E2}" srcOrd="0" destOrd="0" presId="urn:microsoft.com/office/officeart/2005/8/layout/vList2"/>
    <dgm:cxn modelId="{0EEE1520-199C-4884-A10F-9C26ACF8F8BD}" srcId="{07060462-225C-4C58-87A2-7DAAE5F434BA}" destId="{414DB1EA-FB44-48B7-BA82-AD1F86E4CD9A}" srcOrd="0" destOrd="0" parTransId="{47E04966-E99A-437A-ADB9-7716A7B587E6}" sibTransId="{D7AF2E0E-7481-4989-A257-20E0EF85721B}"/>
    <dgm:cxn modelId="{90A3F535-03BC-455F-9914-3C1A0A83DCAA}" srcId="{AF337C11-8390-44DF-BA85-BEB9B90717D9}" destId="{07060462-225C-4C58-87A2-7DAAE5F434BA}" srcOrd="0" destOrd="0" parTransId="{A68A46B9-FD08-4A52-A877-6F345ED61DAE}" sibTransId="{D16F8B36-8887-4E30-8A99-093A5CB70B5C}"/>
    <dgm:cxn modelId="{0BC7F5CD-5336-44E3-9B5D-C0AD01D9D530}" type="presOf" srcId="{AF337C11-8390-44DF-BA85-BEB9B90717D9}" destId="{2FD22435-CCCF-4D7A-A9D7-435E5BF1D14D}" srcOrd="0" destOrd="0" presId="urn:microsoft.com/office/officeart/2005/8/layout/vList2"/>
    <dgm:cxn modelId="{04456AB5-954B-49FF-88DF-E9CEA3F75DEF}" srcId="{07060462-225C-4C58-87A2-7DAAE5F434BA}" destId="{29AC77E1-0F57-4C24-B4A7-C34E810FC0C9}" srcOrd="1" destOrd="0" parTransId="{AC723413-DC1A-4E6D-ADD4-FB580DBC59A8}" sibTransId="{79283B28-B2FC-4891-A3D1-DC279CCDD88E}"/>
    <dgm:cxn modelId="{194E2A00-D4B9-4D5E-BA4F-7A0F15E98A5B}" srcId="{AF337C11-8390-44DF-BA85-BEB9B90717D9}" destId="{83F682F3-DA58-4F45-AB8D-65592B2BA38A}" srcOrd="1" destOrd="0" parTransId="{36F5121E-C7DB-4B5C-896F-6FE0A342F9AF}" sibTransId="{D6660C5A-B3B6-4F42-A960-235BAFDC434A}"/>
    <dgm:cxn modelId="{3DEDC8EF-1143-42DF-A351-35D5ADDEB336}" type="presOf" srcId="{83F682F3-DA58-4F45-AB8D-65592B2BA38A}" destId="{037F0069-9964-4B8B-A29B-077BC87C96D7}" srcOrd="0" destOrd="0" presId="urn:microsoft.com/office/officeart/2005/8/layout/vList2"/>
    <dgm:cxn modelId="{35099236-D52D-4EE6-A3C9-305700F04488}" type="presParOf" srcId="{2FD22435-CCCF-4D7A-A9D7-435E5BF1D14D}" destId="{199CA64B-E87A-4313-B449-F3B7631D2242}" srcOrd="0" destOrd="0" presId="urn:microsoft.com/office/officeart/2005/8/layout/vList2"/>
    <dgm:cxn modelId="{7451998B-8AAC-419C-8F5B-21825E7340DE}" type="presParOf" srcId="{2FD22435-CCCF-4D7A-A9D7-435E5BF1D14D}" destId="{83BC8820-B1D5-44AC-B387-4099E0D8A8E2}" srcOrd="1" destOrd="0" presId="urn:microsoft.com/office/officeart/2005/8/layout/vList2"/>
    <dgm:cxn modelId="{7B2D9168-BCF3-4C65-98C4-34F395EBEE5E}" type="presParOf" srcId="{2FD22435-CCCF-4D7A-A9D7-435E5BF1D14D}" destId="{037F0069-9964-4B8B-A29B-077BC87C96D7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7F2C410-8CF4-4CD9-9549-F516B364B21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E407F9-D3C8-4B0C-BB17-22A0EECFB085}">
      <dgm:prSet phldrT="[文本]" custT="1"/>
      <dgm:spPr>
        <a:gradFill rotWithShape="0">
          <a:gsLst>
            <a:gs pos="0">
              <a:schemeClr val="tx1">
                <a:lumMod val="65000"/>
              </a:schemeClr>
            </a:gs>
            <a:gs pos="50000">
              <a:schemeClr val="tx1">
                <a:lumMod val="75000"/>
              </a:schemeClr>
            </a:gs>
            <a:gs pos="100000">
              <a:schemeClr val="tx1">
                <a:lumMod val="85000"/>
              </a:schemeClr>
            </a:gs>
          </a:gsLst>
          <a:lin ang="5400000" scaled="0"/>
        </a:gradFill>
      </dgm:spPr>
      <dgm:t>
        <a:bodyPr/>
        <a:lstStyle/>
        <a:p>
          <a:pPr>
            <a:lnSpc>
              <a:spcPct val="100000"/>
            </a:lnSpc>
          </a:pPr>
          <a:r>
            <a:rPr lang="zh-CN" altLang="en-US" sz="3600" b="1" dirty="0" smtClean="0">
              <a:solidFill>
                <a:schemeClr val="bg2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rPr>
            <a:t>灰色部分免填（包括经济指标和从业人员数）</a:t>
          </a:r>
          <a:endParaRPr lang="zh-CN" altLang="en-US" sz="3600" b="1" dirty="0">
            <a:solidFill>
              <a:schemeClr val="bg2">
                <a:lumMod val="95000"/>
                <a:lumOff val="5000"/>
              </a:schemeClr>
            </a:solidFill>
            <a:latin typeface="华文楷体" pitchFamily="2" charset="-122"/>
            <a:ea typeface="华文楷体" pitchFamily="2" charset="-122"/>
          </a:endParaRPr>
        </a:p>
      </dgm:t>
    </dgm:pt>
    <dgm:pt modelId="{DC312933-4BE2-4C73-8161-282B27C2E4AD}" type="parTrans" cxnId="{729656A4-A9FF-4122-B668-DEF0B17CC111}">
      <dgm:prSet/>
      <dgm:spPr/>
      <dgm:t>
        <a:bodyPr/>
        <a:lstStyle/>
        <a:p>
          <a:endParaRPr lang="zh-CN" altLang="en-US"/>
        </a:p>
      </dgm:t>
    </dgm:pt>
    <dgm:pt modelId="{F663E4A7-7D79-41CB-96EB-FB40F126B4C8}" type="sibTrans" cxnId="{729656A4-A9FF-4122-B668-DEF0B17CC111}">
      <dgm:prSet/>
      <dgm:spPr/>
      <dgm:t>
        <a:bodyPr/>
        <a:lstStyle/>
        <a:p>
          <a:endParaRPr lang="zh-CN" altLang="en-US"/>
        </a:p>
      </dgm:t>
    </dgm:pt>
    <dgm:pt modelId="{45242297-340F-4848-A822-C1AD92BD9F02}">
      <dgm:prSet phldrT="[文本]" custT="1"/>
      <dgm:spPr>
        <a:gradFill rotWithShape="0">
          <a:gsLst>
            <a:gs pos="0">
              <a:schemeClr val="tx1">
                <a:lumMod val="65000"/>
              </a:schemeClr>
            </a:gs>
            <a:gs pos="50000">
              <a:schemeClr val="tx1">
                <a:lumMod val="75000"/>
              </a:schemeClr>
            </a:gs>
            <a:gs pos="100000">
              <a:schemeClr val="tx1">
                <a:lumMod val="85000"/>
              </a:schemeClr>
            </a:gs>
          </a:gsLst>
          <a:lin ang="5400000" scaled="0"/>
        </a:gradFill>
      </dgm:spPr>
      <dgm:t>
        <a:bodyPr/>
        <a:lstStyle/>
        <a:p>
          <a:r>
            <a:rPr lang="zh-CN" altLang="en-US" sz="3600" b="1" dirty="0" smtClean="0">
              <a:solidFill>
                <a:schemeClr val="bg2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rPr>
            <a:t>“▲”表示比</a:t>
          </a:r>
          <a:r>
            <a:rPr lang="en-US" altLang="zh-CN" sz="3600" b="1" dirty="0" smtClean="0">
              <a:solidFill>
                <a:schemeClr val="bg2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rPr>
            <a:t>2012</a:t>
          </a:r>
          <a:r>
            <a:rPr lang="zh-CN" altLang="en-US" sz="3600" b="1" dirty="0" smtClean="0">
              <a:solidFill>
                <a:schemeClr val="bg2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rPr>
            <a:t>年年报增加的内容</a:t>
          </a:r>
          <a:endParaRPr lang="zh-CN" altLang="en-US" sz="3600" b="1" dirty="0">
            <a:solidFill>
              <a:schemeClr val="bg2">
                <a:lumMod val="95000"/>
                <a:lumOff val="5000"/>
              </a:schemeClr>
            </a:solidFill>
            <a:latin typeface="华文楷体" pitchFamily="2" charset="-122"/>
            <a:ea typeface="华文楷体" pitchFamily="2" charset="-122"/>
          </a:endParaRPr>
        </a:p>
      </dgm:t>
    </dgm:pt>
    <dgm:pt modelId="{8D47D00E-152C-402D-A6B2-71A7A8493768}" type="parTrans" cxnId="{EF41C2FB-4828-44BA-A09C-BE75579BFCFC}">
      <dgm:prSet/>
      <dgm:spPr/>
      <dgm:t>
        <a:bodyPr/>
        <a:lstStyle/>
        <a:p>
          <a:endParaRPr lang="zh-CN" altLang="en-US"/>
        </a:p>
      </dgm:t>
    </dgm:pt>
    <dgm:pt modelId="{891AB2B6-B5D0-4C6D-9A8B-4D88B7D08ADC}" type="sibTrans" cxnId="{EF41C2FB-4828-44BA-A09C-BE75579BFCFC}">
      <dgm:prSet/>
      <dgm:spPr/>
      <dgm:t>
        <a:bodyPr/>
        <a:lstStyle/>
        <a:p>
          <a:endParaRPr lang="zh-CN" altLang="en-US"/>
        </a:p>
      </dgm:t>
    </dgm:pt>
    <dgm:pt modelId="{FE1774FE-AAAC-4FA9-B322-DF230C5CB975}">
      <dgm:prSet phldrT="[文本]" custT="1"/>
      <dgm:spPr>
        <a:gradFill rotWithShape="0">
          <a:gsLst>
            <a:gs pos="0">
              <a:schemeClr val="tx1">
                <a:lumMod val="65000"/>
              </a:schemeClr>
            </a:gs>
            <a:gs pos="50000">
              <a:schemeClr val="tx1">
                <a:lumMod val="75000"/>
              </a:schemeClr>
            </a:gs>
            <a:gs pos="100000">
              <a:schemeClr val="tx1">
                <a:lumMod val="85000"/>
              </a:schemeClr>
            </a:gs>
          </a:gsLst>
          <a:lin ang="5400000" scaled="0"/>
        </a:gradFill>
      </dgm:spPr>
      <dgm:t>
        <a:bodyPr/>
        <a:lstStyle/>
        <a:p>
          <a:r>
            <a:rPr lang="zh-CN" altLang="en-US" sz="3600" b="1" dirty="0" smtClean="0">
              <a:solidFill>
                <a:schemeClr val="bg2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rPr>
            <a:t>不是灰色的可以根据实际情况进行变更（单位名称、法人、地址、电话等）</a:t>
          </a:r>
          <a:endParaRPr lang="zh-CN" altLang="en-US" sz="3600" b="1" dirty="0">
            <a:solidFill>
              <a:schemeClr val="bg2">
                <a:lumMod val="95000"/>
                <a:lumOff val="5000"/>
              </a:schemeClr>
            </a:solidFill>
            <a:latin typeface="华文楷体" pitchFamily="2" charset="-122"/>
            <a:ea typeface="华文楷体" pitchFamily="2" charset="-122"/>
          </a:endParaRPr>
        </a:p>
      </dgm:t>
    </dgm:pt>
    <dgm:pt modelId="{361D536E-7F5E-4BAB-94A1-3A9409DBF3ED}" type="parTrans" cxnId="{FA735060-68C5-43A5-A638-4D84BCC82331}">
      <dgm:prSet/>
      <dgm:spPr/>
      <dgm:t>
        <a:bodyPr/>
        <a:lstStyle/>
        <a:p>
          <a:endParaRPr lang="zh-CN" altLang="en-US"/>
        </a:p>
      </dgm:t>
    </dgm:pt>
    <dgm:pt modelId="{B9363E28-C89D-4C88-817D-F37A8723D026}" type="sibTrans" cxnId="{FA735060-68C5-43A5-A638-4D84BCC82331}">
      <dgm:prSet/>
      <dgm:spPr/>
      <dgm:t>
        <a:bodyPr/>
        <a:lstStyle/>
        <a:p>
          <a:endParaRPr lang="zh-CN" altLang="en-US"/>
        </a:p>
      </dgm:t>
    </dgm:pt>
    <dgm:pt modelId="{04AFABB4-643E-42F7-A528-9BCCD9436577}" type="pres">
      <dgm:prSet presAssocID="{A7F2C410-8CF4-4CD9-9549-F516B364B21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7D5EAA3-18C8-4796-BDA6-5F6507703C44}" type="pres">
      <dgm:prSet presAssocID="{7EE407F9-D3C8-4B0C-BB17-22A0EECFB085}" presName="parentLin" presStyleCnt="0"/>
      <dgm:spPr/>
    </dgm:pt>
    <dgm:pt modelId="{0577088C-0CBD-4654-8610-7549FAA9CFD2}" type="pres">
      <dgm:prSet presAssocID="{7EE407F9-D3C8-4B0C-BB17-22A0EECFB085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6A7AF713-82FB-4BCB-9183-8E1F50A7D428}" type="pres">
      <dgm:prSet presAssocID="{7EE407F9-D3C8-4B0C-BB17-22A0EECFB085}" presName="parentText" presStyleLbl="node1" presStyleIdx="0" presStyleCnt="3" custScaleX="12280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C9D4CD9-E315-4DE4-8D05-82E2A20A06AD}" type="pres">
      <dgm:prSet presAssocID="{7EE407F9-D3C8-4B0C-BB17-22A0EECFB085}" presName="negativeSpace" presStyleCnt="0"/>
      <dgm:spPr/>
    </dgm:pt>
    <dgm:pt modelId="{387DDC6C-A1D3-48FE-B61E-E4BA0CD3B5FD}" type="pres">
      <dgm:prSet presAssocID="{7EE407F9-D3C8-4B0C-BB17-22A0EECFB085}" presName="childText" presStyleLbl="conFgAcc1" presStyleIdx="0" presStyleCnt="3" custScaleY="80165">
        <dgm:presLayoutVars>
          <dgm:bulletEnabled val="1"/>
        </dgm:presLayoutVars>
      </dgm:prSet>
      <dgm:spPr>
        <a:gradFill flip="none" rotWithShape="1">
          <a:gsLst>
            <a:gs pos="83000">
              <a:srgbClr val="DDEBCF"/>
            </a:gs>
            <a:gs pos="13000">
              <a:schemeClr val="tx2">
                <a:lumMod val="40000"/>
                <a:lumOff val="60000"/>
              </a:schemeClr>
            </a:gs>
            <a:gs pos="2000">
              <a:schemeClr val="tx2">
                <a:lumMod val="60000"/>
                <a:lumOff val="40000"/>
              </a:schemeClr>
            </a:gs>
          </a:gsLst>
          <a:path path="circle">
            <a:fillToRect l="100000" t="100000"/>
          </a:path>
          <a:tileRect r="-100000" b="-100000"/>
        </a:gradFill>
        <a:ln>
          <a:solidFill>
            <a:schemeClr val="tx2">
              <a:lumMod val="20000"/>
              <a:lumOff val="80000"/>
            </a:schemeClr>
          </a:solidFill>
        </a:ln>
      </dgm:spPr>
      <dgm:t>
        <a:bodyPr/>
        <a:lstStyle/>
        <a:p>
          <a:endParaRPr lang="zh-CN" altLang="en-US"/>
        </a:p>
      </dgm:t>
    </dgm:pt>
    <dgm:pt modelId="{F9F6409D-ECD8-422B-8B60-C57C9A92C567}" type="pres">
      <dgm:prSet presAssocID="{F663E4A7-7D79-41CB-96EB-FB40F126B4C8}" presName="spaceBetweenRectangles" presStyleCnt="0"/>
      <dgm:spPr/>
    </dgm:pt>
    <dgm:pt modelId="{4D8130E9-A9BA-468D-932E-E009A4995422}" type="pres">
      <dgm:prSet presAssocID="{FE1774FE-AAAC-4FA9-B322-DF230C5CB975}" presName="parentLin" presStyleCnt="0"/>
      <dgm:spPr/>
    </dgm:pt>
    <dgm:pt modelId="{AEFB3B68-EBA7-434D-90D7-C97DD483F3A2}" type="pres">
      <dgm:prSet presAssocID="{FE1774FE-AAAC-4FA9-B322-DF230C5CB975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D27BB41C-AB0A-46A4-912F-8CC31E79A27E}" type="pres">
      <dgm:prSet presAssocID="{FE1774FE-AAAC-4FA9-B322-DF230C5CB975}" presName="parentText" presStyleLbl="node1" presStyleIdx="1" presStyleCnt="3" custScaleX="122959" custScaleY="16245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5F8948-3171-4C54-B572-F2348392AF89}" type="pres">
      <dgm:prSet presAssocID="{FE1774FE-AAAC-4FA9-B322-DF230C5CB975}" presName="negativeSpace" presStyleCnt="0"/>
      <dgm:spPr/>
    </dgm:pt>
    <dgm:pt modelId="{3C546086-E6E1-4E40-8FA1-6B0712CDF8AB}" type="pres">
      <dgm:prSet presAssocID="{FE1774FE-AAAC-4FA9-B322-DF230C5CB975}" presName="childText" presStyleLbl="conFgAcc1" presStyleIdx="1" presStyleCnt="3">
        <dgm:presLayoutVars>
          <dgm:bulletEnabled val="1"/>
        </dgm:presLayoutVars>
      </dgm:prSet>
      <dgm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08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endParaRPr lang="zh-CN" altLang="en-US"/>
        </a:p>
      </dgm:t>
    </dgm:pt>
    <dgm:pt modelId="{2938F198-2E41-4DA9-874F-9A186A879C1E}" type="pres">
      <dgm:prSet presAssocID="{B9363E28-C89D-4C88-817D-F37A8723D026}" presName="spaceBetweenRectangles" presStyleCnt="0"/>
      <dgm:spPr/>
    </dgm:pt>
    <dgm:pt modelId="{6B48D975-4410-4382-8AF6-EFA88F3A504F}" type="pres">
      <dgm:prSet presAssocID="{45242297-340F-4848-A822-C1AD92BD9F02}" presName="parentLin" presStyleCnt="0"/>
      <dgm:spPr/>
    </dgm:pt>
    <dgm:pt modelId="{260243BA-EC5D-459C-8850-01C7F3329711}" type="pres">
      <dgm:prSet presAssocID="{45242297-340F-4848-A822-C1AD92BD9F02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427AC2F5-1FE4-43C8-B7F5-EE5E3BC7AC6D}" type="pres">
      <dgm:prSet presAssocID="{45242297-340F-4848-A822-C1AD92BD9F02}" presName="parentText" presStyleLbl="node1" presStyleIdx="2" presStyleCnt="3" custScaleX="12280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496A9B-B01F-407F-9513-C194E82E979A}" type="pres">
      <dgm:prSet presAssocID="{45242297-340F-4848-A822-C1AD92BD9F02}" presName="negativeSpace" presStyleCnt="0"/>
      <dgm:spPr/>
    </dgm:pt>
    <dgm:pt modelId="{4B57FA07-8B9E-4A74-B2E3-D76596D61A05}" type="pres">
      <dgm:prSet presAssocID="{45242297-340F-4848-A822-C1AD92BD9F02}" presName="childText" presStyleLbl="conFgAcc1" presStyleIdx="2" presStyleCnt="3" custScaleY="82877" custLinFactNeighborY="-6007">
        <dgm:presLayoutVars>
          <dgm:bulletEnabled val="1"/>
        </dgm:presLayoutVars>
      </dgm:prSet>
      <dgm:spPr>
        <a:gradFill rotWithShape="0">
          <a:gsLst>
            <a:gs pos="74000">
              <a:srgbClr val="DDEBCF"/>
            </a:gs>
            <a:gs pos="24000">
              <a:schemeClr val="tx2">
                <a:lumMod val="40000"/>
                <a:lumOff val="60000"/>
              </a:schemeClr>
            </a:gs>
            <a:gs pos="1000">
              <a:schemeClr val="tx2">
                <a:lumMod val="60000"/>
                <a:lumOff val="40000"/>
              </a:schemeClr>
            </a:gs>
          </a:gsLst>
          <a:path path="circle">
            <a:fillToRect l="100000" t="100000"/>
          </a:path>
        </a:gradFill>
        <a:ln>
          <a:solidFill>
            <a:schemeClr val="tx2">
              <a:lumMod val="20000"/>
              <a:lumOff val="80000"/>
            </a:schemeClr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7F8E5B16-AF5D-452D-9409-FF48426B88B7}" type="presOf" srcId="{45242297-340F-4848-A822-C1AD92BD9F02}" destId="{427AC2F5-1FE4-43C8-B7F5-EE5E3BC7AC6D}" srcOrd="1" destOrd="0" presId="urn:microsoft.com/office/officeart/2005/8/layout/list1"/>
    <dgm:cxn modelId="{FA735060-68C5-43A5-A638-4D84BCC82331}" srcId="{A7F2C410-8CF4-4CD9-9549-F516B364B214}" destId="{FE1774FE-AAAC-4FA9-B322-DF230C5CB975}" srcOrd="1" destOrd="0" parTransId="{361D536E-7F5E-4BAB-94A1-3A9409DBF3ED}" sibTransId="{B9363E28-C89D-4C88-817D-F37A8723D026}"/>
    <dgm:cxn modelId="{8064162C-0F4E-4350-8C83-B37DB44ABAB4}" type="presOf" srcId="{FE1774FE-AAAC-4FA9-B322-DF230C5CB975}" destId="{AEFB3B68-EBA7-434D-90D7-C97DD483F3A2}" srcOrd="0" destOrd="0" presId="urn:microsoft.com/office/officeart/2005/8/layout/list1"/>
    <dgm:cxn modelId="{12C8EE27-701F-499D-948B-89869627E0B7}" type="presOf" srcId="{FE1774FE-AAAC-4FA9-B322-DF230C5CB975}" destId="{D27BB41C-AB0A-46A4-912F-8CC31E79A27E}" srcOrd="1" destOrd="0" presId="urn:microsoft.com/office/officeart/2005/8/layout/list1"/>
    <dgm:cxn modelId="{30ABDD6C-956D-4BC1-948E-7F0ACD3ADC42}" type="presOf" srcId="{7EE407F9-D3C8-4B0C-BB17-22A0EECFB085}" destId="{0577088C-0CBD-4654-8610-7549FAA9CFD2}" srcOrd="0" destOrd="0" presId="urn:microsoft.com/office/officeart/2005/8/layout/list1"/>
    <dgm:cxn modelId="{A88CF88B-497C-41E5-9A44-C3D157427AF6}" type="presOf" srcId="{7EE407F9-D3C8-4B0C-BB17-22A0EECFB085}" destId="{6A7AF713-82FB-4BCB-9183-8E1F50A7D428}" srcOrd="1" destOrd="0" presId="urn:microsoft.com/office/officeart/2005/8/layout/list1"/>
    <dgm:cxn modelId="{729656A4-A9FF-4122-B668-DEF0B17CC111}" srcId="{A7F2C410-8CF4-4CD9-9549-F516B364B214}" destId="{7EE407F9-D3C8-4B0C-BB17-22A0EECFB085}" srcOrd="0" destOrd="0" parTransId="{DC312933-4BE2-4C73-8161-282B27C2E4AD}" sibTransId="{F663E4A7-7D79-41CB-96EB-FB40F126B4C8}"/>
    <dgm:cxn modelId="{EF41C2FB-4828-44BA-A09C-BE75579BFCFC}" srcId="{A7F2C410-8CF4-4CD9-9549-F516B364B214}" destId="{45242297-340F-4848-A822-C1AD92BD9F02}" srcOrd="2" destOrd="0" parTransId="{8D47D00E-152C-402D-A6B2-71A7A8493768}" sibTransId="{891AB2B6-B5D0-4C6D-9A8B-4D88B7D08ADC}"/>
    <dgm:cxn modelId="{4E151822-6820-41A5-B16D-450C5EA96CB0}" type="presOf" srcId="{45242297-340F-4848-A822-C1AD92BD9F02}" destId="{260243BA-EC5D-459C-8850-01C7F3329711}" srcOrd="0" destOrd="0" presId="urn:microsoft.com/office/officeart/2005/8/layout/list1"/>
    <dgm:cxn modelId="{414917E3-A4A4-412D-B268-2C145CBF25F4}" type="presOf" srcId="{A7F2C410-8CF4-4CD9-9549-F516B364B214}" destId="{04AFABB4-643E-42F7-A528-9BCCD9436577}" srcOrd="0" destOrd="0" presId="urn:microsoft.com/office/officeart/2005/8/layout/list1"/>
    <dgm:cxn modelId="{F90F6115-5C99-4E50-A3D1-BE47AA305ABD}" type="presParOf" srcId="{04AFABB4-643E-42F7-A528-9BCCD9436577}" destId="{27D5EAA3-18C8-4796-BDA6-5F6507703C44}" srcOrd="0" destOrd="0" presId="urn:microsoft.com/office/officeart/2005/8/layout/list1"/>
    <dgm:cxn modelId="{8299FF95-3BB6-4561-BAB8-87F82167A2C4}" type="presParOf" srcId="{27D5EAA3-18C8-4796-BDA6-5F6507703C44}" destId="{0577088C-0CBD-4654-8610-7549FAA9CFD2}" srcOrd="0" destOrd="0" presId="urn:microsoft.com/office/officeart/2005/8/layout/list1"/>
    <dgm:cxn modelId="{5CC0BA5E-5B8B-42F3-BF55-F68BC368B4C5}" type="presParOf" srcId="{27D5EAA3-18C8-4796-BDA6-5F6507703C44}" destId="{6A7AF713-82FB-4BCB-9183-8E1F50A7D428}" srcOrd="1" destOrd="0" presId="urn:microsoft.com/office/officeart/2005/8/layout/list1"/>
    <dgm:cxn modelId="{66027805-2C07-49D2-94F4-2D5671FB44BF}" type="presParOf" srcId="{04AFABB4-643E-42F7-A528-9BCCD9436577}" destId="{8C9D4CD9-E315-4DE4-8D05-82E2A20A06AD}" srcOrd="1" destOrd="0" presId="urn:microsoft.com/office/officeart/2005/8/layout/list1"/>
    <dgm:cxn modelId="{C5303C25-2B42-43D7-95E3-71D7F9FDB156}" type="presParOf" srcId="{04AFABB4-643E-42F7-A528-9BCCD9436577}" destId="{387DDC6C-A1D3-48FE-B61E-E4BA0CD3B5FD}" srcOrd="2" destOrd="0" presId="urn:microsoft.com/office/officeart/2005/8/layout/list1"/>
    <dgm:cxn modelId="{A47FB31F-AB73-4864-B2F6-376F67D3DFEA}" type="presParOf" srcId="{04AFABB4-643E-42F7-A528-9BCCD9436577}" destId="{F9F6409D-ECD8-422B-8B60-C57C9A92C567}" srcOrd="3" destOrd="0" presId="urn:microsoft.com/office/officeart/2005/8/layout/list1"/>
    <dgm:cxn modelId="{840591A2-EF08-45B8-BB5C-17ED1CB5B875}" type="presParOf" srcId="{04AFABB4-643E-42F7-A528-9BCCD9436577}" destId="{4D8130E9-A9BA-468D-932E-E009A4995422}" srcOrd="4" destOrd="0" presId="urn:microsoft.com/office/officeart/2005/8/layout/list1"/>
    <dgm:cxn modelId="{1211A743-4D1B-4083-8668-08F81DE3B571}" type="presParOf" srcId="{4D8130E9-A9BA-468D-932E-E009A4995422}" destId="{AEFB3B68-EBA7-434D-90D7-C97DD483F3A2}" srcOrd="0" destOrd="0" presId="urn:microsoft.com/office/officeart/2005/8/layout/list1"/>
    <dgm:cxn modelId="{24C759EA-09B9-498E-B575-8353A41F0449}" type="presParOf" srcId="{4D8130E9-A9BA-468D-932E-E009A4995422}" destId="{D27BB41C-AB0A-46A4-912F-8CC31E79A27E}" srcOrd="1" destOrd="0" presId="urn:microsoft.com/office/officeart/2005/8/layout/list1"/>
    <dgm:cxn modelId="{C3EB2910-F2DE-4601-8AF1-5034CF2B1D1A}" type="presParOf" srcId="{04AFABB4-643E-42F7-A528-9BCCD9436577}" destId="{D95F8948-3171-4C54-B572-F2348392AF89}" srcOrd="5" destOrd="0" presId="urn:microsoft.com/office/officeart/2005/8/layout/list1"/>
    <dgm:cxn modelId="{5A531630-D619-4F4C-BAAE-9317B5EEB9FF}" type="presParOf" srcId="{04AFABB4-643E-42F7-A528-9BCCD9436577}" destId="{3C546086-E6E1-4E40-8FA1-6B0712CDF8AB}" srcOrd="6" destOrd="0" presId="urn:microsoft.com/office/officeart/2005/8/layout/list1"/>
    <dgm:cxn modelId="{E04B1D81-FFA4-4014-9719-39DB16AAC791}" type="presParOf" srcId="{04AFABB4-643E-42F7-A528-9BCCD9436577}" destId="{2938F198-2E41-4DA9-874F-9A186A879C1E}" srcOrd="7" destOrd="0" presId="urn:microsoft.com/office/officeart/2005/8/layout/list1"/>
    <dgm:cxn modelId="{5BB1550E-6373-4079-828F-7FAB16A7B328}" type="presParOf" srcId="{04AFABB4-643E-42F7-A528-9BCCD9436577}" destId="{6B48D975-4410-4382-8AF6-EFA88F3A504F}" srcOrd="8" destOrd="0" presId="urn:microsoft.com/office/officeart/2005/8/layout/list1"/>
    <dgm:cxn modelId="{D1AA3D3B-E4CB-4EEA-923B-F32664DA7CF2}" type="presParOf" srcId="{6B48D975-4410-4382-8AF6-EFA88F3A504F}" destId="{260243BA-EC5D-459C-8850-01C7F3329711}" srcOrd="0" destOrd="0" presId="urn:microsoft.com/office/officeart/2005/8/layout/list1"/>
    <dgm:cxn modelId="{C2EACAF1-66EC-46EE-B040-03DF542E2673}" type="presParOf" srcId="{6B48D975-4410-4382-8AF6-EFA88F3A504F}" destId="{427AC2F5-1FE4-43C8-B7F5-EE5E3BC7AC6D}" srcOrd="1" destOrd="0" presId="urn:microsoft.com/office/officeart/2005/8/layout/list1"/>
    <dgm:cxn modelId="{BBCEB57F-CFB2-4640-BE1A-85F037307CFF}" type="presParOf" srcId="{04AFABB4-643E-42F7-A528-9BCCD9436577}" destId="{E5496A9B-B01F-407F-9513-C194E82E979A}" srcOrd="9" destOrd="0" presId="urn:microsoft.com/office/officeart/2005/8/layout/list1"/>
    <dgm:cxn modelId="{183F5753-1247-48E8-9273-FC38C2FC2C36}" type="presParOf" srcId="{04AFABB4-643E-42F7-A528-9BCCD9436577}" destId="{4B57FA07-8B9E-4A74-B2E3-D76596D61A05}" srcOrd="10" destOrd="0" presId="urn:microsoft.com/office/officeart/2005/8/layout/list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422634A-0B11-4C1D-935C-DB841808EF20}" type="doc">
      <dgm:prSet loTypeId="urn:microsoft.com/office/officeart/2005/8/layout/lProcess3" loCatId="process" qsTypeId="urn:microsoft.com/office/officeart/2005/8/quickstyle/simple1" qsCatId="simple" csTypeId="urn:microsoft.com/office/officeart/2005/8/colors/accent5_4" csCatId="accent5" phldr="1"/>
      <dgm:spPr/>
      <dgm:t>
        <a:bodyPr/>
        <a:lstStyle/>
        <a:p>
          <a:endParaRPr lang="zh-CN" altLang="en-US"/>
        </a:p>
      </dgm:t>
    </dgm:pt>
    <dgm:pt modelId="{DC1D850F-8E81-4F0C-915F-8307DA211C6C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accent3">
                  <a:lumMod val="25000"/>
                </a:schemeClr>
              </a:solidFill>
            </a:rPr>
            <a:t>★</a:t>
          </a:r>
          <a:endParaRPr lang="zh-CN" altLang="en-US" b="1" dirty="0">
            <a:solidFill>
              <a:schemeClr val="accent3">
                <a:lumMod val="25000"/>
              </a:schemeClr>
            </a:solidFill>
          </a:endParaRPr>
        </a:p>
      </dgm:t>
    </dgm:pt>
    <dgm:pt modelId="{B181635C-033D-4ED3-B7A8-46D484399CF4}" type="parTrans" cxnId="{49A14345-D5EC-4D77-910C-EA8193C1655A}">
      <dgm:prSet/>
      <dgm:spPr/>
      <dgm:t>
        <a:bodyPr/>
        <a:lstStyle/>
        <a:p>
          <a:endParaRPr lang="zh-CN" altLang="en-US" b="1"/>
        </a:p>
      </dgm:t>
    </dgm:pt>
    <dgm:pt modelId="{7A192CD7-29DD-402F-BDB1-BAE5DAE8261E}" type="sibTrans" cxnId="{49A14345-D5EC-4D77-910C-EA8193C1655A}">
      <dgm:prSet/>
      <dgm:spPr/>
      <dgm:t>
        <a:bodyPr/>
        <a:lstStyle/>
        <a:p>
          <a:endParaRPr lang="zh-CN" altLang="en-US" b="1"/>
        </a:p>
      </dgm:t>
    </dgm:pt>
    <dgm:pt modelId="{1C620B64-981E-49F0-9F1F-7702F40F4E4A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accent3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rPr>
            <a:t>没有错误</a:t>
          </a:r>
          <a:endParaRPr lang="zh-CN" altLang="en-US" sz="2000" b="1" dirty="0">
            <a:solidFill>
              <a:schemeClr val="accent3">
                <a:lumMod val="25000"/>
              </a:schemeClr>
            </a:solidFill>
            <a:latin typeface="楷体_GB2312" pitchFamily="49" charset="-122"/>
            <a:ea typeface="楷体_GB2312" pitchFamily="49" charset="-122"/>
          </a:endParaRPr>
        </a:p>
      </dgm:t>
    </dgm:pt>
    <dgm:pt modelId="{0A0E0E54-AA7B-4238-A016-00D433826CD0}" type="parTrans" cxnId="{D44D4670-1B8E-4B4D-8CD5-2DF9ED63886E}">
      <dgm:prSet/>
      <dgm:spPr/>
      <dgm:t>
        <a:bodyPr/>
        <a:lstStyle/>
        <a:p>
          <a:endParaRPr lang="zh-CN" altLang="en-US" b="1"/>
        </a:p>
      </dgm:t>
    </dgm:pt>
    <dgm:pt modelId="{63548B22-8DD4-44B4-928E-5974705F9534}" type="sibTrans" cxnId="{D44D4670-1B8E-4B4D-8CD5-2DF9ED63886E}">
      <dgm:prSet/>
      <dgm:spPr/>
      <dgm:t>
        <a:bodyPr/>
        <a:lstStyle/>
        <a:p>
          <a:endParaRPr lang="zh-CN" altLang="en-US" b="1"/>
        </a:p>
      </dgm:t>
    </dgm:pt>
    <dgm:pt modelId="{9C3F282B-3B72-45B1-8786-CC504CCFE21C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accent3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rPr>
            <a:t>查看表底填写无误后提交</a:t>
          </a:r>
          <a:endParaRPr lang="zh-CN" altLang="en-US" sz="2000" b="1" dirty="0">
            <a:solidFill>
              <a:schemeClr val="accent3">
                <a:lumMod val="25000"/>
              </a:schemeClr>
            </a:solidFill>
            <a:latin typeface="楷体_GB2312" pitchFamily="49" charset="-122"/>
            <a:ea typeface="楷体_GB2312" pitchFamily="49" charset="-122"/>
          </a:endParaRPr>
        </a:p>
      </dgm:t>
    </dgm:pt>
    <dgm:pt modelId="{C5EBED93-B905-45F3-A0B0-B292BF4613BD}" type="parTrans" cxnId="{A9628DE0-1592-4B7F-82CA-686C0C6E6530}">
      <dgm:prSet/>
      <dgm:spPr/>
      <dgm:t>
        <a:bodyPr/>
        <a:lstStyle/>
        <a:p>
          <a:endParaRPr lang="zh-CN" altLang="en-US" b="1"/>
        </a:p>
      </dgm:t>
    </dgm:pt>
    <dgm:pt modelId="{70DBB82A-9976-4424-82A5-0A829365DFE5}" type="sibTrans" cxnId="{A9628DE0-1592-4B7F-82CA-686C0C6E6530}">
      <dgm:prSet/>
      <dgm:spPr/>
      <dgm:t>
        <a:bodyPr/>
        <a:lstStyle/>
        <a:p>
          <a:endParaRPr lang="zh-CN" altLang="en-US" b="1"/>
        </a:p>
      </dgm:t>
    </dgm:pt>
    <dgm:pt modelId="{BD2A9636-099D-4E9A-AAE6-649D1EF74B3D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accent3">
                  <a:lumMod val="25000"/>
                </a:schemeClr>
              </a:solidFill>
            </a:rPr>
            <a:t>☆</a:t>
          </a:r>
          <a:endParaRPr lang="zh-CN" altLang="en-US" b="1" dirty="0">
            <a:solidFill>
              <a:schemeClr val="accent3">
                <a:lumMod val="25000"/>
              </a:schemeClr>
            </a:solidFill>
          </a:endParaRPr>
        </a:p>
      </dgm:t>
    </dgm:pt>
    <dgm:pt modelId="{BCF8DC74-6FED-465E-B41C-D098D394DE01}" type="parTrans" cxnId="{B9AD40A3-9A86-41A4-A26E-545574DECB4A}">
      <dgm:prSet/>
      <dgm:spPr/>
      <dgm:t>
        <a:bodyPr/>
        <a:lstStyle/>
        <a:p>
          <a:endParaRPr lang="zh-CN" altLang="en-US" b="1"/>
        </a:p>
      </dgm:t>
    </dgm:pt>
    <dgm:pt modelId="{27F5E036-9C8F-4C14-ABF9-4421A4E021FA}" type="sibTrans" cxnId="{B9AD40A3-9A86-41A4-A26E-545574DECB4A}">
      <dgm:prSet/>
      <dgm:spPr/>
      <dgm:t>
        <a:bodyPr/>
        <a:lstStyle/>
        <a:p>
          <a:endParaRPr lang="zh-CN" altLang="en-US" b="1"/>
        </a:p>
      </dgm:t>
    </dgm:pt>
    <dgm:pt modelId="{907475B9-7ABD-4854-8395-F07D5270ED08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accent3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rPr>
            <a:t>有核实性错误</a:t>
          </a:r>
          <a:endParaRPr lang="zh-CN" altLang="en-US" sz="2000" b="1" dirty="0">
            <a:solidFill>
              <a:schemeClr val="accent3">
                <a:lumMod val="25000"/>
              </a:schemeClr>
            </a:solidFill>
            <a:latin typeface="楷体_GB2312" pitchFamily="49" charset="-122"/>
            <a:ea typeface="楷体_GB2312" pitchFamily="49" charset="-122"/>
          </a:endParaRPr>
        </a:p>
      </dgm:t>
    </dgm:pt>
    <dgm:pt modelId="{F405B3B7-EBDF-4528-9FBF-384D399206E6}" type="parTrans" cxnId="{71B6AC21-6B5D-47CC-A817-D8D354EC343F}">
      <dgm:prSet/>
      <dgm:spPr/>
      <dgm:t>
        <a:bodyPr/>
        <a:lstStyle/>
        <a:p>
          <a:endParaRPr lang="zh-CN" altLang="en-US" b="1"/>
        </a:p>
      </dgm:t>
    </dgm:pt>
    <dgm:pt modelId="{1AB38389-C3F0-41E0-B365-F669C7374934}" type="sibTrans" cxnId="{71B6AC21-6B5D-47CC-A817-D8D354EC343F}">
      <dgm:prSet/>
      <dgm:spPr/>
      <dgm:t>
        <a:bodyPr/>
        <a:lstStyle/>
        <a:p>
          <a:endParaRPr lang="zh-CN" altLang="en-US" b="1"/>
        </a:p>
      </dgm:t>
    </dgm:pt>
    <dgm:pt modelId="{D432A199-324D-41A1-9929-C46DB6059203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accent3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rPr>
            <a:t>修改或填写合理的错误说明</a:t>
          </a:r>
          <a:endParaRPr lang="zh-CN" altLang="en-US" sz="2000" b="1" dirty="0">
            <a:solidFill>
              <a:schemeClr val="accent3">
                <a:lumMod val="25000"/>
              </a:schemeClr>
            </a:solidFill>
            <a:latin typeface="楷体_GB2312" pitchFamily="49" charset="-122"/>
            <a:ea typeface="楷体_GB2312" pitchFamily="49" charset="-122"/>
          </a:endParaRPr>
        </a:p>
      </dgm:t>
    </dgm:pt>
    <dgm:pt modelId="{1E77D7FA-89F9-4305-ABA9-300674439612}" type="parTrans" cxnId="{CC750C92-12AB-47C2-A6E4-6DBBC7C22A0C}">
      <dgm:prSet/>
      <dgm:spPr/>
      <dgm:t>
        <a:bodyPr/>
        <a:lstStyle/>
        <a:p>
          <a:endParaRPr lang="zh-CN" altLang="en-US" b="1"/>
        </a:p>
      </dgm:t>
    </dgm:pt>
    <dgm:pt modelId="{4131EE9D-4561-451F-B434-5B692561EA5C}" type="sibTrans" cxnId="{CC750C92-12AB-47C2-A6E4-6DBBC7C22A0C}">
      <dgm:prSet/>
      <dgm:spPr/>
      <dgm:t>
        <a:bodyPr/>
        <a:lstStyle/>
        <a:p>
          <a:endParaRPr lang="zh-CN" altLang="en-US" b="1"/>
        </a:p>
      </dgm:t>
    </dgm:pt>
    <dgm:pt modelId="{E39A91A4-91FD-4E79-8605-1C2FBAF324F9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accent3">
                  <a:lumMod val="25000"/>
                </a:schemeClr>
              </a:solidFill>
            </a:rPr>
            <a:t>※</a:t>
          </a:r>
          <a:r>
            <a:rPr lang="zh-CN" altLang="en-US" b="1" dirty="0" smtClean="0">
              <a:solidFill>
                <a:schemeClr val="accent3">
                  <a:lumMod val="25000"/>
                </a:schemeClr>
              </a:solidFill>
            </a:rPr>
            <a:t>或</a:t>
          </a:r>
          <a:r>
            <a:rPr lang="en-US" altLang="en-US" b="1" dirty="0" smtClean="0">
              <a:solidFill>
                <a:schemeClr val="accent3">
                  <a:lumMod val="25000"/>
                </a:schemeClr>
              </a:solidFill>
            </a:rPr>
            <a:t>×</a:t>
          </a:r>
          <a:endParaRPr lang="zh-CN" altLang="en-US" b="1" dirty="0" smtClean="0">
            <a:solidFill>
              <a:schemeClr val="accent3">
                <a:lumMod val="25000"/>
              </a:schemeClr>
            </a:solidFill>
          </a:endParaRPr>
        </a:p>
      </dgm:t>
    </dgm:pt>
    <dgm:pt modelId="{DCFDB22F-E95B-4761-9EE5-900AEB4AEB8B}" type="parTrans" cxnId="{97FB8276-52BE-40B2-B75C-E8F95E565576}">
      <dgm:prSet/>
      <dgm:spPr/>
      <dgm:t>
        <a:bodyPr/>
        <a:lstStyle/>
        <a:p>
          <a:endParaRPr lang="zh-CN" altLang="en-US" b="1"/>
        </a:p>
      </dgm:t>
    </dgm:pt>
    <dgm:pt modelId="{DF42F264-33A6-4878-BA28-13C1AE536E4F}" type="sibTrans" cxnId="{97FB8276-52BE-40B2-B75C-E8F95E565576}">
      <dgm:prSet/>
      <dgm:spPr/>
      <dgm:t>
        <a:bodyPr/>
        <a:lstStyle/>
        <a:p>
          <a:endParaRPr lang="zh-CN" altLang="en-US" b="1"/>
        </a:p>
      </dgm:t>
    </dgm:pt>
    <dgm:pt modelId="{65A94EC3-7F03-4669-B610-9001E56599A4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accent3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rPr>
            <a:t>（准）强制性错误</a:t>
          </a:r>
          <a:endParaRPr lang="zh-CN" altLang="en-US" sz="2000" b="1" dirty="0">
            <a:solidFill>
              <a:schemeClr val="accent3">
                <a:lumMod val="25000"/>
              </a:schemeClr>
            </a:solidFill>
            <a:latin typeface="楷体_GB2312" pitchFamily="49" charset="-122"/>
            <a:ea typeface="楷体_GB2312" pitchFamily="49" charset="-122"/>
          </a:endParaRPr>
        </a:p>
      </dgm:t>
    </dgm:pt>
    <dgm:pt modelId="{0E2ADE4A-2503-4DCB-96A1-31B317F69ECA}" type="parTrans" cxnId="{86C65EDB-69A8-4C7B-9C65-89B0E6E0D862}">
      <dgm:prSet/>
      <dgm:spPr/>
      <dgm:t>
        <a:bodyPr/>
        <a:lstStyle/>
        <a:p>
          <a:endParaRPr lang="zh-CN" altLang="en-US" b="1"/>
        </a:p>
      </dgm:t>
    </dgm:pt>
    <dgm:pt modelId="{25CFCCFA-60B7-43DB-B6AE-915929DF0A94}" type="sibTrans" cxnId="{86C65EDB-69A8-4C7B-9C65-89B0E6E0D862}">
      <dgm:prSet/>
      <dgm:spPr/>
      <dgm:t>
        <a:bodyPr/>
        <a:lstStyle/>
        <a:p>
          <a:endParaRPr lang="zh-CN" altLang="en-US" b="1"/>
        </a:p>
      </dgm:t>
    </dgm:pt>
    <dgm:pt modelId="{A32BC087-1DEF-4F9E-B6BA-AE0F9AE7E690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chemeClr val="accent3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rPr>
            <a:t>修改错误后才可提交</a:t>
          </a:r>
          <a:endParaRPr lang="zh-CN" altLang="en-US" sz="2000" b="1" dirty="0">
            <a:solidFill>
              <a:schemeClr val="accent3">
                <a:lumMod val="25000"/>
              </a:schemeClr>
            </a:solidFill>
            <a:latin typeface="楷体_GB2312" pitchFamily="49" charset="-122"/>
            <a:ea typeface="楷体_GB2312" pitchFamily="49" charset="-122"/>
          </a:endParaRPr>
        </a:p>
      </dgm:t>
    </dgm:pt>
    <dgm:pt modelId="{8BC40351-0BD3-4024-BBD6-9D28BBBE8BB2}" type="parTrans" cxnId="{B0D58BF5-39A4-47E1-907E-7C9DA37BF89D}">
      <dgm:prSet/>
      <dgm:spPr/>
      <dgm:t>
        <a:bodyPr/>
        <a:lstStyle/>
        <a:p>
          <a:endParaRPr lang="zh-CN" altLang="en-US" b="1"/>
        </a:p>
      </dgm:t>
    </dgm:pt>
    <dgm:pt modelId="{A2EAC9AA-FA36-4C4F-85A6-15E11EFC027D}" type="sibTrans" cxnId="{B0D58BF5-39A4-47E1-907E-7C9DA37BF89D}">
      <dgm:prSet/>
      <dgm:spPr/>
      <dgm:t>
        <a:bodyPr/>
        <a:lstStyle/>
        <a:p>
          <a:endParaRPr lang="zh-CN" altLang="en-US" b="1"/>
        </a:p>
      </dgm:t>
    </dgm:pt>
    <dgm:pt modelId="{949E5646-F020-4D6C-A6D7-CCB04BAA3C99}" type="pres">
      <dgm:prSet presAssocID="{3422634A-0B11-4C1D-935C-DB841808EF20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46B2C04-AA5D-4D90-9697-AECAC9F85A58}" type="pres">
      <dgm:prSet presAssocID="{DC1D850F-8E81-4F0C-915F-8307DA211C6C}" presName="horFlow" presStyleCnt="0"/>
      <dgm:spPr/>
      <dgm:t>
        <a:bodyPr/>
        <a:lstStyle/>
        <a:p>
          <a:endParaRPr lang="zh-CN" altLang="en-US"/>
        </a:p>
      </dgm:t>
    </dgm:pt>
    <dgm:pt modelId="{8CF3D4D6-3FD6-4863-8625-5E244718CDD0}" type="pres">
      <dgm:prSet presAssocID="{DC1D850F-8E81-4F0C-915F-8307DA211C6C}" presName="bigChev" presStyleLbl="node1" presStyleIdx="0" presStyleCnt="3" custScaleX="92709"/>
      <dgm:spPr/>
      <dgm:t>
        <a:bodyPr/>
        <a:lstStyle/>
        <a:p>
          <a:endParaRPr lang="zh-CN" altLang="en-US"/>
        </a:p>
      </dgm:t>
    </dgm:pt>
    <dgm:pt modelId="{6B997644-C7F2-43DB-B3C5-08B1C1106766}" type="pres">
      <dgm:prSet presAssocID="{0A0E0E54-AA7B-4238-A016-00D433826CD0}" presName="parTrans" presStyleCnt="0"/>
      <dgm:spPr/>
      <dgm:t>
        <a:bodyPr/>
        <a:lstStyle/>
        <a:p>
          <a:endParaRPr lang="zh-CN" altLang="en-US"/>
        </a:p>
      </dgm:t>
    </dgm:pt>
    <dgm:pt modelId="{9FC47E15-6D97-47BE-BD10-FC57BE568986}" type="pres">
      <dgm:prSet presAssocID="{1C620B64-981E-49F0-9F1F-7702F40F4E4A}" presName="node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4E9A30-7D3E-45EB-8074-D4F37B9EFA5C}" type="pres">
      <dgm:prSet presAssocID="{63548B22-8DD4-44B4-928E-5974705F9534}" presName="sibTrans" presStyleCnt="0"/>
      <dgm:spPr/>
      <dgm:t>
        <a:bodyPr/>
        <a:lstStyle/>
        <a:p>
          <a:endParaRPr lang="zh-CN" altLang="en-US"/>
        </a:p>
      </dgm:t>
    </dgm:pt>
    <dgm:pt modelId="{6F6D6AA4-DAD0-47EE-B87B-80362EF74F9C}" type="pres">
      <dgm:prSet presAssocID="{9C3F282B-3B72-45B1-8786-CC504CCFE21C}" presName="node" presStyleLbl="alignAccFollowNode1" presStyleIdx="1" presStyleCnt="6" custScaleX="12284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B6AA1FC-1B8F-4D15-9D0B-BFF84D674A96}" type="pres">
      <dgm:prSet presAssocID="{DC1D850F-8E81-4F0C-915F-8307DA211C6C}" presName="vSp" presStyleCnt="0"/>
      <dgm:spPr/>
      <dgm:t>
        <a:bodyPr/>
        <a:lstStyle/>
        <a:p>
          <a:endParaRPr lang="zh-CN" altLang="en-US"/>
        </a:p>
      </dgm:t>
    </dgm:pt>
    <dgm:pt modelId="{F0004694-2004-4B3C-95EB-8ED14F3C7902}" type="pres">
      <dgm:prSet presAssocID="{BD2A9636-099D-4E9A-AAE6-649D1EF74B3D}" presName="horFlow" presStyleCnt="0"/>
      <dgm:spPr/>
      <dgm:t>
        <a:bodyPr/>
        <a:lstStyle/>
        <a:p>
          <a:endParaRPr lang="zh-CN" altLang="en-US"/>
        </a:p>
      </dgm:t>
    </dgm:pt>
    <dgm:pt modelId="{5677C43F-85F2-44FC-9E79-F7BF53017848}" type="pres">
      <dgm:prSet presAssocID="{BD2A9636-099D-4E9A-AAE6-649D1EF74B3D}" presName="bigChev" presStyleLbl="node1" presStyleIdx="1" presStyleCnt="3" custScaleX="94038"/>
      <dgm:spPr/>
      <dgm:t>
        <a:bodyPr/>
        <a:lstStyle/>
        <a:p>
          <a:endParaRPr lang="zh-CN" altLang="en-US"/>
        </a:p>
      </dgm:t>
    </dgm:pt>
    <dgm:pt modelId="{00A0538F-65BD-4FCE-9F1B-D5DF6DA140E1}" type="pres">
      <dgm:prSet presAssocID="{F405B3B7-EBDF-4528-9FBF-384D399206E6}" presName="parTrans" presStyleCnt="0"/>
      <dgm:spPr/>
      <dgm:t>
        <a:bodyPr/>
        <a:lstStyle/>
        <a:p>
          <a:endParaRPr lang="zh-CN" altLang="en-US"/>
        </a:p>
      </dgm:t>
    </dgm:pt>
    <dgm:pt modelId="{323D62DD-7A4C-460D-ABEF-8D3497395CAE}" type="pres">
      <dgm:prSet presAssocID="{907475B9-7ABD-4854-8395-F07D5270ED08}" presName="node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4E27BE-8168-4E88-B37B-9DD27FB57F2B}" type="pres">
      <dgm:prSet presAssocID="{1AB38389-C3F0-41E0-B365-F669C7374934}" presName="sibTrans" presStyleCnt="0"/>
      <dgm:spPr/>
      <dgm:t>
        <a:bodyPr/>
        <a:lstStyle/>
        <a:p>
          <a:endParaRPr lang="zh-CN" altLang="en-US"/>
        </a:p>
      </dgm:t>
    </dgm:pt>
    <dgm:pt modelId="{F72C8D13-9D90-4A69-84CD-625EFCD7521B}" type="pres">
      <dgm:prSet presAssocID="{D432A199-324D-41A1-9929-C46DB6059203}" presName="node" presStyleLbl="alignAccFollowNode1" presStyleIdx="3" presStyleCnt="6" custScaleX="1239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324D12-8998-4377-955A-DC934979FE9C}" type="pres">
      <dgm:prSet presAssocID="{BD2A9636-099D-4E9A-AAE6-649D1EF74B3D}" presName="vSp" presStyleCnt="0"/>
      <dgm:spPr/>
      <dgm:t>
        <a:bodyPr/>
        <a:lstStyle/>
        <a:p>
          <a:endParaRPr lang="zh-CN" altLang="en-US"/>
        </a:p>
      </dgm:t>
    </dgm:pt>
    <dgm:pt modelId="{6C944A4D-B929-47BC-B649-C90CB0DF1493}" type="pres">
      <dgm:prSet presAssocID="{E39A91A4-91FD-4E79-8605-1C2FBAF324F9}" presName="horFlow" presStyleCnt="0"/>
      <dgm:spPr/>
      <dgm:t>
        <a:bodyPr/>
        <a:lstStyle/>
        <a:p>
          <a:endParaRPr lang="zh-CN" altLang="en-US"/>
        </a:p>
      </dgm:t>
    </dgm:pt>
    <dgm:pt modelId="{2331E674-6098-4190-B212-7C9987746083}" type="pres">
      <dgm:prSet presAssocID="{E39A91A4-91FD-4E79-8605-1C2FBAF324F9}" presName="bigChev" presStyleLbl="node1" presStyleIdx="2" presStyleCnt="3" custScaleX="95748"/>
      <dgm:spPr/>
      <dgm:t>
        <a:bodyPr/>
        <a:lstStyle/>
        <a:p>
          <a:endParaRPr lang="zh-CN" altLang="en-US"/>
        </a:p>
      </dgm:t>
    </dgm:pt>
    <dgm:pt modelId="{85757A29-686E-42E1-A9AD-FFBA455267AE}" type="pres">
      <dgm:prSet presAssocID="{0E2ADE4A-2503-4DCB-96A1-31B317F69ECA}" presName="parTrans" presStyleCnt="0"/>
      <dgm:spPr/>
      <dgm:t>
        <a:bodyPr/>
        <a:lstStyle/>
        <a:p>
          <a:endParaRPr lang="zh-CN" altLang="en-US"/>
        </a:p>
      </dgm:t>
    </dgm:pt>
    <dgm:pt modelId="{8FC97BB9-C300-4E07-8CCF-C4526F780C58}" type="pres">
      <dgm:prSet presAssocID="{65A94EC3-7F03-4669-B610-9001E56599A4}" presName="node" presStyleLbl="alignAccFollowNode1" presStyleIdx="4" presStyleCnt="6" custScaleX="11626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03752C-5675-4B98-88B5-252F59E7F541}" type="pres">
      <dgm:prSet presAssocID="{25CFCCFA-60B7-43DB-B6AE-915929DF0A94}" presName="sibTrans" presStyleCnt="0"/>
      <dgm:spPr/>
      <dgm:t>
        <a:bodyPr/>
        <a:lstStyle/>
        <a:p>
          <a:endParaRPr lang="zh-CN" altLang="en-US"/>
        </a:p>
      </dgm:t>
    </dgm:pt>
    <dgm:pt modelId="{6E2ABFCA-8FF3-428F-BB6F-EA53A1BDA833}" type="pres">
      <dgm:prSet presAssocID="{A32BC087-1DEF-4F9E-B6BA-AE0F9AE7E690}" presName="node" presStyleLbl="alignAccFollowNode1" presStyleIdx="5" presStyleCnt="6" custScaleX="10814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D974645-5EC6-4E05-8615-81EE01C2991E}" type="presOf" srcId="{65A94EC3-7F03-4669-B610-9001E56599A4}" destId="{8FC97BB9-C300-4E07-8CCF-C4526F780C58}" srcOrd="0" destOrd="0" presId="urn:microsoft.com/office/officeart/2005/8/layout/lProcess3"/>
    <dgm:cxn modelId="{71B6AC21-6B5D-47CC-A817-D8D354EC343F}" srcId="{BD2A9636-099D-4E9A-AAE6-649D1EF74B3D}" destId="{907475B9-7ABD-4854-8395-F07D5270ED08}" srcOrd="0" destOrd="0" parTransId="{F405B3B7-EBDF-4528-9FBF-384D399206E6}" sibTransId="{1AB38389-C3F0-41E0-B365-F669C7374934}"/>
    <dgm:cxn modelId="{90040737-6013-439C-BF28-281C4C807BB5}" type="presOf" srcId="{9C3F282B-3B72-45B1-8786-CC504CCFE21C}" destId="{6F6D6AA4-DAD0-47EE-B87B-80362EF74F9C}" srcOrd="0" destOrd="0" presId="urn:microsoft.com/office/officeart/2005/8/layout/lProcess3"/>
    <dgm:cxn modelId="{942C7E41-A6C0-4308-9087-EAE37BF88221}" type="presOf" srcId="{1C620B64-981E-49F0-9F1F-7702F40F4E4A}" destId="{9FC47E15-6D97-47BE-BD10-FC57BE568986}" srcOrd="0" destOrd="0" presId="urn:microsoft.com/office/officeart/2005/8/layout/lProcess3"/>
    <dgm:cxn modelId="{822DB9DD-B808-4352-8142-AA763E93AE9C}" type="presOf" srcId="{A32BC087-1DEF-4F9E-B6BA-AE0F9AE7E690}" destId="{6E2ABFCA-8FF3-428F-BB6F-EA53A1BDA833}" srcOrd="0" destOrd="0" presId="urn:microsoft.com/office/officeart/2005/8/layout/lProcess3"/>
    <dgm:cxn modelId="{B1592C50-520E-4E53-BEFA-BA699913A9FE}" type="presOf" srcId="{E39A91A4-91FD-4E79-8605-1C2FBAF324F9}" destId="{2331E674-6098-4190-B212-7C9987746083}" srcOrd="0" destOrd="0" presId="urn:microsoft.com/office/officeart/2005/8/layout/lProcess3"/>
    <dgm:cxn modelId="{A9628DE0-1592-4B7F-82CA-686C0C6E6530}" srcId="{DC1D850F-8E81-4F0C-915F-8307DA211C6C}" destId="{9C3F282B-3B72-45B1-8786-CC504CCFE21C}" srcOrd="1" destOrd="0" parTransId="{C5EBED93-B905-45F3-A0B0-B292BF4613BD}" sibTransId="{70DBB82A-9976-4424-82A5-0A829365DFE5}"/>
    <dgm:cxn modelId="{CC750C92-12AB-47C2-A6E4-6DBBC7C22A0C}" srcId="{BD2A9636-099D-4E9A-AAE6-649D1EF74B3D}" destId="{D432A199-324D-41A1-9929-C46DB6059203}" srcOrd="1" destOrd="0" parTransId="{1E77D7FA-89F9-4305-ABA9-300674439612}" sibTransId="{4131EE9D-4561-451F-B434-5B692561EA5C}"/>
    <dgm:cxn modelId="{86C65EDB-69A8-4C7B-9C65-89B0E6E0D862}" srcId="{E39A91A4-91FD-4E79-8605-1C2FBAF324F9}" destId="{65A94EC3-7F03-4669-B610-9001E56599A4}" srcOrd="0" destOrd="0" parTransId="{0E2ADE4A-2503-4DCB-96A1-31B317F69ECA}" sibTransId="{25CFCCFA-60B7-43DB-B6AE-915929DF0A94}"/>
    <dgm:cxn modelId="{85CAD3DD-CB7D-421F-8AF5-D47FE177E9B7}" type="presOf" srcId="{3422634A-0B11-4C1D-935C-DB841808EF20}" destId="{949E5646-F020-4D6C-A6D7-CCB04BAA3C99}" srcOrd="0" destOrd="0" presId="urn:microsoft.com/office/officeart/2005/8/layout/lProcess3"/>
    <dgm:cxn modelId="{B0D58BF5-39A4-47E1-907E-7C9DA37BF89D}" srcId="{E39A91A4-91FD-4E79-8605-1C2FBAF324F9}" destId="{A32BC087-1DEF-4F9E-B6BA-AE0F9AE7E690}" srcOrd="1" destOrd="0" parTransId="{8BC40351-0BD3-4024-BBD6-9D28BBBE8BB2}" sibTransId="{A2EAC9AA-FA36-4C4F-85A6-15E11EFC027D}"/>
    <dgm:cxn modelId="{8D67161B-C643-4192-A7C2-7136A312C217}" type="presOf" srcId="{D432A199-324D-41A1-9929-C46DB6059203}" destId="{F72C8D13-9D90-4A69-84CD-625EFCD7521B}" srcOrd="0" destOrd="0" presId="urn:microsoft.com/office/officeart/2005/8/layout/lProcess3"/>
    <dgm:cxn modelId="{97FB8276-52BE-40B2-B75C-E8F95E565576}" srcId="{3422634A-0B11-4C1D-935C-DB841808EF20}" destId="{E39A91A4-91FD-4E79-8605-1C2FBAF324F9}" srcOrd="2" destOrd="0" parTransId="{DCFDB22F-E95B-4761-9EE5-900AEB4AEB8B}" sibTransId="{DF42F264-33A6-4878-BA28-13C1AE536E4F}"/>
    <dgm:cxn modelId="{8614039A-7966-4BD8-963B-3940C9550FB5}" type="presOf" srcId="{DC1D850F-8E81-4F0C-915F-8307DA211C6C}" destId="{8CF3D4D6-3FD6-4863-8625-5E244718CDD0}" srcOrd="0" destOrd="0" presId="urn:microsoft.com/office/officeart/2005/8/layout/lProcess3"/>
    <dgm:cxn modelId="{0808C645-46F2-439F-BD98-179090CD9A5A}" type="presOf" srcId="{BD2A9636-099D-4E9A-AAE6-649D1EF74B3D}" destId="{5677C43F-85F2-44FC-9E79-F7BF53017848}" srcOrd="0" destOrd="0" presId="urn:microsoft.com/office/officeart/2005/8/layout/lProcess3"/>
    <dgm:cxn modelId="{16FDBE05-E6AF-4BA7-BD80-8C2B6F0D4803}" type="presOf" srcId="{907475B9-7ABD-4854-8395-F07D5270ED08}" destId="{323D62DD-7A4C-460D-ABEF-8D3497395CAE}" srcOrd="0" destOrd="0" presId="urn:microsoft.com/office/officeart/2005/8/layout/lProcess3"/>
    <dgm:cxn modelId="{49A14345-D5EC-4D77-910C-EA8193C1655A}" srcId="{3422634A-0B11-4C1D-935C-DB841808EF20}" destId="{DC1D850F-8E81-4F0C-915F-8307DA211C6C}" srcOrd="0" destOrd="0" parTransId="{B181635C-033D-4ED3-B7A8-46D484399CF4}" sibTransId="{7A192CD7-29DD-402F-BDB1-BAE5DAE8261E}"/>
    <dgm:cxn modelId="{D44D4670-1B8E-4B4D-8CD5-2DF9ED63886E}" srcId="{DC1D850F-8E81-4F0C-915F-8307DA211C6C}" destId="{1C620B64-981E-49F0-9F1F-7702F40F4E4A}" srcOrd="0" destOrd="0" parTransId="{0A0E0E54-AA7B-4238-A016-00D433826CD0}" sibTransId="{63548B22-8DD4-44B4-928E-5974705F9534}"/>
    <dgm:cxn modelId="{B9AD40A3-9A86-41A4-A26E-545574DECB4A}" srcId="{3422634A-0B11-4C1D-935C-DB841808EF20}" destId="{BD2A9636-099D-4E9A-AAE6-649D1EF74B3D}" srcOrd="1" destOrd="0" parTransId="{BCF8DC74-6FED-465E-B41C-D098D394DE01}" sibTransId="{27F5E036-9C8F-4C14-ABF9-4421A4E021FA}"/>
    <dgm:cxn modelId="{2F3408B6-CE42-4F63-A368-2A40916D4597}" type="presParOf" srcId="{949E5646-F020-4D6C-A6D7-CCB04BAA3C99}" destId="{146B2C04-AA5D-4D90-9697-AECAC9F85A58}" srcOrd="0" destOrd="0" presId="urn:microsoft.com/office/officeart/2005/8/layout/lProcess3"/>
    <dgm:cxn modelId="{C8217586-24C3-49AE-9EB2-4D312402F375}" type="presParOf" srcId="{146B2C04-AA5D-4D90-9697-AECAC9F85A58}" destId="{8CF3D4D6-3FD6-4863-8625-5E244718CDD0}" srcOrd="0" destOrd="0" presId="urn:microsoft.com/office/officeart/2005/8/layout/lProcess3"/>
    <dgm:cxn modelId="{C47435C3-60AB-4E45-BCAE-EF9568F3CEB2}" type="presParOf" srcId="{146B2C04-AA5D-4D90-9697-AECAC9F85A58}" destId="{6B997644-C7F2-43DB-B3C5-08B1C1106766}" srcOrd="1" destOrd="0" presId="urn:microsoft.com/office/officeart/2005/8/layout/lProcess3"/>
    <dgm:cxn modelId="{942344A3-39BB-493C-9994-4D68E759913B}" type="presParOf" srcId="{146B2C04-AA5D-4D90-9697-AECAC9F85A58}" destId="{9FC47E15-6D97-47BE-BD10-FC57BE568986}" srcOrd="2" destOrd="0" presId="urn:microsoft.com/office/officeart/2005/8/layout/lProcess3"/>
    <dgm:cxn modelId="{A5B3FC0C-548C-42ED-BB0F-11AB7D73173E}" type="presParOf" srcId="{146B2C04-AA5D-4D90-9697-AECAC9F85A58}" destId="{B04E9A30-7D3E-45EB-8074-D4F37B9EFA5C}" srcOrd="3" destOrd="0" presId="urn:microsoft.com/office/officeart/2005/8/layout/lProcess3"/>
    <dgm:cxn modelId="{3E5CC74C-026E-4614-8265-83D0E7C6BA52}" type="presParOf" srcId="{146B2C04-AA5D-4D90-9697-AECAC9F85A58}" destId="{6F6D6AA4-DAD0-47EE-B87B-80362EF74F9C}" srcOrd="4" destOrd="0" presId="urn:microsoft.com/office/officeart/2005/8/layout/lProcess3"/>
    <dgm:cxn modelId="{AA485725-EA99-44AA-93EA-9FEC11B38CE1}" type="presParOf" srcId="{949E5646-F020-4D6C-A6D7-CCB04BAA3C99}" destId="{5B6AA1FC-1B8F-4D15-9D0B-BFF84D674A96}" srcOrd="1" destOrd="0" presId="urn:microsoft.com/office/officeart/2005/8/layout/lProcess3"/>
    <dgm:cxn modelId="{D69B48A0-1302-401E-A63B-045C2CE4F94F}" type="presParOf" srcId="{949E5646-F020-4D6C-A6D7-CCB04BAA3C99}" destId="{F0004694-2004-4B3C-95EB-8ED14F3C7902}" srcOrd="2" destOrd="0" presId="urn:microsoft.com/office/officeart/2005/8/layout/lProcess3"/>
    <dgm:cxn modelId="{7013FD1E-A3CA-400A-B5F7-C2E043996F5C}" type="presParOf" srcId="{F0004694-2004-4B3C-95EB-8ED14F3C7902}" destId="{5677C43F-85F2-44FC-9E79-F7BF53017848}" srcOrd="0" destOrd="0" presId="urn:microsoft.com/office/officeart/2005/8/layout/lProcess3"/>
    <dgm:cxn modelId="{E67B66C2-88E2-4F1F-9143-2B808EFEC74F}" type="presParOf" srcId="{F0004694-2004-4B3C-95EB-8ED14F3C7902}" destId="{00A0538F-65BD-4FCE-9F1B-D5DF6DA140E1}" srcOrd="1" destOrd="0" presId="urn:microsoft.com/office/officeart/2005/8/layout/lProcess3"/>
    <dgm:cxn modelId="{DB2A0201-5D44-43AE-9ABC-1384F37E1A4F}" type="presParOf" srcId="{F0004694-2004-4B3C-95EB-8ED14F3C7902}" destId="{323D62DD-7A4C-460D-ABEF-8D3497395CAE}" srcOrd="2" destOrd="0" presId="urn:microsoft.com/office/officeart/2005/8/layout/lProcess3"/>
    <dgm:cxn modelId="{CC600F19-5553-4240-9DB9-2C71A6168B7D}" type="presParOf" srcId="{F0004694-2004-4B3C-95EB-8ED14F3C7902}" destId="{124E27BE-8168-4E88-B37B-9DD27FB57F2B}" srcOrd="3" destOrd="0" presId="urn:microsoft.com/office/officeart/2005/8/layout/lProcess3"/>
    <dgm:cxn modelId="{8CAE831B-06A4-4533-97A0-04CBE97903B2}" type="presParOf" srcId="{F0004694-2004-4B3C-95EB-8ED14F3C7902}" destId="{F72C8D13-9D90-4A69-84CD-625EFCD7521B}" srcOrd="4" destOrd="0" presId="urn:microsoft.com/office/officeart/2005/8/layout/lProcess3"/>
    <dgm:cxn modelId="{0264EC86-A09A-4A77-8862-9F1BDA6D84F8}" type="presParOf" srcId="{949E5646-F020-4D6C-A6D7-CCB04BAA3C99}" destId="{80324D12-8998-4377-955A-DC934979FE9C}" srcOrd="3" destOrd="0" presId="urn:microsoft.com/office/officeart/2005/8/layout/lProcess3"/>
    <dgm:cxn modelId="{7EBC9CFB-F4E4-41BD-AA4A-9AC4D0E6EA08}" type="presParOf" srcId="{949E5646-F020-4D6C-A6D7-CCB04BAA3C99}" destId="{6C944A4D-B929-47BC-B649-C90CB0DF1493}" srcOrd="4" destOrd="0" presId="urn:microsoft.com/office/officeart/2005/8/layout/lProcess3"/>
    <dgm:cxn modelId="{F1B3AE05-E932-4B8C-994A-5F831473739C}" type="presParOf" srcId="{6C944A4D-B929-47BC-B649-C90CB0DF1493}" destId="{2331E674-6098-4190-B212-7C9987746083}" srcOrd="0" destOrd="0" presId="urn:microsoft.com/office/officeart/2005/8/layout/lProcess3"/>
    <dgm:cxn modelId="{EC7117A2-1BEC-4927-AD0D-96C48BB69457}" type="presParOf" srcId="{6C944A4D-B929-47BC-B649-C90CB0DF1493}" destId="{85757A29-686E-42E1-A9AD-FFBA455267AE}" srcOrd="1" destOrd="0" presId="urn:microsoft.com/office/officeart/2005/8/layout/lProcess3"/>
    <dgm:cxn modelId="{1028276B-A6FA-441A-954F-8A09DFD7D549}" type="presParOf" srcId="{6C944A4D-B929-47BC-B649-C90CB0DF1493}" destId="{8FC97BB9-C300-4E07-8CCF-C4526F780C58}" srcOrd="2" destOrd="0" presId="urn:microsoft.com/office/officeart/2005/8/layout/lProcess3"/>
    <dgm:cxn modelId="{9056A282-225E-430C-AEB6-DDF7C23E1A8B}" type="presParOf" srcId="{6C944A4D-B929-47BC-B649-C90CB0DF1493}" destId="{7403752C-5675-4B98-88B5-252F59E7F541}" srcOrd="3" destOrd="0" presId="urn:microsoft.com/office/officeart/2005/8/layout/lProcess3"/>
    <dgm:cxn modelId="{AF93C790-EE49-4CEB-8390-E56D4D7A4420}" type="presParOf" srcId="{6C944A4D-B929-47BC-B649-C90CB0DF1493}" destId="{6E2ABFCA-8FF3-428F-BB6F-EA53A1BDA833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E32864-5A91-4675-835F-32E737F865CC}">
      <dsp:nvSpPr>
        <dsp:cNvPr id="0" name=""/>
        <dsp:cNvSpPr/>
      </dsp:nvSpPr>
      <dsp:spPr>
        <a:xfrm>
          <a:off x="0" y="0"/>
          <a:ext cx="5400630" cy="1216800"/>
        </a:xfrm>
        <a:prstGeom prst="roundRect">
          <a:avLst/>
        </a:prstGeom>
        <a:gradFill flip="none" rotWithShape="0">
          <a:gsLst>
            <a:gs pos="0">
              <a:srgbClr val="0070C0">
                <a:shade val="30000"/>
                <a:satMod val="115000"/>
              </a:srgbClr>
            </a:gs>
            <a:gs pos="50000">
              <a:srgbClr val="0070C0">
                <a:shade val="67500"/>
                <a:satMod val="115000"/>
              </a:srgbClr>
            </a:gs>
            <a:gs pos="100000">
              <a:srgbClr val="0070C0">
                <a:shade val="100000"/>
                <a:satMod val="115000"/>
              </a:srgbClr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kern="1200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（一）基本单位年报</a:t>
          </a:r>
          <a:endParaRPr lang="zh-CN" altLang="en-US" sz="3600" kern="1200" dirty="0">
            <a:solidFill>
              <a:schemeClr val="tx2">
                <a:lumMod val="40000"/>
                <a:lumOff val="60000"/>
              </a:schemeClr>
            </a:solidFill>
            <a:latin typeface="楷体_GB2312" pitchFamily="49" charset="-122"/>
            <a:ea typeface="楷体_GB2312" pitchFamily="49" charset="-122"/>
          </a:endParaRPr>
        </a:p>
      </dsp:txBody>
      <dsp:txXfrm>
        <a:off x="59399" y="59399"/>
        <a:ext cx="5281832" cy="1098002"/>
      </dsp:txXfrm>
    </dsp:sp>
    <dsp:sp modelId="{5771BB52-31DD-4A64-AA0F-584B126000F2}">
      <dsp:nvSpPr>
        <dsp:cNvPr id="0" name=""/>
        <dsp:cNvSpPr/>
      </dsp:nvSpPr>
      <dsp:spPr>
        <a:xfrm>
          <a:off x="0" y="1247041"/>
          <a:ext cx="7128792" cy="1076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6339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b="1" kern="1200" dirty="0" smtClean="0">
              <a:solidFill>
                <a:schemeClr val="tx2">
                  <a:lumMod val="20000"/>
                  <a:lumOff val="80000"/>
                </a:schemeClr>
              </a:solidFill>
              <a:latin typeface="楷体_GB2312" pitchFamily="49" charset="-122"/>
              <a:ea typeface="楷体_GB2312" pitchFamily="49" charset="-122"/>
            </a:rPr>
            <a:t>年报范围</a:t>
          </a:r>
          <a:endParaRPr lang="zh-CN" altLang="en-US" sz="2800" b="1" kern="1200" dirty="0">
            <a:solidFill>
              <a:schemeClr val="tx2">
                <a:lumMod val="20000"/>
                <a:lumOff val="80000"/>
              </a:schemeClr>
            </a:solidFill>
            <a:latin typeface="楷体_GB2312" pitchFamily="49" charset="-122"/>
            <a:ea typeface="楷体_GB2312" pitchFamily="49" charset="-122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b="1" kern="1200" dirty="0" smtClean="0">
              <a:solidFill>
                <a:schemeClr val="tx2">
                  <a:lumMod val="20000"/>
                  <a:lumOff val="80000"/>
                </a:schemeClr>
              </a:solidFill>
              <a:latin typeface="楷体_GB2312" pitchFamily="49" charset="-122"/>
              <a:ea typeface="楷体_GB2312" pitchFamily="49" charset="-122"/>
            </a:rPr>
            <a:t>时间安排</a:t>
          </a:r>
          <a:endParaRPr lang="zh-CN" altLang="en-US" sz="2800" b="1" kern="1200" dirty="0">
            <a:solidFill>
              <a:schemeClr val="tx2">
                <a:lumMod val="20000"/>
                <a:lumOff val="80000"/>
              </a:schemeClr>
            </a:solidFill>
            <a:latin typeface="楷体_GB2312" pitchFamily="49" charset="-122"/>
            <a:ea typeface="楷体_GB2312" pitchFamily="49" charset="-122"/>
          </a:endParaRPr>
        </a:p>
      </dsp:txBody>
      <dsp:txXfrm>
        <a:off x="0" y="1247041"/>
        <a:ext cx="7128792" cy="1076400"/>
      </dsp:txXfrm>
    </dsp:sp>
    <dsp:sp modelId="{3AA14BA7-0D34-456E-A964-6F9566EEFAA9}">
      <dsp:nvSpPr>
        <dsp:cNvPr id="0" name=""/>
        <dsp:cNvSpPr/>
      </dsp:nvSpPr>
      <dsp:spPr>
        <a:xfrm>
          <a:off x="35" y="2286310"/>
          <a:ext cx="5400558" cy="1216800"/>
        </a:xfrm>
        <a:prstGeom prst="roundRect">
          <a:avLst/>
        </a:prstGeom>
        <a:gradFill flip="none" rotWithShape="0">
          <a:gsLst>
            <a:gs pos="0">
              <a:srgbClr val="0070C0">
                <a:shade val="30000"/>
                <a:satMod val="115000"/>
              </a:srgbClr>
            </a:gs>
            <a:gs pos="50000">
              <a:srgbClr val="0070C0">
                <a:shade val="67500"/>
                <a:satMod val="115000"/>
              </a:srgbClr>
            </a:gs>
            <a:gs pos="100000">
              <a:srgbClr val="0070C0">
                <a:shade val="100000"/>
                <a:satMod val="115000"/>
              </a:srgbClr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kern="1200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（二）基本单位定报</a:t>
          </a:r>
          <a:endParaRPr lang="zh-CN" altLang="en-US" sz="3600" b="1" kern="1200" dirty="0">
            <a:solidFill>
              <a:schemeClr val="tx2">
                <a:lumMod val="40000"/>
                <a:lumOff val="60000"/>
              </a:schemeClr>
            </a:solidFill>
            <a:latin typeface="楷体_GB2312" pitchFamily="49" charset="-122"/>
            <a:ea typeface="楷体_GB2312" pitchFamily="49" charset="-122"/>
          </a:endParaRPr>
        </a:p>
      </dsp:txBody>
      <dsp:txXfrm>
        <a:off x="59434" y="2345709"/>
        <a:ext cx="5281760" cy="1098002"/>
      </dsp:txXfrm>
    </dsp:sp>
    <dsp:sp modelId="{D4566F4C-AA41-42E4-847D-7587C9AB3816}">
      <dsp:nvSpPr>
        <dsp:cNvPr id="0" name=""/>
        <dsp:cNvSpPr/>
      </dsp:nvSpPr>
      <dsp:spPr>
        <a:xfrm>
          <a:off x="0" y="3540241"/>
          <a:ext cx="7128792" cy="1110037"/>
        </a:xfrm>
        <a:prstGeom prst="rect">
          <a:avLst/>
        </a:prstGeom>
        <a:gradFill flip="none" rotWithShape="0">
          <a:gsLst>
            <a:gs pos="0">
              <a:srgbClr val="0070C0">
                <a:shade val="30000"/>
                <a:satMod val="115000"/>
              </a:srgbClr>
            </a:gs>
            <a:gs pos="50000">
              <a:srgbClr val="0070C0">
                <a:shade val="67500"/>
                <a:satMod val="115000"/>
              </a:srgbClr>
            </a:gs>
            <a:gs pos="100000">
              <a:srgbClr val="0070C0">
                <a:shade val="100000"/>
                <a:satMod val="115000"/>
              </a:srgbClr>
            </a:gs>
          </a:gsLst>
          <a:lin ang="27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6339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b="1" kern="1200" dirty="0" smtClean="0">
              <a:solidFill>
                <a:schemeClr val="tx2">
                  <a:lumMod val="20000"/>
                  <a:lumOff val="80000"/>
                </a:schemeClr>
              </a:solidFill>
              <a:latin typeface="华文楷体" pitchFamily="2" charset="-122"/>
              <a:ea typeface="华文楷体" pitchFamily="2" charset="-122"/>
            </a:rPr>
            <a:t>调查内容      </a:t>
          </a:r>
          <a:r>
            <a:rPr lang="en-US" altLang="en-US" sz="2800" b="1" kern="1200" dirty="0" smtClean="0">
              <a:solidFill>
                <a:schemeClr val="tx2">
                  <a:lumMod val="20000"/>
                  <a:lumOff val="80000"/>
                </a:schemeClr>
              </a:solidFill>
              <a:latin typeface="华文楷体" pitchFamily="2" charset="-122"/>
              <a:ea typeface="华文楷体" pitchFamily="2" charset="-122"/>
            </a:rPr>
            <a:t>•</a:t>
          </a:r>
          <a:r>
            <a:rPr lang="zh-CN" altLang="en-US" sz="2800" b="1" kern="1200" dirty="0" smtClean="0">
              <a:solidFill>
                <a:schemeClr val="tx2">
                  <a:lumMod val="20000"/>
                  <a:lumOff val="80000"/>
                </a:schemeClr>
              </a:solidFill>
              <a:latin typeface="华文楷体" pitchFamily="2" charset="-122"/>
              <a:ea typeface="华文楷体" pitchFamily="2" charset="-122"/>
            </a:rPr>
            <a:t>调查方式</a:t>
          </a:r>
          <a:endParaRPr lang="zh-CN" altLang="en-US" sz="2800" b="1" kern="1200" dirty="0">
            <a:solidFill>
              <a:schemeClr val="tx2">
                <a:lumMod val="20000"/>
                <a:lumOff val="80000"/>
              </a:schemeClr>
            </a:solidFill>
            <a:latin typeface="华文楷体" pitchFamily="2" charset="-122"/>
            <a:ea typeface="华文楷体" pitchFamily="2" charset="-122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2800" b="1" kern="1200" dirty="0" smtClean="0">
              <a:solidFill>
                <a:schemeClr val="tx2">
                  <a:lumMod val="20000"/>
                  <a:lumOff val="80000"/>
                </a:schemeClr>
              </a:solidFill>
              <a:latin typeface="华文楷体" pitchFamily="2" charset="-122"/>
              <a:ea typeface="华文楷体" pitchFamily="2" charset="-122"/>
            </a:rPr>
            <a:t>调查要求      </a:t>
          </a:r>
          <a:endParaRPr lang="zh-CN" altLang="en-US" sz="2800" b="1" kern="1200" dirty="0">
            <a:solidFill>
              <a:schemeClr val="tx2">
                <a:lumMod val="20000"/>
                <a:lumOff val="80000"/>
              </a:schemeClr>
            </a:solidFill>
            <a:latin typeface="华文楷体" pitchFamily="2" charset="-122"/>
            <a:ea typeface="华文楷体" pitchFamily="2" charset="-122"/>
          </a:endParaRPr>
        </a:p>
      </dsp:txBody>
      <dsp:txXfrm>
        <a:off x="0" y="3540241"/>
        <a:ext cx="7128792" cy="11100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4043EB-91AE-4E7E-BD13-A2692A8E52B3}">
      <dsp:nvSpPr>
        <dsp:cNvPr id="0" name=""/>
        <dsp:cNvSpPr/>
      </dsp:nvSpPr>
      <dsp:spPr>
        <a:xfrm rot="5400000">
          <a:off x="4587008" y="-1814655"/>
          <a:ext cx="878286" cy="4730496"/>
        </a:xfrm>
        <a:prstGeom prst="round2Same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80010" rIns="160020" bIns="80010" numCol="1" spcCol="1270" anchor="ctr" anchorCtr="0">
          <a:noAutofit/>
        </a:bodyPr>
        <a:lstStyle/>
        <a:p>
          <a:pPr marL="285750" lvl="1" indent="-285750" algn="l" defTabSz="1866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4200" b="1" kern="1200" dirty="0" smtClean="0">
              <a:solidFill>
                <a:schemeClr val="accent2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rPr>
            <a:t>调查单位填报</a:t>
          </a:r>
          <a:endParaRPr lang="zh-CN" altLang="en-US" sz="4200" b="1" kern="1200" dirty="0">
            <a:solidFill>
              <a:schemeClr val="accent2">
                <a:lumMod val="50000"/>
              </a:schemeClr>
            </a:solidFill>
            <a:latin typeface="楷体_GB2312" pitchFamily="49" charset="-122"/>
            <a:ea typeface="楷体_GB2312" pitchFamily="49" charset="-122"/>
          </a:endParaRPr>
        </a:p>
      </dsp:txBody>
      <dsp:txXfrm rot="-5400000">
        <a:off x="2660903" y="154324"/>
        <a:ext cx="4687622" cy="792538"/>
      </dsp:txXfrm>
    </dsp:sp>
    <dsp:sp modelId="{FDF0D1A3-2EDD-4BE4-887A-023A45EA1D89}">
      <dsp:nvSpPr>
        <dsp:cNvPr id="0" name=""/>
        <dsp:cNvSpPr/>
      </dsp:nvSpPr>
      <dsp:spPr>
        <a:xfrm>
          <a:off x="0" y="1663"/>
          <a:ext cx="2660904" cy="1097858"/>
        </a:xfrm>
        <a:prstGeom prst="roundRect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900" kern="1200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2014</a:t>
          </a:r>
          <a:r>
            <a:rPr lang="zh-CN" altLang="en-US" sz="2900" kern="1200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年</a:t>
          </a:r>
          <a:r>
            <a:rPr lang="en-US" altLang="zh-CN" sz="2900" kern="1200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2</a:t>
          </a:r>
          <a:r>
            <a:rPr lang="zh-CN" altLang="en-US" sz="2900" kern="1200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月</a:t>
          </a:r>
          <a:r>
            <a:rPr lang="en-US" altLang="zh-CN" sz="2900" kern="1200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28</a:t>
          </a:r>
          <a:r>
            <a:rPr lang="zh-CN" altLang="en-US" sz="2900" kern="1200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日前</a:t>
          </a:r>
          <a:endParaRPr lang="zh-CN" altLang="en-US" sz="2900" kern="1200" dirty="0">
            <a:solidFill>
              <a:schemeClr val="tx2">
                <a:lumMod val="40000"/>
                <a:lumOff val="60000"/>
              </a:schemeClr>
            </a:solidFill>
            <a:latin typeface="楷体_GB2312" pitchFamily="49" charset="-122"/>
            <a:ea typeface="楷体_GB2312" pitchFamily="49" charset="-122"/>
          </a:endParaRPr>
        </a:p>
      </dsp:txBody>
      <dsp:txXfrm>
        <a:off x="53593" y="55256"/>
        <a:ext cx="2553718" cy="990672"/>
      </dsp:txXfrm>
    </dsp:sp>
    <dsp:sp modelId="{D903F5EC-B590-4CED-A43C-38C673FE867E}">
      <dsp:nvSpPr>
        <dsp:cNvPr id="0" name=""/>
        <dsp:cNvSpPr/>
      </dsp:nvSpPr>
      <dsp:spPr>
        <a:xfrm rot="5400000">
          <a:off x="4587008" y="-661904"/>
          <a:ext cx="878286" cy="4730496"/>
        </a:xfrm>
        <a:prstGeom prst="round2SameRect">
          <a:avLst/>
        </a:prstGeom>
        <a:solidFill>
          <a:schemeClr val="accent1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80010" rIns="160020" bIns="80010" numCol="1" spcCol="1270" anchor="ctr" anchorCtr="0">
          <a:noAutofit/>
        </a:bodyPr>
        <a:lstStyle/>
        <a:p>
          <a:pPr marL="285750" lvl="1" indent="-285750" algn="l" defTabSz="1866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4200" b="1" kern="1200" dirty="0" smtClean="0">
              <a:solidFill>
                <a:schemeClr val="accent2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rPr>
            <a:t>区县验收</a:t>
          </a:r>
          <a:endParaRPr lang="zh-CN" altLang="en-US" sz="4200" b="1" kern="1200" dirty="0">
            <a:solidFill>
              <a:schemeClr val="accent2">
                <a:lumMod val="50000"/>
              </a:schemeClr>
            </a:solidFill>
            <a:latin typeface="楷体_GB2312" pitchFamily="49" charset="-122"/>
            <a:ea typeface="楷体_GB2312" pitchFamily="49" charset="-122"/>
          </a:endParaRPr>
        </a:p>
      </dsp:txBody>
      <dsp:txXfrm rot="-5400000">
        <a:off x="2660903" y="1307075"/>
        <a:ext cx="4687622" cy="792538"/>
      </dsp:txXfrm>
    </dsp:sp>
    <dsp:sp modelId="{7334C071-BE28-4FAB-A296-9611F3915820}">
      <dsp:nvSpPr>
        <dsp:cNvPr id="0" name=""/>
        <dsp:cNvSpPr/>
      </dsp:nvSpPr>
      <dsp:spPr>
        <a:xfrm>
          <a:off x="0" y="1154414"/>
          <a:ext cx="2660904" cy="1097858"/>
        </a:xfrm>
        <a:prstGeom prst="roundRect">
          <a:avLst/>
        </a:prstGeom>
        <a:solidFill>
          <a:schemeClr val="accent6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900" kern="1200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2014</a:t>
          </a:r>
          <a:r>
            <a:rPr lang="zh-CN" altLang="en-US" sz="2900" kern="1200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年</a:t>
          </a:r>
          <a:r>
            <a:rPr lang="en-US" altLang="zh-CN" sz="2900" kern="1200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3</a:t>
          </a:r>
          <a:r>
            <a:rPr lang="zh-CN" altLang="en-US" sz="2900" kern="1200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月</a:t>
          </a:r>
          <a:r>
            <a:rPr lang="en-US" altLang="zh-CN" sz="2900" kern="1200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19</a:t>
          </a:r>
          <a:r>
            <a:rPr lang="zh-CN" altLang="en-US" sz="2900" kern="1200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日前</a:t>
          </a:r>
          <a:endParaRPr lang="zh-CN" altLang="en-US" sz="2900" kern="1200" dirty="0">
            <a:solidFill>
              <a:schemeClr val="tx2">
                <a:lumMod val="40000"/>
                <a:lumOff val="60000"/>
              </a:schemeClr>
            </a:solidFill>
            <a:latin typeface="楷体_GB2312" pitchFamily="49" charset="-122"/>
            <a:ea typeface="楷体_GB2312" pitchFamily="49" charset="-122"/>
          </a:endParaRPr>
        </a:p>
      </dsp:txBody>
      <dsp:txXfrm>
        <a:off x="53593" y="1208007"/>
        <a:ext cx="2553718" cy="990672"/>
      </dsp:txXfrm>
    </dsp:sp>
    <dsp:sp modelId="{CE8A765E-662D-4FB9-8395-8AE318766EB3}">
      <dsp:nvSpPr>
        <dsp:cNvPr id="0" name=""/>
        <dsp:cNvSpPr/>
      </dsp:nvSpPr>
      <dsp:spPr>
        <a:xfrm rot="5400000">
          <a:off x="4587008" y="490847"/>
          <a:ext cx="878286" cy="4730496"/>
        </a:xfrm>
        <a:prstGeom prst="round2Same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80010" rIns="160020" bIns="80010" numCol="1" spcCol="1270" anchor="ctr" anchorCtr="0">
          <a:noAutofit/>
        </a:bodyPr>
        <a:lstStyle/>
        <a:p>
          <a:pPr marL="285750" lvl="1" indent="-285750" algn="l" defTabSz="1866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4200" b="1" kern="1200" dirty="0" smtClean="0">
              <a:solidFill>
                <a:schemeClr val="accent2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rPr>
            <a:t>市局总队验收</a:t>
          </a:r>
          <a:endParaRPr lang="zh-CN" altLang="en-US" sz="4200" b="1" kern="1200" dirty="0">
            <a:solidFill>
              <a:schemeClr val="accent2">
                <a:lumMod val="50000"/>
              </a:schemeClr>
            </a:solidFill>
            <a:latin typeface="楷体_GB2312" pitchFamily="49" charset="-122"/>
            <a:ea typeface="楷体_GB2312" pitchFamily="49" charset="-122"/>
          </a:endParaRPr>
        </a:p>
      </dsp:txBody>
      <dsp:txXfrm rot="-5400000">
        <a:off x="2660903" y="2459826"/>
        <a:ext cx="4687622" cy="792538"/>
      </dsp:txXfrm>
    </dsp:sp>
    <dsp:sp modelId="{B69BA454-958D-4332-9120-0CB97FD17524}">
      <dsp:nvSpPr>
        <dsp:cNvPr id="0" name=""/>
        <dsp:cNvSpPr/>
      </dsp:nvSpPr>
      <dsp:spPr>
        <a:xfrm>
          <a:off x="0" y="2307166"/>
          <a:ext cx="2660904" cy="1097858"/>
        </a:xfrm>
        <a:prstGeom prst="roundRect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900" kern="1200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2014</a:t>
          </a:r>
          <a:r>
            <a:rPr lang="zh-CN" altLang="en-US" sz="2900" kern="1200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年</a:t>
          </a:r>
          <a:r>
            <a:rPr lang="en-US" altLang="zh-CN" sz="2900" kern="1200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4</a:t>
          </a:r>
          <a:r>
            <a:rPr lang="zh-CN" altLang="en-US" sz="2900" kern="1200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月</a:t>
          </a:r>
          <a:r>
            <a:rPr lang="en-US" altLang="zh-CN" sz="2900" kern="1200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15</a:t>
          </a:r>
          <a:r>
            <a:rPr lang="zh-CN" altLang="en-US" sz="2900" kern="1200" dirty="0" smtClean="0">
              <a:solidFill>
                <a:schemeClr val="tx2">
                  <a:lumMod val="40000"/>
                  <a:lumOff val="60000"/>
                </a:schemeClr>
              </a:solidFill>
              <a:latin typeface="楷体_GB2312" pitchFamily="49" charset="-122"/>
              <a:ea typeface="楷体_GB2312" pitchFamily="49" charset="-122"/>
            </a:rPr>
            <a:t>日前</a:t>
          </a:r>
          <a:endParaRPr lang="zh-CN" altLang="en-US" sz="2900" kern="1200" dirty="0">
            <a:solidFill>
              <a:schemeClr val="tx2">
                <a:lumMod val="40000"/>
                <a:lumOff val="60000"/>
              </a:schemeClr>
            </a:solidFill>
            <a:latin typeface="楷体_GB2312" pitchFamily="49" charset="-122"/>
            <a:ea typeface="楷体_GB2312" pitchFamily="49" charset="-122"/>
          </a:endParaRPr>
        </a:p>
      </dsp:txBody>
      <dsp:txXfrm>
        <a:off x="53593" y="2360759"/>
        <a:ext cx="2553718" cy="9906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061BE809-346A-4638-A3BF-13C41EA1AF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10221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25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25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D55F704-4D95-44F2-8A11-716A36A6490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65672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00DD0-C12C-42CC-8C19-4E9F178CAA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141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ECB9E-D969-4360-B39A-32AD834467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427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0350" y="609600"/>
            <a:ext cx="184785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6800" y="609600"/>
            <a:ext cx="539115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388E5-2C0D-4234-ABCB-E1DDA6CF96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6208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609600"/>
            <a:ext cx="7391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195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838700" y="1981200"/>
            <a:ext cx="36195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838700" y="4114800"/>
            <a:ext cx="36195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1391AC-41A6-4FFC-B25A-9B02AC387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703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609600"/>
            <a:ext cx="7391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195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38700" y="1981200"/>
            <a:ext cx="36195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7E83A-77A9-4724-955E-E53D66CAAE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9774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066800" y="609600"/>
            <a:ext cx="7391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313D62-18A1-430E-9A1A-60AC591548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6026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E0EC2-D40F-4D25-A64B-22573DC77A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356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938629-5693-4F9F-86CE-7C178E307E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968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195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38700" y="1981200"/>
            <a:ext cx="36195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F75F3-E0F4-43A1-B9CD-F0B3742FB17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7001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952A7-9CBE-4E56-901D-4573F01083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085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79A23-1903-41E2-904A-52A37A8585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710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F4F00-2FBC-4CAD-AC6E-038DD8D9BF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18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A1CE2-43CE-4E48-9D8D-5EBFAED66C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649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093234-220B-4CEF-BDBB-25C0BA6527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974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609600"/>
            <a:ext cx="7391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391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1750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82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400" b="0" smtClean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175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1" sz="1400" b="0" smtClean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175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400" b="0" smtClean="0">
                <a:latin typeface="+mn-lt"/>
              </a:defRPr>
            </a:lvl1pPr>
          </a:lstStyle>
          <a:p>
            <a:pPr>
              <a:defRPr/>
            </a:pPr>
            <a:fld id="{91B0AF85-0445-4C3E-B4BA-54EE13B1093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28900" y="4941888"/>
            <a:ext cx="5759524" cy="863376"/>
          </a:xfrm>
        </p:spPr>
        <p:txBody>
          <a:bodyPr/>
          <a:lstStyle/>
          <a:p>
            <a:pPr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丰台区统计局调查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队</a:t>
            </a:r>
            <a:endParaRPr lang="zh-CN" altLang="en-US" sz="28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2013</a:t>
            </a:r>
            <a:r>
              <a:rPr lang="zh-CN" altLang="en-US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月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179512" y="1844823"/>
            <a:ext cx="9144000" cy="3168353"/>
          </a:xfrm>
        </p:spPr>
        <p:txBody>
          <a:bodyPr/>
          <a:lstStyle/>
          <a:p>
            <a:r>
              <a:rPr lang="zh-CN" altLang="en-US" sz="5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基本单位统计年定</a:t>
            </a:r>
            <a:r>
              <a:rPr lang="zh-CN" altLang="en-US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报</a:t>
            </a:r>
            <a:r>
              <a:rPr lang="zh-CN" altLang="en-US" sz="5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报表</a:t>
            </a:r>
            <a:br>
              <a:rPr lang="zh-CN" altLang="en-US" sz="5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4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4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2013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zh-CN" altLang="en-US" sz="4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统计年报和</a:t>
            </a:r>
            <a:r>
              <a:rPr lang="en-US" altLang="zh-CN" sz="4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2014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zh-CN" altLang="en-US" sz="4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统计定报）</a:t>
            </a:r>
            <a:r>
              <a:rPr lang="zh-CN" alt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</a:b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901700" y="116632"/>
            <a:ext cx="7270700" cy="935881"/>
          </a:xfrm>
        </p:spPr>
        <p:txBody>
          <a:bodyPr/>
          <a:lstStyle/>
          <a:p>
            <a:pPr algn="l"/>
            <a:r>
              <a:rPr lang="zh-CN" altLang="en-US" dirty="0">
                <a:latin typeface="黑体" pitchFamily="2" charset="-122"/>
                <a:ea typeface="黑体" pitchFamily="2" charset="-122"/>
              </a:rPr>
              <a:t>二、年报制度主要变化</a:t>
            </a:r>
          </a:p>
        </p:txBody>
      </p:sp>
      <p:pic>
        <p:nvPicPr>
          <p:cNvPr id="12" name="Picture 3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52735"/>
            <a:ext cx="8100392" cy="5779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6279909" y="1674046"/>
            <a:ext cx="2664717" cy="198041"/>
          </a:xfrm>
          <a:prstGeom prst="rect">
            <a:avLst/>
          </a:prstGeom>
          <a:noFill/>
          <a:ln w="38100" algn="ctr">
            <a:solidFill>
              <a:srgbClr val="FE44AE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4860032" y="2970240"/>
            <a:ext cx="2592388" cy="935037"/>
          </a:xfrm>
          <a:prstGeom prst="wedgeRoundRectCallout">
            <a:avLst>
              <a:gd name="adj1" fmla="val 75201"/>
              <a:gd name="adj2" fmla="val -156666"/>
              <a:gd name="adj3" fmla="val 16667"/>
            </a:avLst>
          </a:prstGeom>
          <a:solidFill>
            <a:srgbClr val="D486B4"/>
          </a:solidFill>
          <a:ln w="38100" algn="ctr">
            <a:solidFill>
              <a:schemeClr val="accent4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原表号</a:t>
            </a:r>
            <a:r>
              <a:rPr lang="en-US" altLang="zh-CN" sz="3200" b="1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101-1</a:t>
            </a:r>
            <a:endParaRPr lang="zh-CN" altLang="en-US" sz="3200" b="1" dirty="0">
              <a:solidFill>
                <a:schemeClr val="accent4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764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0"/>
            <a:ext cx="96123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9220" name="Oval 4"/>
          <p:cNvSpPr>
            <a:spLocks noChangeArrowheads="1"/>
          </p:cNvSpPr>
          <p:nvPr/>
        </p:nvSpPr>
        <p:spPr bwMode="auto">
          <a:xfrm>
            <a:off x="971550" y="3357563"/>
            <a:ext cx="863600" cy="287337"/>
          </a:xfrm>
          <a:prstGeom prst="ellipse">
            <a:avLst/>
          </a:prstGeom>
          <a:noFill/>
          <a:ln w="38100" algn="ctr">
            <a:solidFill>
              <a:srgbClr val="FE44A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89221" name="AutoShape 5"/>
          <p:cNvSpPr>
            <a:spLocks noChangeArrowheads="1"/>
          </p:cNvSpPr>
          <p:nvPr/>
        </p:nvSpPr>
        <p:spPr bwMode="auto">
          <a:xfrm>
            <a:off x="5364163" y="2060575"/>
            <a:ext cx="2881312" cy="646113"/>
          </a:xfrm>
          <a:prstGeom prst="wedgeRoundRectCallout">
            <a:avLst>
              <a:gd name="adj1" fmla="val -58815"/>
              <a:gd name="adj2" fmla="val 197176"/>
              <a:gd name="adj3" fmla="val 16667"/>
            </a:avLst>
          </a:prstGeom>
          <a:solidFill>
            <a:srgbClr val="D486B4"/>
          </a:solidFill>
          <a:ln w="38100" algn="ctr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删除：</a:t>
            </a:r>
            <a:r>
              <a:rPr lang="en-US" altLang="zh-CN" sz="20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D </a:t>
            </a:r>
            <a:r>
              <a:rPr lang="zh-CN" altLang="en-US" sz="20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运输邮电业</a:t>
            </a:r>
          </a:p>
        </p:txBody>
      </p:sp>
      <p:sp>
        <p:nvSpPr>
          <p:cNvPr id="1289222" name="AutoShape 6"/>
          <p:cNvSpPr>
            <a:spLocks noChangeArrowheads="1"/>
          </p:cNvSpPr>
          <p:nvPr/>
        </p:nvSpPr>
        <p:spPr bwMode="auto">
          <a:xfrm>
            <a:off x="1908175" y="4365625"/>
            <a:ext cx="2881313" cy="646113"/>
          </a:xfrm>
          <a:prstGeom prst="wedgeRoundRectCallout">
            <a:avLst>
              <a:gd name="adj1" fmla="val 579"/>
              <a:gd name="adj2" fmla="val -85625"/>
              <a:gd name="adj3" fmla="val 16667"/>
            </a:avLst>
          </a:prstGeom>
          <a:solidFill>
            <a:srgbClr val="D486B4"/>
          </a:solidFill>
          <a:ln w="38100" algn="ctr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anchor="ctr"/>
          <a:lstStyle/>
          <a:p>
            <a:pPr algn="ctr"/>
            <a:r>
              <a:rPr lang="en-US" altLang="zh-CN" sz="20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D </a:t>
            </a:r>
            <a:r>
              <a:rPr lang="zh-CN" altLang="en-US" sz="20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运输邮电</a:t>
            </a:r>
            <a:r>
              <a:rPr lang="zh-CN" altLang="en-US" sz="20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业 加入</a:t>
            </a:r>
            <a:r>
              <a:rPr lang="en-US" altLang="zh-CN" sz="20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F</a:t>
            </a:r>
            <a:endParaRPr lang="zh-CN" altLang="en-US" sz="2000" dirty="0">
              <a:solidFill>
                <a:schemeClr val="accent4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89223" name="AutoShape 7"/>
          <p:cNvSpPr>
            <a:spLocks noChangeArrowheads="1"/>
          </p:cNvSpPr>
          <p:nvPr/>
        </p:nvSpPr>
        <p:spPr bwMode="auto">
          <a:xfrm>
            <a:off x="5292725" y="4292600"/>
            <a:ext cx="2881313" cy="646113"/>
          </a:xfrm>
          <a:prstGeom prst="wedgeRoundRectCallout">
            <a:avLst>
              <a:gd name="adj1" fmla="val -72588"/>
              <a:gd name="adj2" fmla="val -92505"/>
              <a:gd name="adj3" fmla="val 16667"/>
            </a:avLst>
          </a:prstGeom>
          <a:solidFill>
            <a:srgbClr val="D486B4"/>
          </a:solidFill>
          <a:ln w="38100" algn="ctr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anchor="ctr"/>
          <a:lstStyle/>
          <a:p>
            <a:pPr algn="ctr"/>
            <a:r>
              <a:rPr lang="en-US" altLang="zh-CN" sz="20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U</a:t>
            </a:r>
            <a:r>
              <a:rPr lang="zh-CN" altLang="en-US" sz="20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其他</a:t>
            </a:r>
            <a:r>
              <a:rPr lang="zh-CN" altLang="en-US" sz="20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：金融业</a:t>
            </a:r>
          </a:p>
        </p:txBody>
      </p:sp>
      <p:sp>
        <p:nvSpPr>
          <p:cNvPr id="1289225" name="Rectangle 9"/>
          <p:cNvSpPr>
            <a:spLocks noChangeArrowheads="1"/>
          </p:cNvSpPr>
          <p:nvPr/>
        </p:nvSpPr>
        <p:spPr bwMode="auto">
          <a:xfrm>
            <a:off x="2843808" y="3862330"/>
            <a:ext cx="1152128" cy="216297"/>
          </a:xfrm>
          <a:prstGeom prst="rect">
            <a:avLst/>
          </a:prstGeom>
          <a:noFill/>
          <a:ln w="38100" algn="ctr">
            <a:solidFill>
              <a:srgbClr val="FE44AE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89227" name="AutoShape 11"/>
          <p:cNvSpPr>
            <a:spLocks noChangeArrowheads="1"/>
          </p:cNvSpPr>
          <p:nvPr/>
        </p:nvSpPr>
        <p:spPr bwMode="auto">
          <a:xfrm>
            <a:off x="2484438" y="5661025"/>
            <a:ext cx="5832475" cy="576263"/>
          </a:xfrm>
          <a:prstGeom prst="roundRect">
            <a:avLst>
              <a:gd name="adj" fmla="val 16667"/>
            </a:avLst>
          </a:prstGeom>
          <a:solidFill>
            <a:srgbClr val="D486B4"/>
          </a:solidFill>
          <a:ln w="38100" algn="ctr">
            <a:solidFill>
              <a:schemeClr val="accent4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zh-CN" altLang="en-US" sz="2000" dirty="0">
                <a:solidFill>
                  <a:schemeClr val="accent4">
                    <a:lumMod val="25000"/>
                  </a:schemeClr>
                </a:solidFill>
                <a:ea typeface="楷体_GB2312" pitchFamily="49" charset="-122"/>
              </a:rPr>
              <a:t>北京要求：注册地与经营地是否一致都要填写</a:t>
            </a:r>
          </a:p>
          <a:p>
            <a:pPr algn="ctr"/>
            <a:r>
              <a:rPr lang="zh-CN" altLang="en-US" sz="2000" dirty="0">
                <a:solidFill>
                  <a:schemeClr val="accent4">
                    <a:lumMod val="25000"/>
                  </a:schemeClr>
                </a:solidFill>
                <a:ea typeface="楷体_GB2312" pitchFamily="49" charset="-122"/>
              </a:rPr>
              <a:t>（名录库衔接要求）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195388" y="5668963"/>
            <a:ext cx="7632700" cy="865187"/>
          </a:xfrm>
          <a:prstGeom prst="rect">
            <a:avLst/>
          </a:prstGeom>
          <a:noFill/>
          <a:ln w="38100" algn="ctr">
            <a:solidFill>
              <a:srgbClr val="FE44AE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63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9220" grpId="0" animBg="1"/>
      <p:bldP spid="1289221" grpId="0" animBg="1"/>
      <p:bldP spid="1289222" grpId="0" animBg="1"/>
      <p:bldP spid="1289223" grpId="0" animBg="1"/>
      <p:bldP spid="1289225" grpId="0" animBg="1"/>
      <p:bldP spid="1289227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5575" name="Oval 7"/>
          <p:cNvSpPr>
            <a:spLocks noChangeArrowheads="1"/>
          </p:cNvSpPr>
          <p:nvPr/>
        </p:nvSpPr>
        <p:spPr bwMode="auto">
          <a:xfrm>
            <a:off x="468313" y="3068638"/>
            <a:ext cx="2879725" cy="504825"/>
          </a:xfrm>
          <a:prstGeom prst="ellipse">
            <a:avLst/>
          </a:prstGeom>
          <a:noFill/>
          <a:ln w="38100" algn="ctr">
            <a:solidFill>
              <a:srgbClr val="FE44A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6" name="Line 8"/>
          <p:cNvSpPr>
            <a:spLocks noChangeShapeType="1"/>
          </p:cNvSpPr>
          <p:nvPr/>
        </p:nvSpPr>
        <p:spPr bwMode="auto">
          <a:xfrm>
            <a:off x="3995738" y="5445125"/>
            <a:ext cx="1655762" cy="0"/>
          </a:xfrm>
          <a:prstGeom prst="line">
            <a:avLst/>
          </a:prstGeom>
          <a:noFill/>
          <a:ln w="38100">
            <a:solidFill>
              <a:srgbClr val="FE44A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7" name="Line 9"/>
          <p:cNvSpPr>
            <a:spLocks noChangeShapeType="1"/>
          </p:cNvSpPr>
          <p:nvPr/>
        </p:nvSpPr>
        <p:spPr bwMode="auto">
          <a:xfrm>
            <a:off x="3995738" y="6237288"/>
            <a:ext cx="1800225" cy="0"/>
          </a:xfrm>
          <a:prstGeom prst="line">
            <a:avLst/>
          </a:prstGeom>
          <a:noFill/>
          <a:ln w="38100">
            <a:solidFill>
              <a:srgbClr val="FE44A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05578" name="AutoShape 10"/>
          <p:cNvSpPr>
            <a:spLocks noChangeArrowheads="1"/>
          </p:cNvSpPr>
          <p:nvPr/>
        </p:nvSpPr>
        <p:spPr bwMode="auto">
          <a:xfrm>
            <a:off x="3203575" y="2420938"/>
            <a:ext cx="1512888" cy="576262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D486B4"/>
          </a:solidFill>
          <a:ln w="38100" algn="ctr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anchor="ctr"/>
          <a:lstStyle/>
          <a:p>
            <a:pPr algn="ctr"/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ea typeface="楷体_GB2312" pitchFamily="49" charset="-122"/>
              </a:rPr>
              <a:t>增加</a:t>
            </a: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5651500" y="3760625"/>
            <a:ext cx="3168972" cy="1656184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D486B4"/>
          </a:solidFill>
          <a:ln w="38100" algn="ctr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anchor="ctr"/>
          <a:lstStyle/>
          <a:p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电话分机号</a:t>
            </a:r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传真分机号</a:t>
            </a:r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移</a:t>
            </a:r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至“固定电话”和“传真号码”后</a:t>
            </a:r>
            <a:endParaRPr lang="zh-CN" altLang="en-US" sz="2400" dirty="0">
              <a:solidFill>
                <a:schemeClr val="accent4">
                  <a:lumMod val="25000"/>
                </a:schemeClr>
              </a:solidFill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060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5575" grpId="0" animBg="1"/>
      <p:bldP spid="18436" grpId="0" animBg="1"/>
      <p:bldP spid="18437" grpId="0" animBg="1"/>
      <p:bldP spid="1005578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58"/>
            <a:ext cx="9143999" cy="6965650"/>
          </a:xfrm>
          <a:prstGeom prst="rect">
            <a:avLst/>
          </a:prstGeom>
        </p:spPr>
      </p:pic>
      <p:sp>
        <p:nvSpPr>
          <p:cNvPr id="1290247" name="Oval 7"/>
          <p:cNvSpPr>
            <a:spLocks noChangeArrowheads="1"/>
          </p:cNvSpPr>
          <p:nvPr/>
        </p:nvSpPr>
        <p:spPr bwMode="auto">
          <a:xfrm>
            <a:off x="468313" y="4076700"/>
            <a:ext cx="1655762" cy="504825"/>
          </a:xfrm>
          <a:prstGeom prst="ellipse">
            <a:avLst/>
          </a:prstGeom>
          <a:noFill/>
          <a:ln w="38100" algn="ctr">
            <a:solidFill>
              <a:srgbClr val="FE44A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90248" name="AutoShape 8"/>
          <p:cNvSpPr>
            <a:spLocks noChangeArrowheads="1"/>
          </p:cNvSpPr>
          <p:nvPr/>
        </p:nvSpPr>
        <p:spPr bwMode="auto">
          <a:xfrm>
            <a:off x="2124075" y="1341438"/>
            <a:ext cx="5688013" cy="2663825"/>
          </a:xfrm>
          <a:prstGeom prst="wedgeRoundRectCallout">
            <a:avLst>
              <a:gd name="adj1" fmla="val -47935"/>
              <a:gd name="adj2" fmla="val 55958"/>
              <a:gd name="adj3" fmla="val 16667"/>
            </a:avLst>
          </a:prstGeom>
          <a:solidFill>
            <a:srgbClr val="D486B4"/>
          </a:solidFill>
          <a:ln w="38100" algn="ctr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anchor="ctr"/>
          <a:lstStyle/>
          <a:p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（免</a:t>
            </a:r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填</a:t>
            </a:r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项）</a:t>
            </a:r>
            <a:endParaRPr lang="zh-CN" altLang="en-US" sz="2400" dirty="0">
              <a:solidFill>
                <a:schemeClr val="accent4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集团母公司（京外有法人）；</a:t>
            </a:r>
          </a:p>
          <a:p>
            <a:r>
              <a:rPr lang="en-US" altLang="zh-CN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金融机构总部（在京、地区）；</a:t>
            </a:r>
          </a:p>
          <a:p>
            <a:r>
              <a:rPr lang="en-US" altLang="zh-CN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跨国公司地区总部；</a:t>
            </a:r>
          </a:p>
          <a:p>
            <a:r>
              <a:rPr lang="en-US" altLang="zh-CN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4.1</a:t>
            </a:r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亿元及以上法人（京外有产业）</a:t>
            </a:r>
            <a:r>
              <a:rPr lang="zh-CN" altLang="en-US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1290250" name="Line 10"/>
          <p:cNvSpPr>
            <a:spLocks noChangeShapeType="1"/>
          </p:cNvSpPr>
          <p:nvPr/>
        </p:nvSpPr>
        <p:spPr bwMode="auto">
          <a:xfrm>
            <a:off x="2051050" y="5589240"/>
            <a:ext cx="1657350" cy="0"/>
          </a:xfrm>
          <a:prstGeom prst="line">
            <a:avLst/>
          </a:prstGeom>
          <a:noFill/>
          <a:ln w="38100">
            <a:solidFill>
              <a:srgbClr val="FE44A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90251" name="Line 11"/>
          <p:cNvSpPr>
            <a:spLocks noChangeShapeType="1"/>
          </p:cNvSpPr>
          <p:nvPr/>
        </p:nvSpPr>
        <p:spPr bwMode="auto">
          <a:xfrm>
            <a:off x="1563121" y="6165304"/>
            <a:ext cx="431800" cy="0"/>
          </a:xfrm>
          <a:prstGeom prst="line">
            <a:avLst/>
          </a:prstGeom>
          <a:noFill/>
          <a:ln w="38100">
            <a:solidFill>
              <a:srgbClr val="FE44A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90252" name="Line 12"/>
          <p:cNvSpPr>
            <a:spLocks noChangeShapeType="1"/>
          </p:cNvSpPr>
          <p:nvPr/>
        </p:nvSpPr>
        <p:spPr bwMode="auto">
          <a:xfrm>
            <a:off x="6298293" y="6525344"/>
            <a:ext cx="577963" cy="0"/>
          </a:xfrm>
          <a:prstGeom prst="line">
            <a:avLst/>
          </a:prstGeom>
          <a:noFill/>
          <a:ln w="38100">
            <a:solidFill>
              <a:srgbClr val="FE44A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90253" name="Line 13"/>
          <p:cNvSpPr>
            <a:spLocks noChangeShapeType="1"/>
          </p:cNvSpPr>
          <p:nvPr/>
        </p:nvSpPr>
        <p:spPr bwMode="auto">
          <a:xfrm>
            <a:off x="1476375" y="6813376"/>
            <a:ext cx="503238" cy="0"/>
          </a:xfrm>
          <a:prstGeom prst="line">
            <a:avLst/>
          </a:prstGeom>
          <a:noFill/>
          <a:ln w="38100">
            <a:solidFill>
              <a:srgbClr val="FE44A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90254" name="AutoShape 14"/>
          <p:cNvSpPr>
            <a:spLocks noChangeArrowheads="1"/>
          </p:cNvSpPr>
          <p:nvPr/>
        </p:nvSpPr>
        <p:spPr bwMode="auto">
          <a:xfrm>
            <a:off x="3059113" y="4221163"/>
            <a:ext cx="5834062" cy="1079500"/>
          </a:xfrm>
          <a:prstGeom prst="wedgeRoundRectCallout">
            <a:avLst>
              <a:gd name="adj1" fmla="val -33944"/>
              <a:gd name="adj2" fmla="val 64704"/>
              <a:gd name="adj3" fmla="val 16667"/>
            </a:avLst>
          </a:prstGeom>
          <a:solidFill>
            <a:srgbClr val="D486B4"/>
          </a:solidFill>
          <a:ln w="38100" algn="ctr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anchor="ctr"/>
          <a:lstStyle/>
          <a:p>
            <a:r>
              <a:rPr lang="en-US" altLang="zh-CN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多</a:t>
            </a:r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个股票代码的，</a:t>
            </a:r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填其中一个。</a:t>
            </a:r>
          </a:p>
          <a:p>
            <a:r>
              <a:rPr lang="en-US" altLang="zh-CN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联网直报系统中为</a:t>
            </a:r>
            <a:r>
              <a:rPr lang="en-US" altLang="zh-CN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位（境外需求）</a:t>
            </a:r>
          </a:p>
        </p:txBody>
      </p:sp>
    </p:spTree>
    <p:extLst>
      <p:ext uri="{BB962C8B-B14F-4D97-AF65-F5344CB8AC3E}">
        <p14:creationId xmlns:p14="http://schemas.microsoft.com/office/powerpoint/2010/main" val="392944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47" grpId="0" animBg="1"/>
      <p:bldP spid="1290248" grpId="0" animBg="1"/>
      <p:bldP spid="1290250" grpId="0" animBg="1"/>
      <p:bldP spid="1290251" grpId="0" animBg="1"/>
      <p:bldP spid="1290252" grpId="0" animBg="1"/>
      <p:bldP spid="1290253" grpId="0" animBg="1"/>
      <p:bldP spid="129025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Oval 4"/>
          <p:cNvSpPr>
            <a:spLocks noChangeArrowheads="1"/>
          </p:cNvSpPr>
          <p:nvPr/>
        </p:nvSpPr>
        <p:spPr bwMode="auto">
          <a:xfrm>
            <a:off x="468313" y="188913"/>
            <a:ext cx="2447925" cy="504825"/>
          </a:xfrm>
          <a:prstGeom prst="ellipse">
            <a:avLst/>
          </a:prstGeom>
          <a:noFill/>
          <a:ln w="38100" algn="ctr">
            <a:solidFill>
              <a:srgbClr val="FE44A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4" name="AutoShape 5"/>
          <p:cNvSpPr>
            <a:spLocks noChangeArrowheads="1"/>
          </p:cNvSpPr>
          <p:nvPr/>
        </p:nvSpPr>
        <p:spPr bwMode="auto">
          <a:xfrm>
            <a:off x="2555875" y="836613"/>
            <a:ext cx="3455988" cy="1223962"/>
          </a:xfrm>
          <a:prstGeom prst="wedgeRoundRectCallout">
            <a:avLst>
              <a:gd name="adj1" fmla="val -40815"/>
              <a:gd name="adj2" fmla="val -75810"/>
              <a:gd name="adj3" fmla="val 16667"/>
            </a:avLst>
          </a:prstGeom>
          <a:solidFill>
            <a:srgbClr val="D486B4"/>
          </a:solidFill>
          <a:ln w="38100" algn="ctr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anchor="ctr"/>
          <a:lstStyle/>
          <a:p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ea typeface="楷体_GB2312" pitchFamily="49" charset="-122"/>
              </a:rPr>
              <a:t>新增：发生融资行为的单位填写。</a:t>
            </a:r>
          </a:p>
        </p:txBody>
      </p:sp>
    </p:spTree>
    <p:extLst>
      <p:ext uri="{BB962C8B-B14F-4D97-AF65-F5344CB8AC3E}">
        <p14:creationId xmlns:p14="http://schemas.microsoft.com/office/powerpoint/2010/main" val="90121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3471863" y="5540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endParaRPr lang="zh-CN" altLang="zh-CN" b="0"/>
          </a:p>
        </p:txBody>
      </p:sp>
      <p:pic>
        <p:nvPicPr>
          <p:cNvPr id="21507" name="Picture 5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AutoShape 6"/>
          <p:cNvSpPr>
            <a:spLocks noChangeArrowheads="1"/>
          </p:cNvSpPr>
          <p:nvPr/>
        </p:nvSpPr>
        <p:spPr bwMode="auto">
          <a:xfrm>
            <a:off x="2051050" y="3860800"/>
            <a:ext cx="3600450" cy="792163"/>
          </a:xfrm>
          <a:prstGeom prst="wedgeRoundRectCallout">
            <a:avLst>
              <a:gd name="adj1" fmla="val -45634"/>
              <a:gd name="adj2" fmla="val 79060"/>
              <a:gd name="adj3" fmla="val 16667"/>
            </a:avLst>
          </a:prstGeom>
          <a:solidFill>
            <a:srgbClr val="D486B4"/>
          </a:solidFill>
          <a:ln w="38100" algn="ctr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anchor="ctr"/>
          <a:lstStyle/>
          <a:p>
            <a:pPr algn="ctr"/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ea typeface="楷体_GB2312" pitchFamily="49" charset="-122"/>
              </a:rPr>
              <a:t>删除：旅行社分类情况</a:t>
            </a:r>
          </a:p>
        </p:txBody>
      </p:sp>
    </p:spTree>
    <p:extLst>
      <p:ext uri="{BB962C8B-B14F-4D97-AF65-F5344CB8AC3E}">
        <p14:creationId xmlns:p14="http://schemas.microsoft.com/office/powerpoint/2010/main" val="284736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3988" name="Oval 4"/>
          <p:cNvSpPr>
            <a:spLocks noChangeArrowheads="1"/>
          </p:cNvSpPr>
          <p:nvPr/>
        </p:nvSpPr>
        <p:spPr bwMode="auto">
          <a:xfrm>
            <a:off x="827088" y="404813"/>
            <a:ext cx="720725" cy="287337"/>
          </a:xfrm>
          <a:prstGeom prst="ellipse">
            <a:avLst/>
          </a:prstGeom>
          <a:noFill/>
          <a:ln w="25400" algn="ctr">
            <a:solidFill>
              <a:srgbClr val="FE44A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3989" name="Line 5"/>
          <p:cNvSpPr>
            <a:spLocks noChangeShapeType="1"/>
          </p:cNvSpPr>
          <p:nvPr/>
        </p:nvSpPr>
        <p:spPr bwMode="auto">
          <a:xfrm>
            <a:off x="2051050" y="620713"/>
            <a:ext cx="504825" cy="0"/>
          </a:xfrm>
          <a:prstGeom prst="line">
            <a:avLst/>
          </a:prstGeom>
          <a:noFill/>
          <a:ln w="25400">
            <a:solidFill>
              <a:srgbClr val="FE44A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93990" name="Line 6"/>
          <p:cNvSpPr>
            <a:spLocks noChangeShapeType="1"/>
          </p:cNvSpPr>
          <p:nvPr/>
        </p:nvSpPr>
        <p:spPr bwMode="auto">
          <a:xfrm>
            <a:off x="2987675" y="1484313"/>
            <a:ext cx="504825" cy="0"/>
          </a:xfrm>
          <a:prstGeom prst="line">
            <a:avLst/>
          </a:prstGeom>
          <a:noFill/>
          <a:ln w="25400">
            <a:solidFill>
              <a:srgbClr val="FE44A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93992" name="AutoShape 8"/>
          <p:cNvSpPr>
            <a:spLocks noChangeArrowheads="1"/>
          </p:cNvSpPr>
          <p:nvPr/>
        </p:nvSpPr>
        <p:spPr bwMode="auto">
          <a:xfrm>
            <a:off x="7720" y="5911180"/>
            <a:ext cx="4420264" cy="946820"/>
          </a:xfrm>
          <a:prstGeom prst="flowChartAlternateProcess">
            <a:avLst/>
          </a:prstGeom>
          <a:solidFill>
            <a:srgbClr val="D486B4"/>
          </a:solidFill>
          <a:ln w="38100" algn="ctr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多</a:t>
            </a:r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产法人（有</a:t>
            </a:r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分公司</a:t>
            </a:r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的）填报：</a:t>
            </a:r>
            <a:endParaRPr lang="en-US" altLang="zh-CN" sz="2400" dirty="0" smtClean="0">
              <a:solidFill>
                <a:schemeClr val="accent4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京内</a:t>
            </a:r>
            <a:r>
              <a:rPr lang="en-US" altLang="zh-CN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+</a:t>
            </a:r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京外。单产法人免填。</a:t>
            </a:r>
            <a:endParaRPr lang="zh-CN" altLang="en-US" sz="2400" dirty="0">
              <a:solidFill>
                <a:schemeClr val="accent4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93993" name="Line 9"/>
          <p:cNvSpPr>
            <a:spLocks noChangeShapeType="1"/>
          </p:cNvSpPr>
          <p:nvPr/>
        </p:nvSpPr>
        <p:spPr bwMode="auto">
          <a:xfrm>
            <a:off x="3492500" y="3933825"/>
            <a:ext cx="3959225" cy="0"/>
          </a:xfrm>
          <a:prstGeom prst="line">
            <a:avLst/>
          </a:prstGeom>
          <a:noFill/>
          <a:ln w="38100">
            <a:solidFill>
              <a:srgbClr val="FE44A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80330" y="1916832"/>
            <a:ext cx="3502238" cy="1268760"/>
          </a:xfrm>
          <a:prstGeom prst="flowChartAlternateProcess">
            <a:avLst/>
          </a:prstGeom>
          <a:solidFill>
            <a:srgbClr val="D486B4"/>
          </a:solidFill>
          <a:ln w="38100" algn="ctr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vert="horz" wrap="none" anchor="b" anchorCtr="0"/>
          <a:lstStyle/>
          <a:p>
            <a:pPr algn="ctr"/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与其他</a:t>
            </a:r>
            <a:r>
              <a:rPr lang="zh-CN" alt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法人单位</a:t>
            </a:r>
            <a:endParaRPr lang="en-US" altLang="zh-CN" sz="2400" dirty="0" smtClean="0">
              <a:solidFill>
                <a:schemeClr val="tx2">
                  <a:lumMod val="60000"/>
                  <a:lumOff val="4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有上下级关系的填报</a:t>
            </a:r>
            <a:endParaRPr lang="en-US" altLang="zh-CN" sz="2400" dirty="0" smtClean="0">
              <a:solidFill>
                <a:schemeClr val="accent4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（范围大于集团）</a:t>
            </a:r>
            <a:endParaRPr lang="zh-CN" altLang="en-US" sz="2400" dirty="0">
              <a:solidFill>
                <a:schemeClr val="accent4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圆角矩形 1"/>
          <p:cNvSpPr/>
          <p:nvPr/>
        </p:nvSpPr>
        <p:spPr bwMode="auto">
          <a:xfrm>
            <a:off x="7308305" y="4365104"/>
            <a:ext cx="936104" cy="936104"/>
          </a:xfrm>
          <a:prstGeom prst="roundRect">
            <a:avLst/>
          </a:prstGeom>
          <a:noFill/>
          <a:ln w="38100" cap="flat" cmpd="sng" algn="ctr">
            <a:solidFill>
              <a:srgbClr val="6699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8179162" y="4365104"/>
            <a:ext cx="936104" cy="1080120"/>
          </a:xfrm>
          <a:prstGeom prst="roundRect">
            <a:avLst/>
          </a:prstGeom>
          <a:noFill/>
          <a:ln w="38100" cap="flat" cmpd="sng" algn="ctr">
            <a:solidFill>
              <a:srgbClr val="6699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611708" y="3185592"/>
            <a:ext cx="7344667" cy="262458"/>
          </a:xfrm>
          <a:prstGeom prst="roundRect">
            <a:avLst/>
          </a:prstGeom>
          <a:noFill/>
          <a:ln w="38100" cap="flat" cmpd="sng" algn="ctr">
            <a:solidFill>
              <a:srgbClr val="6699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3" name="圆角矩形 12"/>
          <p:cNvSpPr/>
          <p:nvPr/>
        </p:nvSpPr>
        <p:spPr bwMode="auto">
          <a:xfrm flipH="1">
            <a:off x="6516214" y="4653136"/>
            <a:ext cx="935509" cy="432048"/>
          </a:xfrm>
          <a:prstGeom prst="roundRect">
            <a:avLst/>
          </a:prstGeom>
          <a:noFill/>
          <a:ln w="38100" cap="flat" cmpd="sng" algn="ctr">
            <a:solidFill>
              <a:srgbClr val="6699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2051050" y="3860800"/>
            <a:ext cx="3961110" cy="792163"/>
          </a:xfrm>
          <a:prstGeom prst="wedgeRoundRectCallout">
            <a:avLst>
              <a:gd name="adj1" fmla="val 63751"/>
              <a:gd name="adj2" fmla="val 58905"/>
              <a:gd name="adj3" fmla="val 16667"/>
            </a:avLst>
          </a:prstGeom>
          <a:solidFill>
            <a:srgbClr val="D486B4"/>
          </a:solidFill>
          <a:ln w="38100" algn="ctr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anchor="ctr"/>
          <a:lstStyle/>
          <a:p>
            <a:pPr algn="ctr"/>
            <a:r>
              <a:rPr lang="zh-CN" alt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楷体_GB2312" pitchFamily="49" charset="-122"/>
              </a:rPr>
              <a:t>调查单位</a:t>
            </a:r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ea typeface="楷体_GB2312" pitchFamily="49" charset="-122"/>
              </a:rPr>
              <a:t>不能修改！由</a:t>
            </a:r>
            <a:r>
              <a:rPr lang="zh-CN" alt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楷体_GB2312" pitchFamily="49" charset="-122"/>
              </a:rPr>
              <a:t>统计机构</a:t>
            </a:r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ea typeface="楷体_GB2312" pitchFamily="49" charset="-122"/>
              </a:rPr>
              <a:t>修改，不可</a:t>
            </a:r>
            <a:r>
              <a:rPr lang="zh-CN" alt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楷体_GB2312" pitchFamily="49" charset="-122"/>
              </a:rPr>
              <a:t>跨行业</a:t>
            </a:r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ea typeface="楷体_GB2312" pitchFamily="49" charset="-122"/>
              </a:rPr>
              <a:t>修改</a:t>
            </a:r>
            <a:endParaRPr lang="zh-CN" altLang="en-US" sz="2400" dirty="0">
              <a:solidFill>
                <a:schemeClr val="accent4">
                  <a:lumMod val="25000"/>
                </a:schemeClr>
              </a:solidFill>
              <a:ea typeface="楷体_GB2312" pitchFamily="49" charset="-122"/>
            </a:endParaRPr>
          </a:p>
        </p:txBody>
      </p:sp>
      <p:sp>
        <p:nvSpPr>
          <p:cNvPr id="3" name="等于号 2"/>
          <p:cNvSpPr/>
          <p:nvPr/>
        </p:nvSpPr>
        <p:spPr bwMode="auto">
          <a:xfrm rot="5400000">
            <a:off x="7524329" y="5261823"/>
            <a:ext cx="504056" cy="582826"/>
          </a:xfrm>
          <a:prstGeom prst="mathEqual">
            <a:avLst>
              <a:gd name="adj1" fmla="val 23520"/>
              <a:gd name="adj2" fmla="val 677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7412824" y="3949152"/>
            <a:ext cx="727066" cy="517587"/>
          </a:xfrm>
          <a:prstGeom prst="flowChartAlternateProcess">
            <a:avLst/>
          </a:prstGeom>
          <a:solidFill>
            <a:srgbClr val="D486B4"/>
          </a:solidFill>
          <a:ln w="38100" algn="ctr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之和</a:t>
            </a:r>
            <a:endParaRPr lang="zh-CN" altLang="en-US" sz="2400" dirty="0">
              <a:solidFill>
                <a:schemeClr val="accent4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8283681" y="3933825"/>
            <a:ext cx="727066" cy="517587"/>
          </a:xfrm>
          <a:prstGeom prst="flowChartAlternateProcess">
            <a:avLst/>
          </a:prstGeom>
          <a:solidFill>
            <a:srgbClr val="D486B4"/>
          </a:solidFill>
          <a:ln w="38100" algn="ctr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之和</a:t>
            </a:r>
            <a:endParaRPr lang="zh-CN" altLang="en-US" sz="2400" dirty="0">
              <a:solidFill>
                <a:schemeClr val="accent4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7412824" y="5784759"/>
            <a:ext cx="759466" cy="1073241"/>
          </a:xfrm>
          <a:prstGeom prst="flowChartAlternateProcess">
            <a:avLst/>
          </a:prstGeom>
          <a:solidFill>
            <a:srgbClr val="D486B4"/>
          </a:solidFill>
          <a:ln w="38100" algn="ctr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工资</a:t>
            </a:r>
            <a:endParaRPr lang="en-US" altLang="zh-CN" sz="2400" dirty="0" smtClean="0">
              <a:solidFill>
                <a:schemeClr val="accent4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表的</a:t>
            </a:r>
            <a:endParaRPr lang="en-US" altLang="zh-CN" sz="2400" dirty="0" smtClean="0">
              <a:solidFill>
                <a:schemeClr val="accent4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人数</a:t>
            </a:r>
            <a:endParaRPr lang="zh-CN" altLang="en-US" sz="2400" dirty="0">
              <a:solidFill>
                <a:schemeClr val="accent4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" name="等于号 19"/>
          <p:cNvSpPr/>
          <p:nvPr/>
        </p:nvSpPr>
        <p:spPr bwMode="auto">
          <a:xfrm rot="5400000">
            <a:off x="8377823" y="5261823"/>
            <a:ext cx="504056" cy="582826"/>
          </a:xfrm>
          <a:prstGeom prst="mathEqual">
            <a:avLst>
              <a:gd name="adj1" fmla="val 23520"/>
              <a:gd name="adj2" fmla="val 677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8338438" y="5784758"/>
            <a:ext cx="759466" cy="1073241"/>
          </a:xfrm>
          <a:prstGeom prst="flowChartAlternateProcess">
            <a:avLst/>
          </a:prstGeom>
          <a:solidFill>
            <a:srgbClr val="D486B4"/>
          </a:solidFill>
          <a:ln w="38100" algn="ctr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财务</a:t>
            </a:r>
            <a:endParaRPr lang="en-US" altLang="zh-CN" sz="2400" dirty="0" smtClean="0">
              <a:solidFill>
                <a:schemeClr val="accent4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表的</a:t>
            </a:r>
            <a:endParaRPr lang="en-US" altLang="zh-CN" sz="2400" dirty="0" smtClean="0">
              <a:solidFill>
                <a:schemeClr val="accent4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</a:rPr>
              <a:t>收入</a:t>
            </a:r>
            <a:endParaRPr lang="zh-CN" altLang="en-US" sz="2400" dirty="0">
              <a:solidFill>
                <a:schemeClr val="accent4">
                  <a:lumMod val="2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圆角矩形 21"/>
          <p:cNvSpPr/>
          <p:nvPr/>
        </p:nvSpPr>
        <p:spPr bwMode="auto">
          <a:xfrm>
            <a:off x="8074938" y="1700808"/>
            <a:ext cx="936104" cy="1080120"/>
          </a:xfrm>
          <a:prstGeom prst="roundRect">
            <a:avLst/>
          </a:prstGeom>
          <a:noFill/>
          <a:ln w="38100" cap="flat" cmpd="sng" algn="ctr">
            <a:solidFill>
              <a:srgbClr val="6699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693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3988" grpId="0" animBg="1"/>
      <p:bldP spid="1193989" grpId="0" animBg="1"/>
      <p:bldP spid="1193990" grpId="0" animBg="1"/>
      <p:bldP spid="1193992" grpId="0" animBg="1"/>
      <p:bldP spid="1193993" grpId="0" animBg="1"/>
      <p:bldP spid="11" grpId="0" animBg="1"/>
      <p:bldP spid="2" grpId="0" animBg="1"/>
      <p:bldP spid="10" grpId="0" animBg="1"/>
      <p:bldP spid="12" grpId="0" animBg="1"/>
      <p:bldP spid="13" grpId="0" animBg="1"/>
      <p:bldP spid="14" grpId="0" animBg="1"/>
      <p:bldP spid="3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982305" y="620688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/>
            <a:r>
              <a:rPr lang="zh-CN" altLang="en-US" dirty="0" smtClean="0">
                <a:latin typeface="方正小标宋_GBK" pitchFamily="65" charset="-122"/>
                <a:ea typeface="方正小标宋_GBK" pitchFamily="65" charset="-122"/>
              </a:rPr>
              <a:t>三、填报注意事项</a:t>
            </a:r>
            <a:endParaRPr lang="zh-CN" altLang="en-US" dirty="0">
              <a:latin typeface="方正小标宋_GBK" pitchFamily="65" charset="-122"/>
              <a:ea typeface="方正小标宋_GBK" pitchFamily="65" charset="-122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04148479"/>
              </p:ext>
            </p:extLst>
          </p:nvPr>
        </p:nvGraphicFramePr>
        <p:xfrm>
          <a:off x="1475656" y="1844824"/>
          <a:ext cx="6264696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7864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dirty="0" smtClean="0">
                <a:latin typeface="楷体_GB2312" pitchFamily="49" charset="-122"/>
                <a:ea typeface="楷体_GB2312" pitchFamily="49" charset="-122"/>
              </a:rPr>
              <a:t>市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级统计机构将已维护的最新数据导入北京统计联网直报系统，生成调查单位信息。调查单位对“联网直报系统”提供的本单位信息进行核实，并根据实际情况，对具有修改权限的指标进行修改。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982305" y="620688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/>
            <a:r>
              <a:rPr lang="zh-CN" altLang="en-US" dirty="0" smtClean="0">
                <a:latin typeface="方正小标宋_GBK" pitchFamily="65" charset="-122"/>
                <a:ea typeface="方正小标宋_GBK" pitchFamily="65" charset="-122"/>
              </a:rPr>
              <a:t>三、填报注意事项</a:t>
            </a:r>
            <a:endParaRPr lang="zh-CN" altLang="en-US" dirty="0">
              <a:latin typeface="方正小标宋_GBK" pitchFamily="65" charset="-122"/>
              <a:ea typeface="方正小标宋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852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7091593"/>
              </p:ext>
            </p:extLst>
          </p:nvPr>
        </p:nvGraphicFramePr>
        <p:xfrm>
          <a:off x="611560" y="1608336"/>
          <a:ext cx="8064896" cy="52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标题 1"/>
          <p:cNvSpPr txBox="1">
            <a:spLocks/>
          </p:cNvSpPr>
          <p:nvPr/>
        </p:nvSpPr>
        <p:spPr bwMode="auto">
          <a:xfrm>
            <a:off x="992582" y="276962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/>
            <a:r>
              <a:rPr lang="zh-CN" altLang="en-US" dirty="0" smtClean="0">
                <a:latin typeface="方正小标宋_GBK" pitchFamily="65" charset="-122"/>
                <a:ea typeface="方正小标宋_GBK" pitchFamily="65" charset="-122"/>
              </a:rPr>
              <a:t>三、填报注意事项</a:t>
            </a:r>
            <a:endParaRPr lang="zh-CN" altLang="en-US" dirty="0">
              <a:latin typeface="方正小标宋_GBK" pitchFamily="65" charset="-122"/>
              <a:ea typeface="方正小标宋_GBK" pitchFamily="65" charset="-122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5436096" y="1628800"/>
            <a:ext cx="1944216" cy="489229"/>
          </a:xfrm>
          <a:prstGeom prst="roundRect">
            <a:avLst/>
          </a:prstGeom>
          <a:noFill/>
          <a:ln w="38100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6084168" y="692696"/>
            <a:ext cx="1656184" cy="715359"/>
          </a:xfrm>
          <a:prstGeom prst="wedgeRoundRectCallout">
            <a:avLst>
              <a:gd name="adj1" fmla="val -22739"/>
              <a:gd name="adj2" fmla="val 79060"/>
              <a:gd name="adj3" fmla="val 16667"/>
            </a:avLst>
          </a:prstGeom>
          <a:solidFill>
            <a:srgbClr val="D486B4"/>
          </a:solidFill>
          <a:ln w="38100" algn="ctr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anchor="ctr"/>
          <a:lstStyle/>
          <a:p>
            <a:pPr algn="ctr"/>
            <a:r>
              <a:rPr lang="zh-CN" altLang="en-US" sz="2400" dirty="0">
                <a:solidFill>
                  <a:schemeClr val="accent4">
                    <a:lumMod val="25000"/>
                  </a:schemeClr>
                </a:solidFill>
                <a:ea typeface="楷体_GB2312" pitchFamily="49" charset="-122"/>
              </a:rPr>
              <a:t>从财务</a:t>
            </a:r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ea typeface="楷体_GB2312" pitchFamily="49" charset="-122"/>
              </a:rPr>
              <a:t>表取数</a:t>
            </a:r>
            <a:endParaRPr lang="zh-CN" altLang="en-US" sz="2400" dirty="0">
              <a:solidFill>
                <a:schemeClr val="accent4">
                  <a:lumMod val="25000"/>
                </a:schemeClr>
              </a:solidFill>
              <a:ea typeface="楷体_GB2312" pitchFamily="49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1763688" y="2270429"/>
            <a:ext cx="2376264" cy="582507"/>
          </a:xfrm>
          <a:prstGeom prst="roundRect">
            <a:avLst/>
          </a:prstGeom>
          <a:noFill/>
          <a:ln w="38100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4406010" y="2348880"/>
            <a:ext cx="1656184" cy="715359"/>
          </a:xfrm>
          <a:prstGeom prst="wedgeRoundRectCallout">
            <a:avLst>
              <a:gd name="adj1" fmla="val -65681"/>
              <a:gd name="adj2" fmla="val -2098"/>
              <a:gd name="adj3" fmla="val 16667"/>
            </a:avLst>
          </a:prstGeom>
          <a:solidFill>
            <a:srgbClr val="D486B4"/>
          </a:solidFill>
          <a:ln w="38100" algn="ctr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anchor="ctr"/>
          <a:lstStyle/>
          <a:p>
            <a:pPr algn="ctr"/>
            <a:r>
              <a:rPr lang="zh-CN" altLang="en-US" sz="2400" dirty="0" smtClean="0">
                <a:solidFill>
                  <a:schemeClr val="accent4">
                    <a:lumMod val="25000"/>
                  </a:schemeClr>
                </a:solidFill>
                <a:ea typeface="楷体_GB2312" pitchFamily="49" charset="-122"/>
              </a:rPr>
              <a:t>从工资表取数</a:t>
            </a:r>
            <a:endParaRPr lang="zh-CN" altLang="en-US" sz="2400" dirty="0">
              <a:solidFill>
                <a:schemeClr val="accent4">
                  <a:lumMod val="25000"/>
                </a:schemeClr>
              </a:solidFill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758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902" name="Text Box 6"/>
          <p:cNvSpPr txBox="1">
            <a:spLocks noChangeArrowheads="1"/>
          </p:cNvSpPr>
          <p:nvPr/>
        </p:nvSpPr>
        <p:spPr bwMode="auto">
          <a:xfrm>
            <a:off x="1259632" y="1589088"/>
            <a:ext cx="7416056" cy="272382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kumimoji="1" lang="zh-CN" altLang="en-US" sz="36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一</a:t>
            </a:r>
            <a:r>
              <a:rPr kumimoji="1" lang="zh-CN" altLang="en-US" sz="3600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、年定报工作方案</a:t>
            </a:r>
            <a:endParaRPr kumimoji="1" lang="en-US" altLang="zh-CN" sz="3600" dirty="0" smtClean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25000"/>
              </a:lnSpc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kumimoji="1" lang="zh-CN" altLang="en-US" sz="3600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二、年报制度</a:t>
            </a:r>
            <a:r>
              <a:rPr kumimoji="1" lang="zh-CN" altLang="en-US" sz="36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主要</a:t>
            </a:r>
            <a:r>
              <a:rPr kumimoji="1" lang="zh-CN" altLang="en-US" sz="3600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变化</a:t>
            </a:r>
            <a:endParaRPr kumimoji="1" lang="en-US" altLang="zh-CN" sz="3600" dirty="0" smtClean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25000"/>
              </a:lnSpc>
              <a:spcBef>
                <a:spcPct val="50000"/>
              </a:spcBef>
              <a:defRPr/>
            </a:pPr>
            <a:r>
              <a:rPr kumimoji="1" lang="zh-CN" altLang="en-US" sz="3600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三、填报注意事项</a:t>
            </a:r>
            <a:endParaRPr kumimoji="1" lang="zh-CN" altLang="en-US" sz="3600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2582" y="2780928"/>
            <a:ext cx="7465618" cy="3888432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/>
              <a:t>“</a:t>
            </a:r>
            <a:r>
              <a:rPr lang="zh-CN" alt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工业</a:t>
            </a:r>
            <a:r>
              <a:rPr lang="zh-CN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企业生产经营用占地</a:t>
            </a:r>
            <a:r>
              <a:rPr lang="zh-CN" alt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面积</a:t>
            </a:r>
            <a:r>
              <a:rPr lang="zh-CN" altLang="en-US" b="1" dirty="0" smtClean="0"/>
              <a:t>”</a:t>
            </a:r>
            <a:endParaRPr lang="zh-CN" altLang="en-US" b="1" dirty="0"/>
          </a:p>
          <a:p>
            <a:pPr marL="0" indent="0">
              <a:buNone/>
            </a:pPr>
            <a:r>
              <a:rPr lang="zh-CN" altLang="en-US" u="sng" dirty="0" smtClean="0">
                <a:latin typeface="楷体_GB2312" pitchFamily="49" charset="-122"/>
                <a:ea typeface="楷体_GB2312" pitchFamily="49" charset="-122"/>
              </a:rPr>
              <a:t>限工业企业填写。</a:t>
            </a:r>
            <a:endParaRPr lang="en-US" altLang="zh-CN" u="sng" dirty="0"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buNone/>
            </a:pPr>
            <a:r>
              <a:rPr lang="zh-CN" altLang="en-US" i="1" dirty="0" smtClean="0">
                <a:latin typeface="楷体_GB2312" pitchFamily="49" charset="-122"/>
                <a:ea typeface="楷体_GB2312" pitchFamily="49" charset="-122"/>
              </a:rPr>
              <a:t>指报考期末直接服务于单位生产经营活动的占地面积，包括</a:t>
            </a:r>
            <a:r>
              <a:rPr lang="zh-CN" altLang="en-US" i="1" dirty="0">
                <a:latin typeface="楷体_GB2312" pitchFamily="49" charset="-122"/>
                <a:ea typeface="楷体_GB2312" pitchFamily="49" charset="-122"/>
              </a:rPr>
              <a:t>生产经营用、原材料、设备、产品堆积场的占地面积。不包括办公用的建筑物、销售机构、宿舍、食堂、浴室等生活设施的占地面积。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992582" y="276962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/>
            <a:r>
              <a:rPr lang="zh-CN" altLang="en-US" dirty="0" smtClean="0">
                <a:latin typeface="方正小标宋_GBK" pitchFamily="65" charset="-122"/>
                <a:ea typeface="方正小标宋_GBK" pitchFamily="65" charset="-122"/>
              </a:rPr>
              <a:t>三、填报注意事项</a:t>
            </a:r>
            <a:endParaRPr lang="zh-CN" altLang="en-US" dirty="0">
              <a:latin typeface="方正小标宋_GBK" pitchFamily="65" charset="-122"/>
              <a:ea typeface="方正小标宋_GBK" pitchFamily="65" charset="-122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1115616" y="1736800"/>
            <a:ext cx="1923234" cy="914400"/>
          </a:xfrm>
          <a:prstGeom prst="roundRect">
            <a:avLst/>
          </a:prstGeom>
          <a:solidFill>
            <a:srgbClr val="FE44AE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 dirty="0" smtClean="0">
                <a:latin typeface="楷体_GB2312" pitchFamily="49" charset="-122"/>
                <a:ea typeface="楷体_GB2312" pitchFamily="49" charset="-122"/>
              </a:rPr>
              <a:t>工业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386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66800" y="2780928"/>
            <a:ext cx="7391400" cy="3816424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“</a:t>
            </a:r>
            <a:r>
              <a:rPr lang="zh-CN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批发</a:t>
            </a:r>
            <a:r>
              <a:rPr lang="zh-CN" alt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和零售业年末零售营业面积</a:t>
            </a:r>
            <a:r>
              <a:rPr lang="zh-CN" altLang="en-US" dirty="0" smtClean="0"/>
              <a:t>”：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u="sng" dirty="0" smtClean="0">
                <a:latin typeface="楷体_GB2312" pitchFamily="49" charset="-122"/>
                <a:ea typeface="楷体_GB2312" pitchFamily="49" charset="-122"/>
              </a:rPr>
              <a:t>限批发和零售业企业（单位）填写。</a:t>
            </a:r>
            <a:endParaRPr lang="en-US" altLang="zh-CN" u="sng" dirty="0" smtClean="0"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buNone/>
            </a:pPr>
            <a:r>
              <a:rPr lang="zh-CN" altLang="en-US" i="1" dirty="0" smtClean="0">
                <a:latin typeface="楷体_GB2312" pitchFamily="49" charset="-122"/>
                <a:ea typeface="楷体_GB2312" pitchFamily="49" charset="-122"/>
              </a:rPr>
              <a:t>指批发和零售业企业用于本企业从事零售业务的对外营业的面积，不包括其办公用房、仓库、加工场地以及对外出租场地。按年末实有建筑面积统计。本指标应与商品销售额统计相匹配。</a:t>
            </a:r>
            <a:endParaRPr lang="zh-CN" altLang="en-US" i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992582" y="276962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/>
            <a:r>
              <a:rPr lang="zh-CN" altLang="en-US" dirty="0" smtClean="0">
                <a:latin typeface="方正小标宋_GBK" pitchFamily="65" charset="-122"/>
                <a:ea typeface="方正小标宋_GBK" pitchFamily="65" charset="-122"/>
              </a:rPr>
              <a:t>三、填报注意事项</a:t>
            </a:r>
            <a:endParaRPr lang="zh-CN" altLang="en-US" dirty="0">
              <a:latin typeface="方正小标宋_GBK" pitchFamily="65" charset="-122"/>
              <a:ea typeface="方正小标宋_GBK" pitchFamily="65" charset="-122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1115616" y="1746987"/>
            <a:ext cx="2808312" cy="914400"/>
          </a:xfrm>
          <a:prstGeom prst="roundRect">
            <a:avLst/>
          </a:prstGeom>
          <a:solidFill>
            <a:srgbClr val="FE44AE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 dirty="0" smtClean="0">
                <a:latin typeface="楷体_GB2312" pitchFamily="49" charset="-122"/>
                <a:ea typeface="楷体_GB2312" pitchFamily="49" charset="-122"/>
              </a:rPr>
              <a:t>批发零售业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440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66800" y="2780928"/>
            <a:ext cx="7391400" cy="3816424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“</a:t>
            </a:r>
            <a:r>
              <a:rPr lang="zh-CN" alt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住宿和餐饮业年末营业面积</a:t>
            </a:r>
            <a:r>
              <a:rPr lang="zh-CN" altLang="en-US" dirty="0" smtClean="0"/>
              <a:t>”：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u="sng" dirty="0" smtClean="0">
                <a:latin typeface="楷体_GB2312" pitchFamily="49" charset="-122"/>
                <a:ea typeface="楷体_GB2312" pitchFamily="49" charset="-122"/>
              </a:rPr>
              <a:t>限住宿和餐饮业企业（单位）填写。</a:t>
            </a:r>
            <a:endParaRPr lang="en-US" altLang="zh-CN" u="sng" dirty="0" smtClean="0"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buNone/>
            </a:pPr>
            <a:r>
              <a:rPr lang="zh-CN" altLang="en-US" i="1" dirty="0" smtClean="0">
                <a:latin typeface="楷体_GB2312" pitchFamily="49" charset="-122"/>
                <a:ea typeface="楷体_GB2312" pitchFamily="49" charset="-122"/>
              </a:rPr>
              <a:t>指住宿和餐饮业企业对外提供的就餐面积和从事食品加工、烹饪、调制的厨房面积，不包括办公用房和仓库等面积</a:t>
            </a:r>
            <a:r>
              <a:rPr lang="zh-CN" altLang="en-US" i="1" dirty="0">
                <a:latin typeface="楷体_GB2312" pitchFamily="49" charset="-122"/>
                <a:ea typeface="楷体_GB2312" pitchFamily="49" charset="-122"/>
              </a:rPr>
              <a:t>。按年末实有建筑面积统计。本指标应</a:t>
            </a:r>
            <a:r>
              <a:rPr lang="zh-CN" altLang="en-US" i="1" dirty="0" smtClean="0">
                <a:latin typeface="楷体_GB2312" pitchFamily="49" charset="-122"/>
                <a:ea typeface="楷体_GB2312" pitchFamily="49" charset="-122"/>
              </a:rPr>
              <a:t>与餐费收入统计相匹配。</a:t>
            </a:r>
            <a:endParaRPr lang="zh-CN" altLang="en-US" i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992582" y="276962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/>
            <a:r>
              <a:rPr lang="zh-CN" altLang="en-US" dirty="0" smtClean="0">
                <a:latin typeface="方正小标宋_GBK" pitchFamily="65" charset="-122"/>
                <a:ea typeface="方正小标宋_GBK" pitchFamily="65" charset="-122"/>
              </a:rPr>
              <a:t>三、填报注意事项</a:t>
            </a:r>
            <a:endParaRPr lang="zh-CN" altLang="en-US" dirty="0">
              <a:latin typeface="方正小标宋_GBK" pitchFamily="65" charset="-122"/>
              <a:ea typeface="方正小标宋_GBK" pitchFamily="65" charset="-122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1115616" y="1746987"/>
            <a:ext cx="2808312" cy="914400"/>
          </a:xfrm>
          <a:prstGeom prst="roundRect">
            <a:avLst/>
          </a:prstGeom>
          <a:solidFill>
            <a:srgbClr val="FE44AE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 dirty="0" smtClean="0">
                <a:latin typeface="楷体_GB2312" pitchFamily="49" charset="-122"/>
                <a:ea typeface="楷体_GB2312" pitchFamily="49" charset="-122"/>
              </a:rPr>
              <a:t>住宿餐饮业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301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980728"/>
            <a:ext cx="7772400" cy="1470025"/>
          </a:xfrm>
        </p:spPr>
        <p:txBody>
          <a:bodyPr/>
          <a:lstStyle/>
          <a:p>
            <a:pPr algn="l"/>
            <a:r>
              <a:rPr lang="zh-CN" altLang="en-US" dirty="0" smtClean="0">
                <a:latin typeface="方正小标宋_GBK" pitchFamily="65" charset="-122"/>
                <a:ea typeface="方正小标宋_GBK" pitchFamily="65" charset="-122"/>
              </a:rPr>
              <a:t>三、填报注意事项</a:t>
            </a:r>
            <a:endParaRPr lang="zh-CN" altLang="en-US" dirty="0">
              <a:latin typeface="方正小标宋_GBK" pitchFamily="65" charset="-122"/>
              <a:ea typeface="方正小标宋_GBK" pitchFamily="65" charset="-122"/>
            </a:endParaRP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3096108348"/>
              </p:ext>
            </p:extLst>
          </p:nvPr>
        </p:nvGraphicFramePr>
        <p:xfrm>
          <a:off x="1547664" y="2276872"/>
          <a:ext cx="691276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788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16" y="2240868"/>
            <a:ext cx="7391400" cy="3384376"/>
          </a:xfrm>
        </p:spPr>
        <p:txBody>
          <a:bodyPr/>
          <a:lstStyle/>
          <a:p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    隶属关系填写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</a:rPr>
              <a:t>71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</a:rPr>
              <a:t>社区居委会、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</a:rPr>
              <a:t>72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村委会的单位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，可结合财务表信息查询，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居村委会一般不会兴办较大规模单位</a:t>
            </a: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dirty="0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1115616" y="56747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/>
            <a:r>
              <a:rPr lang="zh-CN" altLang="en-US" dirty="0">
                <a:latin typeface="方正小标宋_GBK" pitchFamily="65" charset="-122"/>
                <a:ea typeface="方正小标宋_GBK" pitchFamily="65" charset="-122"/>
              </a:rPr>
              <a:t>审核要点</a:t>
            </a:r>
          </a:p>
        </p:txBody>
      </p:sp>
      <p:sp>
        <p:nvSpPr>
          <p:cNvPr id="5" name="圆角矩形 4"/>
          <p:cNvSpPr/>
          <p:nvPr/>
        </p:nvSpPr>
        <p:spPr bwMode="auto">
          <a:xfrm>
            <a:off x="1259632" y="1916832"/>
            <a:ext cx="2232248" cy="720080"/>
          </a:xfrm>
          <a:prstGeom prst="roundRect">
            <a:avLst/>
          </a:prstGeom>
          <a:solidFill>
            <a:srgbClr val="66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隶属关系</a:t>
            </a:r>
            <a:endParaRPr lang="en-US" altLang="zh-CN" sz="3600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786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80096" y="2348880"/>
            <a:ext cx="73914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律师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事务所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按机构组成一般分为个人所、合作所、合伙所，对应的登记注册类型分别应为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</a:rPr>
              <a:t>171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</a:rPr>
              <a:t>私营独资、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</a:rPr>
              <a:t>172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</a:rPr>
              <a:t>私营合伙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（合作所、合伙所），不应出现这两种登记注册类型以外的情况，其中识别个人所的一个显著标志为事务所名称中包含人名。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1080096" y="415769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/>
            <a:r>
              <a:rPr lang="zh-CN" altLang="en-US" dirty="0">
                <a:latin typeface="方正小标宋_GBK" pitchFamily="65" charset="-122"/>
                <a:ea typeface="方正小标宋_GBK" pitchFamily="65" charset="-122"/>
              </a:rPr>
              <a:t>审核要点</a:t>
            </a:r>
          </a:p>
        </p:txBody>
      </p:sp>
      <p:sp>
        <p:nvSpPr>
          <p:cNvPr id="6" name="圆角矩形 5"/>
          <p:cNvSpPr/>
          <p:nvPr/>
        </p:nvSpPr>
        <p:spPr bwMode="auto">
          <a:xfrm>
            <a:off x="1259632" y="1561758"/>
            <a:ext cx="3169638" cy="648072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登记注册类型</a:t>
            </a:r>
            <a:endParaRPr lang="en-US" altLang="zh-CN" sz="3600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029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1243" y="2342741"/>
            <a:ext cx="7391400" cy="41325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    机构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类型填写“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90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其他组织机构”，但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07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批准机关为工商行政管理部门、单位详细名称中包含“公司”字样的单位。按照制度规定，单位的机构类型均应为“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企业”。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律师事务所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的机构类型按照国家制度要求应统一划分为“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</a:rPr>
              <a:t>90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其他组织机构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”，不应划为“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企业”。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1111243" y="548680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/>
            <a:r>
              <a:rPr lang="zh-CN" altLang="en-US" dirty="0">
                <a:latin typeface="方正小标宋_GBK" pitchFamily="65" charset="-122"/>
                <a:ea typeface="方正小标宋_GBK" pitchFamily="65" charset="-122"/>
              </a:rPr>
              <a:t>审核要点</a:t>
            </a:r>
          </a:p>
        </p:txBody>
      </p:sp>
      <p:sp>
        <p:nvSpPr>
          <p:cNvPr id="6" name="圆角矩形 5"/>
          <p:cNvSpPr/>
          <p:nvPr/>
        </p:nvSpPr>
        <p:spPr bwMode="auto">
          <a:xfrm>
            <a:off x="1259632" y="1694669"/>
            <a:ext cx="2232248" cy="64807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机构类型</a:t>
            </a:r>
            <a:endParaRPr lang="en-US" altLang="zh-CN" sz="3600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474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4330" y="2425628"/>
            <a:ext cx="7537648" cy="439248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    执行会计标准类别填写“</a:t>
            </a: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其他</a:t>
            </a: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”，但</a:t>
            </a:r>
            <a:r>
              <a:rPr lang="en-US" altLang="zh-CN" dirty="0" smtClean="0">
                <a:latin typeface="楷体_GB2312" pitchFamily="49" charset="-122"/>
                <a:ea typeface="楷体_GB2312" pitchFamily="49" charset="-122"/>
              </a:rPr>
              <a:t>07</a:t>
            </a: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批准机关为工商行政管理部门、单位详细名称中包含“公司”字样的单位，按照制度规定，单位的会计标准类别均应为“</a:t>
            </a:r>
            <a:r>
              <a:rPr lang="en-US" altLang="zh-CN" dirty="0" smtClean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企业会计制度”。此外对于执行“</a:t>
            </a:r>
            <a:r>
              <a:rPr lang="en-US" altLang="zh-CN" dirty="0" smtClean="0"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其他”会计制度，填报后续财务报表为“企业财务会计报表”的单位也要进行重点查询。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1115616" y="404664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/>
            <a:r>
              <a:rPr lang="zh-CN" altLang="en-US" dirty="0">
                <a:latin typeface="方正小标宋_GBK" pitchFamily="65" charset="-122"/>
                <a:ea typeface="方正小标宋_GBK" pitchFamily="65" charset="-122"/>
              </a:rPr>
              <a:t>审核要点</a:t>
            </a:r>
          </a:p>
        </p:txBody>
      </p:sp>
      <p:sp>
        <p:nvSpPr>
          <p:cNvPr id="6" name="圆角矩形 5"/>
          <p:cNvSpPr/>
          <p:nvPr/>
        </p:nvSpPr>
        <p:spPr bwMode="auto">
          <a:xfrm>
            <a:off x="1331640" y="1561758"/>
            <a:ext cx="4033734" cy="648072"/>
          </a:xfrm>
          <a:prstGeom prst="roundRect">
            <a:avLst/>
          </a:prstGeom>
          <a:solidFill>
            <a:schemeClr val="accent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执行会计标准类别</a:t>
            </a:r>
            <a:endParaRPr lang="en-US" altLang="zh-CN" sz="3600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94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80794" y="2243631"/>
            <a:ext cx="7391400" cy="4065689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    企业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控股情况填写“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其他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”的单位，可参考后续财务报表的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实收资本构成细项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情况，进一步确认单位的具体控股情况。具体举例如下：财务报表中的国家资本（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036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实收资本（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035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&gt;50%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但基本情况表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中的控股情况填写的</a:t>
            </a: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不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国有控股”，则为错误；其它以此类推。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1118568" y="476672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/>
            <a:r>
              <a:rPr lang="zh-CN" altLang="en-US" dirty="0">
                <a:latin typeface="方正小标宋_GBK" pitchFamily="65" charset="-122"/>
                <a:ea typeface="方正小标宋_GBK" pitchFamily="65" charset="-122"/>
              </a:rPr>
              <a:t>审核要点</a:t>
            </a:r>
          </a:p>
        </p:txBody>
      </p:sp>
      <p:sp>
        <p:nvSpPr>
          <p:cNvPr id="6" name="圆角矩形 5"/>
          <p:cNvSpPr/>
          <p:nvPr/>
        </p:nvSpPr>
        <p:spPr bwMode="auto">
          <a:xfrm>
            <a:off x="1403648" y="1561758"/>
            <a:ext cx="3169638" cy="648072"/>
          </a:xfrm>
          <a:prstGeom prst="roundRect">
            <a:avLst/>
          </a:prstGeom>
          <a:solidFill>
            <a:schemeClr val="tx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企业控股情况</a:t>
            </a:r>
          </a:p>
        </p:txBody>
      </p:sp>
    </p:spTree>
    <p:extLst>
      <p:ext uri="{BB962C8B-B14F-4D97-AF65-F5344CB8AC3E}">
        <p14:creationId xmlns:p14="http://schemas.microsoft.com/office/powerpoint/2010/main" val="36069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 txBox="1">
            <a:spLocks noChangeArrowheads="1"/>
          </p:cNvSpPr>
          <p:nvPr/>
        </p:nvSpPr>
        <p:spPr bwMode="gray">
          <a:xfrm>
            <a:off x="1274763" y="2205038"/>
            <a:ext cx="7473701" cy="3960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dist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n-US" altLang="zh-CN" sz="4400" i="1" dirty="0" smtClean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zh-CN" altLang="en-US" sz="5400" b="0" dirty="0" smtClean="0">
                <a:solidFill>
                  <a:schemeClr val="tx2"/>
                </a:solidFill>
                <a:effectLst>
                  <a:outerShdw blurRad="50800" dist="38100" dir="2700000" algn="l" rotWithShape="0">
                    <a:schemeClr val="accent5">
                      <a:lumMod val="50000"/>
                      <a:alpha val="40000"/>
                    </a:schemeClr>
                  </a:outerShdw>
                </a:effectLst>
                <a:latin typeface="华文行楷" pitchFamily="2" charset="-122"/>
                <a:ea typeface="华文行楷" pitchFamily="2" charset="-122"/>
              </a:rPr>
              <a:t>基本单位讲解结束。</a:t>
            </a:r>
            <a:endParaRPr lang="zh-CN" altLang="en-US" sz="5400" b="0" i="1" dirty="0" smtClean="0">
              <a:solidFill>
                <a:schemeClr val="tx2"/>
              </a:solidFill>
              <a:effectLst>
                <a:outerShdw blurRad="50800" dist="38100" dir="2700000" algn="l" rotWithShape="0">
                  <a:schemeClr val="accent5">
                    <a:lumMod val="50000"/>
                    <a:alpha val="40000"/>
                  </a:schemeClr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pPr algn="dist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zh-CN" altLang="en-US" sz="2400" i="1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           </a:t>
            </a:r>
          </a:p>
          <a:p>
            <a:pPr algn="dist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zh-CN" altLang="en-US" sz="2400" i="1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              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zh-CN" altLang="en-US" sz="4400" b="0" i="1" dirty="0" smtClean="0">
                <a:solidFill>
                  <a:schemeClr val="tx2"/>
                </a:solidFill>
                <a:effectLst>
                  <a:outerShdw blurRad="50800" dist="38100" dir="2700000" algn="l" rotWithShape="0">
                    <a:schemeClr val="accent5">
                      <a:lumMod val="50000"/>
                      <a:alpha val="40000"/>
                    </a:schemeClr>
                  </a:outerShdw>
                </a:effectLst>
                <a:latin typeface="华文行楷" pitchFamily="2" charset="-122"/>
                <a:ea typeface="华文行楷" pitchFamily="2" charset="-122"/>
              </a:rPr>
              <a:t>                           谢谢！</a:t>
            </a:r>
            <a:endParaRPr lang="zh-CN" altLang="en-US" sz="2400" i="1" dirty="0" smtClean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228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4000" dirty="0">
                <a:latin typeface="黑体" pitchFamily="2" charset="-122"/>
                <a:ea typeface="黑体" pitchFamily="2" charset="-122"/>
              </a:rPr>
              <a:t>一、年定</a:t>
            </a:r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报工作方案</a:t>
            </a:r>
            <a:endParaRPr lang="zh-CN" altLang="en-US" sz="4000" dirty="0"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1824651453"/>
              </p:ext>
            </p:extLst>
          </p:nvPr>
        </p:nvGraphicFramePr>
        <p:xfrm>
          <a:off x="1691680" y="1628800"/>
          <a:ext cx="712879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4447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9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67247" y="1521619"/>
            <a:ext cx="7344544" cy="8636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 smtClean="0">
                <a:solidFill>
                  <a:srgbClr val="FFFF00"/>
                </a:solidFill>
                <a:ea typeface="楷体_GB2312" pitchFamily="49" charset="-122"/>
              </a:rPr>
              <a:t>基本单位年报范围</a:t>
            </a:r>
            <a:endParaRPr lang="zh-CN" altLang="en-US" sz="4000" b="1" dirty="0">
              <a:solidFill>
                <a:srgbClr val="FFFF00"/>
              </a:solidFill>
              <a:ea typeface="楷体_GB2312" pitchFamily="49" charset="-122"/>
            </a:endParaRPr>
          </a:p>
        </p:txBody>
      </p:sp>
      <p:sp>
        <p:nvSpPr>
          <p:cNvPr id="1275907" name="Text Box 3"/>
          <p:cNvSpPr txBox="1">
            <a:spLocks noChangeArrowheads="1"/>
          </p:cNvSpPr>
          <p:nvPr/>
        </p:nvSpPr>
        <p:spPr bwMode="auto">
          <a:xfrm>
            <a:off x="4937249" y="3160442"/>
            <a:ext cx="1543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101-1</a:t>
            </a:r>
            <a:endParaRPr lang="en-US" altLang="zh-CN" sz="36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75908" name="Text Box 4"/>
          <p:cNvSpPr txBox="1">
            <a:spLocks noChangeArrowheads="1"/>
          </p:cNvSpPr>
          <p:nvPr/>
        </p:nvSpPr>
        <p:spPr bwMode="auto">
          <a:xfrm>
            <a:off x="1716072" y="3429000"/>
            <a:ext cx="244792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BJ101-1</a:t>
            </a:r>
            <a:endParaRPr lang="zh-CN" altLang="en-US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75909" name="Text Box 5"/>
          <p:cNvSpPr txBox="1">
            <a:spLocks noChangeArrowheads="1"/>
          </p:cNvSpPr>
          <p:nvPr/>
        </p:nvSpPr>
        <p:spPr bwMode="auto">
          <a:xfrm>
            <a:off x="4887754" y="5745318"/>
            <a:ext cx="1511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101-2</a:t>
            </a:r>
          </a:p>
        </p:txBody>
      </p:sp>
      <p:sp>
        <p:nvSpPr>
          <p:cNvPr id="1275910" name="Text Box 6"/>
          <p:cNvSpPr txBox="1">
            <a:spLocks noChangeArrowheads="1"/>
          </p:cNvSpPr>
          <p:nvPr/>
        </p:nvSpPr>
        <p:spPr bwMode="auto">
          <a:xfrm>
            <a:off x="4887754" y="3933056"/>
            <a:ext cx="17287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101-2D</a:t>
            </a:r>
          </a:p>
        </p:txBody>
      </p:sp>
      <p:sp>
        <p:nvSpPr>
          <p:cNvPr id="1275913" name="Text Box 9"/>
          <p:cNvSpPr txBox="1">
            <a:spLocks noChangeArrowheads="1"/>
          </p:cNvSpPr>
          <p:nvPr/>
        </p:nvSpPr>
        <p:spPr bwMode="auto">
          <a:xfrm>
            <a:off x="1691680" y="2859658"/>
            <a:ext cx="121154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601</a:t>
            </a:r>
            <a:endParaRPr lang="zh-CN" altLang="en-US" sz="24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75914" name="Text Box 10"/>
          <p:cNvSpPr txBox="1">
            <a:spLocks noChangeArrowheads="1"/>
          </p:cNvSpPr>
          <p:nvPr/>
        </p:nvSpPr>
        <p:spPr bwMode="auto">
          <a:xfrm>
            <a:off x="4887754" y="4574405"/>
            <a:ext cx="19684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101-7</a:t>
            </a:r>
            <a:endParaRPr lang="en-US" altLang="zh-CN" sz="36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75915" name="Text Box 11"/>
          <p:cNvSpPr txBox="1">
            <a:spLocks noChangeArrowheads="1"/>
          </p:cNvSpPr>
          <p:nvPr/>
        </p:nvSpPr>
        <p:spPr bwMode="auto">
          <a:xfrm>
            <a:off x="1731873" y="5827007"/>
            <a:ext cx="24321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普查</a:t>
            </a:r>
            <a:r>
              <a:rPr lang="en-US" altLang="zh-CN" sz="3600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611</a:t>
            </a:r>
            <a:endParaRPr lang="en-US" altLang="zh-CN" sz="28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75916" name="Line 12"/>
          <p:cNvSpPr>
            <a:spLocks noChangeShapeType="1"/>
          </p:cNvSpPr>
          <p:nvPr/>
        </p:nvSpPr>
        <p:spPr bwMode="auto">
          <a:xfrm flipH="1" flipV="1">
            <a:off x="3988799" y="3161774"/>
            <a:ext cx="799225" cy="137736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75917" name="Text Box 13"/>
          <p:cNvSpPr txBox="1">
            <a:spLocks noChangeArrowheads="1"/>
          </p:cNvSpPr>
          <p:nvPr/>
        </p:nvSpPr>
        <p:spPr bwMode="auto">
          <a:xfrm>
            <a:off x="1728487" y="4005064"/>
            <a:ext cx="226725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BJ101-2</a:t>
            </a:r>
            <a:endParaRPr lang="en-US" altLang="zh-CN" sz="36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75918" name="Line 14"/>
          <p:cNvSpPr>
            <a:spLocks noChangeShapeType="1"/>
          </p:cNvSpPr>
          <p:nvPr/>
        </p:nvSpPr>
        <p:spPr bwMode="auto">
          <a:xfrm flipH="1">
            <a:off x="3988798" y="3633976"/>
            <a:ext cx="799226" cy="132969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75919" name="Line 15"/>
          <p:cNvSpPr>
            <a:spLocks noChangeShapeType="1"/>
          </p:cNvSpPr>
          <p:nvPr/>
        </p:nvSpPr>
        <p:spPr bwMode="auto">
          <a:xfrm flipH="1">
            <a:off x="4008953" y="4328229"/>
            <a:ext cx="779071" cy="1400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75920" name="Line 16"/>
          <p:cNvSpPr>
            <a:spLocks noChangeShapeType="1"/>
          </p:cNvSpPr>
          <p:nvPr/>
        </p:nvSpPr>
        <p:spPr bwMode="auto">
          <a:xfrm flipH="1" flipV="1">
            <a:off x="4008952" y="6105050"/>
            <a:ext cx="779072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75921" name="Text Box 17"/>
          <p:cNvSpPr txBox="1">
            <a:spLocks noChangeArrowheads="1"/>
          </p:cNvSpPr>
          <p:nvPr/>
        </p:nvSpPr>
        <p:spPr bwMode="auto">
          <a:xfrm>
            <a:off x="2066724" y="2526849"/>
            <a:ext cx="12239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0" dirty="0">
                <a:latin typeface="Monotype Corsiva" pitchFamily="66" charset="0"/>
                <a:ea typeface="隶书" pitchFamily="49" charset="-122"/>
              </a:rPr>
              <a:t>今</a:t>
            </a:r>
            <a:r>
              <a:rPr lang="zh-CN" altLang="en-US" sz="2400" b="0" dirty="0" smtClean="0">
                <a:latin typeface="Monotype Corsiva" pitchFamily="66" charset="0"/>
                <a:ea typeface="隶书" pitchFamily="49" charset="-122"/>
              </a:rPr>
              <a:t>年</a:t>
            </a:r>
            <a:endParaRPr lang="zh-CN" altLang="en-US" sz="2400" b="0" dirty="0">
              <a:latin typeface="Monotype Corsiva" pitchFamily="66" charset="0"/>
              <a:ea typeface="隶书" pitchFamily="49" charset="-122"/>
            </a:endParaRPr>
          </a:p>
        </p:txBody>
      </p:sp>
      <p:sp>
        <p:nvSpPr>
          <p:cNvPr id="1275922" name="Text Box 18"/>
          <p:cNvSpPr txBox="1">
            <a:spLocks noChangeArrowheads="1"/>
          </p:cNvSpPr>
          <p:nvPr/>
        </p:nvSpPr>
        <p:spPr bwMode="auto">
          <a:xfrm>
            <a:off x="5006692" y="2513698"/>
            <a:ext cx="12239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0" dirty="0">
                <a:latin typeface="Monotype Corsiva" pitchFamily="66" charset="0"/>
                <a:ea typeface="隶书" pitchFamily="49" charset="-122"/>
              </a:rPr>
              <a:t>去</a:t>
            </a:r>
            <a:r>
              <a:rPr lang="zh-CN" altLang="en-US" sz="2400" b="0" dirty="0" smtClean="0">
                <a:latin typeface="Monotype Corsiva" pitchFamily="66" charset="0"/>
                <a:ea typeface="隶书" pitchFamily="49" charset="-122"/>
              </a:rPr>
              <a:t>年</a:t>
            </a:r>
            <a:endParaRPr lang="zh-CN" altLang="en-US" sz="2400" b="0" dirty="0">
              <a:latin typeface="Monotype Corsiva" pitchFamily="66" charset="0"/>
              <a:ea typeface="隶书" pitchFamily="49" charset="-122"/>
            </a:endParaRPr>
          </a:p>
        </p:txBody>
      </p:sp>
      <p:sp>
        <p:nvSpPr>
          <p:cNvPr id="22" name="标题 1"/>
          <p:cNvSpPr>
            <a:spLocks noGrp="1"/>
          </p:cNvSpPr>
          <p:nvPr>
            <p:ph type="title"/>
          </p:nvPr>
        </p:nvSpPr>
        <p:spPr>
          <a:xfrm>
            <a:off x="1196210" y="465584"/>
            <a:ext cx="7391400" cy="947192"/>
          </a:xfrm>
        </p:spPr>
        <p:txBody>
          <a:bodyPr/>
          <a:lstStyle/>
          <a:p>
            <a:pPr algn="l"/>
            <a:r>
              <a:rPr lang="zh-CN" altLang="en-US" dirty="0">
                <a:latin typeface="黑体" pitchFamily="2" charset="-122"/>
                <a:ea typeface="黑体" pitchFamily="2" charset="-122"/>
              </a:rPr>
              <a:t>（一）基本单位年报</a:t>
            </a:r>
          </a:p>
        </p:txBody>
      </p:sp>
      <p:sp>
        <p:nvSpPr>
          <p:cNvPr id="4" name="圆角矩形 3"/>
          <p:cNvSpPr/>
          <p:nvPr/>
        </p:nvSpPr>
        <p:spPr bwMode="auto">
          <a:xfrm>
            <a:off x="251520" y="3116035"/>
            <a:ext cx="792088" cy="2002065"/>
          </a:xfrm>
          <a:prstGeom prst="roundRect">
            <a:avLst/>
          </a:prstGeom>
          <a:gradFill>
            <a:gsLst>
              <a:gs pos="17083">
                <a:schemeClr val="tx2">
                  <a:lumMod val="40000"/>
                  <a:lumOff val="60000"/>
                </a:schemeClr>
              </a:gs>
              <a:gs pos="18000">
                <a:schemeClr val="tx2">
                  <a:lumMod val="40000"/>
                  <a:lumOff val="60000"/>
                </a:schemeClr>
              </a:gs>
              <a:gs pos="53000">
                <a:schemeClr val="tx2">
                  <a:lumMod val="40000"/>
                  <a:lumOff val="60000"/>
                </a:schemeClr>
              </a:gs>
              <a:gs pos="94000">
                <a:schemeClr val="tx2">
                  <a:lumMod val="0"/>
                  <a:lumOff val="100000"/>
                </a:schemeClr>
              </a:gs>
            </a:gsLst>
            <a:lin ang="2700000" scaled="1"/>
          </a:gradFill>
          <a:ln w="2857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  <a:ea typeface="宋体" pitchFamily="2" charset="-122"/>
              </a:rPr>
              <a:t>联网直报系统填报</a:t>
            </a:r>
          </a:p>
        </p:txBody>
      </p:sp>
      <p:sp>
        <p:nvSpPr>
          <p:cNvPr id="2" name="左大括号 1"/>
          <p:cNvSpPr/>
          <p:nvPr/>
        </p:nvSpPr>
        <p:spPr bwMode="auto">
          <a:xfrm>
            <a:off x="1259632" y="3180332"/>
            <a:ext cx="302267" cy="2375918"/>
          </a:xfrm>
          <a:prstGeom prst="leftBrace">
            <a:avLst/>
          </a:prstGeom>
          <a:noFill/>
          <a:ln w="381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1754758" y="4587850"/>
            <a:ext cx="2889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BJ101-7</a:t>
            </a:r>
            <a:endParaRPr lang="en-US" altLang="zh-CN" sz="36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1754758" y="5229200"/>
            <a:ext cx="2889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BJ101-8</a:t>
            </a:r>
            <a:endParaRPr lang="en-US" altLang="zh-CN" sz="36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Line 15"/>
          <p:cNvSpPr>
            <a:spLocks noChangeShapeType="1"/>
          </p:cNvSpPr>
          <p:nvPr/>
        </p:nvSpPr>
        <p:spPr bwMode="auto">
          <a:xfrm flipH="1">
            <a:off x="4008953" y="4908045"/>
            <a:ext cx="779071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" name="Line 15"/>
          <p:cNvSpPr>
            <a:spLocks noChangeShapeType="1"/>
          </p:cNvSpPr>
          <p:nvPr/>
        </p:nvSpPr>
        <p:spPr bwMode="auto">
          <a:xfrm flipH="1" flipV="1">
            <a:off x="4008953" y="5480042"/>
            <a:ext cx="779071" cy="8938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4887754" y="5103968"/>
            <a:ext cx="201787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101-8</a:t>
            </a:r>
            <a:endParaRPr lang="en-US" altLang="zh-CN" sz="36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" name="AutoShape 22"/>
          <p:cNvSpPr>
            <a:spLocks noChangeArrowheads="1"/>
          </p:cNvSpPr>
          <p:nvPr/>
        </p:nvSpPr>
        <p:spPr bwMode="auto">
          <a:xfrm>
            <a:off x="3654200" y="6398970"/>
            <a:ext cx="1925912" cy="383611"/>
          </a:xfrm>
          <a:prstGeom prst="wedgeRoundRectCallout">
            <a:avLst>
              <a:gd name="adj1" fmla="val -52106"/>
              <a:gd name="adj2" fmla="val -66498"/>
              <a:gd name="adj3" fmla="val 16667"/>
            </a:avLst>
          </a:prstGeom>
          <a:gradFill flip="none" rotWithShape="1">
            <a:gsLst>
              <a:gs pos="17083">
                <a:schemeClr val="tx2">
                  <a:lumMod val="40000"/>
                  <a:lumOff val="60000"/>
                </a:schemeClr>
              </a:gs>
              <a:gs pos="18000">
                <a:schemeClr val="tx2">
                  <a:lumMod val="40000"/>
                  <a:lumOff val="60000"/>
                </a:schemeClr>
              </a:gs>
              <a:gs pos="53000">
                <a:schemeClr val="tx2">
                  <a:lumMod val="40000"/>
                  <a:lumOff val="60000"/>
                </a:schemeClr>
              </a:gs>
              <a:gs pos="94000">
                <a:schemeClr val="tx2">
                  <a:lumMod val="0"/>
                  <a:lumOff val="100000"/>
                </a:schemeClr>
              </a:gs>
            </a:gsLst>
            <a:lin ang="2700000" scaled="1"/>
            <a:tileRect/>
          </a:gradFill>
          <a:ln w="38100" algn="ctr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r>
              <a:rPr lang="en-US" altLang="zh-CN" sz="2000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PDA</a:t>
            </a:r>
            <a:r>
              <a:rPr lang="zh-CN" altLang="en-US" sz="2000" dirty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采集后导入</a:t>
            </a:r>
          </a:p>
        </p:txBody>
      </p:sp>
      <p:sp>
        <p:nvSpPr>
          <p:cNvPr id="3" name="图文框 2"/>
          <p:cNvSpPr/>
          <p:nvPr/>
        </p:nvSpPr>
        <p:spPr bwMode="auto">
          <a:xfrm>
            <a:off x="4838293" y="3029180"/>
            <a:ext cx="1560761" cy="869270"/>
          </a:xfrm>
          <a:prstGeom prst="frame">
            <a:avLst>
              <a:gd name="adj1" fmla="val 6076"/>
            </a:avLst>
          </a:prstGeom>
          <a:solidFill>
            <a:schemeClr val="accent1">
              <a:lumMod val="60000"/>
              <a:lumOff val="40000"/>
            </a:schemeClr>
          </a:solidFill>
          <a:ln w="9525" cap="rnd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6616541" y="2984049"/>
            <a:ext cx="2453553" cy="817743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rPr>
              <a:t>法人单位基本情况表</a:t>
            </a:r>
          </a:p>
        </p:txBody>
      </p:sp>
      <p:sp>
        <p:nvSpPr>
          <p:cNvPr id="29" name="圆角矩形 28"/>
          <p:cNvSpPr/>
          <p:nvPr/>
        </p:nvSpPr>
        <p:spPr bwMode="auto">
          <a:xfrm>
            <a:off x="6616541" y="3933056"/>
            <a:ext cx="2453553" cy="553287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rPr>
              <a:t>（填后续表的）产业活动单位基本情况表</a:t>
            </a:r>
          </a:p>
        </p:txBody>
      </p:sp>
      <p:sp>
        <p:nvSpPr>
          <p:cNvPr id="30" name="圆角矩形 29"/>
          <p:cNvSpPr/>
          <p:nvPr/>
        </p:nvSpPr>
        <p:spPr bwMode="auto">
          <a:xfrm>
            <a:off x="6616539" y="4587850"/>
            <a:ext cx="2440519" cy="516119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rPr>
              <a:t>中关村法人单位基本情况表</a:t>
            </a:r>
          </a:p>
        </p:txBody>
      </p:sp>
      <p:sp>
        <p:nvSpPr>
          <p:cNvPr id="31" name="圆角矩形 30"/>
          <p:cNvSpPr/>
          <p:nvPr/>
        </p:nvSpPr>
        <p:spPr bwMode="auto">
          <a:xfrm>
            <a:off x="6616541" y="5256368"/>
            <a:ext cx="2453553" cy="46522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rPr>
              <a:t>个体经营户基本情况表</a:t>
            </a:r>
          </a:p>
        </p:txBody>
      </p:sp>
      <p:sp>
        <p:nvSpPr>
          <p:cNvPr id="32" name="圆角矩形 31"/>
          <p:cNvSpPr/>
          <p:nvPr/>
        </p:nvSpPr>
        <p:spPr bwMode="auto">
          <a:xfrm>
            <a:off x="6616540" y="5859517"/>
            <a:ext cx="2419956" cy="527151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rPr>
              <a:t>产业活动单位基本情况表</a:t>
            </a:r>
          </a:p>
        </p:txBody>
      </p:sp>
      <p:sp>
        <p:nvSpPr>
          <p:cNvPr id="33" name="Text Box 18"/>
          <p:cNvSpPr txBox="1">
            <a:spLocks noChangeArrowheads="1"/>
          </p:cNvSpPr>
          <p:nvPr/>
        </p:nvSpPr>
        <p:spPr bwMode="auto">
          <a:xfrm>
            <a:off x="7142529" y="2513698"/>
            <a:ext cx="12239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0" dirty="0" smtClean="0">
                <a:latin typeface="Monotype Corsiva" pitchFamily="66" charset="0"/>
                <a:ea typeface="隶书" pitchFamily="49" charset="-122"/>
              </a:rPr>
              <a:t>表名</a:t>
            </a:r>
            <a:endParaRPr lang="zh-CN" altLang="en-US" sz="2400" b="0" dirty="0">
              <a:latin typeface="Monotype Corsiva" pitchFamily="66" charset="0"/>
              <a:ea typeface="隶书" pitchFamily="49" charset="-122"/>
            </a:endParaRPr>
          </a:p>
        </p:txBody>
      </p:sp>
      <p:sp>
        <p:nvSpPr>
          <p:cNvPr id="6" name="线形标注 2(无边框) 5"/>
          <p:cNvSpPr/>
          <p:nvPr/>
        </p:nvSpPr>
        <p:spPr bwMode="auto">
          <a:xfrm>
            <a:off x="1410765" y="2163074"/>
            <a:ext cx="4819889" cy="363775"/>
          </a:xfrm>
          <a:prstGeom prst="callout2">
            <a:avLst>
              <a:gd name="adj1" fmla="val 58649"/>
              <a:gd name="adj2" fmla="val 400"/>
              <a:gd name="adj3" fmla="val 95774"/>
              <a:gd name="adj4" fmla="val -13026"/>
              <a:gd name="adj5" fmla="val 254817"/>
              <a:gd name="adj6" fmla="val -1742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800" dirty="0" smtClean="0">
                <a:latin typeface="楷体_GB2312" pitchFamily="49" charset="-122"/>
                <a:ea typeface="楷体_GB2312" pitchFamily="49" charset="-122"/>
              </a:rPr>
              <a:t>网址：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</a:rPr>
              <a:t>http://bjes.gov.cn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172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75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75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75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275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5916" grpId="0" animBg="1"/>
      <p:bldP spid="1275918" grpId="0" animBg="1"/>
      <p:bldP spid="1275919" grpId="0" animBg="1"/>
      <p:bldP spid="1275920" grpId="0" animBg="1"/>
      <p:bldP spid="4" grpId="0" animBg="1"/>
      <p:bldP spid="2" grpId="0" animBg="1"/>
      <p:bldP spid="24" grpId="0" animBg="1"/>
      <p:bldP spid="25" grpId="0" animBg="1"/>
      <p:bldP spid="27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基本单位年报范围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注：今年除联网直报调查单位以外的全部法人单位和产业活动单位采取</a:t>
            </a:r>
            <a:r>
              <a:rPr lang="en-US" altLang="zh-CN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PDA</a:t>
            </a:r>
            <a:r>
              <a:rPr lang="zh-CN" altLang="en-US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采集、调查单位上报纸介质报表的形式。</a:t>
            </a:r>
            <a:endParaRPr lang="en-US" altLang="zh-CN" b="1" dirty="0" smtClean="0">
              <a:solidFill>
                <a:schemeClr val="tx2">
                  <a:lumMod val="20000"/>
                  <a:lumOff val="8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即全部产业活动单位填写普查</a:t>
            </a:r>
            <a:r>
              <a:rPr lang="en-US" altLang="zh-CN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611</a:t>
            </a:r>
            <a:r>
              <a:rPr lang="zh-CN" altLang="en-US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表，由</a:t>
            </a:r>
            <a:r>
              <a:rPr lang="en-US" altLang="zh-CN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PDA</a:t>
            </a:r>
            <a:r>
              <a:rPr lang="zh-CN" altLang="en-US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采集后导入，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不需要法人单位填报。</a:t>
            </a:r>
            <a:endParaRPr lang="zh-CN" altLang="en-US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894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4369" y="620688"/>
            <a:ext cx="7391400" cy="1143000"/>
          </a:xfrm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基本单位</a:t>
            </a:r>
            <a:r>
              <a:rPr lang="zh-CN" altLang="en-US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年报</a:t>
            </a:r>
            <a:endParaRPr lang="zh-CN" altLang="en-US" dirty="0"/>
          </a:p>
        </p:txBody>
      </p:sp>
      <p:graphicFrame>
        <p:nvGraphicFramePr>
          <p:cNvPr id="15" name="内容占位符 1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4359944"/>
              </p:ext>
            </p:extLst>
          </p:nvPr>
        </p:nvGraphicFramePr>
        <p:xfrm>
          <a:off x="1119008" y="3068960"/>
          <a:ext cx="7391400" cy="3406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前凸带形 6"/>
          <p:cNvSpPr/>
          <p:nvPr/>
        </p:nvSpPr>
        <p:spPr bwMode="auto">
          <a:xfrm>
            <a:off x="1651946" y="1628800"/>
            <a:ext cx="6192688" cy="1368152"/>
          </a:xfrm>
          <a:prstGeom prst="ribbon">
            <a:avLst/>
          </a:prstGeom>
          <a:solidFill>
            <a:schemeClr val="accent1">
              <a:alpha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时间</a:t>
            </a:r>
            <a:r>
              <a:rPr lang="zh-CN" altLang="en-US" sz="3600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安排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3119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2636912"/>
            <a:ext cx="7391400" cy="3675112"/>
          </a:xfrm>
        </p:spPr>
        <p:txBody>
          <a:bodyPr/>
          <a:lstStyle/>
          <a:p>
            <a:r>
              <a:rPr lang="en-US" altLang="zh-CN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201-1            </a:t>
            </a:r>
            <a:r>
              <a:rPr lang="zh-CN" altLang="en-US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法人单位基本情况</a:t>
            </a:r>
            <a:r>
              <a:rPr lang="zh-CN" altLang="en-US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表</a:t>
            </a:r>
            <a:endParaRPr lang="en-US" altLang="zh-CN" b="1" dirty="0" smtClean="0">
              <a:solidFill>
                <a:schemeClr val="tx2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endParaRPr lang="en-US" altLang="zh-CN" b="1" dirty="0">
              <a:solidFill>
                <a:schemeClr val="tx2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BJ201-2       </a:t>
            </a:r>
            <a:r>
              <a:rPr lang="zh-CN" altLang="en-US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填后续表的</a:t>
            </a:r>
            <a:r>
              <a:rPr lang="zh-CN" altLang="en-US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）产业活动 </a:t>
            </a:r>
            <a:endParaRPr lang="en-US" altLang="zh-CN" b="1" dirty="0" smtClean="0">
              <a:solidFill>
                <a:schemeClr val="tx2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                 单位</a:t>
            </a:r>
            <a:r>
              <a:rPr lang="zh-CN" altLang="en-US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基本情况</a:t>
            </a:r>
            <a:r>
              <a:rPr lang="zh-CN" altLang="en-US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表</a:t>
            </a:r>
            <a:endParaRPr lang="en-US" altLang="zh-CN" b="1" dirty="0" smtClean="0">
              <a:solidFill>
                <a:schemeClr val="tx2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endParaRPr lang="en-US" altLang="zh-CN" b="1" dirty="0" smtClean="0">
              <a:solidFill>
                <a:schemeClr val="tx2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BJ201-8        </a:t>
            </a:r>
            <a:r>
              <a:rPr lang="zh-CN" altLang="en-US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个体经营户基本情况表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>
                <a:latin typeface="黑体" pitchFamily="2" charset="-122"/>
                <a:ea typeface="黑体" pitchFamily="2" charset="-122"/>
              </a:rPr>
              <a:t>（二）基本单位定报</a:t>
            </a:r>
          </a:p>
        </p:txBody>
      </p: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1144222" y="1648097"/>
            <a:ext cx="5072062" cy="617537"/>
            <a:chOff x="715" y="1407"/>
            <a:chExt cx="4058" cy="480"/>
          </a:xfrm>
          <a:gradFill>
            <a:gsLst>
              <a:gs pos="3000">
                <a:srgbClr val="0066FF"/>
              </a:gs>
              <a:gs pos="43000">
                <a:srgbClr val="6699FF"/>
              </a:gs>
              <a:gs pos="67000">
                <a:srgbClr val="6699FF"/>
              </a:gs>
              <a:gs pos="99000">
                <a:srgbClr val="00CCFF"/>
              </a:gs>
            </a:gsLst>
            <a:lin ang="5400000" scaled="0"/>
          </a:gradFill>
        </p:grpSpPr>
        <p:sp>
          <p:nvSpPr>
            <p:cNvPr id="6" name="AutoShape 25"/>
            <p:cNvSpPr>
              <a:spLocks noChangeArrowheads="1"/>
            </p:cNvSpPr>
            <p:nvPr/>
          </p:nvSpPr>
          <p:spPr bwMode="ltGray">
            <a:xfrm>
              <a:off x="715" y="1407"/>
              <a:ext cx="4058" cy="480"/>
            </a:xfrm>
            <a:prstGeom prst="roundRect">
              <a:avLst>
                <a:gd name="adj" fmla="val 17509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3200" dirty="0" smtClean="0">
                  <a:latin typeface="楷体_GB2312" pitchFamily="49" charset="-122"/>
                  <a:ea typeface="楷体_GB2312" pitchFamily="49" charset="-122"/>
                </a:rPr>
                <a:t>调查内容</a:t>
              </a:r>
              <a:endParaRPr lang="en-US" altLang="zh-CN" sz="3200" dirty="0" smtClean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" name="AutoShape 28"/>
            <p:cNvSpPr>
              <a:spLocks noChangeArrowheads="1"/>
            </p:cNvSpPr>
            <p:nvPr/>
          </p:nvSpPr>
          <p:spPr bwMode="ltGray">
            <a:xfrm>
              <a:off x="730" y="1407"/>
              <a:ext cx="4043" cy="115"/>
            </a:xfrm>
            <a:prstGeom prst="roundRect">
              <a:avLst>
                <a:gd name="adj" fmla="val 50000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Arial" pitchFamily="34" charset="0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736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>
                <a:latin typeface="黑体" pitchFamily="2" charset="-122"/>
                <a:ea typeface="黑体" pitchFamily="2" charset="-122"/>
              </a:rPr>
              <a:t>（二）基本单位定报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66800" y="2420888"/>
            <a:ext cx="7393632" cy="648072"/>
          </a:xfrm>
        </p:spPr>
        <p:txBody>
          <a:bodyPr/>
          <a:lstStyle/>
          <a:p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调查单位免报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1144222" y="1648097"/>
            <a:ext cx="5072062" cy="617537"/>
            <a:chOff x="715" y="1407"/>
            <a:chExt cx="4058" cy="480"/>
          </a:xfrm>
          <a:gradFill>
            <a:gsLst>
              <a:gs pos="3000">
                <a:srgbClr val="0066FF"/>
              </a:gs>
              <a:gs pos="43000">
                <a:srgbClr val="6699FF"/>
              </a:gs>
              <a:gs pos="67000">
                <a:srgbClr val="6699FF"/>
              </a:gs>
              <a:gs pos="99000">
                <a:srgbClr val="00CCFF"/>
              </a:gs>
            </a:gsLst>
            <a:lin ang="5400000" scaled="0"/>
          </a:gradFill>
        </p:grpSpPr>
        <p:sp>
          <p:nvSpPr>
            <p:cNvPr id="6" name="AutoShape 25"/>
            <p:cNvSpPr>
              <a:spLocks noChangeArrowheads="1"/>
            </p:cNvSpPr>
            <p:nvPr/>
          </p:nvSpPr>
          <p:spPr bwMode="ltGray">
            <a:xfrm>
              <a:off x="715" y="1407"/>
              <a:ext cx="4058" cy="480"/>
            </a:xfrm>
            <a:prstGeom prst="roundRect">
              <a:avLst>
                <a:gd name="adj" fmla="val 17509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3200" dirty="0" smtClean="0">
                  <a:latin typeface="楷体_GB2312" pitchFamily="49" charset="-122"/>
                  <a:ea typeface="楷体_GB2312" pitchFamily="49" charset="-122"/>
                </a:rPr>
                <a:t>调查方式</a:t>
              </a:r>
              <a:endParaRPr lang="ko-KR" altLang="en-US" sz="3200" dirty="0">
                <a:latin typeface="楷体_GB2312" pitchFamily="49" charset="-122"/>
                <a:ea typeface="Gulim" pitchFamily="34" charset="-127"/>
              </a:endParaRPr>
            </a:p>
          </p:txBody>
        </p:sp>
        <p:sp>
          <p:nvSpPr>
            <p:cNvPr id="9" name="AutoShape 28"/>
            <p:cNvSpPr>
              <a:spLocks noChangeArrowheads="1"/>
            </p:cNvSpPr>
            <p:nvPr/>
          </p:nvSpPr>
          <p:spPr bwMode="ltGray">
            <a:xfrm>
              <a:off x="730" y="1407"/>
              <a:ext cx="4043" cy="115"/>
            </a:xfrm>
            <a:prstGeom prst="roundRect">
              <a:avLst>
                <a:gd name="adj" fmla="val 50000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Arial" pitchFamily="34" charset="0"/>
                <a:ea typeface="Gulim" pitchFamily="34" charset="-127"/>
              </a:endParaRPr>
            </a:p>
          </p:txBody>
        </p:sp>
      </p:grpSp>
      <p:grpSp>
        <p:nvGrpSpPr>
          <p:cNvPr id="10" name="Group 24"/>
          <p:cNvGrpSpPr>
            <a:grpSpLocks/>
          </p:cNvGrpSpPr>
          <p:nvPr/>
        </p:nvGrpSpPr>
        <p:grpSpPr bwMode="auto">
          <a:xfrm>
            <a:off x="1120474" y="3158980"/>
            <a:ext cx="5095811" cy="617537"/>
            <a:chOff x="696" y="1406"/>
            <a:chExt cx="4077" cy="480"/>
          </a:xfrm>
          <a:gradFill>
            <a:gsLst>
              <a:gs pos="3000">
                <a:srgbClr val="0066FF"/>
              </a:gs>
              <a:gs pos="43000">
                <a:srgbClr val="6699FF"/>
              </a:gs>
              <a:gs pos="67000">
                <a:srgbClr val="6699FF"/>
              </a:gs>
              <a:gs pos="99000">
                <a:srgbClr val="00CCFF"/>
              </a:gs>
            </a:gsLst>
            <a:lin ang="5400000" scaled="0"/>
          </a:gradFill>
        </p:grpSpPr>
        <p:sp>
          <p:nvSpPr>
            <p:cNvPr id="11" name="AutoShape 25"/>
            <p:cNvSpPr>
              <a:spLocks noChangeArrowheads="1"/>
            </p:cNvSpPr>
            <p:nvPr/>
          </p:nvSpPr>
          <p:spPr bwMode="ltGray">
            <a:xfrm>
              <a:off x="696" y="1406"/>
              <a:ext cx="4058" cy="480"/>
            </a:xfrm>
            <a:prstGeom prst="roundRect">
              <a:avLst>
                <a:gd name="adj" fmla="val 17509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3200" dirty="0" smtClean="0">
                  <a:latin typeface="楷体_GB2312" pitchFamily="49" charset="-122"/>
                  <a:ea typeface="楷体_GB2312" pitchFamily="49" charset="-122"/>
                </a:rPr>
                <a:t>调查要求</a:t>
              </a:r>
              <a:endParaRPr lang="ko-KR" altLang="en-US" sz="3200" dirty="0">
                <a:latin typeface="楷体_GB2312" pitchFamily="49" charset="-122"/>
                <a:ea typeface="Gulim" pitchFamily="34" charset="-127"/>
              </a:endParaRPr>
            </a:p>
          </p:txBody>
        </p:sp>
        <p:sp>
          <p:nvSpPr>
            <p:cNvPr id="14" name="AutoShape 28"/>
            <p:cNvSpPr>
              <a:spLocks noChangeArrowheads="1"/>
            </p:cNvSpPr>
            <p:nvPr/>
          </p:nvSpPr>
          <p:spPr bwMode="ltGray">
            <a:xfrm>
              <a:off x="730" y="1407"/>
              <a:ext cx="4043" cy="115"/>
            </a:xfrm>
            <a:prstGeom prst="roundRect">
              <a:avLst>
                <a:gd name="adj" fmla="val 50000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Arial" pitchFamily="34" charset="0"/>
                <a:ea typeface="Gulim" pitchFamily="34" charset="-127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162970" y="4077072"/>
            <a:ext cx="67934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kumimoji="1" lang="zh-CN" altLang="en-US" sz="3200" dirty="0" smtClean="0">
                <a:latin typeface="华文楷体" pitchFamily="2" charset="-122"/>
                <a:ea typeface="华文楷体" pitchFamily="2" charset="-122"/>
              </a:rPr>
              <a:t>年报后，要变更单位基本信息（单位名称、法人、地址等），需等到</a:t>
            </a:r>
            <a:r>
              <a:rPr kumimoji="1" lang="en-US" altLang="zh-CN" sz="3200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kumimoji="1" lang="zh-CN" altLang="en-US" sz="3200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月</a:t>
            </a:r>
            <a:r>
              <a:rPr kumimoji="1" lang="zh-CN" altLang="en-US" sz="3200" dirty="0" smtClean="0">
                <a:latin typeface="华文楷体" pitchFamily="2" charset="-122"/>
                <a:ea typeface="华文楷体" pitchFamily="2" charset="-122"/>
              </a:rPr>
              <a:t>，请联系相应的</a:t>
            </a:r>
            <a:r>
              <a:rPr kumimoji="1" lang="zh-CN" altLang="en-US" sz="3200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专业科室。</a:t>
            </a:r>
            <a:endParaRPr kumimoji="1" lang="zh-CN" altLang="en-US" sz="3200" dirty="0">
              <a:solidFill>
                <a:schemeClr val="tx2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6547751" y="3234243"/>
            <a:ext cx="1408625" cy="914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21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rgbClr val="A40000"/>
                </a:solidFill>
                <a:effectLst/>
                <a:latin typeface="华文楷体" pitchFamily="2" charset="-122"/>
                <a:ea typeface="华文楷体" pitchFamily="2" charset="-122"/>
              </a:rPr>
              <a:t>4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rgbClr val="A40000"/>
                </a:solidFill>
                <a:effectLst/>
                <a:latin typeface="华文楷体" pitchFamily="2" charset="-122"/>
                <a:ea typeface="华文楷体" pitchFamily="2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2721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6210" y="465584"/>
            <a:ext cx="7391400" cy="947192"/>
          </a:xfrm>
        </p:spPr>
        <p:txBody>
          <a:bodyPr/>
          <a:lstStyle/>
          <a:p>
            <a:pPr algn="l"/>
            <a:r>
              <a:rPr lang="zh-CN" altLang="en-US" dirty="0">
                <a:latin typeface="黑体" pitchFamily="2" charset="-122"/>
                <a:ea typeface="黑体" pitchFamily="2" charset="-122"/>
              </a:rPr>
              <a:t>二、年报制度主要变化</a:t>
            </a:r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black">
          <a:xfrm>
            <a:off x="611560" y="1449019"/>
            <a:ext cx="44958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zh-CN" altLang="en-US" sz="28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联网直报系统</a:t>
            </a:r>
            <a:endParaRPr lang="en-US" altLang="zh-CN" sz="28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8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9251238"/>
              </p:ext>
            </p:extLst>
          </p:nvPr>
        </p:nvGraphicFramePr>
        <p:xfrm>
          <a:off x="1547664" y="2188559"/>
          <a:ext cx="7393632" cy="4345243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3168352"/>
                <a:gridCol w="1760736"/>
                <a:gridCol w="2464544"/>
              </a:tblGrid>
              <a:tr h="4989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调查范围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今年</a:t>
                      </a:r>
                      <a:endParaRPr lang="zh-CN" altLang="en-US" sz="2400" b="1" dirty="0">
                        <a:solidFill>
                          <a:schemeClr val="bg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去年</a:t>
                      </a:r>
                      <a:endParaRPr lang="zh-CN" altLang="en-US" sz="2400" b="1" dirty="0">
                        <a:solidFill>
                          <a:schemeClr val="bg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134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国家范围限额（规模）以上法人单位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601</a:t>
                      </a:r>
                      <a:endParaRPr lang="zh-CN" altLang="en-US" sz="2400" b="1" dirty="0">
                        <a:solidFill>
                          <a:schemeClr val="bg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  <a:alpha val="8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101-1</a:t>
                      </a:r>
                      <a:endParaRPr lang="zh-CN" altLang="en-US" sz="2400" b="1" dirty="0">
                        <a:solidFill>
                          <a:schemeClr val="bg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  <a:alpha val="88000"/>
                      </a:schemeClr>
                    </a:solidFill>
                  </a:tcPr>
                </a:tc>
              </a:tr>
              <a:tr h="78259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非重点服务业</a:t>
                      </a:r>
                      <a:r>
                        <a:rPr lang="en-US" altLang="zh-CN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+</a:t>
                      </a:r>
                      <a:r>
                        <a:rPr lang="zh-CN" altLang="en-US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金融业</a:t>
                      </a:r>
                      <a:r>
                        <a:rPr lang="en-US" altLang="zh-CN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+【</a:t>
                      </a:r>
                      <a:r>
                        <a:rPr lang="zh-CN" altLang="en-US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限下中关村</a:t>
                      </a:r>
                      <a:r>
                        <a:rPr lang="en-US" altLang="zh-CN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】</a:t>
                      </a:r>
                      <a:endParaRPr lang="zh-CN" altLang="en-US" sz="2400" b="1" dirty="0" smtClean="0">
                        <a:solidFill>
                          <a:schemeClr val="bg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b="1" dirty="0" smtClean="0">
                        <a:solidFill>
                          <a:schemeClr val="bg2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BJ101-1</a:t>
                      </a:r>
                      <a:endParaRPr lang="zh-CN" altLang="en-US" sz="2400" b="1" dirty="0">
                        <a:solidFill>
                          <a:schemeClr val="bg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101-1</a:t>
                      </a:r>
                    </a:p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+【101-1C】</a:t>
                      </a:r>
                      <a:endParaRPr lang="zh-CN" altLang="en-US" sz="2400" b="1" dirty="0">
                        <a:solidFill>
                          <a:schemeClr val="bg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  <a:alpha val="80000"/>
                      </a:schemeClr>
                    </a:solidFill>
                  </a:tcPr>
                </a:tc>
              </a:tr>
              <a:tr h="83571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填后续表的产业活动单位（商业</a:t>
                      </a:r>
                      <a:r>
                        <a:rPr lang="en-US" altLang="zh-CN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+</a:t>
                      </a:r>
                      <a:r>
                        <a:rPr lang="zh-CN" altLang="en-US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金融业）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BJ101-2</a:t>
                      </a:r>
                      <a:endParaRPr lang="zh-CN" altLang="en-US" sz="2400" b="1" dirty="0">
                        <a:solidFill>
                          <a:schemeClr val="bg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101-2D</a:t>
                      </a:r>
                      <a:endParaRPr lang="zh-CN" altLang="en-US" sz="2400" b="1" dirty="0">
                        <a:solidFill>
                          <a:schemeClr val="bg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  <a:alpha val="80000"/>
                      </a:schemeClr>
                    </a:solidFill>
                  </a:tcPr>
                </a:tc>
              </a:tr>
              <a:tr h="5416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全部中关村法人单位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BJ101-7</a:t>
                      </a:r>
                      <a:endParaRPr lang="zh-CN" altLang="en-US" sz="2400" b="1" dirty="0">
                        <a:solidFill>
                          <a:schemeClr val="bg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101-7</a:t>
                      </a:r>
                      <a:endParaRPr lang="zh-CN" altLang="en-US" sz="2400" b="1" dirty="0">
                        <a:solidFill>
                          <a:schemeClr val="bg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  <a:alpha val="70000"/>
                      </a:schemeClr>
                    </a:solidFill>
                  </a:tcPr>
                </a:tc>
              </a:tr>
              <a:tr h="39857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个体经营户（商业）</a:t>
                      </a:r>
                      <a:endParaRPr lang="zh-CN" altLang="en-US" sz="2400" b="1" dirty="0">
                        <a:solidFill>
                          <a:schemeClr val="bg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BJ101-8</a:t>
                      </a:r>
                      <a:endParaRPr lang="zh-CN" altLang="en-US" sz="2400" b="1" dirty="0">
                        <a:solidFill>
                          <a:schemeClr val="bg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bg2">
                              <a:lumMod val="95000"/>
                              <a:lumOff val="5000"/>
                            </a:schemeClr>
                          </a:solidFill>
                        </a:rPr>
                        <a:t>101-8</a:t>
                      </a:r>
                      <a:endParaRPr lang="zh-CN" altLang="en-US" sz="2400" b="1" dirty="0">
                        <a:solidFill>
                          <a:schemeClr val="bg2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  <a:alpha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" name="任意多边形 21"/>
          <p:cNvSpPr/>
          <p:nvPr/>
        </p:nvSpPr>
        <p:spPr>
          <a:xfrm>
            <a:off x="980753" y="2393755"/>
            <a:ext cx="3786074" cy="1371713"/>
          </a:xfrm>
          <a:custGeom>
            <a:avLst/>
            <a:gdLst>
              <a:gd name="connsiteX0" fmla="*/ 1486676 w 3786074"/>
              <a:gd name="connsiteY0" fmla="*/ 247845 h 1371713"/>
              <a:gd name="connsiteX1" fmla="*/ 2923590 w 3786074"/>
              <a:gd name="connsiteY1" fmla="*/ 1365445 h 1371713"/>
              <a:gd name="connsiteX2" fmla="*/ 3649304 w 3786074"/>
              <a:gd name="connsiteY2" fmla="*/ 726816 h 1371713"/>
              <a:gd name="connsiteX3" fmla="*/ 151361 w 3786074"/>
              <a:gd name="connsiteY3" fmla="*/ 1307388 h 1371713"/>
              <a:gd name="connsiteX4" fmla="*/ 601304 w 3786074"/>
              <a:gd name="connsiteY4" fmla="*/ 610702 h 1371713"/>
              <a:gd name="connsiteX5" fmla="*/ 311018 w 3786074"/>
              <a:gd name="connsiteY5" fmla="*/ 494588 h 1371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86074" h="1371713">
                <a:moveTo>
                  <a:pt x="1486676" y="247845"/>
                </a:moveTo>
                <a:cubicBezTo>
                  <a:pt x="2024914" y="766731"/>
                  <a:pt x="2563152" y="1285617"/>
                  <a:pt x="2923590" y="1365445"/>
                </a:cubicBezTo>
                <a:cubicBezTo>
                  <a:pt x="3284028" y="1445274"/>
                  <a:pt x="4111342" y="736492"/>
                  <a:pt x="3649304" y="726816"/>
                </a:cubicBezTo>
                <a:cubicBezTo>
                  <a:pt x="3187266" y="717140"/>
                  <a:pt x="659361" y="1326740"/>
                  <a:pt x="151361" y="1307388"/>
                </a:cubicBezTo>
                <a:cubicBezTo>
                  <a:pt x="-356639" y="1288036"/>
                  <a:pt x="574694" y="746169"/>
                  <a:pt x="601304" y="610702"/>
                </a:cubicBezTo>
                <a:cubicBezTo>
                  <a:pt x="627914" y="475235"/>
                  <a:pt x="-453401" y="-618174"/>
                  <a:pt x="311018" y="494588"/>
                </a:cubicBezTo>
              </a:path>
            </a:pathLst>
          </a:custGeom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6" name="左大括号 5"/>
          <p:cNvSpPr/>
          <p:nvPr/>
        </p:nvSpPr>
        <p:spPr bwMode="auto">
          <a:xfrm>
            <a:off x="980754" y="2852936"/>
            <a:ext cx="476434" cy="1656184"/>
          </a:xfrm>
          <a:prstGeom prst="leftBrace">
            <a:avLst/>
          </a:prstGeom>
          <a:noFill/>
          <a:ln w="381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215516" y="2852936"/>
            <a:ext cx="792088" cy="1656184"/>
          </a:xfrm>
          <a:prstGeom prst="roundRect">
            <a:avLst/>
          </a:prstGeom>
          <a:gradFill>
            <a:gsLst>
              <a:gs pos="17083">
                <a:schemeClr val="tx2">
                  <a:lumMod val="40000"/>
                  <a:lumOff val="60000"/>
                </a:schemeClr>
              </a:gs>
              <a:gs pos="18000">
                <a:schemeClr val="tx2">
                  <a:lumMod val="40000"/>
                  <a:lumOff val="60000"/>
                </a:schemeClr>
              </a:gs>
              <a:gs pos="53000">
                <a:schemeClr val="tx2">
                  <a:lumMod val="40000"/>
                  <a:lumOff val="60000"/>
                </a:schemeClr>
              </a:gs>
              <a:gs pos="94000">
                <a:schemeClr val="tx2">
                  <a:lumMod val="0"/>
                  <a:lumOff val="100000"/>
                </a:schemeClr>
              </a:gs>
            </a:gsLst>
            <a:lin ang="2700000" scaled="1"/>
          </a:gradFill>
          <a:ln w="2857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  <a:ea typeface="宋体" pitchFamily="2" charset="-122"/>
              </a:rPr>
              <a:t>表内指标完全一样</a:t>
            </a:r>
          </a:p>
        </p:txBody>
      </p:sp>
    </p:spTree>
    <p:extLst>
      <p:ext uri="{BB962C8B-B14F-4D97-AF65-F5344CB8AC3E}">
        <p14:creationId xmlns:p14="http://schemas.microsoft.com/office/powerpoint/2010/main" val="417950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theme/theme1.xml><?xml version="1.0" encoding="utf-8"?>
<a:theme xmlns:a="http://schemas.openxmlformats.org/drawingml/2006/main" name="国家">
  <a:themeElements>
    <a:clrScheme name="国家 8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FF99"/>
      </a:hlink>
      <a:folHlink>
        <a:srgbClr val="969696"/>
      </a:folHlink>
    </a:clrScheme>
    <a:fontScheme name="国家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algn="ctr">
          <a:defRPr sz="3600" dirty="0">
            <a:latin typeface="楷体_GB2312" pitchFamily="49" charset="-122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国家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国家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国家 8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FF99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20116</TotalTime>
  <Words>1363</Words>
  <Application>Microsoft Office PowerPoint</Application>
  <PresentationFormat>全屏显示(4:3)</PresentationFormat>
  <Paragraphs>176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国家</vt:lpstr>
      <vt:lpstr>基本单位统计年定报报表 (2013年统计年报和2014年统计定报） </vt:lpstr>
      <vt:lpstr>PowerPoint 演示文稿</vt:lpstr>
      <vt:lpstr>一、年定报工作方案</vt:lpstr>
      <vt:lpstr>（一）基本单位年报</vt:lpstr>
      <vt:lpstr>基本单位年报范围</vt:lpstr>
      <vt:lpstr>基本单位年报</vt:lpstr>
      <vt:lpstr>（二）基本单位定报</vt:lpstr>
      <vt:lpstr>（二）基本单位定报</vt:lpstr>
      <vt:lpstr>二、年报制度主要变化</vt:lpstr>
      <vt:lpstr>二、年报制度主要变化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三、填报注意事项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JSZX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2005年北京市1%人口抽样调查 调查表编码工作细则</dc:title>
  <dc:creator>ztj</dc:creator>
  <cp:lastModifiedBy>微软用户</cp:lastModifiedBy>
  <cp:revision>1896</cp:revision>
  <dcterms:created xsi:type="dcterms:W3CDTF">2005-07-01T08:00:36Z</dcterms:created>
  <dcterms:modified xsi:type="dcterms:W3CDTF">2013-12-25T08:35:53Z</dcterms:modified>
</cp:coreProperties>
</file>