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  <p:sldMasterId id="2147483715" r:id="rId2"/>
    <p:sldMasterId id="2147483792" r:id="rId3"/>
    <p:sldMasterId id="2147483795" r:id="rId4"/>
    <p:sldMasterId id="2147483797" r:id="rId5"/>
    <p:sldMasterId id="2147483940" r:id="rId6"/>
    <p:sldMasterId id="2147483942" r:id="rId7"/>
    <p:sldMasterId id="2147483944" r:id="rId8"/>
    <p:sldMasterId id="2147484065" r:id="rId9"/>
    <p:sldMasterId id="2147484066" r:id="rId10"/>
  </p:sldMasterIdLst>
  <p:notesMasterIdLst>
    <p:notesMasterId r:id="rId78"/>
  </p:notesMasterIdLst>
  <p:sldIdLst>
    <p:sldId id="509" r:id="rId11"/>
    <p:sldId id="402" r:id="rId12"/>
    <p:sldId id="1715" r:id="rId13"/>
    <p:sldId id="269" r:id="rId14"/>
    <p:sldId id="1661" r:id="rId15"/>
    <p:sldId id="1662" r:id="rId16"/>
    <p:sldId id="1669" r:id="rId17"/>
    <p:sldId id="400" r:id="rId18"/>
    <p:sldId id="1457" r:id="rId19"/>
    <p:sldId id="1716" r:id="rId20"/>
    <p:sldId id="1459" r:id="rId21"/>
    <p:sldId id="286" r:id="rId22"/>
    <p:sldId id="309" r:id="rId23"/>
    <p:sldId id="1695" r:id="rId24"/>
    <p:sldId id="1466" r:id="rId25"/>
    <p:sldId id="1467" r:id="rId26"/>
    <p:sldId id="1468" r:id="rId27"/>
    <p:sldId id="1469" r:id="rId28"/>
    <p:sldId id="1717" r:id="rId29"/>
    <p:sldId id="1684" r:id="rId30"/>
    <p:sldId id="1703" r:id="rId31"/>
    <p:sldId id="1704" r:id="rId32"/>
    <p:sldId id="1705" r:id="rId33"/>
    <p:sldId id="1674" r:id="rId34"/>
    <p:sldId id="1696" r:id="rId35"/>
    <p:sldId id="1676" r:id="rId36"/>
    <p:sldId id="1677" r:id="rId37"/>
    <p:sldId id="1697" r:id="rId38"/>
    <p:sldId id="1721" r:id="rId39"/>
    <p:sldId id="1702" r:id="rId40"/>
    <p:sldId id="1682" r:id="rId41"/>
    <p:sldId id="1698" r:id="rId42"/>
    <p:sldId id="341" r:id="rId43"/>
    <p:sldId id="1706" r:id="rId44"/>
    <p:sldId id="1707" r:id="rId45"/>
    <p:sldId id="1708" r:id="rId46"/>
    <p:sldId id="1709" r:id="rId47"/>
    <p:sldId id="1713" r:id="rId48"/>
    <p:sldId id="1692" r:id="rId49"/>
    <p:sldId id="1152" r:id="rId50"/>
    <p:sldId id="1153" r:id="rId51"/>
    <p:sldId id="1576" r:id="rId52"/>
    <p:sldId id="1655" r:id="rId53"/>
    <p:sldId id="1567" r:id="rId54"/>
    <p:sldId id="1568" r:id="rId55"/>
    <p:sldId id="1088" r:id="rId56"/>
    <p:sldId id="1573" r:id="rId57"/>
    <p:sldId id="1575" r:id="rId58"/>
    <p:sldId id="1094" r:id="rId59"/>
    <p:sldId id="1095" r:id="rId60"/>
    <p:sldId id="1577" r:id="rId61"/>
    <p:sldId id="1652" r:id="rId62"/>
    <p:sldId id="1653" r:id="rId63"/>
    <p:sldId id="1109" r:id="rId64"/>
    <p:sldId id="1110" r:id="rId65"/>
    <p:sldId id="1121" r:id="rId66"/>
    <p:sldId id="1490" r:id="rId67"/>
    <p:sldId id="1719" r:id="rId68"/>
    <p:sldId id="1670" r:id="rId69"/>
    <p:sldId id="1714" r:id="rId70"/>
    <p:sldId id="1163" r:id="rId71"/>
    <p:sldId id="1720" r:id="rId72"/>
    <p:sldId id="1665" r:id="rId73"/>
    <p:sldId id="1664" r:id="rId74"/>
    <p:sldId id="1686" r:id="rId75"/>
    <p:sldId id="1687" r:id="rId76"/>
    <p:sldId id="1082" r:id="rId77"/>
  </p:sldIdLst>
  <p:sldSz cx="9144000" cy="6858000" type="screen4x3"/>
  <p:notesSz cx="9144000" cy="6858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CCFF"/>
    <a:srgbClr val="FFCCCC"/>
    <a:srgbClr val="FFFFFF"/>
    <a:srgbClr val="FFCC99"/>
    <a:srgbClr val="FF3300"/>
    <a:srgbClr val="FF9933"/>
    <a:srgbClr val="FFFF00"/>
    <a:srgbClr val="D9F5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19" autoAdjust="0"/>
    <p:restoredTop sz="94660"/>
  </p:normalViewPr>
  <p:slideViewPr>
    <p:cSldViewPr>
      <p:cViewPr>
        <p:scale>
          <a:sx n="70" d="100"/>
          <a:sy n="70" d="100"/>
        </p:scale>
        <p:origin x="-1116" y="-894"/>
      </p:cViewPr>
      <p:guideLst>
        <p:guide orient="horz" pos="2160"/>
        <p:guide pos="279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slide" Target="slides/slide40.xml"/><Relationship Id="rId55" Type="http://schemas.openxmlformats.org/officeDocument/2006/relationships/slide" Target="slides/slide45.xml"/><Relationship Id="rId63" Type="http://schemas.openxmlformats.org/officeDocument/2006/relationships/slide" Target="slides/slide53.xml"/><Relationship Id="rId68" Type="http://schemas.openxmlformats.org/officeDocument/2006/relationships/slide" Target="slides/slide58.xml"/><Relationship Id="rId76" Type="http://schemas.openxmlformats.org/officeDocument/2006/relationships/slide" Target="slides/slide66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slide" Target="slides/slide43.xml"/><Relationship Id="rId58" Type="http://schemas.openxmlformats.org/officeDocument/2006/relationships/slide" Target="slides/slide48.xml"/><Relationship Id="rId66" Type="http://schemas.openxmlformats.org/officeDocument/2006/relationships/slide" Target="slides/slide56.xml"/><Relationship Id="rId74" Type="http://schemas.openxmlformats.org/officeDocument/2006/relationships/slide" Target="slides/slide64.xml"/><Relationship Id="rId79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1.xml"/><Relationship Id="rId82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openxmlformats.org/officeDocument/2006/relationships/slide" Target="slides/slide50.xml"/><Relationship Id="rId65" Type="http://schemas.openxmlformats.org/officeDocument/2006/relationships/slide" Target="slides/slide55.xml"/><Relationship Id="rId73" Type="http://schemas.openxmlformats.org/officeDocument/2006/relationships/slide" Target="slides/slide63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slide" Target="slides/slide46.xml"/><Relationship Id="rId64" Type="http://schemas.openxmlformats.org/officeDocument/2006/relationships/slide" Target="slides/slide54.xml"/><Relationship Id="rId69" Type="http://schemas.openxmlformats.org/officeDocument/2006/relationships/slide" Target="slides/slide59.xml"/><Relationship Id="rId77" Type="http://schemas.openxmlformats.org/officeDocument/2006/relationships/slide" Target="slides/slide67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1.xml"/><Relationship Id="rId72" Type="http://schemas.openxmlformats.org/officeDocument/2006/relationships/slide" Target="slides/slide62.xml"/><Relationship Id="rId80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slide" Target="slides/slide49.xml"/><Relationship Id="rId67" Type="http://schemas.openxmlformats.org/officeDocument/2006/relationships/slide" Target="slides/slide57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54" Type="http://schemas.openxmlformats.org/officeDocument/2006/relationships/slide" Target="slides/slide44.xml"/><Relationship Id="rId62" Type="http://schemas.openxmlformats.org/officeDocument/2006/relationships/slide" Target="slides/slide52.xml"/><Relationship Id="rId70" Type="http://schemas.openxmlformats.org/officeDocument/2006/relationships/slide" Target="slides/slide60.xml"/><Relationship Id="rId75" Type="http://schemas.openxmlformats.org/officeDocument/2006/relationships/slide" Target="slides/slide6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slide" Target="slides/slide4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08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Gulim" pitchFamily="34" charset="-127"/>
              </a:defRPr>
            </a:lvl1pPr>
          </a:lstStyle>
          <a:p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76838" y="0"/>
            <a:ext cx="39624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Gulim" pitchFamily="34" charset="-127"/>
              </a:defRPr>
            </a:lvl1pPr>
          </a:lstStyle>
          <a:p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524000" y="512763"/>
            <a:ext cx="6092825" cy="257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5963"/>
            <a:ext cx="7312025" cy="308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1925"/>
            <a:ext cx="39608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Gulim" pitchFamily="34" charset="-127"/>
              </a:defRPr>
            </a:lvl1pPr>
          </a:lstStyle>
          <a:p>
            <a:endParaRPr lang="en-US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76838" y="6511925"/>
            <a:ext cx="39624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Gulim" pitchFamily="34" charset="-127"/>
              </a:defRPr>
            </a:lvl1pPr>
          </a:lstStyle>
          <a:p>
            <a:fld id="{3D579935-A898-4806-BADE-0A02FA0E5040}" type="slidenum">
              <a:rPr lang="ko-KR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61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854325" y="512763"/>
            <a:ext cx="3432175" cy="257333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79935-A898-4806-BADE-0A02FA0E5040}" type="slidenum">
              <a:rPr lang="ko-KR" alt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717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B2CAF4-2971-40CA-97CB-18E77D57712F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CB193E-EE4C-4BB3-8B32-298C9597B05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270557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FAB69-EF89-468E-820A-5FF17B9A8072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538D0E-1B68-4251-9C2A-45239049D0F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3337"/>
      </p:ext>
    </p:extLst>
  </p:cSld>
  <p:clrMapOvr>
    <a:masterClrMapping/>
  </p:clrMapOvr>
  <p:transition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44EFEC-701A-4577-B96E-F1447F5B67BA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332C85-4C5F-4930-8EE4-67BC32321322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322288"/>
      </p:ext>
    </p:extLst>
  </p:cSld>
  <p:clrMapOvr>
    <a:masterClrMapping/>
  </p:clrMapOvr>
  <p:transition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BFD782-F0F9-4DD4-974A-6C107EEAE782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AE71A7-B2F7-4511-B4E0-2D309F5D47F4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072815"/>
      </p:ext>
    </p:extLst>
  </p:cSld>
  <p:clrMapOvr>
    <a:masterClrMapping/>
  </p:clrMapOvr>
  <p:transition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C985A-4D6F-457E-9729-A7B58944BF00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751F2E-6F8B-4662-8DDC-95E1609E4D59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369572"/>
      </p:ext>
    </p:extLst>
  </p:cSld>
  <p:clrMapOvr>
    <a:masterClrMapping/>
  </p:clrMapOvr>
  <p:transition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48EAC5-D665-4132-A8A8-B69B4B561F2A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0D8598-0420-4A2F-A1EF-6045D4500F68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814570"/>
      </p:ext>
    </p:extLst>
  </p:cSld>
  <p:clrMapOvr>
    <a:masterClrMapping/>
  </p:clrMapOvr>
  <p:transition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9F43B6-DE54-4A4E-8BFA-C56B2C3549BC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62217-8B20-41B1-9F1E-241E16AAF215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015078"/>
      </p:ext>
    </p:extLst>
  </p:cSld>
  <p:clrMapOvr>
    <a:masterClrMapping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E196EF-5DAD-4C7F-A710-12E330DE95AD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EAE358-1A78-4F73-89C1-2B491C84AEF9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727357"/>
      </p:ext>
    </p:extLst>
  </p:cSld>
  <p:clrMapOvr>
    <a:masterClrMapping/>
  </p:clrMapOvr>
  <p:transition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23304A-50C0-4347-8735-074190A6B58E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BDF21-2813-4E81-95FC-8A46EC633C93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302408"/>
      </p:ext>
    </p:extLst>
  </p:cSld>
  <p:clrMapOvr>
    <a:masterClrMapping/>
  </p:clrMapOvr>
  <p:transition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3BE30C1-A016-453B-A006-C219B058A1B1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72883-089B-4A90-B70B-4A24A99186F7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175673"/>
      </p:ext>
    </p:extLst>
  </p:cSld>
  <p:clrMapOvr>
    <a:masterClrMapping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2650C4-BBB9-48E7-96D5-7DB22E310EFE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35B5AE-FD9F-4320-B8A4-EC4D60C061A2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148164"/>
      </p:ext>
    </p:extLst>
  </p:cSld>
  <p:clrMapOvr>
    <a:masterClrMapping/>
  </p:clrMapOvr>
  <p:transition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000710-1BEF-4387-9FA6-B150E5C8141A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022F51-17BB-4314-A17F-18DA4E667249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54623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4975" y="-152400"/>
            <a:ext cx="2057400" cy="58039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2775" y="-152400"/>
            <a:ext cx="6019800" cy="58039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BBB5B5-78AF-4C36-97E9-05F2B40A2C16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689BE-1D4C-42F2-93F2-61429F8CCF6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661856"/>
      </p:ext>
    </p:extLst>
  </p:cSld>
  <p:clrMapOvr>
    <a:masterClrMapping/>
  </p:clrMapOvr>
  <p:transition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117475"/>
            <a:ext cx="2058988" cy="60086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7475"/>
            <a:ext cx="6029325" cy="60086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781648-1AAF-4872-A3FF-949B6E5F3DA2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AA06B4-225C-4CC3-BCAD-E454C4C1531A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054490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13F728-A571-431F-BF77-9737ED5E101B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73CCDD-EC1E-48EC-B9A3-0D9E9C57535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424896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284FD7-B484-4EC8-925E-4EE441BDDECB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EAB32A-AF19-448B-AEA4-8C33BE9D9B0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386928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C82E8F-808B-4D4F-9E7F-65AD1C700113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63146C-CC4A-46F3-9D33-F70E1D51A11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990524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2775" y="1123950"/>
            <a:ext cx="40386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3775" y="1123950"/>
            <a:ext cx="40386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97DA07-F4BE-4BB4-9955-F65C35205354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70BC47-1D9B-45B4-92E3-8D6B0975837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28185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9A81E1-9DF7-4938-9229-E2D84A818CD2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4F9BFF-D348-4DED-AC86-0D98FE1697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408802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2B7288-514B-4B27-8DDB-6901F8EE26E2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F7CDEE-C2B5-4A6F-86D4-07CDBB13948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907102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2F9D7C-9A67-42E7-A221-10556954F996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E9448F-BA2C-4D9C-9600-9ACC34D3032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3055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D9BD86-2CF3-4B6B-8E9E-EF53D6F3F85C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E66C62-9621-44CA-9A9C-418280F5712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04240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6ACDDA-30F7-441F-BE6D-20F6DEAA8A26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4316A-1C6E-4C84-8E06-2ECEDDFB8B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123027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B5A15E-7EFB-400B-9E7F-60B74E7838A7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CE6BAF-48D3-413C-977A-B0C1CD0A6A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124735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937AFE-3285-4BFA-B3B6-72008C2E3CF5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867FBF-73DD-4DAA-B7F6-3AB2550C058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148140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4975" y="-152400"/>
            <a:ext cx="2057400" cy="58039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2775" y="-152400"/>
            <a:ext cx="6019800" cy="58039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CFA540-BDB9-4DD2-91CB-D3631C593FE7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43CFCC-B167-49B7-856A-CDABA6B4FB3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934534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D886D9-5321-451C-9641-CD6EE0074221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405056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EE4AA4-1C56-47A9-9F0A-024CE34224EA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806434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2758C1-CDCA-4F74-B289-2BBB89DB155E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765153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976907-252B-4CDF-AEAC-8DB9EA6FD2A3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124402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8D91F4-2BD1-4739-8202-73F94562CBA7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361571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9EC8EC-6493-447C-BACC-CAAF5CE0C377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374750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7EAF2D-8194-4931-A0EA-7C15940BEEDC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205075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25B86D-F7CB-4EC5-8821-5FD9BFB7E1FB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7E7D70-E950-4356-864B-378521B4FA1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728460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D9C766-A3C7-47C9-8D2A-F34FC87E735A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11519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D18627-8B86-4A19-A09D-296E80D3B38D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372623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FB3975-E816-4299-98EC-00357CD61D38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668541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D49BA7-4947-4AEB-8C5F-9CEC7D0C9D15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244064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BE6781-19F6-455D-97FA-77C592DA7D53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43B85-CAEE-48E5-BDAC-77167207026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084164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E2D125-EA5C-43A5-B700-B29CE4AE58D5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78EA00-5D8F-4B3D-994F-1C92560B0E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053897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09F558-4E45-42FE-A9B9-D4A44B806243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0ED02C-6525-4118-AE6A-D4B30480B06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697171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2775" y="1123950"/>
            <a:ext cx="40386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3775" y="1123950"/>
            <a:ext cx="40386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618837-B067-43FE-80D6-EDE366FC10F1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DAAC14-F3BC-45C4-85CC-683E113937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250173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E88B1-9B19-4100-81F4-A1682F8E81B7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D06A1-01A4-4F03-B6F6-2DAF64EBF4F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245343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0EE3C9-A851-45DF-A54F-E7F81496373F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51A76-14B6-4FFE-B3EF-D3A2CB5D72D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424218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2775" y="1123950"/>
            <a:ext cx="40386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3775" y="1123950"/>
            <a:ext cx="40386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E204ED-28BD-4ADE-AD54-27B57922DAE0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EBB1D6-68AE-43DA-AE07-179528D7D09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853965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3CBE99-60E4-4722-AC29-0606659C7C7E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2438C2-2397-4B7B-B8F4-0EE14D0790A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642811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92069E-C421-4E77-91CB-75BCBC31D17F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FAABA4-087A-4647-B1A7-E82EDE895A4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27022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33B776-5034-48CF-8AAE-1E9F7656BB56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BF62EC-228A-4432-88E4-2877498F56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837834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B8173F-ABA4-4BDD-B12E-E96BB496068A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57E2C4-864C-494E-A002-F86D34CD8CA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285427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4975" y="-150813"/>
            <a:ext cx="2057400" cy="58023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2775" y="-150813"/>
            <a:ext cx="6019800" cy="58023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8C1894-93FE-4640-8F6C-851446A14176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F4F7BA-66D8-48C6-BECB-73D4A0B2770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727590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842ACE-A37C-4D3C-9C6F-8D29DFB2FBC1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387676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FB380F-30AB-41DE-B738-EBCF33D9E215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178158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0D88E9-9C95-447C-9A30-22470BF33999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324847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7176FE-113D-4A86-BA84-824998173AF3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337083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1C61AA-C9D5-417C-80A9-FF7F8BBDD13D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562154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01A99E-5E51-4A51-8D0E-94C73856FB4D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B65A85-58E5-4BA1-AC93-B700EA00AB3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82708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49CE29-C0E6-446E-A733-6C19A73E57DF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937183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A2C12D-228C-4CCA-B33A-7402C8149F9F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018166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D44B0D-A8A0-4C85-B883-07ED07E078C3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38067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FCC394-0EC8-4ED5-83C9-B30705D26179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875455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A91670-9B66-4E9E-BD3F-2968B22D38A2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731613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117475"/>
            <a:ext cx="2058988" cy="60086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7475"/>
            <a:ext cx="6029325" cy="60086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C9FF13-65CD-4C3A-A706-639415CE3486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542716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A2B87B-B9FF-47FF-88DD-191D1AFEC8AE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965620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E43CEE-5A50-40FD-B71E-8A015180C3E7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492754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CBD80C-339C-4FBE-8E02-C9E129002C0E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056494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2C9E5D-D54A-4F80-901C-9C9F1C1739AB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131456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CF695F-6185-4AC3-AD1D-A81D14E1917A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D23964-F580-4121-A0F1-B8D79F11534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656415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2F4930-4B24-4BE3-A032-97E89B704C79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8406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D36171-77BC-419D-9606-F64535D002EC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253227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E24CD0-3EEA-4293-869C-4BE17C316F6D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029474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AD6A37-92FB-43F5-BA83-BC17A5CC23A2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490198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280F8D-39BE-4AEF-85B7-B27E9041D50E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091998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9C6F97-3114-48EF-8FC5-F91F8936A9CC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332791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842D99-511D-4CE1-B9E6-E923CA2BEED7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267271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67B33F-BE0E-4405-91D3-229F50C78DBF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821015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B88B7B-12D7-4CAD-AC95-768E9A092B9F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29569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EDD779-457B-4223-A88A-E20D34728BCB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86845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9B1B76-92AA-4EBD-9D81-4CF59599E06E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BA43C-7AC6-4AD3-A669-C9EF30380D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239881"/>
      </p:ext>
    </p:extLst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600EB1-9E85-49AA-9BA5-9AFDD5373AD9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47316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C40162-45B7-4663-849A-0DA08DA2DE08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413413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7C6A4-65FB-4290-A306-E4EE5E6EEE91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69116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F131DE-7487-411A-8D13-05D19C2DBF4C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718408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208106-5D0E-45F0-ACE7-1A14895F45DE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08045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0A1FBF-E013-4368-94CA-2F8BA2917530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71372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C41975-2E2D-4347-A6B6-D47F329776C4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194661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117475"/>
            <a:ext cx="2058988" cy="60086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7475"/>
            <a:ext cx="6029325" cy="60086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268829-622A-4313-9799-DEC0724162B8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91842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BF1D32-E001-4689-907D-2FBB3A1DDC55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0CB8D-0E31-45BD-BAA8-6E9FA5C2FC8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222757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D1064A-A0F5-4EE5-AF54-A55195550132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E7F4A6-1D95-4D6A-8D32-3E1108C799E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570020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F6105C-D1E7-451A-A7AD-E0F60036D69C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B6D59-2854-4714-9118-64E7EB7DC98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396230"/>
      </p:ext>
    </p:extLst>
  </p:cSld>
  <p:clrMapOvr>
    <a:masterClrMapping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90F71F-8E97-41FF-8BC3-804F9B03AA43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A80A85-6782-4679-A10C-827EE1FC68B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932057"/>
      </p:ext>
    </p:extLst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2775" y="1123950"/>
            <a:ext cx="40386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3775" y="1123950"/>
            <a:ext cx="40386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0BF556-0CE6-42C3-9443-4B462453845B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5AF45A-9C76-44DC-AD3F-448C1190D59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601802"/>
      </p:ext>
    </p:extLst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A1B745-C338-4A8A-A3A9-F0EBF94C1722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4738B-8BE0-4112-85E5-55002CCC62D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016675"/>
      </p:ext>
    </p:extLst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DFED60-59FD-417B-884E-5E062EF71356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7F362C-A54C-4224-ABE2-4BA690A14C5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627596"/>
      </p:ext>
    </p:extLst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81CDA9-1A69-4BBD-9586-5A37FF4A09EC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F4296A-C110-4522-BE43-EA54F168AE6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868529"/>
      </p:ext>
    </p:extLst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4C6C16-9980-4F17-A5C6-C1416E2F4C37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F1E559-0E5C-4B14-931D-D341152B494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668053"/>
      </p:ext>
    </p:extLst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ADBE91-AAB9-4785-BD28-13C19E317370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219837-7FBE-48F4-866F-8D44716B803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255548"/>
      </p:ext>
    </p:extLst>
  </p:cSld>
  <p:clrMapOvr>
    <a:masterClrMapping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BE6666-9F0C-422C-B6C4-1A1B1CC074C9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27B0E-F08B-46BE-AC58-4B675ADD2C2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012619"/>
      </p:ext>
    </p:extLst>
  </p:cSld>
  <p:clrMapOvr>
    <a:masterClrMapping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4975" y="-152400"/>
            <a:ext cx="2057400" cy="58039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2775" y="-152400"/>
            <a:ext cx="6019800" cy="58039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5336D9-F5BA-4184-A124-238F34A75A94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50FE63-2F78-46CA-8CE8-363A8552456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27063"/>
      </p:ext>
    </p:extLst>
  </p:cSld>
  <p:clrMapOvr>
    <a:masterClrMapping/>
  </p:clrMapOvr>
  <p:transition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BBD2DF-F3FE-4377-B464-5BB0C196A686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70738-184A-4123-8467-F83094EBF6F1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992815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4489CC-7DCC-4B68-B002-86BFAC67D93E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F45C8C-9F93-48DE-9219-3EB538273D4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154680"/>
      </p:ext>
    </p:extLst>
  </p:cSld>
  <p:clrMapOvr>
    <a:masterClrMapping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FC122B-EFB8-4E4C-9B02-9A35532705C3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BCD76-AA7A-41D9-B5F5-2D08B5D1A8E3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955115"/>
      </p:ext>
    </p:extLst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4070C6-AA02-49F6-AB02-3F59CF0E1D3D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5D99A8-5E37-48F0-9869-F6E7CC0284C8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923453"/>
      </p:ext>
    </p:extLst>
  </p:cSld>
  <p:clrMapOvr>
    <a:masterClrMapping/>
  </p:clrMapOvr>
  <p:transition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B2DA2B-D033-4D8F-8CB9-06D115C976BD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8F3BF9-A2D1-4901-928D-1737B2A04650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89404"/>
      </p:ext>
    </p:extLst>
  </p:cSld>
  <p:clrMapOvr>
    <a:masterClrMapping/>
  </p:clrMapOvr>
  <p:transition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21038F-ED1E-49D0-BE1C-4408C0532E9E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E1B07-FA1A-40A3-882A-7E6799355516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039743"/>
      </p:ext>
    </p:extLst>
  </p:cSld>
  <p:clrMapOvr>
    <a:masterClrMapping/>
  </p:clrMapOvr>
  <p:transition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6A05A4-B51C-4301-9786-96A0B4342FFE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09CD2-0D1D-497F-B6F5-CEA4784859A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455722"/>
      </p:ext>
    </p:extLst>
  </p:cSld>
  <p:clrMapOvr>
    <a:masterClrMapping/>
  </p:clrMapOvr>
  <p:transition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1F39D7-2315-4A64-BCB0-B71B420529EA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D4658-51E3-4537-A553-38E5F0DC9DAA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183726"/>
      </p:ext>
    </p:extLst>
  </p:cSld>
  <p:clrMapOvr>
    <a:masterClrMapping/>
  </p:clrMapOvr>
  <p:transition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13B8CD-3235-4474-9838-2EB7A6895D89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FA8B6-8972-420F-8B0F-35D35A982316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780042"/>
      </p:ext>
    </p:extLst>
  </p:cSld>
  <p:clrMapOvr>
    <a:masterClrMapping/>
  </p:clrMapOvr>
  <p:transition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FC1843-32E5-403B-9C86-0DA3DD50D617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4162C5-8486-4FF6-B0C6-7CC245162D1D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895465"/>
      </p:ext>
    </p:extLst>
  </p:cSld>
  <p:clrMapOvr>
    <a:masterClrMapping/>
  </p:clrMapOvr>
  <p:transition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E3F704-DAAF-4431-8C35-BD48A6FE9934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1D08FA-4BDD-4668-BDFF-E30847E82284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545016"/>
      </p:ext>
    </p:extLst>
  </p:cSld>
  <p:clrMapOvr>
    <a:masterClrMapping/>
  </p:clrMapOvr>
  <p:transition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957F97-A987-467F-9AA3-94E9BC08C944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17FF1-E683-440E-A502-E458C89F2D96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533613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image" Target="../media/image4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2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2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2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image" Target="../media/image2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-1副本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75"/>
            <a:ext cx="9144000" cy="683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765300" y="-152400"/>
            <a:ext cx="6480175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2775" y="1123950"/>
            <a:ext cx="8229600" cy="452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fld id="{71A85E2F-CB0D-4174-A050-6D89920FE9CE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EB3767D-5F8F-404E-9381-E10522EAEBE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7" r:id="rId1"/>
    <p:sldLayoutId id="2147484068" r:id="rId2"/>
    <p:sldLayoutId id="2147484069" r:id="rId3"/>
    <p:sldLayoutId id="2147484070" r:id="rId4"/>
    <p:sldLayoutId id="2147484071" r:id="rId5"/>
    <p:sldLayoutId id="2147484072" r:id="rId6"/>
    <p:sldLayoutId id="2147484073" r:id="rId7"/>
    <p:sldLayoutId id="2147484074" r:id="rId8"/>
    <p:sldLayoutId id="2147484075" r:id="rId9"/>
    <p:sldLayoutId id="2147484076" r:id="rId10"/>
    <p:sldLayoutId id="2147484077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1副本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7475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fld id="{12C5B789-CF6E-4DF8-9BC7-523577EED034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FB4311A-94B7-4D69-B741-B622DE6FCA85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9" r:id="rId1"/>
    <p:sldLayoutId id="2147484200" r:id="rId2"/>
    <p:sldLayoutId id="2147484201" r:id="rId3"/>
    <p:sldLayoutId id="2147484202" r:id="rId4"/>
    <p:sldLayoutId id="2147484203" r:id="rId5"/>
    <p:sldLayoutId id="2147484204" r:id="rId6"/>
    <p:sldLayoutId id="2147484205" r:id="rId7"/>
    <p:sldLayoutId id="2147484206" r:id="rId8"/>
    <p:sldLayoutId id="2147484207" r:id="rId9"/>
    <p:sldLayoutId id="2147484208" r:id="rId10"/>
    <p:sldLayoutId id="214748420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-1副本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75"/>
            <a:ext cx="9144000" cy="683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765300" y="-152400"/>
            <a:ext cx="6480175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2775" y="1123950"/>
            <a:ext cx="8229600" cy="452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fld id="{77DEE15E-04CC-4C0E-81AB-E1D2D2350678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C1E391A-8036-4A65-9DAA-9E95A6A1FFF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8" r:id="rId1"/>
    <p:sldLayoutId id="2147484079" r:id="rId2"/>
    <p:sldLayoutId id="2147484080" r:id="rId3"/>
    <p:sldLayoutId id="2147484081" r:id="rId4"/>
    <p:sldLayoutId id="2147484082" r:id="rId5"/>
    <p:sldLayoutId id="2147484083" r:id="rId6"/>
    <p:sldLayoutId id="2147484084" r:id="rId7"/>
    <p:sldLayoutId id="2147484085" r:id="rId8"/>
    <p:sldLayoutId id="2147484086" r:id="rId9"/>
    <p:sldLayoutId id="2147484087" r:id="rId10"/>
    <p:sldLayoutId id="2147484088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1-1副本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fld id="{C15189E3-BD2D-44F2-A68B-ADC117562343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0" r:id="rId1"/>
    <p:sldLayoutId id="2147484101" r:id="rId2"/>
    <p:sldLayoutId id="2147484102" r:id="rId3"/>
    <p:sldLayoutId id="2147484103" r:id="rId4"/>
    <p:sldLayoutId id="2147484104" r:id="rId5"/>
    <p:sldLayoutId id="2147484105" r:id="rId6"/>
    <p:sldLayoutId id="2147484106" r:id="rId7"/>
    <p:sldLayoutId id="2147484107" r:id="rId8"/>
    <p:sldLayoutId id="2147484108" r:id="rId9"/>
    <p:sldLayoutId id="2147484109" r:id="rId10"/>
    <p:sldLayoutId id="2147484110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黑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黑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黑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黑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黑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黑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黑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-1副本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7788"/>
            <a:ext cx="9144000" cy="683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765300" y="-150813"/>
            <a:ext cx="6480175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2775" y="1123950"/>
            <a:ext cx="8229600" cy="452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fld id="{9E039279-B0B4-4284-96AE-6AA9E3D1ACBA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8A75732-B5CA-4A5D-BEE2-AC08CFB1336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1" r:id="rId1"/>
    <p:sldLayoutId id="2147484112" r:id="rId2"/>
    <p:sldLayoutId id="2147484113" r:id="rId3"/>
    <p:sldLayoutId id="2147484114" r:id="rId4"/>
    <p:sldLayoutId id="2147484115" r:id="rId5"/>
    <p:sldLayoutId id="2147484116" r:id="rId6"/>
    <p:sldLayoutId id="2147484117" r:id="rId7"/>
    <p:sldLayoutId id="2147484118" r:id="rId8"/>
    <p:sldLayoutId id="2147484119" r:id="rId9"/>
    <p:sldLayoutId id="2147484120" r:id="rId10"/>
    <p:sldLayoutId id="2147484121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-1副本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7475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fld id="{5BA036FD-3BBB-42E2-AB08-308473AC56FA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2" r:id="rId1"/>
    <p:sldLayoutId id="2147484123" r:id="rId2"/>
    <p:sldLayoutId id="2147484124" r:id="rId3"/>
    <p:sldLayoutId id="2147484125" r:id="rId4"/>
    <p:sldLayoutId id="2147484126" r:id="rId5"/>
    <p:sldLayoutId id="2147484127" r:id="rId6"/>
    <p:sldLayoutId id="2147484128" r:id="rId7"/>
    <p:sldLayoutId id="2147484129" r:id="rId8"/>
    <p:sldLayoutId id="2147484130" r:id="rId9"/>
    <p:sldLayoutId id="2147484131" r:id="rId10"/>
    <p:sldLayoutId id="2147484132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1-1副本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fld id="{A7D4E6BC-5FD4-490A-8F23-C2E195FE7757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5" r:id="rId1"/>
    <p:sldLayoutId id="2147484156" r:id="rId2"/>
    <p:sldLayoutId id="2147484157" r:id="rId3"/>
    <p:sldLayoutId id="2147484158" r:id="rId4"/>
    <p:sldLayoutId id="2147484159" r:id="rId5"/>
    <p:sldLayoutId id="2147484160" r:id="rId6"/>
    <p:sldLayoutId id="2147484161" r:id="rId7"/>
    <p:sldLayoutId id="2147484162" r:id="rId8"/>
    <p:sldLayoutId id="2147484163" r:id="rId9"/>
    <p:sldLayoutId id="2147484164" r:id="rId10"/>
    <p:sldLayoutId id="2147484165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1-1副本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7475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fld id="{7E2BBDA0-B649-4187-96B8-BA7BD7A3A9AC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6" r:id="rId1"/>
    <p:sldLayoutId id="2147484167" r:id="rId2"/>
    <p:sldLayoutId id="2147484168" r:id="rId3"/>
    <p:sldLayoutId id="2147484169" r:id="rId4"/>
    <p:sldLayoutId id="2147484170" r:id="rId5"/>
    <p:sldLayoutId id="2147484171" r:id="rId6"/>
    <p:sldLayoutId id="2147484172" r:id="rId7"/>
    <p:sldLayoutId id="2147484173" r:id="rId8"/>
    <p:sldLayoutId id="2147484174" r:id="rId9"/>
    <p:sldLayoutId id="2147484175" r:id="rId10"/>
    <p:sldLayoutId id="2147484176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99"/>
          </a:solidFill>
          <a:latin typeface="Arial" pitchFamily="34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1-1副本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75"/>
            <a:ext cx="9144000" cy="683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765300" y="-152400"/>
            <a:ext cx="6480175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2775" y="1123950"/>
            <a:ext cx="8229600" cy="452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fld id="{D8B5FF0D-17F5-4DBE-9041-8D26B903C2D1}" type="datetimeFigureOut">
              <a:rPr lang="en-US"/>
              <a:pPr/>
              <a:t>12/20/2013</a:t>
            </a:fld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F03F021-27F3-4F02-A96F-22A4FE9C70D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Arial" pitchFamily="34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副本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fld id="{4D15ABBB-561B-481B-AD4F-C3EAF1CC38BE}" type="datetimeFigureOut">
              <a:rPr lang="zh-CN" altLang="en-US"/>
              <a:pPr/>
              <a:t>2013-12-20</a:t>
            </a:fld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59DECF8-3B29-439B-BC0C-5D538AE5BA6D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8" r:id="rId1"/>
    <p:sldLayoutId id="2147484189" r:id="rId2"/>
    <p:sldLayoutId id="2147484190" r:id="rId3"/>
    <p:sldLayoutId id="2147484191" r:id="rId4"/>
    <p:sldLayoutId id="2147484192" r:id="rId5"/>
    <p:sldLayoutId id="2147484193" r:id="rId6"/>
    <p:sldLayoutId id="2147484194" r:id="rId7"/>
    <p:sldLayoutId id="2147484195" r:id="rId8"/>
    <p:sldLayoutId id="2147484196" r:id="rId9"/>
    <p:sldLayoutId id="2147484197" r:id="rId10"/>
    <p:sldLayoutId id="2147484198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12.14&#21271;&#20140;&#32479;&#35745;&#32852;&#32593;&#30452;&#25253;&#31995;&#32479;&#25968;&#23383;&#35777;&#20070;&#20351;&#29992;&#26041;&#27861;&#20171;&#32461;&#65288;&#35268;&#19979;&#35762;&#35299;&#29992;&#65289;.ppt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3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8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4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audio" Target="../media/audio2.wav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17" Type="http://schemas.openxmlformats.org/officeDocument/2006/relationships/image" Target="../media/image55.gif"/><Relationship Id="rId2" Type="http://schemas.openxmlformats.org/officeDocument/2006/relationships/audio" Target="../media/audio1.wav"/><Relationship Id="rId16" Type="http://schemas.openxmlformats.org/officeDocument/2006/relationships/image" Target="../media/image5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audio" Target="../media/audio3.wav"/><Relationship Id="rId9" Type="http://schemas.openxmlformats.org/officeDocument/2006/relationships/image" Target="../media/image47.jpeg"/><Relationship Id="rId14" Type="http://schemas.openxmlformats.org/officeDocument/2006/relationships/image" Target="../media/image5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97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363" name="Picture 6" descr="C:\Documents and Settings\Administrator\桌面\77_4770020_c7d81b6949462e2f1bb5fdf18dd1d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-79375"/>
            <a:ext cx="2343150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4" name="Picture 2" descr="C:\Documents and Settings\Administrator\桌面\2008030511194784364939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-103188"/>
            <a:ext cx="2314575" cy="180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5" name="Picture 3" descr="C:\Documents and Settings\Administrator\桌面\2008030511122463320749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25" y="-103188"/>
            <a:ext cx="2271713" cy="180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6" name="Picture 4" descr="C:\Documents and Settings\Administrator\桌面\W02008111734375778206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425" y="-103188"/>
            <a:ext cx="2284413" cy="180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67" name="副标题 2"/>
          <p:cNvSpPr>
            <a:spLocks noGrp="1" noChangeArrowheads="1"/>
          </p:cNvSpPr>
          <p:nvPr/>
        </p:nvSpPr>
        <p:spPr bwMode="auto">
          <a:xfrm>
            <a:off x="2704162" y="4839524"/>
            <a:ext cx="360045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</a:pPr>
            <a:r>
              <a:rPr lang="zh-CN" altLang="en-US" sz="2600">
                <a:solidFill>
                  <a:srgbClr val="35359B"/>
                </a:solidFill>
                <a:latin typeface="+mj-ea"/>
                <a:ea typeface="+mj-ea"/>
              </a:rPr>
              <a:t>丰台区统计局 调查队</a:t>
            </a:r>
          </a:p>
          <a:p>
            <a:pPr algn="ctr" eaLnBrk="1" hangingPunct="1">
              <a:spcBef>
                <a:spcPct val="20000"/>
              </a:spcBef>
            </a:pPr>
            <a:r>
              <a:rPr lang="zh-CN" altLang="en-US" sz="2600">
                <a:solidFill>
                  <a:srgbClr val="35359B"/>
                </a:solidFill>
                <a:latin typeface="+mj-ea"/>
                <a:ea typeface="+mj-ea"/>
              </a:rPr>
              <a:t>园区统计所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sz="2600" smtClean="0">
                <a:solidFill>
                  <a:srgbClr val="35359B"/>
                </a:solidFill>
                <a:latin typeface="+mj-ea"/>
                <a:ea typeface="+mj-ea"/>
              </a:rPr>
              <a:t>2013</a:t>
            </a:r>
            <a:r>
              <a:rPr lang="zh-CN" altLang="en-US" sz="2600" smtClean="0">
                <a:solidFill>
                  <a:srgbClr val="35359B"/>
                </a:solidFill>
                <a:latin typeface="+mj-ea"/>
                <a:ea typeface="+mj-ea"/>
              </a:rPr>
              <a:t>年</a:t>
            </a:r>
            <a:r>
              <a:rPr lang="en-US" sz="2600">
                <a:solidFill>
                  <a:srgbClr val="35359B"/>
                </a:solidFill>
                <a:latin typeface="+mj-ea"/>
                <a:ea typeface="+mj-ea"/>
              </a:rPr>
              <a:t>12</a:t>
            </a:r>
            <a:r>
              <a:rPr lang="zh-CN" altLang="en-US" sz="2600" smtClean="0">
                <a:solidFill>
                  <a:srgbClr val="35359B"/>
                </a:solidFill>
                <a:latin typeface="+mj-ea"/>
                <a:ea typeface="+mj-ea"/>
              </a:rPr>
              <a:t>月</a:t>
            </a:r>
            <a:r>
              <a:rPr lang="en-US" altLang="zh-CN" sz="2600" smtClean="0">
                <a:solidFill>
                  <a:srgbClr val="35359B"/>
                </a:solidFill>
                <a:latin typeface="+mj-ea"/>
                <a:ea typeface="+mj-ea"/>
              </a:rPr>
              <a:t>18</a:t>
            </a:r>
            <a:r>
              <a:rPr lang="zh-CN" altLang="en-US" sz="2600">
                <a:solidFill>
                  <a:srgbClr val="35359B"/>
                </a:solidFill>
                <a:latin typeface="+mj-ea"/>
                <a:ea typeface="+mj-ea"/>
              </a:rPr>
              <a:t>日</a:t>
            </a:r>
            <a:endParaRPr lang="en-US" altLang="zh-CN" sz="2600" smtClean="0">
              <a:solidFill>
                <a:srgbClr val="35359B"/>
              </a:solidFill>
              <a:latin typeface="+mj-ea"/>
              <a:ea typeface="+mj-ea"/>
            </a:endParaRPr>
          </a:p>
        </p:txBody>
      </p:sp>
      <p:sp>
        <p:nvSpPr>
          <p:cNvPr id="15368" name="副标题 2"/>
          <p:cNvSpPr txBox="1">
            <a:spLocks noChangeArrowheads="1"/>
          </p:cNvSpPr>
          <p:nvPr/>
        </p:nvSpPr>
        <p:spPr bwMode="auto">
          <a:xfrm>
            <a:off x="3175" y="1940890"/>
            <a:ext cx="9144000" cy="219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ts val="300"/>
              </a:spcBef>
            </a:pPr>
            <a:r>
              <a:rPr lang="zh-CN" altLang="en-US" sz="4800" smtClean="0">
                <a:solidFill>
                  <a:srgbClr val="FF0000"/>
                </a:solidFill>
                <a:latin typeface="+mj-ea"/>
                <a:ea typeface="+mj-ea"/>
              </a:rPr>
              <a:t>中关村科技园区丰台园</a:t>
            </a:r>
            <a:endParaRPr lang="en-US" altLang="zh-CN" sz="4800" smtClean="0">
              <a:solidFill>
                <a:srgbClr val="FF0000"/>
              </a:solidFill>
              <a:latin typeface="+mj-ea"/>
              <a:ea typeface="+mj-ea"/>
            </a:endParaRPr>
          </a:p>
          <a:p>
            <a:pPr algn="ctr" eaLnBrk="1" hangingPunct="1">
              <a:spcBef>
                <a:spcPts val="300"/>
              </a:spcBef>
            </a:pPr>
            <a:r>
              <a:rPr lang="en-US" sz="4800" smtClean="0">
                <a:solidFill>
                  <a:srgbClr val="FF0000"/>
                </a:solidFill>
                <a:latin typeface="+mj-ea"/>
                <a:ea typeface="+mj-ea"/>
              </a:rPr>
              <a:t>2013</a:t>
            </a:r>
            <a:r>
              <a:rPr lang="zh-CN" altLang="en-US" sz="4800" smtClean="0">
                <a:solidFill>
                  <a:srgbClr val="FF0000"/>
                </a:solidFill>
                <a:latin typeface="+mj-ea"/>
                <a:ea typeface="+mj-ea"/>
              </a:rPr>
              <a:t>年</a:t>
            </a:r>
            <a:r>
              <a:rPr lang="zh-CN" altLang="en-US" sz="4800">
                <a:solidFill>
                  <a:srgbClr val="FF0000"/>
                </a:solidFill>
                <a:latin typeface="+mj-ea"/>
                <a:ea typeface="+mj-ea"/>
              </a:rPr>
              <a:t>统计</a:t>
            </a:r>
            <a:r>
              <a:rPr lang="zh-CN" altLang="en-US" sz="4800" smtClean="0">
                <a:solidFill>
                  <a:srgbClr val="FF0000"/>
                </a:solidFill>
                <a:latin typeface="+mj-ea"/>
                <a:ea typeface="+mj-ea"/>
              </a:rPr>
              <a:t>年报工作布置</a:t>
            </a:r>
            <a:r>
              <a:rPr lang="zh-CN" altLang="en-US" sz="4800">
                <a:solidFill>
                  <a:srgbClr val="FF0000"/>
                </a:solidFill>
                <a:latin typeface="+mj-ea"/>
                <a:ea typeface="+mj-ea"/>
              </a:rPr>
              <a:t>会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oup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6891280"/>
              </p:ext>
            </p:extLst>
          </p:nvPr>
        </p:nvGraphicFramePr>
        <p:xfrm>
          <a:off x="50362" y="2073032"/>
          <a:ext cx="9074150" cy="1127760"/>
        </p:xfrm>
        <a:graphic>
          <a:graphicData uri="http://schemas.openxmlformats.org/drawingml/2006/table">
            <a:tbl>
              <a:tblPr/>
              <a:tblGrid>
                <a:gridCol w="576635"/>
                <a:gridCol w="8497515"/>
              </a:tblGrid>
              <a:tr h="8334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213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  <a:sym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企业集团情况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(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限企业集团母公司及成员企业填写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)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  本企业是□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1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集团母公司（核心企业或集团总部）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2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成员企业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—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请填直接上级法人单位组织机构代码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□□□□□□□□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-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□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899592" y="620687"/>
            <a:ext cx="76514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400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三、调查表式及重点</a:t>
            </a:r>
            <a:r>
              <a:rPr lang="zh-CN" altLang="en-US" sz="40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指标</a:t>
            </a:r>
            <a:r>
              <a:rPr lang="en-US" altLang="zh-CN" sz="40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BJ101-1</a:t>
            </a:r>
            <a:endParaRPr lang="zh-CN" altLang="en-US" sz="4000">
              <a:solidFill>
                <a:schemeClr val="hlink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乘号 6"/>
          <p:cNvSpPr/>
          <p:nvPr/>
        </p:nvSpPr>
        <p:spPr bwMode="auto">
          <a:xfrm>
            <a:off x="2267744" y="1988840"/>
            <a:ext cx="4464496" cy="1296144"/>
          </a:xfrm>
          <a:prstGeom prst="mathMultiply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/>
              <a:t>                                      </a:t>
            </a:r>
            <a:endParaRPr lang="en-US" altLang="zh-CN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lang="en-US" altLang="zh-CN" sz="28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lang="en-US" altLang="zh-CN" sz="280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lang="en-US" altLang="zh-CN" sz="28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lang="en-US" altLang="zh-CN" sz="280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28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与集团无关免填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160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4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57" y="1151164"/>
            <a:ext cx="8737716" cy="3323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28575" cap="flat" cmpd="sng">
                <a:solidFill>
                  <a:schemeClr val="folHlink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1" name="Text Box 13"/>
          <p:cNvSpPr txBox="1">
            <a:spLocks noChangeArrowheads="1"/>
          </p:cNvSpPr>
          <p:nvPr/>
        </p:nvSpPr>
        <p:spPr bwMode="auto">
          <a:xfrm>
            <a:off x="971600" y="4490190"/>
            <a:ext cx="6138219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800">
                <a:latin typeface="+mj-ea"/>
                <a:ea typeface="+mj-ea"/>
              </a:rPr>
              <a:t>单产业法人单位</a:t>
            </a:r>
            <a:r>
              <a:rPr lang="en-US" sz="2800">
                <a:latin typeface="+mj-ea"/>
                <a:ea typeface="+mj-ea"/>
              </a:rPr>
              <a:t>=“1”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800">
                <a:latin typeface="+mj-ea"/>
                <a:ea typeface="+mj-ea"/>
              </a:rPr>
              <a:t>多产业法人单位</a:t>
            </a:r>
            <a:r>
              <a:rPr lang="en-US" sz="2800">
                <a:latin typeface="+mj-ea"/>
                <a:ea typeface="+mj-ea"/>
              </a:rPr>
              <a:t>=</a:t>
            </a:r>
            <a:r>
              <a:rPr lang="zh-CN" altLang="en-US" sz="2800">
                <a:latin typeface="+mj-ea"/>
                <a:ea typeface="+mj-ea"/>
              </a:rPr>
              <a:t>产业活动单位个数</a:t>
            </a:r>
            <a:r>
              <a:rPr lang="en-US" sz="2800">
                <a:latin typeface="+mj-ea"/>
                <a:ea typeface="+mj-ea"/>
              </a:rPr>
              <a:t>+1</a:t>
            </a:r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30732" name="Line 5"/>
          <p:cNvSpPr>
            <a:spLocks noChangeShapeType="1"/>
          </p:cNvSpPr>
          <p:nvPr/>
        </p:nvSpPr>
        <p:spPr bwMode="auto">
          <a:xfrm>
            <a:off x="1549251" y="1556792"/>
            <a:ext cx="0" cy="3096344"/>
          </a:xfrm>
          <a:prstGeom prst="line">
            <a:avLst/>
          </a:prstGeom>
          <a:noFill/>
          <a:ln w="50800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3" name="Text Box 15"/>
          <p:cNvSpPr txBox="1">
            <a:spLocks noChangeArrowheads="1"/>
          </p:cNvSpPr>
          <p:nvPr/>
        </p:nvSpPr>
        <p:spPr bwMode="auto">
          <a:xfrm>
            <a:off x="995002" y="386454"/>
            <a:ext cx="764023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4000">
                <a:solidFill>
                  <a:schemeClr val="hlink"/>
                </a:solidFill>
                <a:ea typeface="黑体" pitchFamily="2" charset="-122"/>
              </a:rPr>
              <a:t>三、调查表式及重点</a:t>
            </a:r>
            <a:r>
              <a:rPr lang="zh-CN" altLang="en-US" sz="4000" smtClean="0">
                <a:solidFill>
                  <a:schemeClr val="hlink"/>
                </a:solidFill>
                <a:ea typeface="黑体" pitchFamily="2" charset="-122"/>
              </a:rPr>
              <a:t>指标</a:t>
            </a:r>
            <a:r>
              <a:rPr lang="en-US" sz="4000" smtClean="0">
                <a:solidFill>
                  <a:srgbClr val="FF0000"/>
                </a:solidFill>
              </a:rPr>
              <a:t>BJ101-1</a:t>
            </a:r>
            <a:endParaRPr lang="zh-CN" altLang="en-US" sz="40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47220" y="1484784"/>
            <a:ext cx="7561262" cy="3241675"/>
          </a:xfrm>
        </p:spPr>
        <p:txBody>
          <a:bodyPr/>
          <a:lstStyle/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zh-CN" altLang="en-US" sz="400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  2.</a:t>
            </a:r>
            <a:r>
              <a:rPr lang="zh-CN" altLang="en-US" sz="40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《中关村国家自主创新示范   </a:t>
            </a:r>
            <a:endParaRPr lang="en-US" altLang="zh-CN" sz="4000" smtClean="0">
              <a:solidFill>
                <a:schemeClr val="hlink"/>
              </a:solidFill>
              <a:latin typeface="黑体" pitchFamily="2" charset="-122"/>
              <a:ea typeface="黑体" pitchFamily="2" charset="-122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en-US" altLang="zh-CN" sz="400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40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40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区法人单位基本情况》</a:t>
            </a:r>
            <a:endParaRPr lang="zh-CN" altLang="en-US" sz="4000">
              <a:solidFill>
                <a:schemeClr val="hlink"/>
              </a:solidFill>
              <a:latin typeface="黑体" pitchFamily="2" charset="-122"/>
              <a:ea typeface="黑体" pitchFamily="2" charset="-122"/>
            </a:endParaRPr>
          </a:p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en-US" sz="40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BJ101-7</a:t>
            </a:r>
            <a:endParaRPr lang="zh-CN" altLang="en-US" sz="40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40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第</a:t>
            </a:r>
            <a:r>
              <a:rPr lang="en-US" altLang="zh-CN" sz="40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11</a:t>
            </a:r>
            <a:r>
              <a:rPr lang="zh-CN" altLang="en-US" sz="40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页</a:t>
            </a:r>
            <a:endParaRPr lang="zh-CN" altLang="en-US" sz="4000">
              <a:solidFill>
                <a:schemeClr val="hlink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505416" y="497061"/>
            <a:ext cx="584487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4000">
                <a:solidFill>
                  <a:schemeClr val="hlink"/>
                </a:solidFill>
                <a:ea typeface="黑体" pitchFamily="2" charset="-122"/>
              </a:rPr>
              <a:t>三、调查表式及重点指标</a:t>
            </a:r>
            <a:endParaRPr lang="zh-CN" altLang="en-US" sz="40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5" name="AutoShape 7"/>
          <p:cNvSpPr>
            <a:spLocks noChangeArrowheads="1"/>
          </p:cNvSpPr>
          <p:nvPr/>
        </p:nvSpPr>
        <p:spPr bwMode="auto">
          <a:xfrm>
            <a:off x="251617" y="2492896"/>
            <a:ext cx="8640763" cy="410445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4925" cmpd="sng">
            <a:solidFill>
              <a:srgbClr val="FF0000"/>
            </a:solidFill>
            <a:round/>
            <a:headEnd/>
            <a:tailEnd/>
          </a:ln>
          <a:effectLst/>
          <a:extLst/>
        </p:spPr>
        <p:txBody>
          <a:bodyPr wrap="none"/>
          <a:lstStyle/>
          <a:p>
            <a:pPr eaLnBrk="1" hangingPunct="1"/>
            <a:r>
              <a:rPr lang="zh-CN" altLang="en-US" sz="2800" smtClean="0">
                <a:latin typeface="宋体" pitchFamily="2" charset="-122"/>
              </a:rPr>
              <a:t>01国家级高新技术企业证书号：</a:t>
            </a:r>
          </a:p>
          <a:p>
            <a:pPr eaLnBrk="1" hangingPunct="1"/>
            <a:endParaRPr lang="zh-CN" altLang="en-US" sz="2800" smtClean="0">
              <a:latin typeface="宋体" pitchFamily="2" charset="-122"/>
            </a:endParaRPr>
          </a:p>
          <a:p>
            <a:pPr eaLnBrk="1" hangingPunct="1"/>
            <a:r>
              <a:rPr lang="zh-CN" altLang="en-US" sz="2800" smtClean="0">
                <a:solidFill>
                  <a:srgbClr val="FF0000"/>
                </a:solidFill>
                <a:latin typeface="宋体" pitchFamily="2" charset="-122"/>
              </a:rPr>
              <a:t>      </a:t>
            </a:r>
            <a:r>
              <a:rPr lang="zh-CN" altLang="en-US" sz="2800" smtClean="0">
                <a:latin typeface="宋体" pitchFamily="2" charset="-122"/>
              </a:rPr>
              <a:t>国家高新</a:t>
            </a:r>
            <a:r>
              <a:rPr lang="zh-CN" altLang="en-US" sz="2800" smtClean="0">
                <a:solidFill>
                  <a:srgbClr val="006600"/>
                </a:solidFill>
                <a:latin typeface="宋体" pitchFamily="2" charset="-122"/>
              </a:rPr>
              <a:t>√</a:t>
            </a:r>
            <a:r>
              <a:rPr lang="zh-CN" altLang="en-US" sz="2800" smtClean="0">
                <a:latin typeface="宋体" pitchFamily="2" charset="-122"/>
              </a:rPr>
              <a:t>，中关村高新</a:t>
            </a:r>
            <a:r>
              <a:rPr lang="zh-CN" altLang="en-US" sz="2800" smtClean="0">
                <a:solidFill>
                  <a:srgbClr val="FF0000"/>
                </a:solidFill>
                <a:latin typeface="宋体" pitchFamily="2" charset="-122"/>
              </a:rPr>
              <a:t>╳</a:t>
            </a:r>
            <a:endParaRPr lang="zh-CN" altLang="en-US" sz="2800">
              <a:solidFill>
                <a:srgbClr val="FF0000"/>
              </a:solidFill>
              <a:latin typeface="宋体" pitchFamily="2" charset="-122"/>
              <a:sym typeface="Arial" pitchFamily="34" charset="0"/>
            </a:endParaRPr>
          </a:p>
        </p:txBody>
      </p:sp>
      <p:pic>
        <p:nvPicPr>
          <p:cNvPr id="32776" name="Picture 4" descr="高新证书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7" t="58784" r="3607" b="13803"/>
          <a:stretch>
            <a:fillRect/>
          </a:stretch>
        </p:blipFill>
        <p:spPr bwMode="auto">
          <a:xfrm>
            <a:off x="541337" y="4409728"/>
            <a:ext cx="8061325" cy="172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777" name="Oval 3"/>
          <p:cNvSpPr>
            <a:spLocks noChangeArrowheads="1"/>
          </p:cNvSpPr>
          <p:nvPr/>
        </p:nvSpPr>
        <p:spPr bwMode="auto">
          <a:xfrm>
            <a:off x="1979712" y="4383504"/>
            <a:ext cx="1368425" cy="1295400"/>
          </a:xfrm>
          <a:prstGeom prst="ellips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662780" y="26368"/>
            <a:ext cx="8229600" cy="954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9pPr>
          </a:lstStyle>
          <a:p>
            <a:r>
              <a:rPr lang="zh-CN" altLang="en-US" sz="4000" smtClean="0">
                <a:solidFill>
                  <a:srgbClr val="0000E5"/>
                </a:solidFill>
                <a:latin typeface="黑体" pitchFamily="2" charset="-122"/>
              </a:rPr>
              <a:t>三、调查表式及重点指标</a:t>
            </a:r>
            <a:r>
              <a:rPr lang="en-US" sz="4000" smtClean="0">
                <a:solidFill>
                  <a:srgbClr val="FF0000"/>
                </a:solidFill>
                <a:latin typeface="黑体" pitchFamily="2" charset="-122"/>
              </a:rPr>
              <a:t>BJ101-7</a:t>
            </a:r>
            <a:endParaRPr lang="zh-CN" altLang="en-US" sz="4000">
              <a:solidFill>
                <a:srgbClr val="FF0000"/>
              </a:solidFill>
              <a:latin typeface="黑体" pitchFamily="2" charset="-122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>
            <a:off x="251617" y="908720"/>
            <a:ext cx="791991" cy="1295400"/>
          </a:xfrm>
          <a:prstGeom prst="ellips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 bwMode="auto">
          <a:xfrm>
            <a:off x="5796136" y="1124744"/>
            <a:ext cx="288032" cy="216024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 bldLvl="0" animBg="1" autoUpdateAnimBg="0"/>
      <p:bldP spid="32777" grpId="0" bldLvl="0" animBg="1" autoUpdateAnimBg="0"/>
      <p:bldP spid="7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914400" y="-99392"/>
            <a:ext cx="8229600" cy="954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9pPr>
          </a:lstStyle>
          <a:p>
            <a:r>
              <a:rPr lang="zh-CN" altLang="en-US" sz="4000" smtClean="0">
                <a:solidFill>
                  <a:srgbClr val="0000E5"/>
                </a:solidFill>
                <a:latin typeface="黑体" pitchFamily="2" charset="-122"/>
              </a:rPr>
              <a:t>三、调查表式及重点指标</a:t>
            </a:r>
            <a:r>
              <a:rPr lang="en-US" sz="4000" smtClean="0">
                <a:solidFill>
                  <a:srgbClr val="FF0000"/>
                </a:solidFill>
                <a:latin typeface="黑体" pitchFamily="2" charset="-122"/>
              </a:rPr>
              <a:t>BJ101-7</a:t>
            </a:r>
            <a:endParaRPr lang="zh-CN" altLang="en-US" sz="4000">
              <a:solidFill>
                <a:srgbClr val="FF0000"/>
              </a:solidFill>
              <a:latin typeface="黑体" pitchFamily="2" charset="-122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134800" y="836479"/>
            <a:ext cx="8757680" cy="316858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0" cmpd="sng">
            <a:solidFill>
              <a:srgbClr val="FF0000"/>
            </a:solidFill>
            <a:round/>
            <a:headEnd/>
            <a:tailEnd/>
          </a:ln>
          <a:effectLst/>
          <a:extLst/>
        </p:spPr>
        <p:txBody>
          <a:bodyPr wrap="none"/>
          <a:lstStyle/>
          <a:p>
            <a:r>
              <a:rPr lang="zh-CN" altLang="en-US" sz="2800">
                <a:solidFill>
                  <a:srgbClr val="FF0000"/>
                </a:solidFill>
                <a:ea typeface="黑体" pitchFamily="2" charset="-122"/>
              </a:rPr>
              <a:t>企业科技孵化器：</a:t>
            </a:r>
            <a:r>
              <a:rPr lang="zh-CN" altLang="en-US" sz="2800">
                <a:ea typeface="黑体" pitchFamily="2" charset="-122"/>
              </a:rPr>
              <a:t>是培育和扶 植高新技术</a:t>
            </a:r>
            <a:r>
              <a:rPr lang="zh-CN" altLang="en-US" sz="2800" smtClean="0">
                <a:ea typeface="黑体" pitchFamily="2" charset="-122"/>
              </a:rPr>
              <a:t>中小企业</a:t>
            </a:r>
            <a:endParaRPr lang="en-US" altLang="zh-CN" sz="2800" smtClean="0">
              <a:ea typeface="黑体" pitchFamily="2" charset="-122"/>
            </a:endParaRPr>
          </a:p>
          <a:p>
            <a:r>
              <a:rPr lang="zh-CN" altLang="en-US" sz="2800" smtClean="0">
                <a:ea typeface="黑体" pitchFamily="2" charset="-122"/>
              </a:rPr>
              <a:t>的</a:t>
            </a:r>
            <a:r>
              <a:rPr lang="zh-CN" altLang="en-US" sz="2800">
                <a:ea typeface="黑体" pitchFamily="2" charset="-122"/>
              </a:rPr>
              <a:t>服务机构。</a:t>
            </a:r>
          </a:p>
          <a:p>
            <a:r>
              <a:rPr lang="zh-CN" altLang="en-US" sz="2800">
                <a:ea typeface="黑体" pitchFamily="2" charset="-122"/>
              </a:rPr>
              <a:t>孵化器通过为新创办的科技型 中小企业提供</a:t>
            </a:r>
            <a:r>
              <a:rPr lang="zh-CN" altLang="en-US" sz="2800" smtClean="0">
                <a:ea typeface="黑体" pitchFamily="2" charset="-122"/>
              </a:rPr>
              <a:t>物理空</a:t>
            </a:r>
            <a:endParaRPr lang="en-US" altLang="zh-CN" sz="2800" smtClean="0">
              <a:ea typeface="黑体" pitchFamily="2" charset="-122"/>
            </a:endParaRPr>
          </a:p>
          <a:p>
            <a:r>
              <a:rPr lang="zh-CN" altLang="en-US" sz="2800" smtClean="0">
                <a:ea typeface="黑体" pitchFamily="2" charset="-122"/>
              </a:rPr>
              <a:t>间</a:t>
            </a:r>
            <a:r>
              <a:rPr lang="zh-CN" altLang="en-US" sz="2800">
                <a:ea typeface="黑体" pitchFamily="2" charset="-122"/>
              </a:rPr>
              <a:t>和基础设施，提供一系列服务支持</a:t>
            </a:r>
            <a:r>
              <a:rPr lang="zh-CN" altLang="en-US" sz="2800" smtClean="0">
                <a:ea typeface="黑体" pitchFamily="2" charset="-122"/>
              </a:rPr>
              <a:t>，降低创业者</a:t>
            </a:r>
            <a:endParaRPr lang="en-US" altLang="zh-CN" sz="2800" smtClean="0">
              <a:ea typeface="黑体" pitchFamily="2" charset="-122"/>
            </a:endParaRPr>
          </a:p>
          <a:p>
            <a:r>
              <a:rPr lang="zh-CN" altLang="en-US" sz="2800" smtClean="0">
                <a:ea typeface="黑体" pitchFamily="2" charset="-122"/>
              </a:rPr>
              <a:t>的</a:t>
            </a:r>
            <a:r>
              <a:rPr lang="zh-CN" altLang="en-US" sz="2800">
                <a:ea typeface="黑体" pitchFamily="2" charset="-122"/>
              </a:rPr>
              <a:t>创业风险和创业成本，提高创业</a:t>
            </a:r>
            <a:r>
              <a:rPr lang="zh-CN" altLang="en-US" sz="2800" smtClean="0">
                <a:ea typeface="黑体" pitchFamily="2" charset="-122"/>
              </a:rPr>
              <a:t>成功率</a:t>
            </a:r>
            <a:r>
              <a:rPr lang="zh-CN" altLang="en-US" sz="2800">
                <a:ea typeface="黑体" pitchFamily="2" charset="-122"/>
              </a:rPr>
              <a:t>，</a:t>
            </a:r>
            <a:r>
              <a:rPr lang="zh-CN" altLang="en-US" sz="2800" smtClean="0">
                <a:ea typeface="黑体" pitchFamily="2" charset="-122"/>
              </a:rPr>
              <a:t>促进科</a:t>
            </a:r>
            <a:endParaRPr lang="en-US" altLang="zh-CN" sz="2800" smtClean="0">
              <a:ea typeface="黑体" pitchFamily="2" charset="-122"/>
            </a:endParaRPr>
          </a:p>
          <a:p>
            <a:r>
              <a:rPr lang="zh-CN" altLang="en-US" sz="2800" smtClean="0">
                <a:ea typeface="黑体" pitchFamily="2" charset="-122"/>
              </a:rPr>
              <a:t>技</a:t>
            </a:r>
            <a:r>
              <a:rPr lang="zh-CN" altLang="en-US" sz="2800">
                <a:ea typeface="黑体" pitchFamily="2" charset="-122"/>
              </a:rPr>
              <a:t>成果转化</a:t>
            </a:r>
            <a:r>
              <a:rPr lang="zh-CN" altLang="en-US" sz="2800" smtClean="0">
                <a:ea typeface="黑体" pitchFamily="2" charset="-122"/>
              </a:rPr>
              <a:t>，帮助</a:t>
            </a:r>
            <a:r>
              <a:rPr lang="zh-CN" altLang="en-US" sz="2800">
                <a:ea typeface="黑体" pitchFamily="2" charset="-122"/>
              </a:rPr>
              <a:t>和支持科技型中小企业成长</a:t>
            </a:r>
            <a:r>
              <a:rPr lang="zh-CN" altLang="en-US" sz="2800" smtClean="0">
                <a:ea typeface="黑体" pitchFamily="2" charset="-122"/>
              </a:rPr>
              <a:t>与发</a:t>
            </a:r>
            <a:endParaRPr lang="en-US" altLang="zh-CN" sz="2800" smtClean="0">
              <a:ea typeface="黑体" pitchFamily="2" charset="-122"/>
            </a:endParaRPr>
          </a:p>
          <a:p>
            <a:r>
              <a:rPr lang="zh-CN" altLang="en-US" sz="2800" smtClean="0">
                <a:ea typeface="黑体" pitchFamily="2" charset="-122"/>
              </a:rPr>
              <a:t>展</a:t>
            </a:r>
            <a:r>
              <a:rPr lang="zh-CN" altLang="en-US" sz="2800">
                <a:ea typeface="黑体" pitchFamily="2" charset="-122"/>
              </a:rPr>
              <a:t>，培养成功的企业和企业家。</a:t>
            </a:r>
          </a:p>
        </p:txBody>
      </p:sp>
      <p:sp>
        <p:nvSpPr>
          <p:cNvPr id="9" name="Line 3"/>
          <p:cNvSpPr>
            <a:spLocks noChangeShapeType="1"/>
          </p:cNvSpPr>
          <p:nvPr/>
        </p:nvSpPr>
        <p:spPr bwMode="auto">
          <a:xfrm>
            <a:off x="107504" y="4409728"/>
            <a:ext cx="20161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乘号 5"/>
          <p:cNvSpPr/>
          <p:nvPr/>
        </p:nvSpPr>
        <p:spPr bwMode="auto">
          <a:xfrm>
            <a:off x="1907704" y="3927984"/>
            <a:ext cx="4320579" cy="963488"/>
          </a:xfrm>
          <a:prstGeom prst="mathMultiply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/>
              <a:t>                                      </a:t>
            </a:r>
            <a:endParaRPr lang="en-US" altLang="zh-CN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lang="en-US" altLang="zh-CN" sz="28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lang="en-US" altLang="zh-CN" sz="280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lang="en-US" altLang="zh-CN" sz="28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28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与孵化器无关免填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72001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 autoUpdateAnimBg="0"/>
      <p:bldP spid="9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19886" y="188640"/>
            <a:ext cx="8229600" cy="1026368"/>
          </a:xfrm>
        </p:spPr>
        <p:txBody>
          <a:bodyPr/>
          <a:lstStyle/>
          <a:p>
            <a:r>
              <a:rPr lang="zh-CN" altLang="en-US" sz="4000">
                <a:solidFill>
                  <a:srgbClr val="0000E5"/>
                </a:solidFill>
                <a:latin typeface="黑体" pitchFamily="2" charset="-122"/>
              </a:rPr>
              <a:t>三、调查表式及重点</a:t>
            </a:r>
            <a:r>
              <a:rPr lang="zh-CN" altLang="en-US" sz="4000" smtClean="0">
                <a:solidFill>
                  <a:srgbClr val="0000E5"/>
                </a:solidFill>
                <a:latin typeface="黑体" pitchFamily="2" charset="-122"/>
              </a:rPr>
              <a:t>指标</a:t>
            </a:r>
            <a:r>
              <a:rPr lang="en-US" sz="4000" smtClean="0">
                <a:solidFill>
                  <a:srgbClr val="FF0000"/>
                </a:solidFill>
                <a:latin typeface="黑体" pitchFamily="2" charset="-122"/>
              </a:rPr>
              <a:t>BJ101-7</a:t>
            </a:r>
            <a:endParaRPr lang="zh-CN" altLang="en-US" sz="4000">
              <a:solidFill>
                <a:srgbClr val="FF0000"/>
              </a:solidFill>
              <a:latin typeface="黑体" pitchFamily="2" charset="-122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468313" y="2924175"/>
            <a:ext cx="9017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    </a:t>
            </a: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84313"/>
            <a:ext cx="8728075" cy="151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4821" name="Group 5"/>
          <p:cNvGrpSpPr>
            <a:grpSpLocks/>
          </p:cNvGrpSpPr>
          <p:nvPr/>
        </p:nvGrpSpPr>
        <p:grpSpPr bwMode="auto">
          <a:xfrm>
            <a:off x="2627313" y="2492375"/>
            <a:ext cx="1800225" cy="288925"/>
            <a:chOff x="0" y="0"/>
            <a:chExt cx="1134" cy="182"/>
          </a:xfrm>
        </p:grpSpPr>
        <p:sp>
          <p:nvSpPr>
            <p:cNvPr id="34822" name="Rectangle 9"/>
            <p:cNvSpPr>
              <a:spLocks noChangeArrowheads="1"/>
            </p:cNvSpPr>
            <p:nvPr/>
          </p:nvSpPr>
          <p:spPr bwMode="auto">
            <a:xfrm>
              <a:off x="0" y="0"/>
              <a:ext cx="998" cy="1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>
                  <a:solidFill>
                    <a:srgbClr val="0099CC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en-US" altLang="zh-CN" sz="3200" smtClean="0">
                  <a:solidFill>
                    <a:srgbClr val="FF0000"/>
                  </a:solidFill>
                  <a:latin typeface="方正小标宋_GBK" pitchFamily="65" charset="-122"/>
                  <a:ea typeface="方正小标宋_GBK" pitchFamily="65" charset="-122"/>
                </a:rPr>
                <a:t>6</a:t>
              </a:r>
              <a:r>
                <a:rPr lang="zh-CN" altLang="en-US" sz="3200" smtClean="0">
                  <a:solidFill>
                    <a:srgbClr val="FF0000"/>
                  </a:solidFill>
                  <a:latin typeface="方正小标宋_GBK" pitchFamily="65" charset="-122"/>
                  <a:ea typeface="方正小标宋_GBK" pitchFamily="65" charset="-122"/>
                </a:rPr>
                <a:t>位</a:t>
              </a:r>
              <a:endParaRPr lang="zh-CN" altLang="en-US" sz="320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endParaRPr>
            </a:p>
          </p:txBody>
        </p:sp>
        <p:sp>
          <p:nvSpPr>
            <p:cNvPr id="34823" name="Line 10"/>
            <p:cNvSpPr>
              <a:spLocks noChangeShapeType="1"/>
            </p:cNvSpPr>
            <p:nvPr/>
          </p:nvSpPr>
          <p:spPr bwMode="auto">
            <a:xfrm>
              <a:off x="45" y="181"/>
              <a:ext cx="1089" cy="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24" name="Oval 7"/>
          <p:cNvSpPr>
            <a:spLocks noChangeArrowheads="1"/>
          </p:cNvSpPr>
          <p:nvPr/>
        </p:nvSpPr>
        <p:spPr bwMode="auto">
          <a:xfrm>
            <a:off x="179388" y="2011363"/>
            <a:ext cx="8728075" cy="503237"/>
          </a:xfrm>
          <a:prstGeom prst="ellips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grpSp>
        <p:nvGrpSpPr>
          <p:cNvPr id="34825" name="Group 9"/>
          <p:cNvGrpSpPr>
            <a:grpSpLocks/>
          </p:cNvGrpSpPr>
          <p:nvPr/>
        </p:nvGrpSpPr>
        <p:grpSpPr bwMode="auto">
          <a:xfrm>
            <a:off x="-15875" y="4064000"/>
            <a:ext cx="9136063" cy="2087563"/>
            <a:chOff x="0" y="0"/>
            <a:chExt cx="9142413" cy="2087563"/>
          </a:xfrm>
        </p:grpSpPr>
        <p:pic>
          <p:nvPicPr>
            <p:cNvPr id="34826" name="Picture 14" descr="主要业务活动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2413" cy="2087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27" name="矩形 1"/>
            <p:cNvSpPr>
              <a:spLocks noChangeArrowheads="1"/>
            </p:cNvSpPr>
            <p:nvPr/>
          </p:nvSpPr>
          <p:spPr bwMode="auto">
            <a:xfrm>
              <a:off x="7630513" y="83787"/>
              <a:ext cx="133232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400" smtClean="0">
                  <a:latin typeface="黑体" pitchFamily="2" charset="-122"/>
                </a:rPr>
                <a:t>BJ101-1</a:t>
              </a:r>
              <a:endParaRPr lang="zh-CN" altLang="en-US" sz="2400"/>
            </a:p>
          </p:txBody>
        </p:sp>
      </p:grpSp>
      <p:sp>
        <p:nvSpPr>
          <p:cNvPr id="34828" name="Oval 7"/>
          <p:cNvSpPr>
            <a:spLocks noChangeArrowheads="1"/>
          </p:cNvSpPr>
          <p:nvPr/>
        </p:nvSpPr>
        <p:spPr bwMode="auto">
          <a:xfrm>
            <a:off x="307975" y="4856163"/>
            <a:ext cx="8728075" cy="503237"/>
          </a:xfrm>
          <a:prstGeom prst="ellips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34829" name="AutoShape 16"/>
          <p:cNvSpPr>
            <a:spLocks noChangeArrowheads="1"/>
          </p:cNvSpPr>
          <p:nvPr/>
        </p:nvSpPr>
        <p:spPr bwMode="auto">
          <a:xfrm>
            <a:off x="4195763" y="2595563"/>
            <a:ext cx="288925" cy="2260600"/>
          </a:xfrm>
          <a:prstGeom prst="upDownArrow">
            <a:avLst>
              <a:gd name="adj1" fmla="val 50000"/>
              <a:gd name="adj2" fmla="val 153115"/>
            </a:avLst>
          </a:prstGeom>
          <a:solidFill>
            <a:srgbClr val="FF3300"/>
          </a:solidFill>
          <a:ln w="28575" cmpd="sng">
            <a:solidFill>
              <a:srgbClr val="FF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 animBg="1" autoUpdateAnimBg="0"/>
      <p:bldP spid="34824" grpId="1" animBg="1" autoUpdateAnimBg="0"/>
      <p:bldP spid="34828" grpId="0" animBg="1" autoUpdateAnimBg="0"/>
      <p:bldP spid="34828" grpId="1" animBg="1" autoUpdateAnimBg="0"/>
      <p:bldP spid="34829" grpId="0" animBg="1" autoUpdateAnimBg="0"/>
      <p:bldP spid="34829" grpId="1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0"/>
            <a:ext cx="8229600" cy="1143000"/>
          </a:xfrm>
        </p:spPr>
        <p:txBody>
          <a:bodyPr/>
          <a:lstStyle/>
          <a:p>
            <a:r>
              <a:rPr lang="zh-CN" altLang="en-US">
                <a:solidFill>
                  <a:srgbClr val="0000E5"/>
                </a:solidFill>
              </a:rPr>
              <a:t>三、调查表式及重点</a:t>
            </a:r>
            <a:r>
              <a:rPr lang="zh-CN" altLang="en-US" smtClean="0">
                <a:solidFill>
                  <a:srgbClr val="0000E5"/>
                </a:solidFill>
              </a:rPr>
              <a:t>指标</a:t>
            </a:r>
            <a:r>
              <a:rPr lang="en-US" smtClean="0">
                <a:solidFill>
                  <a:srgbClr val="FF0000"/>
                </a:solidFill>
              </a:rPr>
              <a:t>BJ101-7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5843" name="Picture 1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125538"/>
            <a:ext cx="5905500" cy="397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0"/>
            <a:ext cx="8229600" cy="1143000"/>
          </a:xfrm>
        </p:spPr>
        <p:txBody>
          <a:bodyPr/>
          <a:lstStyle/>
          <a:p>
            <a:r>
              <a:rPr lang="zh-CN" altLang="en-US">
                <a:solidFill>
                  <a:srgbClr val="0000E5"/>
                </a:solidFill>
              </a:rPr>
              <a:t>三、调查表式及重点</a:t>
            </a:r>
            <a:r>
              <a:rPr lang="zh-CN" altLang="en-US" smtClean="0">
                <a:solidFill>
                  <a:srgbClr val="0000E5"/>
                </a:solidFill>
              </a:rPr>
              <a:t>指标</a:t>
            </a:r>
            <a:r>
              <a:rPr lang="en-US" smtClean="0">
                <a:solidFill>
                  <a:srgbClr val="FF0000"/>
                </a:solidFill>
              </a:rPr>
              <a:t>BJ101-7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268413"/>
            <a:ext cx="4824412" cy="410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0"/>
            <a:ext cx="8229600" cy="1143000"/>
          </a:xfrm>
        </p:spPr>
        <p:txBody>
          <a:bodyPr/>
          <a:lstStyle/>
          <a:p>
            <a:r>
              <a:rPr lang="zh-CN" altLang="en-US" sz="4000">
                <a:solidFill>
                  <a:srgbClr val="0000E5"/>
                </a:solidFill>
              </a:rPr>
              <a:t>三、调查表式及重点</a:t>
            </a:r>
            <a:r>
              <a:rPr lang="zh-CN" altLang="en-US" sz="4000" smtClean="0">
                <a:solidFill>
                  <a:srgbClr val="0000E5"/>
                </a:solidFill>
              </a:rPr>
              <a:t>指标</a:t>
            </a:r>
            <a:r>
              <a:rPr lang="en-US" sz="4000" smtClean="0">
                <a:solidFill>
                  <a:srgbClr val="FF0000"/>
                </a:solidFill>
              </a:rPr>
              <a:t>BJ101-7</a:t>
            </a:r>
            <a:endParaRPr lang="zh-CN" altLang="en-US" sz="4000">
              <a:solidFill>
                <a:srgbClr val="FF0000"/>
              </a:solidFill>
            </a:endParaRPr>
          </a:p>
        </p:txBody>
      </p:sp>
      <p:grpSp>
        <p:nvGrpSpPr>
          <p:cNvPr id="37891" name="Group 3"/>
          <p:cNvGrpSpPr>
            <a:grpSpLocks/>
          </p:cNvGrpSpPr>
          <p:nvPr/>
        </p:nvGrpSpPr>
        <p:grpSpPr bwMode="auto">
          <a:xfrm>
            <a:off x="2339975" y="1196975"/>
            <a:ext cx="4679950" cy="4032250"/>
            <a:chOff x="0" y="0"/>
            <a:chExt cx="2046" cy="1680"/>
          </a:xfrm>
        </p:grpSpPr>
        <p:pic>
          <p:nvPicPr>
            <p:cNvPr id="37892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46" cy="16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893" name="Rectangle 6"/>
            <p:cNvSpPr>
              <a:spLocks noChangeArrowheads="1"/>
            </p:cNvSpPr>
            <p:nvPr/>
          </p:nvSpPr>
          <p:spPr bwMode="auto">
            <a:xfrm>
              <a:off x="635" y="862"/>
              <a:ext cx="1224" cy="91"/>
            </a:xfrm>
            <a:prstGeom prst="rect">
              <a:avLst/>
            </a:prstGeom>
            <a:solidFill>
              <a:srgbClr val="000080">
                <a:alpha val="71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894" name="Rectangle 11"/>
          <p:cNvSpPr>
            <a:spLocks noChangeArrowheads="1"/>
          </p:cNvSpPr>
          <p:nvPr/>
        </p:nvSpPr>
        <p:spPr bwMode="auto">
          <a:xfrm>
            <a:off x="1763713" y="5229225"/>
            <a:ext cx="56530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itchFamily="2" charset="-122"/>
              </a:rPr>
              <a:t>尽量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不选择“</a:t>
            </a:r>
            <a:r>
              <a:rPr lang="en-US" sz="2400">
                <a:solidFill>
                  <a:srgbClr val="FF0000"/>
                </a:solidFill>
                <a:latin typeface="宋体" pitchFamily="2" charset="-122"/>
              </a:rPr>
              <a:t>110101 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其他技术领域”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796830"/>
              </p:ext>
            </p:extLst>
          </p:nvPr>
        </p:nvGraphicFramePr>
        <p:xfrm>
          <a:off x="395536" y="1331640"/>
          <a:ext cx="8333257" cy="3832097"/>
        </p:xfrm>
        <a:graphic>
          <a:graphicData uri="http://schemas.openxmlformats.org/drawingml/2006/table">
            <a:tbl>
              <a:tblPr/>
              <a:tblGrid>
                <a:gridCol w="8333257"/>
              </a:tblGrid>
              <a:tr h="38320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20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集团型企业详细情况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本企业是：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1.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集团母公司的管理机构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集团总公司的核心企业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       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3.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集团总公司紧密层企业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4.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集团总公司的其他成员企业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□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          5.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非企业集团总公司的企业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如选择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1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，请填集团合并报表下列经济指标：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       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从业人员期末人数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(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人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)________________</a:t>
                      </a:r>
                      <a:endParaRPr kumimoji="0" lang="en-US" altLang="zh-CN" sz="20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       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总收入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(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千元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)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_______________________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       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实缴水费总额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(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千元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)__________________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       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利润总额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(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千元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)______________________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       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出口总额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(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千美元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)____________________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614418" y="18864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9pPr>
          </a:lstStyle>
          <a:p>
            <a:r>
              <a:rPr lang="zh-CN" altLang="en-US" sz="4000" smtClean="0">
                <a:solidFill>
                  <a:srgbClr val="0000E5"/>
                </a:solidFill>
              </a:rPr>
              <a:t>三、调查表式及重点指标</a:t>
            </a:r>
            <a:r>
              <a:rPr lang="en-US" sz="4000" smtClean="0">
                <a:solidFill>
                  <a:srgbClr val="FF0000"/>
                </a:solidFill>
              </a:rPr>
              <a:t>BJ101-7</a:t>
            </a:r>
            <a:endParaRPr lang="zh-CN" altLang="en-US" sz="4000">
              <a:solidFill>
                <a:srgbClr val="FF0000"/>
              </a:solidFill>
            </a:endParaRPr>
          </a:p>
        </p:txBody>
      </p:sp>
      <p:graphicFrame>
        <p:nvGraphicFramePr>
          <p:cNvPr id="4" name="Group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480099"/>
              </p:ext>
            </p:extLst>
          </p:nvPr>
        </p:nvGraphicFramePr>
        <p:xfrm>
          <a:off x="69850" y="5373216"/>
          <a:ext cx="9074150" cy="1127760"/>
        </p:xfrm>
        <a:graphic>
          <a:graphicData uri="http://schemas.openxmlformats.org/drawingml/2006/table">
            <a:tbl>
              <a:tblPr/>
              <a:tblGrid>
                <a:gridCol w="576635"/>
                <a:gridCol w="8497515"/>
              </a:tblGrid>
              <a:tr h="8334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213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  <a:sym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企业集团情况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(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限企业集团母公司及成员企业填写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)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  本企业是□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1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集团母公司（核心企业或集团总部）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2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成员企业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—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请填直接上级法人单位组织机构代码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□□□□□□□□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-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□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乘号 4"/>
          <p:cNvSpPr/>
          <p:nvPr/>
        </p:nvSpPr>
        <p:spPr bwMode="auto">
          <a:xfrm>
            <a:off x="1259632" y="4293096"/>
            <a:ext cx="6018518" cy="1512168"/>
          </a:xfrm>
          <a:prstGeom prst="mathMultiply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/>
              <a:t>                                      </a:t>
            </a:r>
            <a:endParaRPr lang="en-US" altLang="zh-CN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lang="en-US" altLang="zh-CN" sz="28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lang="en-US" altLang="zh-CN" sz="280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lang="en-US" altLang="zh-CN" sz="28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lang="en-US" altLang="zh-CN" sz="280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32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与集团无关免填</a:t>
            </a: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>
            <a:off x="467545" y="3212976"/>
            <a:ext cx="1008112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 flipV="1">
            <a:off x="971600" y="2060848"/>
            <a:ext cx="864095" cy="792088"/>
          </a:xfrm>
          <a:prstGeom prst="line">
            <a:avLst/>
          </a:prstGeom>
          <a:noFill/>
          <a:ln w="50800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>
            <a:off x="2195736" y="3180059"/>
            <a:ext cx="1512168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Oval 3"/>
          <p:cNvSpPr>
            <a:spLocks noChangeArrowheads="1"/>
          </p:cNvSpPr>
          <p:nvPr/>
        </p:nvSpPr>
        <p:spPr bwMode="auto">
          <a:xfrm>
            <a:off x="1393520" y="3180058"/>
            <a:ext cx="3335698" cy="1869121"/>
          </a:xfrm>
          <a:prstGeom prst="ellips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7645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7" grpId="0" animBg="1"/>
      <p:bldP spid="8" grpId="0" animBg="1"/>
      <p:bldP spid="9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97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3418681" y="2239599"/>
            <a:ext cx="3227388" cy="707886"/>
            <a:chOff x="0" y="0"/>
            <a:chExt cx="3227388" cy="708583"/>
          </a:xfrm>
        </p:grpSpPr>
        <p:sp>
          <p:nvSpPr>
            <p:cNvPr id="16388" name="Text Box 103"/>
            <p:cNvSpPr txBox="1">
              <a:spLocks noChangeArrowheads="1"/>
            </p:cNvSpPr>
            <p:nvPr/>
          </p:nvSpPr>
          <p:spPr bwMode="auto">
            <a:xfrm>
              <a:off x="0" y="0"/>
              <a:ext cx="3227388" cy="7085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EA8A7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4000" smtClean="0">
                  <a:solidFill>
                    <a:srgbClr val="FF3300"/>
                  </a:solidFill>
                  <a:latin typeface="黑体" pitchFamily="2" charset="-122"/>
                  <a:ea typeface="黑体" pitchFamily="2" charset="-122"/>
                </a:rPr>
                <a:t> 总</a:t>
              </a:r>
              <a:r>
                <a:rPr lang="zh-CN" altLang="en-US" sz="4000">
                  <a:solidFill>
                    <a:srgbClr val="FF3300"/>
                  </a:solidFill>
                  <a:latin typeface="黑体" pitchFamily="2" charset="-122"/>
                  <a:ea typeface="黑体" pitchFamily="2" charset="-122"/>
                </a:rPr>
                <a:t>说明</a:t>
              </a:r>
            </a:p>
          </p:txBody>
        </p:sp>
        <p:grpSp>
          <p:nvGrpSpPr>
            <p:cNvPr id="16389" name="Group 5"/>
            <p:cNvGrpSpPr>
              <a:grpSpLocks/>
            </p:cNvGrpSpPr>
            <p:nvPr/>
          </p:nvGrpSpPr>
          <p:grpSpPr bwMode="auto">
            <a:xfrm>
              <a:off x="269801" y="112734"/>
              <a:ext cx="457200" cy="457200"/>
              <a:chOff x="0" y="0"/>
              <a:chExt cx="1488" cy="1488"/>
            </a:xfrm>
          </p:grpSpPr>
          <p:sp>
            <p:nvSpPr>
              <p:cNvPr id="16390" name="Oval 10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88" cy="1489"/>
              </a:xfrm>
              <a:prstGeom prst="ellipse">
                <a:avLst/>
              </a:prstGeom>
              <a:gradFill rotWithShape="1">
                <a:gsLst>
                  <a:gs pos="0">
                    <a:srgbClr val="FCEFED"/>
                  </a:gs>
                  <a:gs pos="50000">
                    <a:schemeClr val="accent2"/>
                  </a:gs>
                  <a:gs pos="100000">
                    <a:srgbClr val="FCEFED"/>
                  </a:gs>
                </a:gsLst>
                <a:lin ang="5400000" scaled="1"/>
              </a:gra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>
                <a:outerShdw dist="50800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91" name="Oval 110"/>
              <p:cNvSpPr>
                <a:spLocks noChangeArrowheads="1"/>
              </p:cNvSpPr>
              <p:nvPr/>
            </p:nvSpPr>
            <p:spPr bwMode="auto">
              <a:xfrm>
                <a:off x="21" y="21"/>
                <a:ext cx="1436" cy="1438"/>
              </a:xfrm>
              <a:prstGeom prst="ellipse">
                <a:avLst/>
              </a:prstGeom>
              <a:gradFill rotWithShape="1">
                <a:gsLst>
                  <a:gs pos="0">
                    <a:srgbClr val="F5C8C3"/>
                  </a:gs>
                  <a:gs pos="50000">
                    <a:schemeClr val="accent2"/>
                  </a:gs>
                  <a:gs pos="100000">
                    <a:srgbClr val="F5C8C3"/>
                  </a:gs>
                </a:gsLst>
                <a:lin ang="5400000" scaled="1"/>
              </a:gradFill>
              <a:ln w="19050" cmpd="sng">
                <a:solidFill>
                  <a:schemeClr val="accent2">
                    <a:alpha val="9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392" name="Group 8"/>
          <p:cNvGrpSpPr>
            <a:grpSpLocks/>
          </p:cNvGrpSpPr>
          <p:nvPr/>
        </p:nvGrpSpPr>
        <p:grpSpPr bwMode="auto">
          <a:xfrm>
            <a:off x="4099719" y="4076336"/>
            <a:ext cx="5012307" cy="646331"/>
            <a:chOff x="0" y="0"/>
            <a:chExt cx="4796751" cy="646966"/>
          </a:xfrm>
        </p:grpSpPr>
        <p:sp>
          <p:nvSpPr>
            <p:cNvPr id="16393" name="Text Box 104"/>
            <p:cNvSpPr txBox="1">
              <a:spLocks noChangeArrowheads="1"/>
            </p:cNvSpPr>
            <p:nvPr/>
          </p:nvSpPr>
          <p:spPr bwMode="auto">
            <a:xfrm>
              <a:off x="539749" y="0"/>
              <a:ext cx="4257002" cy="6469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EA8A7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rIns="36000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3600">
                  <a:solidFill>
                    <a:srgbClr val="7030A0"/>
                  </a:solidFill>
                  <a:latin typeface="黑体" pitchFamily="2" charset="-122"/>
                  <a:ea typeface="黑体" pitchFamily="2" charset="-122"/>
                </a:rPr>
                <a:t>调查表式及重点指标</a:t>
              </a:r>
            </a:p>
          </p:txBody>
        </p:sp>
        <p:grpSp>
          <p:nvGrpSpPr>
            <p:cNvPr id="16394" name="Group 10"/>
            <p:cNvGrpSpPr>
              <a:grpSpLocks/>
            </p:cNvGrpSpPr>
            <p:nvPr/>
          </p:nvGrpSpPr>
          <p:grpSpPr bwMode="auto">
            <a:xfrm>
              <a:off x="0" y="88576"/>
              <a:ext cx="457287" cy="456750"/>
              <a:chOff x="0" y="0"/>
              <a:chExt cx="1488" cy="1488"/>
            </a:xfrm>
          </p:grpSpPr>
          <p:sp>
            <p:nvSpPr>
              <p:cNvPr id="16395" name="Oval 115"/>
              <p:cNvSpPr>
                <a:spLocks noChangeArrowheads="1"/>
              </p:cNvSpPr>
              <p:nvPr/>
            </p:nvSpPr>
            <p:spPr bwMode="auto">
              <a:xfrm>
                <a:off x="0" y="1"/>
                <a:ext cx="1488" cy="1486"/>
              </a:xfrm>
              <a:prstGeom prst="ellipse">
                <a:avLst/>
              </a:prstGeom>
              <a:gradFill rotWithShape="1">
                <a:gsLst>
                  <a:gs pos="0">
                    <a:srgbClr val="E9F4F5"/>
                  </a:gs>
                  <a:gs pos="50000">
                    <a:schemeClr val="folHlink"/>
                  </a:gs>
                  <a:gs pos="100000">
                    <a:srgbClr val="E9F4F5"/>
                  </a:gs>
                </a:gsLst>
                <a:lin ang="5400000" scaled="1"/>
              </a:gradFill>
              <a:ln w="12700" cmpd="sng">
                <a:solidFill>
                  <a:schemeClr val="folHlink"/>
                </a:solidFill>
                <a:round/>
                <a:headEnd/>
                <a:tailEnd/>
              </a:ln>
              <a:effectLst>
                <a:outerShdw dist="50800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6396" name="Oval 116"/>
              <p:cNvSpPr>
                <a:spLocks noChangeArrowheads="1"/>
              </p:cNvSpPr>
              <p:nvPr/>
            </p:nvSpPr>
            <p:spPr bwMode="auto">
              <a:xfrm>
                <a:off x="21" y="22"/>
                <a:ext cx="1436" cy="1444"/>
              </a:xfrm>
              <a:prstGeom prst="ellipse">
                <a:avLst/>
              </a:prstGeom>
              <a:gradFill rotWithShape="1">
                <a:gsLst>
                  <a:gs pos="0">
                    <a:srgbClr val="B5DBDE"/>
                  </a:gs>
                  <a:gs pos="50000">
                    <a:schemeClr val="folHlink"/>
                  </a:gs>
                  <a:gs pos="100000">
                    <a:srgbClr val="B5DBDE"/>
                  </a:gs>
                </a:gsLst>
                <a:lin ang="5400000" scaled="1"/>
              </a:gradFill>
              <a:ln w="19050" cmpd="sng">
                <a:solidFill>
                  <a:schemeClr val="folHlink">
                    <a:alpha val="9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</p:grpSp>
      </p:grpSp>
      <p:grpSp>
        <p:nvGrpSpPr>
          <p:cNvPr id="16397" name="Group 13"/>
          <p:cNvGrpSpPr>
            <a:grpSpLocks/>
          </p:cNvGrpSpPr>
          <p:nvPr/>
        </p:nvGrpSpPr>
        <p:grpSpPr bwMode="auto">
          <a:xfrm>
            <a:off x="3594894" y="5065349"/>
            <a:ext cx="3227387" cy="646331"/>
            <a:chOff x="0" y="0"/>
            <a:chExt cx="3227388" cy="646967"/>
          </a:xfrm>
        </p:grpSpPr>
        <p:sp>
          <p:nvSpPr>
            <p:cNvPr id="16398" name="Text Box 101"/>
            <p:cNvSpPr txBox="1">
              <a:spLocks noChangeArrowheads="1"/>
            </p:cNvSpPr>
            <p:nvPr/>
          </p:nvSpPr>
          <p:spPr bwMode="auto">
            <a:xfrm>
              <a:off x="0" y="0"/>
              <a:ext cx="3227388" cy="6469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EA8A7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3600">
                  <a:solidFill>
                    <a:srgbClr val="CC3399"/>
                  </a:solidFill>
                  <a:latin typeface="黑体" pitchFamily="2" charset="-122"/>
                  <a:ea typeface="黑体" pitchFamily="2" charset="-122"/>
                </a:rPr>
                <a:t>其他说明</a:t>
              </a:r>
            </a:p>
          </p:txBody>
        </p:sp>
        <p:grpSp>
          <p:nvGrpSpPr>
            <p:cNvPr id="16399" name="Group 15"/>
            <p:cNvGrpSpPr>
              <a:grpSpLocks/>
            </p:cNvGrpSpPr>
            <p:nvPr/>
          </p:nvGrpSpPr>
          <p:grpSpPr bwMode="auto">
            <a:xfrm>
              <a:off x="46908" y="63788"/>
              <a:ext cx="457200" cy="457200"/>
              <a:chOff x="0" y="0"/>
              <a:chExt cx="1488" cy="1488"/>
            </a:xfrm>
          </p:grpSpPr>
          <p:sp>
            <p:nvSpPr>
              <p:cNvPr id="16400" name="Oval 1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88" cy="1488"/>
              </a:xfrm>
              <a:prstGeom prst="ellipse">
                <a:avLst/>
              </a:prstGeom>
              <a:gradFill rotWithShape="1">
                <a:gsLst>
                  <a:gs pos="0">
                    <a:srgbClr val="FAECF4"/>
                  </a:gs>
                  <a:gs pos="50000">
                    <a:srgbClr val="D04896"/>
                  </a:gs>
                  <a:gs pos="100000">
                    <a:srgbClr val="FAECF4"/>
                  </a:gs>
                </a:gsLst>
                <a:lin ang="5400000" scaled="1"/>
              </a:gradFill>
              <a:ln w="12700" cmpd="sng">
                <a:solidFill>
                  <a:srgbClr val="D04896"/>
                </a:solidFill>
                <a:round/>
                <a:headEnd/>
                <a:tailEnd/>
              </a:ln>
              <a:effectLst>
                <a:outerShdw dist="50800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6401" name="Oval 119"/>
              <p:cNvSpPr>
                <a:spLocks noChangeArrowheads="1"/>
              </p:cNvSpPr>
              <p:nvPr/>
            </p:nvSpPr>
            <p:spPr bwMode="auto">
              <a:xfrm>
                <a:off x="23" y="23"/>
                <a:ext cx="1434" cy="1434"/>
              </a:xfrm>
              <a:prstGeom prst="ellipse">
                <a:avLst/>
              </a:prstGeom>
              <a:gradFill rotWithShape="1">
                <a:gsLst>
                  <a:gs pos="0">
                    <a:srgbClr val="EFBFDA"/>
                  </a:gs>
                  <a:gs pos="50000">
                    <a:srgbClr val="D04896"/>
                  </a:gs>
                  <a:gs pos="100000">
                    <a:srgbClr val="EFBFDA"/>
                  </a:gs>
                </a:gsLst>
                <a:lin ang="5400000" scaled="1"/>
              </a:gradFill>
              <a:ln w="19050" cmpd="sng">
                <a:solidFill>
                  <a:srgbClr val="D04896">
                    <a:alpha val="9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</p:grpSp>
      </p:grpSp>
      <p:grpSp>
        <p:nvGrpSpPr>
          <p:cNvPr id="16402" name="Group 18"/>
          <p:cNvGrpSpPr>
            <a:grpSpLocks/>
          </p:cNvGrpSpPr>
          <p:nvPr/>
        </p:nvGrpSpPr>
        <p:grpSpPr bwMode="auto">
          <a:xfrm>
            <a:off x="486569" y="1977661"/>
            <a:ext cx="3895725" cy="3892550"/>
            <a:chOff x="0" y="0"/>
            <a:chExt cx="3895725" cy="3892550"/>
          </a:xfrm>
        </p:grpSpPr>
        <p:sp>
          <p:nvSpPr>
            <p:cNvPr id="16403" name="Oval 98"/>
            <p:cNvSpPr>
              <a:spLocks noChangeArrowheads="1"/>
            </p:cNvSpPr>
            <p:nvPr/>
          </p:nvSpPr>
          <p:spPr bwMode="auto">
            <a:xfrm>
              <a:off x="0" y="0"/>
              <a:ext cx="3895725" cy="3892550"/>
            </a:xfrm>
            <a:prstGeom prst="ellipse">
              <a:avLst/>
            </a:prstGeom>
            <a:solidFill>
              <a:schemeClr val="tx2">
                <a:alpha val="9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404" name="Group 20"/>
            <p:cNvGrpSpPr>
              <a:grpSpLocks/>
            </p:cNvGrpSpPr>
            <p:nvPr/>
          </p:nvGrpSpPr>
          <p:grpSpPr bwMode="auto">
            <a:xfrm>
              <a:off x="371475" y="387350"/>
              <a:ext cx="3124200" cy="3124200"/>
              <a:chOff x="0" y="0"/>
              <a:chExt cx="1488" cy="1488"/>
            </a:xfrm>
          </p:grpSpPr>
          <p:sp>
            <p:nvSpPr>
              <p:cNvPr id="16405" name="Oval 1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88" cy="14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chemeClr val="tx2"/>
                  </a:gs>
                  <a:gs pos="100000">
                    <a:srgbClr val="FFFFFF"/>
                  </a:gs>
                </a:gsLst>
                <a:lin ang="5400000" scaled="1"/>
              </a:gradFill>
              <a:ln w="12700" cmpd="sng">
                <a:solidFill>
                  <a:schemeClr val="bg1"/>
                </a:solidFill>
                <a:round/>
                <a:headEnd/>
                <a:tailEnd/>
              </a:ln>
              <a:effectLst>
                <a:outerShdw dist="50800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06" name="Oval 122"/>
              <p:cNvSpPr>
                <a:spLocks noChangeArrowheads="1"/>
              </p:cNvSpPr>
              <p:nvPr/>
            </p:nvSpPr>
            <p:spPr bwMode="auto">
              <a:xfrm>
                <a:off x="23" y="23"/>
                <a:ext cx="1434" cy="1434"/>
              </a:xfrm>
              <a:prstGeom prst="ellipse">
                <a:avLst/>
              </a:prstGeom>
              <a:gradFill rotWithShape="1">
                <a:gsLst>
                  <a:gs pos="0">
                    <a:srgbClr val="B0CEED"/>
                  </a:gs>
                  <a:gs pos="50000">
                    <a:schemeClr val="tx2"/>
                  </a:gs>
                  <a:gs pos="100000">
                    <a:srgbClr val="B0CEED"/>
                  </a:gs>
                </a:gsLst>
                <a:lin ang="5400000" scaled="1"/>
              </a:gradFill>
              <a:ln w="19050" cmpd="sng">
                <a:solidFill>
                  <a:schemeClr val="bg1">
                    <a:alpha val="9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407" name="Text Box 123"/>
            <p:cNvSpPr txBox="1">
              <a:spLocks noChangeArrowheads="1"/>
            </p:cNvSpPr>
            <p:nvPr/>
          </p:nvSpPr>
          <p:spPr bwMode="auto">
            <a:xfrm>
              <a:off x="739775" y="1444625"/>
              <a:ext cx="2362200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EA8A7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3600">
                  <a:solidFill>
                    <a:srgbClr val="FFFF66"/>
                  </a:solidFill>
                  <a:latin typeface="黑体" pitchFamily="2" charset="-122"/>
                  <a:ea typeface="黑体" pitchFamily="2" charset="-122"/>
                </a:rPr>
                <a:t>内容提要</a:t>
              </a:r>
            </a:p>
          </p:txBody>
        </p:sp>
      </p:grpSp>
      <p:grpSp>
        <p:nvGrpSpPr>
          <p:cNvPr id="16408" name="Group 24"/>
          <p:cNvGrpSpPr>
            <a:grpSpLocks/>
          </p:cNvGrpSpPr>
          <p:nvPr/>
        </p:nvGrpSpPr>
        <p:grpSpPr bwMode="auto">
          <a:xfrm>
            <a:off x="4144169" y="3130186"/>
            <a:ext cx="4031753" cy="1200329"/>
            <a:chOff x="0" y="0"/>
            <a:chExt cx="3666358" cy="1201511"/>
          </a:xfrm>
        </p:grpSpPr>
        <p:grpSp>
          <p:nvGrpSpPr>
            <p:cNvPr id="16409" name="Group 25"/>
            <p:cNvGrpSpPr>
              <a:grpSpLocks/>
            </p:cNvGrpSpPr>
            <p:nvPr/>
          </p:nvGrpSpPr>
          <p:grpSpPr bwMode="auto">
            <a:xfrm>
              <a:off x="0" y="91686"/>
              <a:ext cx="457200" cy="457200"/>
              <a:chOff x="0" y="0"/>
              <a:chExt cx="1488" cy="1488"/>
            </a:xfrm>
          </p:grpSpPr>
          <p:sp>
            <p:nvSpPr>
              <p:cNvPr id="16410" name="Oval 112"/>
              <p:cNvSpPr>
                <a:spLocks noChangeArrowheads="1"/>
              </p:cNvSpPr>
              <p:nvPr/>
            </p:nvSpPr>
            <p:spPr bwMode="auto">
              <a:xfrm>
                <a:off x="0" y="2"/>
                <a:ext cx="1488" cy="1484"/>
              </a:xfrm>
              <a:prstGeom prst="ellipse">
                <a:avLst/>
              </a:prstGeom>
              <a:gradFill rotWithShape="1">
                <a:gsLst>
                  <a:gs pos="0">
                    <a:srgbClr val="EBF6FB"/>
                  </a:gs>
                  <a:gs pos="50000">
                    <a:schemeClr val="hlink"/>
                  </a:gs>
                  <a:gs pos="100000">
                    <a:srgbClr val="EBF6FB"/>
                  </a:gs>
                </a:gsLst>
                <a:lin ang="5400000" scaled="1"/>
              </a:gradFill>
              <a:ln w="12700" cmpd="sng">
                <a:solidFill>
                  <a:schemeClr val="hlink"/>
                </a:solidFill>
                <a:round/>
                <a:headEnd/>
                <a:tailEnd/>
              </a:ln>
              <a:effectLst>
                <a:outerShdw dist="50800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6411" name="Oval 113"/>
              <p:cNvSpPr>
                <a:spLocks noChangeArrowheads="1"/>
              </p:cNvSpPr>
              <p:nvPr/>
            </p:nvSpPr>
            <p:spPr bwMode="auto">
              <a:xfrm>
                <a:off x="21" y="22"/>
                <a:ext cx="1436" cy="1433"/>
              </a:xfrm>
              <a:prstGeom prst="ellipse">
                <a:avLst/>
              </a:prstGeom>
              <a:gradFill rotWithShape="1">
                <a:gsLst>
                  <a:gs pos="0">
                    <a:srgbClr val="BCDFF2"/>
                  </a:gs>
                  <a:gs pos="50000">
                    <a:schemeClr val="hlink"/>
                  </a:gs>
                  <a:gs pos="100000">
                    <a:srgbClr val="BCDFF2"/>
                  </a:gs>
                </a:gsLst>
                <a:lin ang="5400000" scaled="1"/>
              </a:gradFill>
              <a:ln w="19050" cmpd="sng">
                <a:solidFill>
                  <a:schemeClr val="hlink">
                    <a:alpha val="9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</p:grpSp>
        <p:sp>
          <p:nvSpPr>
            <p:cNvPr id="16412" name="Text Box 104"/>
            <p:cNvSpPr txBox="1">
              <a:spLocks noChangeArrowheads="1"/>
            </p:cNvSpPr>
            <p:nvPr/>
          </p:nvSpPr>
          <p:spPr bwMode="auto">
            <a:xfrm>
              <a:off x="438971" y="0"/>
              <a:ext cx="3227387" cy="12015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EA8A7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3600" smtClean="0">
                  <a:solidFill>
                    <a:srgbClr val="0066CC"/>
                  </a:solidFill>
                  <a:latin typeface="黑体" pitchFamily="2" charset="-122"/>
                  <a:ea typeface="黑体" pitchFamily="2" charset="-122"/>
                </a:rPr>
                <a:t>上报方式及时间</a:t>
              </a:r>
              <a:endParaRPr lang="zh-CN" altLang="en-US" sz="3600">
                <a:solidFill>
                  <a:srgbClr val="0066CC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pic>
        <p:nvPicPr>
          <p:cNvPr id="16413" name="Picture 6" descr="C:\Documents and Settings\Administrator\桌面\77_4770020_c7d81b6949462e2f1bb5fdf18dd1d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-79375"/>
            <a:ext cx="2343150" cy="163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414" name="Picture 2" descr="C:\Documents and Settings\Administrator\桌面\2008030511194784364939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-103188"/>
            <a:ext cx="2314575" cy="165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415" name="Picture 3" descr="C:\Documents and Settings\Administrator\桌面\2008030511122463320749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25" y="-103188"/>
            <a:ext cx="2271713" cy="165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416" name="Picture 4" descr="C:\Documents and Settings\Administrator\桌面\W02008111734375778206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425" y="-103188"/>
            <a:ext cx="2284413" cy="165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65212" y="188640"/>
            <a:ext cx="8229600" cy="1070992"/>
          </a:xfrm>
        </p:spPr>
        <p:txBody>
          <a:bodyPr/>
          <a:lstStyle/>
          <a:p>
            <a:r>
              <a:rPr lang="zh-CN" altLang="en-US" sz="4000">
                <a:solidFill>
                  <a:srgbClr val="0000E5"/>
                </a:solidFill>
              </a:rPr>
              <a:t>三、调查表式及重点</a:t>
            </a:r>
            <a:r>
              <a:rPr lang="zh-CN" altLang="en-US" sz="4000" smtClean="0">
                <a:solidFill>
                  <a:srgbClr val="0000E5"/>
                </a:solidFill>
              </a:rPr>
              <a:t>指标</a:t>
            </a:r>
            <a:r>
              <a:rPr lang="en-US" sz="4000" smtClean="0">
                <a:solidFill>
                  <a:srgbClr val="FF0000"/>
                </a:solidFill>
              </a:rPr>
              <a:t>BJ101-7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755576" y="1412776"/>
            <a:ext cx="7848872" cy="1080120"/>
          </a:xfrm>
          <a:prstGeom prst="rect">
            <a:avLst/>
          </a:prstGeom>
          <a:solidFill>
            <a:schemeClr val="bg1"/>
          </a:solidFill>
          <a:ln w="22225" cap="flat" cmpd="dbl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0"/>
              </a:spcAft>
            </a:pPr>
            <a:r>
              <a:rPr lang="en-US" altLang="zh-CN" sz="2800" smtClean="0">
                <a:ln>
                  <a:noFill/>
                </a:ln>
                <a:latin typeface="黑体" pitchFamily="2" charset="-122"/>
                <a:ea typeface="黑体" pitchFamily="2" charset="-122"/>
              </a:rPr>
              <a:t>21 </a:t>
            </a:r>
            <a:r>
              <a:rPr lang="zh-CN" altLang="zh-CN" sz="2800" smtClean="0">
                <a:ln>
                  <a:noFill/>
                </a:ln>
                <a:latin typeface="黑体" pitchFamily="2" charset="-122"/>
                <a:ea typeface="黑体" pitchFamily="2" charset="-122"/>
              </a:rPr>
              <a:t>服务业企业生产经营所在楼宇名称</a:t>
            </a:r>
            <a:r>
              <a:rPr lang="en-US" altLang="zh-CN" sz="2800" u="sng" smtClean="0">
                <a:ln>
                  <a:noFill/>
                </a:ln>
                <a:latin typeface="黑体" pitchFamily="2" charset="-122"/>
                <a:ea typeface="黑体" pitchFamily="2" charset="-122"/>
              </a:rPr>
              <a:t>          </a:t>
            </a:r>
          </a:p>
          <a:p>
            <a:pPr>
              <a:spcAft>
                <a:spcPts val="0"/>
              </a:spcAft>
            </a:pPr>
            <a:r>
              <a:rPr lang="en-US" altLang="zh-CN" sz="2800" smtClean="0">
                <a:ln>
                  <a:noFill/>
                </a:ln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zh-CN" sz="2800" u="none" smtClean="0">
                <a:ln>
                  <a:noFill/>
                </a:ln>
                <a:latin typeface="黑体" pitchFamily="2" charset="-122"/>
                <a:ea typeface="黑体" pitchFamily="2" charset="-122"/>
              </a:rPr>
              <a:t>建筑面积</a:t>
            </a:r>
            <a:r>
              <a:rPr lang="en-US" altLang="zh-CN" sz="2800" u="sng" smtClean="0">
                <a:ln>
                  <a:noFill/>
                </a:ln>
                <a:latin typeface="黑体" pitchFamily="2" charset="-122"/>
                <a:ea typeface="黑体" pitchFamily="2" charset="-122"/>
              </a:rPr>
              <a:t>               </a:t>
            </a:r>
            <a:r>
              <a:rPr lang="zh-CN" altLang="zh-CN" sz="2800" smtClean="0">
                <a:ln>
                  <a:noFill/>
                </a:ln>
                <a:latin typeface="黑体" pitchFamily="2" charset="-122"/>
                <a:ea typeface="黑体" pitchFamily="2" charset="-122"/>
              </a:rPr>
              <a:t>平方米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730103" y="2780928"/>
            <a:ext cx="7514305" cy="3276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zh-CN" altLang="en-US" sz="2400" smtClean="0">
                <a:solidFill>
                  <a:srgbClr val="FF0000"/>
                </a:solidFill>
                <a:latin typeface="+mj-ea"/>
                <a:ea typeface="+mj-ea"/>
              </a:rPr>
              <a:t>服务业企业生产经营所在楼宇名称：</a:t>
            </a:r>
          </a:p>
          <a:p>
            <a:pPr>
              <a:buFont typeface="Wingdings" pitchFamily="2" charset="2"/>
              <a:buNone/>
            </a:pPr>
            <a:r>
              <a:rPr lang="zh-CN" altLang="en-US" sz="2400" smtClean="0">
                <a:solidFill>
                  <a:schemeClr val="tx2"/>
                </a:solidFill>
                <a:latin typeface="+mj-ea"/>
                <a:ea typeface="+mj-ea"/>
              </a:rPr>
              <a:t>有楼宇名称填写名称；没有名称写地址</a:t>
            </a:r>
          </a:p>
          <a:p>
            <a:pPr>
              <a:buFont typeface="Wingdings" pitchFamily="2" charset="2"/>
              <a:buNone/>
            </a:pPr>
            <a:r>
              <a:rPr lang="zh-CN" altLang="en-US" sz="2400" smtClean="0">
                <a:solidFill>
                  <a:schemeClr val="tx2"/>
                </a:solidFill>
                <a:latin typeface="+mj-ea"/>
                <a:ea typeface="+mj-ea"/>
              </a:rPr>
              <a:t>有多个办公楼宇的都要填写</a:t>
            </a:r>
          </a:p>
          <a:p>
            <a:pPr>
              <a:buFont typeface="Wingdings" pitchFamily="2" charset="2"/>
              <a:buNone/>
            </a:pPr>
            <a:r>
              <a:rPr lang="zh-CN" altLang="en-US" sz="2400" smtClean="0">
                <a:solidFill>
                  <a:srgbClr val="FF0000"/>
                </a:solidFill>
                <a:latin typeface="+mj-ea"/>
                <a:ea typeface="+mj-ea"/>
              </a:rPr>
              <a:t>建筑面积</a:t>
            </a:r>
          </a:p>
          <a:p>
            <a:pPr>
              <a:buFont typeface="Wingdings" pitchFamily="2" charset="2"/>
              <a:buNone/>
            </a:pPr>
            <a:r>
              <a:rPr lang="zh-CN" altLang="en-US" sz="2400" smtClean="0">
                <a:solidFill>
                  <a:schemeClr val="tx2"/>
                </a:solidFill>
                <a:latin typeface="+mj-ea"/>
                <a:ea typeface="+mj-ea"/>
              </a:rPr>
              <a:t>购买、租用等的都要填报建筑面积</a:t>
            </a:r>
          </a:p>
          <a:p>
            <a:pPr>
              <a:buFont typeface="Wingdings" pitchFamily="2" charset="2"/>
              <a:buNone/>
            </a:pPr>
            <a:r>
              <a:rPr lang="zh-CN" altLang="en-US" sz="2400" smtClean="0">
                <a:solidFill>
                  <a:schemeClr val="tx2"/>
                </a:solidFill>
                <a:latin typeface="+mj-ea"/>
                <a:ea typeface="+mj-ea"/>
              </a:rPr>
              <a:t>如果有若干层，建筑面积是每层之和</a:t>
            </a:r>
          </a:p>
          <a:p>
            <a:pPr>
              <a:buFont typeface="Wingdings" pitchFamily="2" charset="2"/>
              <a:buNone/>
            </a:pPr>
            <a:r>
              <a:rPr lang="zh-CN" altLang="en-US" sz="2400" smtClean="0">
                <a:solidFill>
                  <a:schemeClr val="tx2"/>
                </a:solidFill>
                <a:latin typeface="+mj-ea"/>
                <a:ea typeface="+mj-ea"/>
              </a:rPr>
              <a:t>有多个办公楼宇的建筑面积为几个楼宇面积之和</a:t>
            </a:r>
            <a:endParaRPr lang="zh-CN" altLang="en-US" sz="2400">
              <a:solidFill>
                <a:schemeClr val="tx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743545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1484313"/>
            <a:ext cx="7920038" cy="2952750"/>
          </a:xfrm>
        </p:spPr>
        <p:txBody>
          <a:bodyPr/>
          <a:lstStyle/>
          <a:p>
            <a:pPr eaLnBrk="1" hangingPunct="1"/>
            <a:r>
              <a:rPr lang="zh-CN" altLang="en-US" sz="4000">
                <a:latin typeface="黑体" pitchFamily="2" charset="-122"/>
              </a:rPr>
              <a:t/>
            </a:r>
            <a:br>
              <a:rPr lang="zh-CN" altLang="en-US" sz="4000">
                <a:latin typeface="黑体" pitchFamily="2" charset="-122"/>
              </a:rPr>
            </a:br>
            <a:r>
              <a:rPr lang="en-US" altLang="zh-CN" sz="4000" smtClean="0">
                <a:latin typeface="黑体" pitchFamily="2" charset="-122"/>
              </a:rPr>
              <a:t>3</a:t>
            </a:r>
            <a:r>
              <a:rPr lang="en-US" sz="4000" smtClean="0">
                <a:latin typeface="黑体" pitchFamily="2" charset="-122"/>
              </a:rPr>
              <a:t>.《</a:t>
            </a:r>
            <a:r>
              <a:rPr lang="zh-CN" altLang="en-US" sz="4000">
                <a:latin typeface="黑体" pitchFamily="2" charset="-122"/>
              </a:rPr>
              <a:t>人力资源情况</a:t>
            </a:r>
            <a:r>
              <a:rPr lang="en-US" sz="4000">
                <a:latin typeface="黑体" pitchFamily="2" charset="-122"/>
              </a:rPr>
              <a:t>》</a:t>
            </a:r>
            <a:r>
              <a:rPr lang="zh-CN" altLang="en-US" sz="4000">
                <a:latin typeface="黑体" pitchFamily="2" charset="-122"/>
              </a:rPr>
              <a:t/>
            </a:r>
            <a:br>
              <a:rPr lang="zh-CN" altLang="en-US" sz="4000">
                <a:latin typeface="黑体" pitchFamily="2" charset="-122"/>
              </a:rPr>
            </a:br>
            <a:r>
              <a:rPr lang="zh-CN" altLang="en-US" sz="4000">
                <a:latin typeface="黑体" pitchFamily="2" charset="-122"/>
              </a:rPr>
              <a:t>        </a:t>
            </a:r>
            <a:r>
              <a:rPr lang="en-US" sz="4000">
                <a:latin typeface="黑体" pitchFamily="2" charset="-122"/>
              </a:rPr>
              <a:t/>
            </a:r>
            <a:br>
              <a:rPr lang="en-US" sz="4000">
                <a:latin typeface="黑体" pitchFamily="2" charset="-122"/>
              </a:rPr>
            </a:br>
            <a:r>
              <a:rPr lang="en-US" altLang="zh-CN" sz="4000" smtClean="0">
                <a:solidFill>
                  <a:srgbClr val="FF0000"/>
                </a:solidFill>
                <a:latin typeface="黑体" pitchFamily="2" charset="-122"/>
              </a:rPr>
              <a:t>BJ</a:t>
            </a:r>
            <a:r>
              <a:rPr lang="en-US" sz="4000" smtClean="0">
                <a:solidFill>
                  <a:srgbClr val="FF0000"/>
                </a:solidFill>
                <a:latin typeface="黑体" pitchFamily="2" charset="-122"/>
              </a:rPr>
              <a:t>110-8</a:t>
            </a:r>
            <a:r>
              <a:rPr lang="zh-CN" altLang="en-US" sz="4000">
                <a:solidFill>
                  <a:srgbClr val="FF0000"/>
                </a:solidFill>
                <a:latin typeface="黑体" pitchFamily="2" charset="-122"/>
              </a:rPr>
              <a:t/>
            </a:r>
            <a:br>
              <a:rPr lang="zh-CN" altLang="en-US" sz="4000">
                <a:solidFill>
                  <a:srgbClr val="FF0000"/>
                </a:solidFill>
                <a:latin typeface="黑体" pitchFamily="2" charset="-122"/>
              </a:rPr>
            </a:br>
            <a:r>
              <a:rPr lang="zh-CN" altLang="en-US" sz="4000">
                <a:solidFill>
                  <a:srgbClr val="FF0000"/>
                </a:solidFill>
                <a:latin typeface="黑体" pitchFamily="2" charset="-122"/>
              </a:rPr>
              <a:t/>
            </a:r>
            <a:br>
              <a:rPr lang="zh-CN" altLang="en-US" sz="4000">
                <a:solidFill>
                  <a:srgbClr val="FF0000"/>
                </a:solidFill>
                <a:latin typeface="黑体" pitchFamily="2" charset="-122"/>
              </a:rPr>
            </a:br>
            <a:r>
              <a:rPr lang="zh-CN" altLang="en-US" sz="4000">
                <a:latin typeface="黑体" pitchFamily="2" charset="-122"/>
              </a:rPr>
              <a:t>第</a:t>
            </a:r>
            <a:r>
              <a:rPr lang="en-US" altLang="zh-CN" sz="4000">
                <a:latin typeface="黑体" pitchFamily="2" charset="-122"/>
              </a:rPr>
              <a:t>20</a:t>
            </a:r>
            <a:r>
              <a:rPr lang="zh-CN" altLang="en-US" sz="4000" smtClean="0">
                <a:latin typeface="黑体" pitchFamily="2" charset="-122"/>
              </a:rPr>
              <a:t>页</a:t>
            </a:r>
            <a:endParaRPr lang="zh-CN" altLang="en-US" sz="4000">
              <a:latin typeface="黑体" pitchFamily="2" charset="-122"/>
            </a:endParaRP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1619672" y="563300"/>
            <a:ext cx="584487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4000">
                <a:solidFill>
                  <a:schemeClr val="hlink"/>
                </a:solidFill>
                <a:ea typeface="黑体" pitchFamily="2" charset="-122"/>
              </a:rPr>
              <a:t>三、调查表式及重点指标</a:t>
            </a:r>
            <a:endParaRPr lang="zh-CN" altLang="en-US" sz="4000"/>
          </a:p>
        </p:txBody>
      </p:sp>
    </p:spTree>
    <p:extLst>
      <p:ext uri="{BB962C8B-B14F-4D97-AF65-F5344CB8AC3E}">
        <p14:creationId xmlns:p14="http://schemas.microsoft.com/office/powerpoint/2010/main" val="41852153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755576" y="20114"/>
            <a:ext cx="8229600" cy="1070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9pPr>
          </a:lstStyle>
          <a:p>
            <a:r>
              <a:rPr lang="zh-CN" altLang="en-US" sz="4000" smtClean="0">
                <a:solidFill>
                  <a:srgbClr val="0000E5"/>
                </a:solidFill>
              </a:rPr>
              <a:t>三、调查表式及重点指标</a:t>
            </a:r>
            <a:r>
              <a:rPr lang="en-US" sz="4000" smtClean="0">
                <a:solidFill>
                  <a:srgbClr val="FF0000"/>
                </a:solidFill>
              </a:rPr>
              <a:t>BJ110-8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7744" y="1268761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3200" smtClean="0">
              <a:latin typeface="+mj-ea"/>
              <a:ea typeface="+mj-ea"/>
            </a:endParaRPr>
          </a:p>
          <a:p>
            <a:r>
              <a:rPr lang="zh-CN" altLang="en-US" sz="3200" smtClean="0">
                <a:latin typeface="+mj-ea"/>
                <a:ea typeface="+mj-ea"/>
              </a:rPr>
              <a:t>从业人员期末人数</a:t>
            </a:r>
            <a:endParaRPr lang="en-US" altLang="zh-CN" sz="3200">
              <a:latin typeface="+mj-ea"/>
              <a:ea typeface="+mj-ea"/>
            </a:endParaRPr>
          </a:p>
          <a:p>
            <a:endParaRPr lang="zh-CN" altLang="en-US" sz="3200">
              <a:latin typeface="+mj-ea"/>
              <a:ea typeface="+mj-ea"/>
            </a:endParaRPr>
          </a:p>
        </p:txBody>
      </p:sp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2411760" y="2306800"/>
            <a:ext cx="1532878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67744" y="3106083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不含不在岗职工</a:t>
            </a:r>
            <a:endParaRPr lang="en-US" altLang="zh-CN" sz="3200">
              <a:latin typeface="+mj-ea"/>
              <a:ea typeface="+mj-ea"/>
            </a:endParaRPr>
          </a:p>
          <a:p>
            <a:r>
              <a:rPr lang="zh-CN" altLang="en-US" sz="3200">
                <a:latin typeface="+mj-ea"/>
                <a:ea typeface="+mj-ea"/>
              </a:rPr>
              <a:t>含劳务派遣人员</a:t>
            </a:r>
            <a:endParaRPr lang="en-US" altLang="zh-CN" sz="3200">
              <a:latin typeface="+mj-ea"/>
              <a:ea typeface="+mj-ea"/>
            </a:endParaRPr>
          </a:p>
        </p:txBody>
      </p:sp>
      <p:sp>
        <p:nvSpPr>
          <p:cNvPr id="7" name="Line 14"/>
          <p:cNvSpPr>
            <a:spLocks noChangeShapeType="1"/>
          </p:cNvSpPr>
          <p:nvPr/>
        </p:nvSpPr>
        <p:spPr bwMode="auto">
          <a:xfrm>
            <a:off x="4016646" y="2299812"/>
            <a:ext cx="72008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1342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圆角矩形 4"/>
          <p:cNvSpPr>
            <a:spLocks noChangeArrowheads="1"/>
          </p:cNvSpPr>
          <p:nvPr/>
        </p:nvSpPr>
        <p:spPr bwMode="auto">
          <a:xfrm>
            <a:off x="611560" y="3429000"/>
            <a:ext cx="7992888" cy="20161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 cmpd="sng">
            <a:solidFill>
              <a:srgbClr val="FF0000"/>
            </a:solidFill>
            <a:round/>
            <a:headEnd/>
            <a:tailEnd/>
          </a:ln>
          <a:extLst/>
        </p:spPr>
        <p:txBody>
          <a:bodyPr wrap="none" anchor="ctr"/>
          <a:lstStyle/>
          <a:p>
            <a:r>
              <a:rPr lang="zh-CN" altLang="en-US" sz="2800" smtClean="0">
                <a:solidFill>
                  <a:srgbClr val="FF0000"/>
                </a:solidFill>
                <a:latin typeface="+mj-ea"/>
                <a:ea typeface="+mj-ea"/>
              </a:rPr>
              <a:t>错误提示：</a:t>
            </a:r>
            <a:r>
              <a:rPr lang="zh-CN" altLang="en-US" sz="2800" smtClean="0">
                <a:latin typeface="+mj-ea"/>
                <a:ea typeface="+mj-ea"/>
              </a:rPr>
              <a:t>可能是由于有些人员去年不满一年，</a:t>
            </a:r>
            <a:endParaRPr lang="en-US" altLang="zh-CN" sz="2800" smtClean="0">
              <a:latin typeface="+mj-ea"/>
              <a:ea typeface="+mj-ea"/>
            </a:endParaRPr>
          </a:p>
          <a:p>
            <a:r>
              <a:rPr lang="zh-CN" altLang="en-US" sz="2800" smtClean="0">
                <a:latin typeface="+mj-ea"/>
                <a:ea typeface="+mj-ea"/>
              </a:rPr>
              <a:t>这部分人今年跨入了</a:t>
            </a:r>
            <a:r>
              <a:rPr lang="en-US" altLang="zh-CN" sz="2800" smtClean="0">
                <a:latin typeface="+mj-ea"/>
                <a:ea typeface="+mj-ea"/>
              </a:rPr>
              <a:t>1-3</a:t>
            </a:r>
            <a:r>
              <a:rPr lang="zh-CN" altLang="en-US" sz="2800" smtClean="0">
                <a:latin typeface="+mj-ea"/>
                <a:ea typeface="+mj-ea"/>
              </a:rPr>
              <a:t>年，导致这两种人员变</a:t>
            </a:r>
            <a:endParaRPr lang="en-US" altLang="zh-CN" sz="2800" smtClean="0">
              <a:latin typeface="+mj-ea"/>
              <a:ea typeface="+mj-ea"/>
            </a:endParaRPr>
          </a:p>
          <a:p>
            <a:r>
              <a:rPr lang="zh-CN" altLang="en-US" sz="2800" smtClean="0">
                <a:latin typeface="+mj-ea"/>
                <a:ea typeface="+mj-ea"/>
              </a:rPr>
              <a:t>动过大，所以要弄清数据变动的具体原因。</a:t>
            </a:r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43015" name="圆角矩形 14"/>
          <p:cNvSpPr>
            <a:spLocks noChangeArrowheads="1"/>
          </p:cNvSpPr>
          <p:nvPr/>
        </p:nvSpPr>
        <p:spPr bwMode="auto">
          <a:xfrm>
            <a:off x="4660900" y="0"/>
            <a:ext cx="2808288" cy="1700213"/>
          </a:xfrm>
          <a:prstGeom prst="roundRect">
            <a:avLst>
              <a:gd name="adj" fmla="val 16667"/>
            </a:avLst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43016" name="圆角矩形 15"/>
          <p:cNvSpPr>
            <a:spLocks noChangeArrowheads="1"/>
          </p:cNvSpPr>
          <p:nvPr/>
        </p:nvSpPr>
        <p:spPr bwMode="auto">
          <a:xfrm>
            <a:off x="4660900" y="1700213"/>
            <a:ext cx="2808288" cy="1728787"/>
          </a:xfrm>
          <a:prstGeom prst="roundRect">
            <a:avLst>
              <a:gd name="adj" fmla="val 16667"/>
            </a:avLst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43018" name="圆角矩形 17"/>
          <p:cNvSpPr>
            <a:spLocks noChangeArrowheads="1"/>
          </p:cNvSpPr>
          <p:nvPr/>
        </p:nvSpPr>
        <p:spPr bwMode="auto">
          <a:xfrm>
            <a:off x="4654550" y="5445125"/>
            <a:ext cx="2808288" cy="412750"/>
          </a:xfrm>
          <a:prstGeom prst="roundRect">
            <a:avLst>
              <a:gd name="adj" fmla="val 16667"/>
            </a:avLst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43019" name="圆角矩形 18"/>
          <p:cNvSpPr>
            <a:spLocks noChangeArrowheads="1"/>
          </p:cNvSpPr>
          <p:nvPr/>
        </p:nvSpPr>
        <p:spPr bwMode="auto">
          <a:xfrm>
            <a:off x="4660900" y="5857875"/>
            <a:ext cx="3440113" cy="868363"/>
          </a:xfrm>
          <a:prstGeom prst="roundRect">
            <a:avLst>
              <a:gd name="adj" fmla="val 16667"/>
            </a:avLst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9467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3568" y="1628800"/>
            <a:ext cx="7127875" cy="4178300"/>
          </a:xfrm>
        </p:spPr>
        <p:txBody>
          <a:bodyPr/>
          <a:lstStyle/>
          <a:p>
            <a:pPr eaLnBrk="1" hangingPunct="1"/>
            <a:r>
              <a:rPr lang="zh-CN" altLang="en-US" sz="4000">
                <a:latin typeface="黑体" pitchFamily="2" charset="-122"/>
              </a:rPr>
              <a:t>     </a:t>
            </a:r>
            <a:r>
              <a:rPr lang="en-US" sz="4000" smtClean="0">
                <a:latin typeface="黑体" pitchFamily="2" charset="-122"/>
              </a:rPr>
              <a:t>4.</a:t>
            </a:r>
            <a:r>
              <a:rPr lang="zh-CN" altLang="en-US" sz="4000" smtClean="0">
                <a:latin typeface="黑体" pitchFamily="2" charset="-122"/>
              </a:rPr>
              <a:t>《生产经营及财务状况》</a:t>
            </a:r>
            <a:r>
              <a:rPr lang="zh-CN" altLang="en-US" sz="4000">
                <a:latin typeface="黑体" pitchFamily="2" charset="-122"/>
              </a:rPr>
              <a:t/>
            </a:r>
            <a:br>
              <a:rPr lang="zh-CN" altLang="en-US" sz="4000">
                <a:latin typeface="黑体" pitchFamily="2" charset="-122"/>
              </a:rPr>
            </a:br>
            <a:r>
              <a:rPr lang="zh-CN" altLang="en-US" sz="4000">
                <a:latin typeface="黑体" pitchFamily="2" charset="-122"/>
              </a:rPr>
              <a:t>    </a:t>
            </a:r>
            <a:r>
              <a:rPr lang="en-US" sz="4000">
                <a:latin typeface="黑体" pitchFamily="2" charset="-122"/>
              </a:rPr>
              <a:t/>
            </a:r>
            <a:br>
              <a:rPr lang="en-US" sz="4000">
                <a:latin typeface="黑体" pitchFamily="2" charset="-122"/>
              </a:rPr>
            </a:br>
            <a:r>
              <a:rPr lang="en-US" sz="4000">
                <a:latin typeface="黑体" pitchFamily="2" charset="-122"/>
              </a:rPr>
              <a:t>   </a:t>
            </a:r>
            <a:r>
              <a:rPr lang="en-US" sz="4000" smtClean="0">
                <a:solidFill>
                  <a:srgbClr val="FF0000"/>
                </a:solidFill>
                <a:latin typeface="黑体" pitchFamily="2" charset="-122"/>
              </a:rPr>
              <a:t>BJ110-9</a:t>
            </a:r>
            <a:r>
              <a:rPr lang="zh-CN" altLang="en-US" sz="4000">
                <a:solidFill>
                  <a:srgbClr val="FF0000"/>
                </a:solidFill>
                <a:latin typeface="黑体" pitchFamily="2" charset="-122"/>
              </a:rPr>
              <a:t/>
            </a:r>
            <a:br>
              <a:rPr lang="zh-CN" altLang="en-US" sz="4000">
                <a:solidFill>
                  <a:srgbClr val="FF0000"/>
                </a:solidFill>
                <a:latin typeface="黑体" pitchFamily="2" charset="-122"/>
              </a:rPr>
            </a:br>
            <a:r>
              <a:rPr lang="zh-CN" altLang="en-US" sz="4000">
                <a:solidFill>
                  <a:srgbClr val="FF0000"/>
                </a:solidFill>
                <a:latin typeface="黑体" pitchFamily="2" charset="-122"/>
              </a:rPr>
              <a:t/>
            </a:r>
            <a:br>
              <a:rPr lang="zh-CN" altLang="en-US" sz="4000">
                <a:solidFill>
                  <a:srgbClr val="FF0000"/>
                </a:solidFill>
                <a:latin typeface="黑体" pitchFamily="2" charset="-122"/>
              </a:rPr>
            </a:br>
            <a:r>
              <a:rPr lang="zh-CN" altLang="en-US" sz="4000">
                <a:solidFill>
                  <a:srgbClr val="FF0000"/>
                </a:solidFill>
                <a:latin typeface="黑体" pitchFamily="2" charset="-122"/>
              </a:rPr>
              <a:t>   </a:t>
            </a:r>
            <a:r>
              <a:rPr lang="zh-CN" altLang="en-US" sz="4000">
                <a:latin typeface="黑体" pitchFamily="2" charset="-122"/>
              </a:rPr>
              <a:t>第</a:t>
            </a:r>
            <a:r>
              <a:rPr lang="en-US" altLang="zh-CN" sz="4000">
                <a:latin typeface="黑体" pitchFamily="2" charset="-122"/>
              </a:rPr>
              <a:t>22</a:t>
            </a:r>
            <a:r>
              <a:rPr lang="zh-CN" altLang="en-US" sz="4000">
                <a:latin typeface="黑体" pitchFamily="2" charset="-122"/>
              </a:rPr>
              <a:t>页 </a:t>
            </a:r>
            <a:br>
              <a:rPr lang="zh-CN" altLang="en-US" sz="4000">
                <a:latin typeface="黑体" pitchFamily="2" charset="-122"/>
              </a:rPr>
            </a:br>
            <a:r>
              <a:rPr lang="zh-CN" altLang="en-US" sz="4000">
                <a:latin typeface="黑体" pitchFamily="2" charset="-122"/>
              </a:rPr>
              <a:t>      </a:t>
            </a:r>
            <a:br>
              <a:rPr lang="zh-CN" altLang="en-US" sz="4000">
                <a:latin typeface="黑体" pitchFamily="2" charset="-122"/>
              </a:rPr>
            </a:br>
            <a:endParaRPr lang="zh-CN" altLang="en-US" sz="4000">
              <a:latin typeface="黑体" pitchFamily="2" charset="-122"/>
            </a:endParaRP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835696" y="409196"/>
            <a:ext cx="584487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4000">
                <a:solidFill>
                  <a:schemeClr val="hlink"/>
                </a:solidFill>
                <a:ea typeface="黑体" pitchFamily="2" charset="-122"/>
              </a:rPr>
              <a:t>三、调查表式及重点指标</a:t>
            </a:r>
            <a:endParaRPr lang="zh-CN" altLang="en-US" sz="4000"/>
          </a:p>
        </p:txBody>
      </p:sp>
    </p:spTree>
    <p:extLst>
      <p:ext uri="{BB962C8B-B14F-4D97-AF65-F5344CB8AC3E}">
        <p14:creationId xmlns:p14="http://schemas.microsoft.com/office/powerpoint/2010/main" val="24669939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527023"/>
              </p:ext>
            </p:extLst>
          </p:nvPr>
        </p:nvGraphicFramePr>
        <p:xfrm>
          <a:off x="755577" y="1556792"/>
          <a:ext cx="4968552" cy="1512169"/>
        </p:xfrm>
        <a:graphic>
          <a:graphicData uri="http://schemas.openxmlformats.org/drawingml/2006/table">
            <a:tbl>
              <a:tblPr/>
              <a:tblGrid>
                <a:gridCol w="4214182"/>
                <a:gridCol w="754370"/>
              </a:tblGrid>
              <a:tr h="15121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工业总产值（当年价格）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工业销售产值（当年价格）   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其中：出口交货值</a:t>
                      </a: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001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003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004</a:t>
                      </a:r>
                    </a:p>
                  </a:txBody>
                  <a:tcPr marL="68584" marR="68584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71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552" y="332656"/>
            <a:ext cx="8229600" cy="855663"/>
          </a:xfrm>
        </p:spPr>
        <p:txBody>
          <a:bodyPr/>
          <a:lstStyle/>
          <a:p>
            <a:r>
              <a:rPr lang="zh-CN" altLang="en-US" sz="4000">
                <a:solidFill>
                  <a:srgbClr val="0000E5"/>
                </a:solidFill>
                <a:latin typeface="黑体" pitchFamily="2" charset="-122"/>
              </a:rPr>
              <a:t>三、调查表式及重点</a:t>
            </a:r>
            <a:r>
              <a:rPr lang="zh-CN" altLang="en-US" sz="4000" smtClean="0">
                <a:solidFill>
                  <a:srgbClr val="0000E5"/>
                </a:solidFill>
                <a:latin typeface="黑体" pitchFamily="2" charset="-122"/>
              </a:rPr>
              <a:t>指标</a:t>
            </a:r>
            <a:r>
              <a:rPr lang="en-US" sz="4000" smtClean="0">
                <a:solidFill>
                  <a:srgbClr val="FF0000"/>
                </a:solidFill>
                <a:latin typeface="黑体" pitchFamily="2" charset="-122"/>
              </a:rPr>
              <a:t>BJ110-9</a:t>
            </a:r>
            <a:endParaRPr lang="zh-CN" altLang="en-US" sz="4000">
              <a:solidFill>
                <a:srgbClr val="FF0000"/>
              </a:solidFill>
              <a:latin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68144" y="1921620"/>
            <a:ext cx="2689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≠</a:t>
            </a:r>
            <a:r>
              <a:rPr lang="zh-CN" altLang="en-US" sz="36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收入含义</a:t>
            </a:r>
            <a:endParaRPr lang="zh-CN" altLang="en-US" sz="36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56643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24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3924300" y="358088"/>
            <a:ext cx="5219700" cy="13849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总收入</a:t>
            </a:r>
          </a:p>
          <a:p>
            <a:r>
              <a:rPr lang="en-US" sz="2800" smtClean="0">
                <a:latin typeface="黑体" pitchFamily="2" charset="-122"/>
                <a:ea typeface="黑体" pitchFamily="2" charset="-122"/>
              </a:rPr>
              <a:t>=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主营业务收入</a:t>
            </a:r>
            <a:r>
              <a:rPr lang="en-US" sz="2800">
                <a:latin typeface="黑体" pitchFamily="2" charset="-122"/>
                <a:ea typeface="黑体" pitchFamily="2" charset="-122"/>
              </a:rPr>
              <a:t>+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其他业务收入</a:t>
            </a:r>
          </a:p>
          <a:p>
            <a:r>
              <a:rPr lang="en-US" sz="2800">
                <a:latin typeface="黑体" pitchFamily="2" charset="-122"/>
                <a:ea typeface="黑体" pitchFamily="2" charset="-122"/>
              </a:rPr>
              <a:t>=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本表“</a:t>
            </a:r>
            <a:r>
              <a:rPr lang="en-US" sz="2800">
                <a:latin typeface="黑体" pitchFamily="2" charset="-122"/>
                <a:ea typeface="黑体" pitchFamily="2" charset="-122"/>
              </a:rPr>
              <a:t>137 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营业收入”</a:t>
            </a:r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3932356" y="2409031"/>
            <a:ext cx="5003800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不包括：</a:t>
            </a:r>
          </a:p>
          <a:p>
            <a:r>
              <a:rPr lang="zh-CN" altLang="en-US" sz="2800">
                <a:latin typeface="黑体" pitchFamily="2" charset="-122"/>
                <a:ea typeface="黑体" pitchFamily="2" charset="-122"/>
              </a:rPr>
              <a:t>补贴</a:t>
            </a:r>
            <a:r>
              <a:rPr lang="zh-CN" altLang="en-US" sz="2800" smtClean="0">
                <a:latin typeface="黑体" pitchFamily="2" charset="-122"/>
                <a:ea typeface="黑体" pitchFamily="2" charset="-122"/>
              </a:rPr>
              <a:t>收入</a:t>
            </a:r>
            <a:endParaRPr lang="en-US" altLang="zh-CN" sz="280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smtClean="0">
                <a:latin typeface="黑体" pitchFamily="2" charset="-122"/>
                <a:ea typeface="黑体" pitchFamily="2" charset="-122"/>
              </a:rPr>
              <a:t>营业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外</a:t>
            </a:r>
            <a:r>
              <a:rPr lang="zh-CN" altLang="en-US" sz="2800" smtClean="0">
                <a:latin typeface="黑体" pitchFamily="2" charset="-122"/>
                <a:ea typeface="黑体" pitchFamily="2" charset="-122"/>
              </a:rPr>
              <a:t>收入</a:t>
            </a:r>
            <a:endParaRPr lang="en-US" altLang="zh-CN" sz="280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smtClean="0">
                <a:latin typeface="黑体" pitchFamily="2" charset="-122"/>
                <a:ea typeface="黑体" pitchFamily="2" charset="-122"/>
              </a:rPr>
              <a:t>投资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收益</a:t>
            </a:r>
          </a:p>
          <a:p>
            <a:r>
              <a:rPr lang="zh-CN" altLang="en-US" sz="28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不  含：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增值税</a:t>
            </a:r>
          </a:p>
        </p:txBody>
      </p:sp>
    </p:spTree>
    <p:extLst>
      <p:ext uri="{BB962C8B-B14F-4D97-AF65-F5344CB8AC3E}">
        <p14:creationId xmlns:p14="http://schemas.microsoft.com/office/powerpoint/2010/main" val="1702506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780325"/>
              </p:ext>
            </p:extLst>
          </p:nvPr>
        </p:nvGraphicFramePr>
        <p:xfrm>
          <a:off x="1549400" y="1989138"/>
          <a:ext cx="4176713" cy="2698750"/>
        </p:xfrm>
        <a:graphic>
          <a:graphicData uri="http://schemas.openxmlformats.org/drawingml/2006/table">
            <a:tbl>
              <a:tblPr/>
              <a:tblGrid>
                <a:gridCol w="3384550"/>
                <a:gridCol w="792163"/>
              </a:tblGrid>
              <a:tr h="2698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实缴税费总额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  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其中：增值税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        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营业税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        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所得税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本年实缴关税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企业代缴个人所得税</a:t>
                      </a: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027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028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029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030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033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150</a:t>
                      </a:r>
                    </a:p>
                  </a:txBody>
                  <a:tcPr marL="68584" marR="68584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7115" name="Line 5"/>
          <p:cNvSpPr>
            <a:spLocks noChangeShapeType="1"/>
          </p:cNvSpPr>
          <p:nvPr/>
        </p:nvSpPr>
        <p:spPr bwMode="auto">
          <a:xfrm>
            <a:off x="1547813" y="2636838"/>
            <a:ext cx="2016125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0"/>
            <a:ext cx="8229600" cy="855663"/>
          </a:xfrm>
        </p:spPr>
        <p:txBody>
          <a:bodyPr/>
          <a:lstStyle/>
          <a:p>
            <a:r>
              <a:rPr lang="zh-CN" altLang="en-US" sz="4000">
                <a:solidFill>
                  <a:srgbClr val="0000E5"/>
                </a:solidFill>
                <a:latin typeface="黑体" pitchFamily="2" charset="-122"/>
              </a:rPr>
              <a:t>三、调查表式及重点</a:t>
            </a:r>
            <a:r>
              <a:rPr lang="zh-CN" altLang="en-US" sz="4000" smtClean="0">
                <a:solidFill>
                  <a:srgbClr val="0000E5"/>
                </a:solidFill>
                <a:latin typeface="黑体" pitchFamily="2" charset="-122"/>
              </a:rPr>
              <a:t>指标</a:t>
            </a:r>
            <a:r>
              <a:rPr lang="en-US" sz="4000" smtClean="0">
                <a:solidFill>
                  <a:srgbClr val="FF0000"/>
                </a:solidFill>
                <a:latin typeface="黑体" pitchFamily="2" charset="-122"/>
              </a:rPr>
              <a:t>BJ110-9</a:t>
            </a:r>
            <a:endParaRPr lang="zh-CN" altLang="en-US" sz="4000">
              <a:solidFill>
                <a:srgbClr val="FF0000"/>
              </a:solidFill>
              <a:latin typeface="黑体" pitchFamily="2" charset="-122"/>
            </a:endParaRP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3563938" y="2420888"/>
            <a:ext cx="1076301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4640239" y="2420888"/>
            <a:ext cx="0" cy="1872208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3" name="直接箭头连接符 2"/>
          <p:cNvCxnSpPr/>
          <p:nvPr/>
        </p:nvCxnSpPr>
        <p:spPr bwMode="auto">
          <a:xfrm flipH="1">
            <a:off x="3563939" y="3861048"/>
            <a:ext cx="1076300" cy="0"/>
          </a:xfrm>
          <a:prstGeom prst="straightConnector1">
            <a:avLst/>
          </a:prstGeom>
          <a:solidFill>
            <a:schemeClr val="accent2"/>
          </a:solidFill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直接箭头连接符 13"/>
          <p:cNvCxnSpPr>
            <a:stCxn id="10" idx="1"/>
          </p:cNvCxnSpPr>
          <p:nvPr/>
        </p:nvCxnSpPr>
        <p:spPr bwMode="auto">
          <a:xfrm flipH="1" flipV="1">
            <a:off x="4356100" y="4279951"/>
            <a:ext cx="284140" cy="13145"/>
          </a:xfrm>
          <a:prstGeom prst="straightConnector1">
            <a:avLst/>
          </a:prstGeom>
          <a:solidFill>
            <a:schemeClr val="accent2"/>
          </a:solidFill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矩形 6"/>
          <p:cNvSpPr/>
          <p:nvPr/>
        </p:nvSpPr>
        <p:spPr>
          <a:xfrm>
            <a:off x="4346305" y="2439377"/>
            <a:ext cx="533608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</a:rPr>
              <a:t>不</a:t>
            </a:r>
            <a:endParaRPr lang="en-US" altLang="zh-CN" sz="2800" smtClean="0">
              <a:solidFill>
                <a:srgbClr val="FF0000"/>
              </a:solidFill>
            </a:endParaRPr>
          </a:p>
          <a:p>
            <a:r>
              <a:rPr lang="zh-CN" altLang="en-US" sz="2800" smtClean="0">
                <a:solidFill>
                  <a:srgbClr val="FF0000"/>
                </a:solidFill>
              </a:rPr>
              <a:t>包</a:t>
            </a:r>
            <a:endParaRPr lang="en-US" altLang="zh-CN" sz="2800" smtClean="0">
              <a:solidFill>
                <a:srgbClr val="FF0000"/>
              </a:solidFill>
            </a:endParaRPr>
          </a:p>
          <a:p>
            <a:r>
              <a:rPr lang="zh-CN" altLang="en-US" sz="2800" smtClean="0">
                <a:solidFill>
                  <a:srgbClr val="FF0000"/>
                </a:solidFill>
              </a:rPr>
              <a:t>括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7704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5" grpId="0" animBg="1"/>
      <p:bldP spid="9" grpId="0" animBg="1"/>
      <p:bldP spid="9" grpId="1" animBg="1"/>
      <p:bldP spid="10" grpId="0" animBg="1"/>
      <p:bldP spid="10" grpId="1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198981"/>
              </p:ext>
            </p:extLst>
          </p:nvPr>
        </p:nvGraphicFramePr>
        <p:xfrm>
          <a:off x="2195736" y="1611573"/>
          <a:ext cx="4536504" cy="1463040"/>
        </p:xfrm>
        <a:graphic>
          <a:graphicData uri="http://schemas.openxmlformats.org/drawingml/2006/table">
            <a:tbl>
              <a:tblPr/>
              <a:tblGrid>
                <a:gridCol w="3672408"/>
                <a:gridCol w="864096"/>
              </a:tblGrid>
              <a:tr h="11865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累计折旧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    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</a:rPr>
                        <a:t>V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  其中：本年折旧</a:t>
                      </a: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054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055</a:t>
                      </a:r>
                    </a:p>
                  </a:txBody>
                  <a:tcPr marL="68584" marR="68584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71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576" y="0"/>
            <a:ext cx="8229600" cy="855663"/>
          </a:xfrm>
        </p:spPr>
        <p:txBody>
          <a:bodyPr/>
          <a:lstStyle/>
          <a:p>
            <a:r>
              <a:rPr lang="zh-CN" altLang="en-US" sz="4000">
                <a:solidFill>
                  <a:srgbClr val="0000E5"/>
                </a:solidFill>
                <a:latin typeface="黑体" pitchFamily="2" charset="-122"/>
              </a:rPr>
              <a:t>三、调查表式及重点</a:t>
            </a:r>
            <a:r>
              <a:rPr lang="zh-CN" altLang="en-US" sz="4000" smtClean="0">
                <a:solidFill>
                  <a:srgbClr val="0000E5"/>
                </a:solidFill>
                <a:latin typeface="黑体" pitchFamily="2" charset="-122"/>
              </a:rPr>
              <a:t>指标</a:t>
            </a:r>
            <a:r>
              <a:rPr lang="en-US" sz="4000" smtClean="0">
                <a:solidFill>
                  <a:srgbClr val="FF0000"/>
                </a:solidFill>
                <a:latin typeface="黑体" pitchFamily="2" charset="-122"/>
              </a:rPr>
              <a:t>BJ110-9</a:t>
            </a:r>
            <a:endParaRPr lang="zh-CN" altLang="en-US" sz="4000">
              <a:solidFill>
                <a:srgbClr val="FF0000"/>
              </a:solidFill>
              <a:latin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8244" y="342600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965580" y="3140728"/>
            <a:ext cx="39145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dirty="0" smtClean="0">
                <a:solidFill>
                  <a:srgbClr val="FF0000"/>
                </a:solidFill>
                <a:latin typeface="+mj-ea"/>
              </a:rPr>
              <a:t>V</a:t>
            </a:r>
          </a:p>
          <a:p>
            <a:pPr lvl="0" eaLnBrk="1" hangingPunct="1"/>
            <a:r>
              <a:rPr lang="en-US" altLang="zh-CN" sz="3200" dirty="0">
                <a:latin typeface="+mj-ea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5852770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Group 2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021182657"/>
              </p:ext>
            </p:extLst>
          </p:nvPr>
        </p:nvGraphicFramePr>
        <p:xfrm>
          <a:off x="1476375" y="1268413"/>
          <a:ext cx="6407993" cy="2736651"/>
        </p:xfrm>
        <a:graphic>
          <a:graphicData uri="http://schemas.openxmlformats.org/drawingml/2006/table">
            <a:tbl>
              <a:tblPr/>
              <a:tblGrid>
                <a:gridCol w="5543897"/>
                <a:gridCol w="864096"/>
              </a:tblGrid>
              <a:tr h="27366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应付职工薪酬（贷方累计发生额）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  其中：社会保险费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        住房公积金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应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交增值税 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从业人员平均人数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(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人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Times New Roman" pitchFamily="18" charset="0"/>
                        </a:rPr>
                        <a:t>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  <a:sym typeface="宋体" pitchFamily="2" charset="-122"/>
                      </a:endParaRPr>
                    </a:p>
                  </a:txBody>
                  <a:tcPr marL="14605" marR="14605" marT="28575" marB="28575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144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145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098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038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149</a:t>
                      </a:r>
                    </a:p>
                  </a:txBody>
                  <a:tcPr marL="14605" marR="14605" marT="28575" marB="28575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1210" name="Rectangle 12"/>
          <p:cNvSpPr>
            <a:spLocks noChangeArrowheads="1"/>
          </p:cNvSpPr>
          <p:nvPr/>
        </p:nvSpPr>
        <p:spPr bwMode="auto">
          <a:xfrm>
            <a:off x="1259631" y="13648"/>
            <a:ext cx="765145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000">
                <a:solidFill>
                  <a:srgbClr val="0000E5"/>
                </a:solidFill>
                <a:latin typeface="黑体" pitchFamily="2" charset="-122"/>
                <a:ea typeface="黑体" pitchFamily="2" charset="-122"/>
              </a:rPr>
              <a:t>三、调查表式及重点</a:t>
            </a:r>
            <a:r>
              <a:rPr lang="zh-CN" altLang="en-US" sz="4000" smtClean="0">
                <a:solidFill>
                  <a:srgbClr val="0000E5"/>
                </a:solidFill>
                <a:latin typeface="黑体" pitchFamily="2" charset="-122"/>
                <a:ea typeface="黑体" pitchFamily="2" charset="-122"/>
              </a:rPr>
              <a:t>指标</a:t>
            </a:r>
            <a:r>
              <a:rPr lang="en-US" sz="40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BJ110-9</a:t>
            </a:r>
            <a:endParaRPr lang="zh-CN" altLang="en-US" sz="40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1212" name="Line 14"/>
          <p:cNvSpPr>
            <a:spLocks noChangeShapeType="1"/>
          </p:cNvSpPr>
          <p:nvPr/>
        </p:nvSpPr>
        <p:spPr bwMode="auto">
          <a:xfrm>
            <a:off x="1489898" y="1772816"/>
            <a:ext cx="5242342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7658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2" grpId="0" animBg="1"/>
      <p:bldP spid="5121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97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3418681" y="2239599"/>
            <a:ext cx="3227388" cy="707886"/>
            <a:chOff x="0" y="0"/>
            <a:chExt cx="3227388" cy="708583"/>
          </a:xfrm>
        </p:grpSpPr>
        <p:sp>
          <p:nvSpPr>
            <p:cNvPr id="16388" name="Text Box 103"/>
            <p:cNvSpPr txBox="1">
              <a:spLocks noChangeArrowheads="1"/>
            </p:cNvSpPr>
            <p:nvPr/>
          </p:nvSpPr>
          <p:spPr bwMode="auto">
            <a:xfrm>
              <a:off x="0" y="0"/>
              <a:ext cx="3227388" cy="7085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EA8A7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4000" smtClean="0">
                  <a:solidFill>
                    <a:srgbClr val="FF3300"/>
                  </a:solidFill>
                  <a:latin typeface="黑体" pitchFamily="2" charset="-122"/>
                  <a:ea typeface="黑体" pitchFamily="2" charset="-122"/>
                </a:rPr>
                <a:t> </a:t>
              </a:r>
              <a:r>
                <a:rPr lang="zh-CN" altLang="en-US" sz="4000" smtClean="0">
                  <a:solidFill>
                    <a:schemeClr val="bg1">
                      <a:lumMod val="95000"/>
                    </a:schemeClr>
                  </a:solidFill>
                  <a:latin typeface="黑体" pitchFamily="2" charset="-122"/>
                  <a:ea typeface="黑体" pitchFamily="2" charset="-122"/>
                </a:rPr>
                <a:t>总</a:t>
              </a:r>
              <a:r>
                <a:rPr lang="zh-CN" altLang="en-US" sz="4000">
                  <a:solidFill>
                    <a:schemeClr val="bg1">
                      <a:lumMod val="95000"/>
                    </a:schemeClr>
                  </a:solidFill>
                  <a:latin typeface="黑体" pitchFamily="2" charset="-122"/>
                  <a:ea typeface="黑体" pitchFamily="2" charset="-122"/>
                </a:rPr>
                <a:t>说明</a:t>
              </a:r>
            </a:p>
          </p:txBody>
        </p:sp>
        <p:grpSp>
          <p:nvGrpSpPr>
            <p:cNvPr id="16389" name="Group 5"/>
            <p:cNvGrpSpPr>
              <a:grpSpLocks/>
            </p:cNvGrpSpPr>
            <p:nvPr/>
          </p:nvGrpSpPr>
          <p:grpSpPr bwMode="auto">
            <a:xfrm>
              <a:off x="269801" y="112734"/>
              <a:ext cx="457200" cy="457200"/>
              <a:chOff x="0" y="0"/>
              <a:chExt cx="1488" cy="1488"/>
            </a:xfrm>
          </p:grpSpPr>
          <p:sp>
            <p:nvSpPr>
              <p:cNvPr id="16390" name="Oval 10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88" cy="1489"/>
              </a:xfrm>
              <a:prstGeom prst="ellipse">
                <a:avLst/>
              </a:prstGeom>
              <a:gradFill rotWithShape="1">
                <a:gsLst>
                  <a:gs pos="0">
                    <a:srgbClr val="FCEFED"/>
                  </a:gs>
                  <a:gs pos="50000">
                    <a:schemeClr val="accent2"/>
                  </a:gs>
                  <a:gs pos="100000">
                    <a:srgbClr val="FCEFED"/>
                  </a:gs>
                </a:gsLst>
                <a:lin ang="5400000" scaled="1"/>
              </a:gra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>
                <a:outerShdw dist="50800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91" name="Oval 110"/>
              <p:cNvSpPr>
                <a:spLocks noChangeArrowheads="1"/>
              </p:cNvSpPr>
              <p:nvPr/>
            </p:nvSpPr>
            <p:spPr bwMode="auto">
              <a:xfrm>
                <a:off x="21" y="21"/>
                <a:ext cx="1436" cy="1438"/>
              </a:xfrm>
              <a:prstGeom prst="ellipse">
                <a:avLst/>
              </a:prstGeom>
              <a:gradFill rotWithShape="1">
                <a:gsLst>
                  <a:gs pos="0">
                    <a:srgbClr val="F5C8C3"/>
                  </a:gs>
                  <a:gs pos="50000">
                    <a:schemeClr val="accent2"/>
                  </a:gs>
                  <a:gs pos="100000">
                    <a:srgbClr val="F5C8C3"/>
                  </a:gs>
                </a:gsLst>
                <a:lin ang="5400000" scaled="1"/>
              </a:gradFill>
              <a:ln w="19050" cmpd="sng">
                <a:solidFill>
                  <a:schemeClr val="accent2">
                    <a:alpha val="9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392" name="Group 8"/>
          <p:cNvGrpSpPr>
            <a:grpSpLocks/>
          </p:cNvGrpSpPr>
          <p:nvPr/>
        </p:nvGrpSpPr>
        <p:grpSpPr bwMode="auto">
          <a:xfrm>
            <a:off x="4099719" y="4076336"/>
            <a:ext cx="5012307" cy="646331"/>
            <a:chOff x="0" y="0"/>
            <a:chExt cx="4796751" cy="646966"/>
          </a:xfrm>
        </p:grpSpPr>
        <p:sp>
          <p:nvSpPr>
            <p:cNvPr id="16393" name="Text Box 104"/>
            <p:cNvSpPr txBox="1">
              <a:spLocks noChangeArrowheads="1"/>
            </p:cNvSpPr>
            <p:nvPr/>
          </p:nvSpPr>
          <p:spPr bwMode="auto">
            <a:xfrm>
              <a:off x="539749" y="0"/>
              <a:ext cx="4257002" cy="6469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EA8A7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rIns="36000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3600">
                  <a:solidFill>
                    <a:schemeClr val="bg1">
                      <a:lumMod val="95000"/>
                    </a:schemeClr>
                  </a:solidFill>
                  <a:latin typeface="黑体" pitchFamily="2" charset="-122"/>
                  <a:ea typeface="黑体" pitchFamily="2" charset="-122"/>
                </a:rPr>
                <a:t>调查表式及重点指标</a:t>
              </a:r>
            </a:p>
          </p:txBody>
        </p:sp>
        <p:grpSp>
          <p:nvGrpSpPr>
            <p:cNvPr id="16394" name="Group 10"/>
            <p:cNvGrpSpPr>
              <a:grpSpLocks/>
            </p:cNvGrpSpPr>
            <p:nvPr/>
          </p:nvGrpSpPr>
          <p:grpSpPr bwMode="auto">
            <a:xfrm>
              <a:off x="0" y="88576"/>
              <a:ext cx="457287" cy="456750"/>
              <a:chOff x="0" y="0"/>
              <a:chExt cx="1488" cy="1488"/>
            </a:xfrm>
          </p:grpSpPr>
          <p:sp>
            <p:nvSpPr>
              <p:cNvPr id="16395" name="Oval 115"/>
              <p:cNvSpPr>
                <a:spLocks noChangeArrowheads="1"/>
              </p:cNvSpPr>
              <p:nvPr/>
            </p:nvSpPr>
            <p:spPr bwMode="auto">
              <a:xfrm>
                <a:off x="0" y="1"/>
                <a:ext cx="1488" cy="1486"/>
              </a:xfrm>
              <a:prstGeom prst="ellipse">
                <a:avLst/>
              </a:prstGeom>
              <a:gradFill rotWithShape="1">
                <a:gsLst>
                  <a:gs pos="0">
                    <a:srgbClr val="E9F4F5"/>
                  </a:gs>
                  <a:gs pos="50000">
                    <a:schemeClr val="folHlink"/>
                  </a:gs>
                  <a:gs pos="100000">
                    <a:srgbClr val="E9F4F5"/>
                  </a:gs>
                </a:gsLst>
                <a:lin ang="5400000" scaled="1"/>
              </a:gradFill>
              <a:ln w="12700" cmpd="sng">
                <a:solidFill>
                  <a:schemeClr val="folHlink"/>
                </a:solidFill>
                <a:round/>
                <a:headEnd/>
                <a:tailEnd/>
              </a:ln>
              <a:effectLst>
                <a:outerShdw dist="50800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6396" name="Oval 116"/>
              <p:cNvSpPr>
                <a:spLocks noChangeArrowheads="1"/>
              </p:cNvSpPr>
              <p:nvPr/>
            </p:nvSpPr>
            <p:spPr bwMode="auto">
              <a:xfrm>
                <a:off x="21" y="22"/>
                <a:ext cx="1436" cy="1444"/>
              </a:xfrm>
              <a:prstGeom prst="ellipse">
                <a:avLst/>
              </a:prstGeom>
              <a:gradFill rotWithShape="1">
                <a:gsLst>
                  <a:gs pos="0">
                    <a:srgbClr val="B5DBDE"/>
                  </a:gs>
                  <a:gs pos="50000">
                    <a:schemeClr val="folHlink"/>
                  </a:gs>
                  <a:gs pos="100000">
                    <a:srgbClr val="B5DBDE"/>
                  </a:gs>
                </a:gsLst>
                <a:lin ang="5400000" scaled="1"/>
              </a:gradFill>
              <a:ln w="19050" cmpd="sng">
                <a:solidFill>
                  <a:schemeClr val="folHlink">
                    <a:alpha val="9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</p:grpSp>
      </p:grpSp>
      <p:grpSp>
        <p:nvGrpSpPr>
          <p:cNvPr id="16397" name="Group 13"/>
          <p:cNvGrpSpPr>
            <a:grpSpLocks/>
          </p:cNvGrpSpPr>
          <p:nvPr/>
        </p:nvGrpSpPr>
        <p:grpSpPr bwMode="auto">
          <a:xfrm>
            <a:off x="3594894" y="5065349"/>
            <a:ext cx="3227387" cy="646331"/>
            <a:chOff x="0" y="0"/>
            <a:chExt cx="3227388" cy="646967"/>
          </a:xfrm>
        </p:grpSpPr>
        <p:sp>
          <p:nvSpPr>
            <p:cNvPr id="16398" name="Text Box 101"/>
            <p:cNvSpPr txBox="1">
              <a:spLocks noChangeArrowheads="1"/>
            </p:cNvSpPr>
            <p:nvPr/>
          </p:nvSpPr>
          <p:spPr bwMode="auto">
            <a:xfrm>
              <a:off x="0" y="0"/>
              <a:ext cx="3227388" cy="6469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EA8A7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3600">
                  <a:solidFill>
                    <a:schemeClr val="bg1">
                      <a:lumMod val="95000"/>
                    </a:schemeClr>
                  </a:solidFill>
                  <a:latin typeface="黑体" pitchFamily="2" charset="-122"/>
                  <a:ea typeface="黑体" pitchFamily="2" charset="-122"/>
                </a:rPr>
                <a:t>其他说明</a:t>
              </a:r>
            </a:p>
          </p:txBody>
        </p:sp>
        <p:grpSp>
          <p:nvGrpSpPr>
            <p:cNvPr id="16399" name="Group 15"/>
            <p:cNvGrpSpPr>
              <a:grpSpLocks/>
            </p:cNvGrpSpPr>
            <p:nvPr/>
          </p:nvGrpSpPr>
          <p:grpSpPr bwMode="auto">
            <a:xfrm>
              <a:off x="46908" y="63788"/>
              <a:ext cx="457200" cy="457200"/>
              <a:chOff x="0" y="0"/>
              <a:chExt cx="1488" cy="1488"/>
            </a:xfrm>
          </p:grpSpPr>
          <p:sp>
            <p:nvSpPr>
              <p:cNvPr id="16400" name="Oval 1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88" cy="1488"/>
              </a:xfrm>
              <a:prstGeom prst="ellipse">
                <a:avLst/>
              </a:prstGeom>
              <a:gradFill rotWithShape="1">
                <a:gsLst>
                  <a:gs pos="0">
                    <a:srgbClr val="FAECF4"/>
                  </a:gs>
                  <a:gs pos="50000">
                    <a:srgbClr val="D04896"/>
                  </a:gs>
                  <a:gs pos="100000">
                    <a:srgbClr val="FAECF4"/>
                  </a:gs>
                </a:gsLst>
                <a:lin ang="5400000" scaled="1"/>
              </a:gradFill>
              <a:ln w="12700" cmpd="sng">
                <a:solidFill>
                  <a:srgbClr val="D04896"/>
                </a:solidFill>
                <a:round/>
                <a:headEnd/>
                <a:tailEnd/>
              </a:ln>
              <a:effectLst>
                <a:outerShdw dist="50800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6401" name="Oval 119"/>
              <p:cNvSpPr>
                <a:spLocks noChangeArrowheads="1"/>
              </p:cNvSpPr>
              <p:nvPr/>
            </p:nvSpPr>
            <p:spPr bwMode="auto">
              <a:xfrm>
                <a:off x="23" y="23"/>
                <a:ext cx="1434" cy="1434"/>
              </a:xfrm>
              <a:prstGeom prst="ellipse">
                <a:avLst/>
              </a:prstGeom>
              <a:gradFill rotWithShape="1">
                <a:gsLst>
                  <a:gs pos="0">
                    <a:srgbClr val="EFBFDA"/>
                  </a:gs>
                  <a:gs pos="50000">
                    <a:srgbClr val="D04896"/>
                  </a:gs>
                  <a:gs pos="100000">
                    <a:srgbClr val="EFBFDA"/>
                  </a:gs>
                </a:gsLst>
                <a:lin ang="5400000" scaled="1"/>
              </a:gradFill>
              <a:ln w="19050" cmpd="sng">
                <a:solidFill>
                  <a:srgbClr val="D04896">
                    <a:alpha val="9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</p:grpSp>
      </p:grpSp>
      <p:grpSp>
        <p:nvGrpSpPr>
          <p:cNvPr id="16402" name="Group 18"/>
          <p:cNvGrpSpPr>
            <a:grpSpLocks/>
          </p:cNvGrpSpPr>
          <p:nvPr/>
        </p:nvGrpSpPr>
        <p:grpSpPr bwMode="auto">
          <a:xfrm>
            <a:off x="486569" y="1977661"/>
            <a:ext cx="3895725" cy="3892550"/>
            <a:chOff x="0" y="0"/>
            <a:chExt cx="3895725" cy="3892550"/>
          </a:xfrm>
        </p:grpSpPr>
        <p:sp>
          <p:nvSpPr>
            <p:cNvPr id="16403" name="Oval 98"/>
            <p:cNvSpPr>
              <a:spLocks noChangeArrowheads="1"/>
            </p:cNvSpPr>
            <p:nvPr/>
          </p:nvSpPr>
          <p:spPr bwMode="auto">
            <a:xfrm>
              <a:off x="0" y="0"/>
              <a:ext cx="3895725" cy="3892550"/>
            </a:xfrm>
            <a:prstGeom prst="ellipse">
              <a:avLst/>
            </a:prstGeom>
            <a:solidFill>
              <a:schemeClr val="tx2">
                <a:alpha val="9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404" name="Group 20"/>
            <p:cNvGrpSpPr>
              <a:grpSpLocks/>
            </p:cNvGrpSpPr>
            <p:nvPr/>
          </p:nvGrpSpPr>
          <p:grpSpPr bwMode="auto">
            <a:xfrm>
              <a:off x="371475" y="387350"/>
              <a:ext cx="3124200" cy="3124200"/>
              <a:chOff x="0" y="0"/>
              <a:chExt cx="1488" cy="1488"/>
            </a:xfrm>
          </p:grpSpPr>
          <p:sp>
            <p:nvSpPr>
              <p:cNvPr id="16405" name="Oval 1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88" cy="14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chemeClr val="tx2"/>
                  </a:gs>
                  <a:gs pos="100000">
                    <a:srgbClr val="FFFFFF"/>
                  </a:gs>
                </a:gsLst>
                <a:lin ang="5400000" scaled="1"/>
              </a:gradFill>
              <a:ln w="12700" cmpd="sng">
                <a:solidFill>
                  <a:schemeClr val="bg1"/>
                </a:solidFill>
                <a:round/>
                <a:headEnd/>
                <a:tailEnd/>
              </a:ln>
              <a:effectLst>
                <a:outerShdw dist="50800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06" name="Oval 122"/>
              <p:cNvSpPr>
                <a:spLocks noChangeArrowheads="1"/>
              </p:cNvSpPr>
              <p:nvPr/>
            </p:nvSpPr>
            <p:spPr bwMode="auto">
              <a:xfrm>
                <a:off x="23" y="23"/>
                <a:ext cx="1434" cy="1434"/>
              </a:xfrm>
              <a:prstGeom prst="ellipse">
                <a:avLst/>
              </a:prstGeom>
              <a:gradFill rotWithShape="1">
                <a:gsLst>
                  <a:gs pos="0">
                    <a:srgbClr val="B0CEED"/>
                  </a:gs>
                  <a:gs pos="50000">
                    <a:schemeClr val="tx2"/>
                  </a:gs>
                  <a:gs pos="100000">
                    <a:srgbClr val="B0CEED"/>
                  </a:gs>
                </a:gsLst>
                <a:lin ang="5400000" scaled="1"/>
              </a:gradFill>
              <a:ln w="19050" cmpd="sng">
                <a:solidFill>
                  <a:schemeClr val="bg1">
                    <a:alpha val="9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407" name="Text Box 123"/>
            <p:cNvSpPr txBox="1">
              <a:spLocks noChangeArrowheads="1"/>
            </p:cNvSpPr>
            <p:nvPr/>
          </p:nvSpPr>
          <p:spPr bwMode="auto">
            <a:xfrm>
              <a:off x="739775" y="1444625"/>
              <a:ext cx="2362200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EA8A7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3600">
                  <a:solidFill>
                    <a:srgbClr val="FFFF66"/>
                  </a:solidFill>
                  <a:latin typeface="黑体" pitchFamily="2" charset="-122"/>
                  <a:ea typeface="黑体" pitchFamily="2" charset="-122"/>
                </a:rPr>
                <a:t>内容提要</a:t>
              </a:r>
            </a:p>
          </p:txBody>
        </p:sp>
      </p:grpSp>
      <p:grpSp>
        <p:nvGrpSpPr>
          <p:cNvPr id="16408" name="Group 24"/>
          <p:cNvGrpSpPr>
            <a:grpSpLocks/>
          </p:cNvGrpSpPr>
          <p:nvPr/>
        </p:nvGrpSpPr>
        <p:grpSpPr bwMode="auto">
          <a:xfrm>
            <a:off x="4144169" y="3130186"/>
            <a:ext cx="4031753" cy="1200329"/>
            <a:chOff x="0" y="0"/>
            <a:chExt cx="3666358" cy="1201511"/>
          </a:xfrm>
        </p:grpSpPr>
        <p:grpSp>
          <p:nvGrpSpPr>
            <p:cNvPr id="16409" name="Group 25"/>
            <p:cNvGrpSpPr>
              <a:grpSpLocks/>
            </p:cNvGrpSpPr>
            <p:nvPr/>
          </p:nvGrpSpPr>
          <p:grpSpPr bwMode="auto">
            <a:xfrm>
              <a:off x="0" y="91686"/>
              <a:ext cx="457200" cy="457200"/>
              <a:chOff x="0" y="0"/>
              <a:chExt cx="1488" cy="1488"/>
            </a:xfrm>
          </p:grpSpPr>
          <p:sp>
            <p:nvSpPr>
              <p:cNvPr id="16410" name="Oval 112"/>
              <p:cNvSpPr>
                <a:spLocks noChangeArrowheads="1"/>
              </p:cNvSpPr>
              <p:nvPr/>
            </p:nvSpPr>
            <p:spPr bwMode="auto">
              <a:xfrm>
                <a:off x="0" y="2"/>
                <a:ext cx="1488" cy="1484"/>
              </a:xfrm>
              <a:prstGeom prst="ellipse">
                <a:avLst/>
              </a:prstGeom>
              <a:gradFill rotWithShape="1">
                <a:gsLst>
                  <a:gs pos="0">
                    <a:srgbClr val="EBF6FB"/>
                  </a:gs>
                  <a:gs pos="50000">
                    <a:schemeClr val="hlink"/>
                  </a:gs>
                  <a:gs pos="100000">
                    <a:srgbClr val="EBF6FB"/>
                  </a:gs>
                </a:gsLst>
                <a:lin ang="5400000" scaled="1"/>
              </a:gradFill>
              <a:ln w="12700" cmpd="sng">
                <a:solidFill>
                  <a:schemeClr val="hlink"/>
                </a:solidFill>
                <a:round/>
                <a:headEnd/>
                <a:tailEnd/>
              </a:ln>
              <a:effectLst>
                <a:outerShdw dist="50800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6411" name="Oval 113"/>
              <p:cNvSpPr>
                <a:spLocks noChangeArrowheads="1"/>
              </p:cNvSpPr>
              <p:nvPr/>
            </p:nvSpPr>
            <p:spPr bwMode="auto">
              <a:xfrm>
                <a:off x="21" y="22"/>
                <a:ext cx="1436" cy="1433"/>
              </a:xfrm>
              <a:prstGeom prst="ellipse">
                <a:avLst/>
              </a:prstGeom>
              <a:gradFill rotWithShape="1">
                <a:gsLst>
                  <a:gs pos="0">
                    <a:srgbClr val="BCDFF2"/>
                  </a:gs>
                  <a:gs pos="50000">
                    <a:schemeClr val="hlink"/>
                  </a:gs>
                  <a:gs pos="100000">
                    <a:srgbClr val="BCDFF2"/>
                  </a:gs>
                </a:gsLst>
                <a:lin ang="5400000" scaled="1"/>
              </a:gradFill>
              <a:ln w="19050" cmpd="sng">
                <a:solidFill>
                  <a:schemeClr val="hlink">
                    <a:alpha val="9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</p:grpSp>
        <p:sp>
          <p:nvSpPr>
            <p:cNvPr id="16412" name="Text Box 104"/>
            <p:cNvSpPr txBox="1">
              <a:spLocks noChangeArrowheads="1"/>
            </p:cNvSpPr>
            <p:nvPr/>
          </p:nvSpPr>
          <p:spPr bwMode="auto">
            <a:xfrm>
              <a:off x="438971" y="0"/>
              <a:ext cx="3227387" cy="12015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EA8A7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3600" smtClean="0">
                  <a:solidFill>
                    <a:srgbClr val="0066CC"/>
                  </a:solidFill>
                  <a:latin typeface="黑体" pitchFamily="2" charset="-122"/>
                  <a:ea typeface="黑体" pitchFamily="2" charset="-122"/>
                </a:rPr>
                <a:t>上报方式及时间</a:t>
              </a:r>
              <a:endParaRPr lang="zh-CN" altLang="en-US" sz="3600">
                <a:solidFill>
                  <a:srgbClr val="0066CC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pic>
        <p:nvPicPr>
          <p:cNvPr id="16413" name="Picture 6" descr="C:\Documents and Settings\Administrator\桌面\77_4770020_c7d81b6949462e2f1bb5fdf18dd1d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-79375"/>
            <a:ext cx="2343150" cy="163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414" name="Picture 2" descr="C:\Documents and Settings\Administrator\桌面\2008030511194784364939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-103188"/>
            <a:ext cx="2314575" cy="165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415" name="Picture 3" descr="C:\Documents and Settings\Administrator\桌面\2008030511122463320749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25" y="-103188"/>
            <a:ext cx="2271713" cy="165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416" name="Picture 4" descr="C:\Documents and Settings\Administrator\桌面\W02008111734375778206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425" y="-103188"/>
            <a:ext cx="2284413" cy="165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89788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Group 2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130941161"/>
              </p:ext>
            </p:extLst>
          </p:nvPr>
        </p:nvGraphicFramePr>
        <p:xfrm>
          <a:off x="1476375" y="1268413"/>
          <a:ext cx="6407993" cy="3556254"/>
        </p:xfrm>
        <a:graphic>
          <a:graphicData uri="http://schemas.openxmlformats.org/drawingml/2006/table">
            <a:tbl>
              <a:tblPr/>
              <a:tblGrid>
                <a:gridCol w="5543897"/>
                <a:gridCol w="864096"/>
              </a:tblGrid>
              <a:tr h="27366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应付职工薪酬（贷方累计发生额）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  其中：社会保险费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        住房公积金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应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交增值税 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从业人员平均人数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(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人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Times New Roman" pitchFamily="18" charset="0"/>
                        </a:rPr>
                        <a:t>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  <a:sym typeface="宋体" pitchFamily="2" charset="-122"/>
                      </a:endParaRPr>
                    </a:p>
                  </a:txBody>
                  <a:tcPr marL="14605" marR="14605" marT="28575" marB="28575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144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145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098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038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sym typeface="宋体" pitchFamily="2" charset="-122"/>
                        </a:rPr>
                        <a:t>149</a:t>
                      </a:r>
                    </a:p>
                  </a:txBody>
                  <a:tcPr marL="14605" marR="14605" marT="28575" marB="28575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1210" name="Rectangle 12"/>
          <p:cNvSpPr>
            <a:spLocks noChangeArrowheads="1"/>
          </p:cNvSpPr>
          <p:nvPr/>
        </p:nvSpPr>
        <p:spPr bwMode="auto">
          <a:xfrm>
            <a:off x="1259631" y="13648"/>
            <a:ext cx="765145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000">
                <a:solidFill>
                  <a:srgbClr val="0000E5"/>
                </a:solidFill>
                <a:latin typeface="黑体" pitchFamily="2" charset="-122"/>
                <a:ea typeface="黑体" pitchFamily="2" charset="-122"/>
              </a:rPr>
              <a:t>三、调查表式及重点</a:t>
            </a:r>
            <a:r>
              <a:rPr lang="zh-CN" altLang="en-US" sz="4000" smtClean="0">
                <a:solidFill>
                  <a:srgbClr val="0000E5"/>
                </a:solidFill>
                <a:latin typeface="黑体" pitchFamily="2" charset="-122"/>
                <a:ea typeface="黑体" pitchFamily="2" charset="-122"/>
              </a:rPr>
              <a:t>指标</a:t>
            </a:r>
            <a:r>
              <a:rPr lang="en-US" sz="40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BJ110-9</a:t>
            </a:r>
            <a:endParaRPr lang="zh-CN" altLang="en-US" sz="40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1212" name="Line 14"/>
          <p:cNvSpPr>
            <a:spLocks noChangeShapeType="1"/>
          </p:cNvSpPr>
          <p:nvPr/>
        </p:nvSpPr>
        <p:spPr bwMode="auto">
          <a:xfrm>
            <a:off x="1489898" y="3212977"/>
            <a:ext cx="1857966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3" name="Rectangle 15"/>
          <p:cNvSpPr>
            <a:spLocks noChangeArrowheads="1"/>
          </p:cNvSpPr>
          <p:nvPr/>
        </p:nvSpPr>
        <p:spPr bwMode="auto">
          <a:xfrm>
            <a:off x="1489898" y="3356992"/>
            <a:ext cx="5435576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★</a:t>
            </a:r>
            <a:r>
              <a:rPr lang="en-US" sz="2800" dirty="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1.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  <a:sym typeface="宋体" pitchFamily="2" charset="-122"/>
                <a:hlinkClick r:id="rId2" action="ppaction://hlinksldjump"/>
              </a:rPr>
              <a:t>计算 </a:t>
            </a:r>
            <a:r>
              <a:rPr lang="en-US" sz="2800" dirty="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2.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不含期初未抵扣税额</a:t>
            </a:r>
          </a:p>
        </p:txBody>
      </p:sp>
    </p:spTree>
    <p:extLst>
      <p:ext uri="{BB962C8B-B14F-4D97-AF65-F5344CB8AC3E}">
        <p14:creationId xmlns:p14="http://schemas.microsoft.com/office/powerpoint/2010/main" val="38790416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2" grpId="0" animBg="1"/>
      <p:bldP spid="51212" grpId="1" animBg="1"/>
      <p:bldP spid="51213" grpId="0" bldLvl="0" animBg="1" autoUpdateAnimBg="0"/>
      <p:bldP spid="51213" grpId="1" bldLvl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95908" y="-11789"/>
            <a:ext cx="6480175" cy="1123950"/>
          </a:xfrm>
        </p:spPr>
        <p:txBody>
          <a:bodyPr/>
          <a:lstStyle/>
          <a:p>
            <a:r>
              <a:rPr lang="zh-CN" altLang="en-US" sz="4000">
                <a:solidFill>
                  <a:srgbClr val="0000E5"/>
                </a:solidFill>
              </a:rPr>
              <a:t>应交增值税计算方法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836613"/>
            <a:ext cx="8207375" cy="1511300"/>
          </a:xfrm>
        </p:spPr>
        <p:txBody>
          <a:bodyPr/>
          <a:lstStyle/>
          <a:p>
            <a:pPr>
              <a:buFontTx/>
              <a:buNone/>
            </a:pPr>
            <a:endParaRPr lang="en-US">
              <a:latin typeface="宋体" pitchFamily="2" charset="-122"/>
              <a:ea typeface="宋体" pitchFamily="2" charset="-122"/>
            </a:endParaRPr>
          </a:p>
          <a:p>
            <a:pPr>
              <a:buFontTx/>
              <a:buNone/>
            </a:pPr>
            <a:r>
              <a:rPr lang="en-US">
                <a:latin typeface="宋体" pitchFamily="2" charset="-122"/>
                <a:ea typeface="宋体" pitchFamily="2" charset="-122"/>
              </a:rPr>
              <a:t>=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销项税额</a:t>
            </a:r>
            <a:r>
              <a:rPr lang="en-US">
                <a:latin typeface="宋体" pitchFamily="2" charset="-122"/>
                <a:ea typeface="宋体" pitchFamily="2" charset="-122"/>
              </a:rPr>
              <a:t>-(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进项税额</a:t>
            </a:r>
            <a:r>
              <a:rPr lang="en-US">
                <a:latin typeface="宋体" pitchFamily="2" charset="-122"/>
                <a:ea typeface="宋体" pitchFamily="2" charset="-122"/>
              </a:rPr>
              <a:t>-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进项税额转出</a:t>
            </a:r>
            <a:r>
              <a:rPr lang="en-US">
                <a:latin typeface="宋体" pitchFamily="2" charset="-122"/>
                <a:ea typeface="宋体" pitchFamily="2" charset="-122"/>
              </a:rPr>
              <a:t>)-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出口抵减</a:t>
            </a:r>
          </a:p>
          <a:p>
            <a:pPr>
              <a:buFontTx/>
              <a:buNone/>
            </a:pPr>
            <a:r>
              <a:rPr lang="zh-CN" altLang="en-US">
                <a:latin typeface="宋体" pitchFamily="2" charset="-122"/>
                <a:ea typeface="宋体" pitchFamily="2" charset="-122"/>
              </a:rPr>
              <a:t> 内销产品应纳税额</a:t>
            </a:r>
            <a:r>
              <a:rPr lang="en-US">
                <a:latin typeface="宋体" pitchFamily="2" charset="-122"/>
                <a:ea typeface="宋体" pitchFamily="2" charset="-122"/>
              </a:rPr>
              <a:t>-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减免税款</a:t>
            </a:r>
            <a:r>
              <a:rPr lang="en-US">
                <a:latin typeface="宋体" pitchFamily="2" charset="-122"/>
                <a:ea typeface="宋体" pitchFamily="2" charset="-122"/>
              </a:rPr>
              <a:t>+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出口退税</a:t>
            </a:r>
          </a:p>
        </p:txBody>
      </p:sp>
      <p:sp>
        <p:nvSpPr>
          <p:cNvPr id="2" name="矩形 1"/>
          <p:cNvSpPr/>
          <p:nvPr/>
        </p:nvSpPr>
        <p:spPr>
          <a:xfrm>
            <a:off x="467544" y="2852936"/>
            <a:ext cx="8136904" cy="1240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hlink"/>
              </a:buClr>
            </a:pP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如果企业有小资产清理的，还需要加上“</a:t>
            </a:r>
            <a:r>
              <a:rPr lang="zh-CN" altLang="en-US" sz="3200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简易征收办法计算的应纳税额</a:t>
            </a: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227584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7864" y="135932"/>
            <a:ext cx="17283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mtClean="0">
                <a:solidFill>
                  <a:srgbClr val="0000E5"/>
                </a:solidFill>
                <a:latin typeface="黑体" pitchFamily="2" charset="-122"/>
                <a:ea typeface="黑体" pitchFamily="2" charset="-122"/>
              </a:rPr>
              <a:t>增值税</a:t>
            </a:r>
            <a:endParaRPr lang="zh-CN" altLang="en-US" sz="4000"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3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812439"/>
              </p:ext>
            </p:extLst>
          </p:nvPr>
        </p:nvGraphicFramePr>
        <p:xfrm>
          <a:off x="323528" y="1124744"/>
          <a:ext cx="3456384" cy="3017520"/>
        </p:xfrm>
        <a:graphic>
          <a:graphicData uri="http://schemas.openxmlformats.org/drawingml/2006/table">
            <a:tbl>
              <a:tblPr/>
              <a:tblGrid>
                <a:gridCol w="2736304"/>
                <a:gridCol w="720080"/>
              </a:tblGrid>
              <a:tr h="2698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实缴税费总额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其中：增值税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    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营业税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    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所得税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本年实缴关税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企业代缴个人所得税</a:t>
                      </a:r>
                      <a:endParaRPr kumimoji="0" lang="en-US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减免税总额</a:t>
                      </a:r>
                      <a:endParaRPr kumimoji="0" lang="en-US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其中：增值税</a:t>
                      </a:r>
                      <a:endParaRPr kumimoji="0" lang="en-US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    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营业税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027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028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029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030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033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150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034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035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036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L="68584" marR="68584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Group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6670190"/>
              </p:ext>
            </p:extLst>
          </p:nvPr>
        </p:nvGraphicFramePr>
        <p:xfrm>
          <a:off x="4212043" y="1124744"/>
          <a:ext cx="4680437" cy="3024336"/>
        </p:xfrm>
        <a:graphic>
          <a:graphicData uri="http://schemas.openxmlformats.org/drawingml/2006/table">
            <a:tbl>
              <a:tblPr/>
              <a:tblGrid>
                <a:gridCol w="4032365"/>
                <a:gridCol w="648072"/>
              </a:tblGrid>
              <a:tr h="30243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应付职工薪酬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(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贷方累计发生额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)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  其中：社会保险费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        住房公积金</a:t>
                      </a:r>
                      <a:endParaRPr kumimoji="0" lang="en-US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应交增值税</a:t>
                      </a:r>
                      <a:endParaRPr kumimoji="0" lang="en-US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从业人员平均人数</a:t>
                      </a: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(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人</a:t>
                      </a: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Times New Roman" pitchFamily="18" charset="0"/>
                        </a:rPr>
                        <a:t>)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marL="14605" marR="14605" marT="28575" marB="28575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144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145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098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038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149</a:t>
                      </a:r>
                    </a:p>
                  </a:txBody>
                  <a:tcPr marL="14605" marR="14605" marT="28575" marB="2857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Line 14"/>
          <p:cNvSpPr>
            <a:spLocks noChangeShapeType="1"/>
          </p:cNvSpPr>
          <p:nvPr/>
        </p:nvSpPr>
        <p:spPr bwMode="auto">
          <a:xfrm>
            <a:off x="1538878" y="1841650"/>
            <a:ext cx="812968" cy="1587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>
            <a:off x="1578936" y="3789040"/>
            <a:ext cx="812968" cy="1587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14"/>
          <p:cNvSpPr>
            <a:spLocks noChangeShapeType="1"/>
          </p:cNvSpPr>
          <p:nvPr/>
        </p:nvSpPr>
        <p:spPr bwMode="auto">
          <a:xfrm>
            <a:off x="4212042" y="3140968"/>
            <a:ext cx="1440077" cy="1587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91904" y="4646863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latin typeface="黑体" pitchFamily="2" charset="-122"/>
                <a:ea typeface="黑体" pitchFamily="2" charset="-122"/>
              </a:rPr>
              <a:t>参照增值税纳税申报表</a:t>
            </a:r>
            <a:endParaRPr lang="zh-CN" altLang="en-US" sz="280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80967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71600" y="1412776"/>
            <a:ext cx="7128197" cy="2809105"/>
          </a:xfrm>
        </p:spPr>
        <p:txBody>
          <a:bodyPr/>
          <a:lstStyle/>
          <a:p>
            <a:pPr algn="l" eaLnBrk="1" hangingPunct="1"/>
            <a:r>
              <a:rPr lang="zh-CN" altLang="en-US" sz="4000">
                <a:latin typeface="黑体" pitchFamily="2" charset="-122"/>
              </a:rPr>
              <a:t/>
            </a:r>
            <a:br>
              <a:rPr lang="zh-CN" altLang="en-US" sz="4000">
                <a:latin typeface="黑体" pitchFamily="2" charset="-122"/>
              </a:rPr>
            </a:br>
            <a:r>
              <a:rPr lang="zh-CN" altLang="en-US" sz="4000">
                <a:latin typeface="黑体" pitchFamily="2" charset="-122"/>
              </a:rPr>
              <a:t> </a:t>
            </a:r>
            <a:r>
              <a:rPr lang="en-US" altLang="zh-CN" sz="4000" smtClean="0">
                <a:latin typeface="黑体" pitchFamily="2" charset="-122"/>
              </a:rPr>
              <a:t>5</a:t>
            </a:r>
            <a:r>
              <a:rPr lang="zh-CN" altLang="en-US" sz="4000" smtClean="0">
                <a:latin typeface="黑体" pitchFamily="2" charset="-122"/>
              </a:rPr>
              <a:t>.</a:t>
            </a:r>
            <a:r>
              <a:rPr lang="zh-CN" altLang="en-US" sz="4000">
                <a:latin typeface="黑体" pitchFamily="2" charset="-122"/>
              </a:rPr>
              <a:t>《主要产品产量及相关指标》</a:t>
            </a:r>
            <a:br>
              <a:rPr lang="zh-CN" altLang="en-US" sz="4000">
                <a:latin typeface="黑体" pitchFamily="2" charset="-122"/>
              </a:rPr>
            </a:br>
            <a:r>
              <a:rPr lang="zh-CN" altLang="en-US" sz="4000">
                <a:latin typeface="黑体" pitchFamily="2" charset="-122"/>
              </a:rPr>
              <a:t>            </a:t>
            </a:r>
            <a:br>
              <a:rPr lang="zh-CN" altLang="en-US" sz="4000">
                <a:latin typeface="黑体" pitchFamily="2" charset="-122"/>
              </a:rPr>
            </a:br>
            <a:r>
              <a:rPr lang="zh-CN" altLang="en-US" sz="4000">
                <a:latin typeface="黑体" pitchFamily="2" charset="-122"/>
              </a:rPr>
              <a:t>           </a:t>
            </a:r>
            <a:r>
              <a:rPr lang="en-US" altLang="zh-CN" sz="4000" smtClean="0">
                <a:solidFill>
                  <a:srgbClr val="FF0000"/>
                </a:solidFill>
                <a:latin typeface="黑体" pitchFamily="2" charset="-122"/>
              </a:rPr>
              <a:t>BJ</a:t>
            </a:r>
            <a:r>
              <a:rPr lang="en-US" sz="4000" smtClean="0">
                <a:solidFill>
                  <a:srgbClr val="FF0000"/>
                </a:solidFill>
                <a:latin typeface="黑体" pitchFamily="2" charset="-122"/>
              </a:rPr>
              <a:t>110-3</a:t>
            </a:r>
            <a:r>
              <a:rPr lang="zh-CN" altLang="en-US" sz="4000">
                <a:solidFill>
                  <a:srgbClr val="FF0000"/>
                </a:solidFill>
                <a:latin typeface="黑体" pitchFamily="2" charset="-122"/>
              </a:rPr>
              <a:t/>
            </a:r>
            <a:br>
              <a:rPr lang="zh-CN" altLang="en-US" sz="4000">
                <a:solidFill>
                  <a:srgbClr val="FF0000"/>
                </a:solidFill>
                <a:latin typeface="黑体" pitchFamily="2" charset="-122"/>
              </a:rPr>
            </a:br>
            <a:r>
              <a:rPr lang="zh-CN" altLang="en-US" sz="4000">
                <a:solidFill>
                  <a:srgbClr val="FF0000"/>
                </a:solidFill>
                <a:latin typeface="黑体" pitchFamily="2" charset="-122"/>
              </a:rPr>
              <a:t>              </a:t>
            </a:r>
            <a:br>
              <a:rPr lang="zh-CN" altLang="en-US" sz="4000">
                <a:solidFill>
                  <a:srgbClr val="FF0000"/>
                </a:solidFill>
                <a:latin typeface="黑体" pitchFamily="2" charset="-122"/>
              </a:rPr>
            </a:br>
            <a:r>
              <a:rPr lang="zh-CN" altLang="en-US" sz="4000">
                <a:solidFill>
                  <a:srgbClr val="FF0000"/>
                </a:solidFill>
                <a:latin typeface="黑体" pitchFamily="2" charset="-122"/>
              </a:rPr>
              <a:t>           </a:t>
            </a:r>
            <a:r>
              <a:rPr lang="zh-CN" altLang="en-US" sz="4000" smtClean="0">
                <a:latin typeface="黑体" pitchFamily="2" charset="-122"/>
              </a:rPr>
              <a:t>第1</a:t>
            </a:r>
            <a:r>
              <a:rPr lang="en-US" altLang="zh-CN" sz="4000" smtClean="0">
                <a:latin typeface="黑体" pitchFamily="2" charset="-122"/>
              </a:rPr>
              <a:t>4</a:t>
            </a:r>
            <a:r>
              <a:rPr lang="zh-CN" altLang="en-US" sz="4000" smtClean="0">
                <a:latin typeface="黑体" pitchFamily="2" charset="-122"/>
              </a:rPr>
              <a:t>页</a:t>
            </a:r>
            <a:endParaRPr lang="zh-CN" altLang="en-US" sz="4000">
              <a:latin typeface="黑体" pitchFamily="2" charset="-122"/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691680" y="415593"/>
            <a:ext cx="584487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4000">
                <a:solidFill>
                  <a:schemeClr val="hlink"/>
                </a:solidFill>
                <a:ea typeface="黑体" pitchFamily="2" charset="-122"/>
              </a:rPr>
              <a:t>三、调查表式及重点指标</a:t>
            </a:r>
            <a:endParaRPr lang="zh-CN" altLang="en-US" sz="40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7" name="Text Box 15"/>
          <p:cNvSpPr txBox="1">
            <a:spLocks noChangeArrowheads="1"/>
          </p:cNvSpPr>
          <p:nvPr/>
        </p:nvSpPr>
        <p:spPr bwMode="gray">
          <a:xfrm>
            <a:off x="0" y="4343400"/>
            <a:ext cx="9144000" cy="18018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algn="l"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algn="l"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algn="l"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algn="l"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b="1"/>
              <a:t>产品代码按照国家统计局网站（</a:t>
            </a:r>
            <a:r>
              <a:rPr lang="en-US" altLang="zh-CN" b="1"/>
              <a:t>www.stats.gov.cn</a:t>
            </a:r>
            <a:r>
              <a:rPr lang="zh-CN" altLang="en-US" b="1"/>
              <a:t>）</a:t>
            </a:r>
          </a:p>
          <a:p>
            <a:pPr>
              <a:spcBef>
                <a:spcPct val="50000"/>
              </a:spcBef>
            </a:pPr>
            <a:r>
              <a:rPr lang="zh-CN" altLang="en-US" b="1"/>
              <a:t>统计标准栏目公布的</a:t>
            </a:r>
            <a:r>
              <a:rPr lang="en-US" altLang="zh-CN" b="1"/>
              <a:t>《</a:t>
            </a:r>
            <a:r>
              <a:rPr lang="zh-CN" altLang="en-US" b="1"/>
              <a:t>统计用产品分类目录</a:t>
            </a:r>
            <a:r>
              <a:rPr lang="en-US" altLang="zh-CN" b="1"/>
              <a:t>》</a:t>
            </a:r>
            <a:r>
              <a:rPr lang="zh-CN" altLang="en-US" b="1"/>
              <a:t>填写。</a:t>
            </a:r>
          </a:p>
          <a:p>
            <a:pPr>
              <a:spcBef>
                <a:spcPct val="50000"/>
              </a:spcBef>
            </a:pPr>
            <a:r>
              <a:rPr lang="zh-CN" altLang="en-US" b="1"/>
              <a:t>填报至小类，代码为</a:t>
            </a:r>
            <a:r>
              <a:rPr lang="en-US" altLang="zh-CN" b="1"/>
              <a:t>10</a:t>
            </a:r>
            <a:r>
              <a:rPr lang="zh-CN" altLang="en-US" b="1"/>
              <a:t>位。</a:t>
            </a:r>
          </a:p>
        </p:txBody>
      </p:sp>
      <p:grpSp>
        <p:nvGrpSpPr>
          <p:cNvPr id="18444" name="Group 12"/>
          <p:cNvGrpSpPr>
            <a:grpSpLocks/>
          </p:cNvGrpSpPr>
          <p:nvPr/>
        </p:nvGrpSpPr>
        <p:grpSpPr bwMode="auto">
          <a:xfrm>
            <a:off x="1752600" y="1828800"/>
            <a:ext cx="4343400" cy="1905000"/>
            <a:chOff x="1152" y="1152"/>
            <a:chExt cx="2400" cy="1248"/>
          </a:xfrm>
        </p:grpSpPr>
        <p:sp>
          <p:nvSpPr>
            <p:cNvPr id="2" name="椭圆 4"/>
            <p:cNvSpPr/>
            <p:nvPr/>
          </p:nvSpPr>
          <p:spPr bwMode="auto">
            <a:xfrm>
              <a:off x="1152" y="1152"/>
              <a:ext cx="480" cy="816"/>
            </a:xfrm>
            <a:prstGeom prst="ellipse">
              <a:avLst/>
            </a:prstGeom>
            <a:solidFill>
              <a:schemeClr val="lt1">
                <a:alpha val="0"/>
              </a:schemeClr>
            </a:solidFill>
            <a:ln>
              <a:solidFill>
                <a:srgbClr val="CC0000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marL="342900" indent="-342900" algn="l">
                <a:defRPr/>
              </a:pPr>
              <a:endParaRPr lang="zh-CN" altLang="en-US">
                <a:solidFill>
                  <a:schemeClr val="tx1"/>
                </a:solidFill>
                <a:ea typeface="宋体" pitchFamily="2" charset="-122"/>
              </a:endParaRPr>
            </a:p>
          </p:txBody>
        </p:sp>
        <p:sp>
          <p:nvSpPr>
            <p:cNvPr id="3" name="圆角矩形标注 5"/>
            <p:cNvSpPr/>
            <p:nvPr/>
          </p:nvSpPr>
          <p:spPr bwMode="auto">
            <a:xfrm>
              <a:off x="2016" y="1776"/>
              <a:ext cx="1536" cy="624"/>
            </a:xfrm>
            <a:prstGeom prst="wedgeRoundRectCallout">
              <a:avLst>
                <a:gd name="adj1" fmla="val -75833"/>
                <a:gd name="adj2" fmla="val -57500"/>
                <a:gd name="adj3" fmla="val 16667"/>
              </a:avLst>
            </a:prstGeom>
            <a:solidFill>
              <a:schemeClr val="lt1">
                <a:alpha val="0"/>
              </a:schemeClr>
            </a:solidFill>
            <a:ln>
              <a:solidFill>
                <a:srgbClr val="CC0000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342900" indent="-342900" algn="l">
                <a:defRPr/>
              </a:pPr>
              <a:r>
                <a:rPr lang="zh-CN" altLang="en-US" dirty="0">
                  <a:solidFill>
                    <a:srgbClr val="FF0000"/>
                  </a:solidFill>
                  <a:ea typeface="宋体" pitchFamily="2" charset="-122"/>
                </a:rPr>
                <a:t>本年新增指标</a:t>
              </a:r>
            </a:p>
          </p:txBody>
        </p:sp>
      </p:grp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 sz="3200" smtClean="0">
              <a:ea typeface="宋体" charset="-122"/>
            </a:endParaRPr>
          </a:p>
        </p:txBody>
      </p:sp>
      <p:pic>
        <p:nvPicPr>
          <p:cNvPr id="184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 bwMode="auto">
          <a:xfrm>
            <a:off x="1752600" y="1828800"/>
            <a:ext cx="868680" cy="1245577"/>
          </a:xfrm>
          <a:prstGeom prst="ellipse">
            <a:avLst/>
          </a:prstGeom>
          <a:solidFill>
            <a:schemeClr val="lt1">
              <a:alpha val="0"/>
            </a:schemeClr>
          </a:solidFill>
          <a:ln>
            <a:solidFill>
              <a:srgbClr val="CC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indent="-342900" algn="l">
              <a:defRPr/>
            </a:pPr>
            <a:endParaRPr lang="zh-CN" altLang="en-US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gray">
          <a:xfrm>
            <a:off x="23008" y="3260962"/>
            <a:ext cx="9144000" cy="18018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algn="l"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algn="l"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algn="l"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algn="l"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b="1"/>
              <a:t>产品代码按照国家统计局网站（</a:t>
            </a:r>
            <a:r>
              <a:rPr lang="en-US" altLang="zh-CN" b="1"/>
              <a:t>www.stats.gov.cn</a:t>
            </a:r>
            <a:r>
              <a:rPr lang="zh-CN" altLang="en-US" b="1"/>
              <a:t>）</a:t>
            </a:r>
          </a:p>
          <a:p>
            <a:pPr>
              <a:spcBef>
                <a:spcPct val="50000"/>
              </a:spcBef>
            </a:pPr>
            <a:r>
              <a:rPr lang="zh-CN" altLang="en-US" b="1"/>
              <a:t>统计标准栏目公布的</a:t>
            </a:r>
            <a:r>
              <a:rPr lang="en-US" altLang="zh-CN" b="1"/>
              <a:t>《</a:t>
            </a:r>
            <a:r>
              <a:rPr lang="zh-CN" altLang="en-US" b="1"/>
              <a:t>统计用产品分类目录</a:t>
            </a:r>
            <a:r>
              <a:rPr lang="en-US" altLang="zh-CN" b="1"/>
              <a:t>》</a:t>
            </a:r>
            <a:r>
              <a:rPr lang="zh-CN" altLang="en-US" b="1"/>
              <a:t>填写。</a:t>
            </a:r>
          </a:p>
          <a:p>
            <a:pPr>
              <a:spcBef>
                <a:spcPct val="50000"/>
              </a:spcBef>
            </a:pPr>
            <a:r>
              <a:rPr lang="zh-CN" altLang="en-US" b="1"/>
              <a:t>填报至小类，代码为</a:t>
            </a:r>
            <a:r>
              <a:rPr lang="en-US" altLang="zh-CN" b="1">
                <a:solidFill>
                  <a:srgbClr val="FF0000"/>
                </a:solidFill>
              </a:rPr>
              <a:t>10</a:t>
            </a:r>
            <a:r>
              <a:rPr lang="zh-CN" altLang="en-US" b="1">
                <a:solidFill>
                  <a:srgbClr val="FF0000"/>
                </a:solidFill>
              </a:rPr>
              <a:t>位</a:t>
            </a:r>
            <a:r>
              <a:rPr lang="zh-CN" altLang="en-US" b="1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5398892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pic>
        <p:nvPicPr>
          <p:cNvPr id="169988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9990" name="Rectangle 6"/>
          <p:cNvSpPr>
            <a:spLocks noChangeArrowheads="1"/>
          </p:cNvSpPr>
          <p:nvPr/>
        </p:nvSpPr>
        <p:spPr bwMode="gray">
          <a:xfrm>
            <a:off x="1475657" y="-23098"/>
            <a:ext cx="3172544" cy="558129"/>
          </a:xfrm>
          <a:prstGeom prst="rect">
            <a:avLst/>
          </a:prstGeom>
          <a:solidFill>
            <a:schemeClr val="bg1"/>
          </a:solidFill>
          <a:ln w="41275" algn="ctr">
            <a:noFill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r>
              <a:rPr lang="en-US" altLang="zh-CN" sz="3200" u="sng" dirty="0" smtClean="0">
                <a:solidFill>
                  <a:srgbClr val="FF0000"/>
                </a:solidFill>
              </a:rPr>
              <a:t>www.stats.gov.cn</a:t>
            </a:r>
            <a:endParaRPr lang="zh-CN" altLang="en-US" sz="3200" u="sng" dirty="0">
              <a:solidFill>
                <a:srgbClr val="FF0000"/>
              </a:solidFill>
            </a:endParaRPr>
          </a:p>
        </p:txBody>
      </p:sp>
      <p:grpSp>
        <p:nvGrpSpPr>
          <p:cNvPr id="169993" name="Group 9"/>
          <p:cNvGrpSpPr>
            <a:grpSpLocks/>
          </p:cNvGrpSpPr>
          <p:nvPr/>
        </p:nvGrpSpPr>
        <p:grpSpPr bwMode="auto">
          <a:xfrm>
            <a:off x="3886200" y="1905000"/>
            <a:ext cx="4419600" cy="1295400"/>
            <a:chOff x="2448" y="1200"/>
            <a:chExt cx="2784" cy="816"/>
          </a:xfrm>
        </p:grpSpPr>
        <p:sp>
          <p:nvSpPr>
            <p:cNvPr id="169994" name="Rectangle 10"/>
            <p:cNvSpPr>
              <a:spLocks noChangeArrowheads="1"/>
            </p:cNvSpPr>
            <p:nvPr/>
          </p:nvSpPr>
          <p:spPr bwMode="gray">
            <a:xfrm>
              <a:off x="2448" y="1200"/>
              <a:ext cx="480" cy="240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9995" name="AutoShape 11"/>
            <p:cNvSpPr>
              <a:spLocks noChangeArrowheads="1"/>
            </p:cNvSpPr>
            <p:nvPr/>
          </p:nvSpPr>
          <p:spPr bwMode="gray">
            <a:xfrm>
              <a:off x="3024" y="1584"/>
              <a:ext cx="2208" cy="432"/>
            </a:xfrm>
            <a:prstGeom prst="wedgeRectCallout">
              <a:avLst>
                <a:gd name="adj1" fmla="val -54074"/>
                <a:gd name="adj2" fmla="val -103241"/>
              </a:avLst>
            </a:prstGeom>
            <a:solidFill>
              <a:schemeClr val="bg1"/>
            </a:solidFill>
            <a:ln w="38100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342900" indent="-342900"/>
              <a:r>
                <a:rPr lang="zh-CN" altLang="en-US" sz="2400"/>
                <a:t>选择“统计标准</a:t>
              </a:r>
              <a:r>
                <a:rPr lang="en-US" altLang="zh-CN" sz="2400"/>
                <a:t>”</a:t>
              </a:r>
              <a:r>
                <a:rPr lang="zh-CN" altLang="en-US" sz="2400"/>
                <a:t>栏目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54872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69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pic>
        <p:nvPicPr>
          <p:cNvPr id="172036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</p:spPr>
      </p:pic>
      <p:grpSp>
        <p:nvGrpSpPr>
          <p:cNvPr id="172044" name="Group 12"/>
          <p:cNvGrpSpPr>
            <a:grpSpLocks/>
          </p:cNvGrpSpPr>
          <p:nvPr/>
        </p:nvGrpSpPr>
        <p:grpSpPr bwMode="auto">
          <a:xfrm>
            <a:off x="762000" y="4800600"/>
            <a:ext cx="6629400" cy="1066800"/>
            <a:chOff x="480" y="3024"/>
            <a:chExt cx="4176" cy="672"/>
          </a:xfrm>
        </p:grpSpPr>
        <p:sp>
          <p:nvSpPr>
            <p:cNvPr id="172040" name="Rectangle 8"/>
            <p:cNvSpPr>
              <a:spLocks noChangeArrowheads="1"/>
            </p:cNvSpPr>
            <p:nvPr/>
          </p:nvSpPr>
          <p:spPr bwMode="gray">
            <a:xfrm>
              <a:off x="480" y="3024"/>
              <a:ext cx="1056" cy="192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72042" name="AutoShape 10"/>
            <p:cNvSpPr>
              <a:spLocks noChangeArrowheads="1"/>
            </p:cNvSpPr>
            <p:nvPr/>
          </p:nvSpPr>
          <p:spPr bwMode="gray">
            <a:xfrm>
              <a:off x="1680" y="3216"/>
              <a:ext cx="2976" cy="480"/>
            </a:xfrm>
            <a:prstGeom prst="wedgeRectCallout">
              <a:avLst>
                <a:gd name="adj1" fmla="val -50704"/>
                <a:gd name="adj2" fmla="val -77083"/>
              </a:avLst>
            </a:prstGeom>
            <a:solidFill>
              <a:schemeClr val="bg1"/>
            </a:solidFill>
            <a:ln w="38100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342900" indent="-342900"/>
              <a:r>
                <a:rPr lang="zh-CN" altLang="en-US" sz="2800"/>
                <a:t>选择“统计用产品分类目录</a:t>
              </a:r>
              <a:r>
                <a:rPr lang="en-US" altLang="zh-CN" sz="2800"/>
                <a:t>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42426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72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pic>
        <p:nvPicPr>
          <p:cNvPr id="174084" name="Picture 4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085" name="Text Box 5"/>
          <p:cNvSpPr txBox="1">
            <a:spLocks noChangeArrowheads="1"/>
          </p:cNvSpPr>
          <p:nvPr/>
        </p:nvSpPr>
        <p:spPr bwMode="gray">
          <a:xfrm>
            <a:off x="1763688" y="4090987"/>
            <a:ext cx="6324600" cy="557213"/>
          </a:xfrm>
          <a:prstGeom prst="rect">
            <a:avLst/>
          </a:prstGeom>
          <a:solidFill>
            <a:schemeClr val="bg1"/>
          </a:solidFill>
          <a:ln w="38100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algn="l"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algn="l"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algn="l"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algn="l"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/>
              <a:t>在</a:t>
            </a:r>
            <a:r>
              <a:rPr lang="en-US" altLang="zh-CN"/>
              <a:t>97</a:t>
            </a:r>
            <a:r>
              <a:rPr lang="zh-CN" altLang="en-US"/>
              <a:t>个门类中寻找相关的产品目录</a:t>
            </a:r>
          </a:p>
        </p:txBody>
      </p:sp>
    </p:spTree>
    <p:extLst>
      <p:ext uri="{BB962C8B-B14F-4D97-AF65-F5344CB8AC3E}">
        <p14:creationId xmlns:p14="http://schemas.microsoft.com/office/powerpoint/2010/main" val="2746837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7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pic>
        <p:nvPicPr>
          <p:cNvPr id="188420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8421" name="Oval 5"/>
          <p:cNvSpPr>
            <a:spLocks noChangeArrowheads="1"/>
          </p:cNvSpPr>
          <p:nvPr/>
        </p:nvSpPr>
        <p:spPr bwMode="gray">
          <a:xfrm>
            <a:off x="381000" y="3124200"/>
            <a:ext cx="3429000" cy="22860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8422" name="AutoShape 6"/>
          <p:cNvSpPr>
            <a:spLocks noChangeArrowheads="1"/>
          </p:cNvSpPr>
          <p:nvPr/>
        </p:nvSpPr>
        <p:spPr bwMode="gray">
          <a:xfrm>
            <a:off x="2971800" y="4419600"/>
            <a:ext cx="5638800" cy="1371600"/>
          </a:xfrm>
          <a:prstGeom prst="wedgeRectCallout">
            <a:avLst>
              <a:gd name="adj1" fmla="val -47269"/>
              <a:gd name="adj2" fmla="val -125116"/>
            </a:avLst>
          </a:prstGeom>
          <a:solidFill>
            <a:schemeClr val="bg1"/>
          </a:solidFill>
          <a:ln w="3810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/>
            <a:r>
              <a:rPr lang="zh-CN" altLang="en-US" sz="2800"/>
              <a:t>将‘</a:t>
            </a:r>
            <a:r>
              <a:rPr lang="en-US" altLang="zh-CN" sz="2800"/>
              <a:t>4009010202’</a:t>
            </a:r>
            <a:r>
              <a:rPr lang="zh-CN" altLang="en-US" sz="2800"/>
              <a:t>填入</a:t>
            </a:r>
            <a:r>
              <a:rPr lang="en-US" altLang="zh-CN" sz="2800"/>
              <a:t>BJ110-3</a:t>
            </a:r>
            <a:r>
              <a:rPr lang="zh-CN" altLang="en-US" sz="2800"/>
              <a:t>表</a:t>
            </a:r>
            <a:r>
              <a:rPr lang="zh-CN" altLang="en-US" sz="2800" smtClean="0"/>
              <a:t>对</a:t>
            </a:r>
            <a:endParaRPr lang="en-US" altLang="zh-CN" sz="2800" smtClean="0"/>
          </a:p>
          <a:p>
            <a:pPr marL="342900" indent="-342900"/>
            <a:r>
              <a:rPr lang="zh-CN" altLang="en-US" sz="2800" smtClean="0"/>
              <a:t>应</a:t>
            </a:r>
            <a:r>
              <a:rPr lang="zh-CN" altLang="en-US" sz="2800"/>
              <a:t>的产品代码中</a:t>
            </a:r>
            <a:endParaRPr lang="en-US" altLang="zh-CN" sz="2800"/>
          </a:p>
        </p:txBody>
      </p:sp>
    </p:spTree>
    <p:extLst>
      <p:ext uri="{BB962C8B-B14F-4D97-AF65-F5344CB8AC3E}">
        <p14:creationId xmlns:p14="http://schemas.microsoft.com/office/powerpoint/2010/main" val="346326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89137"/>
            <a:ext cx="6804025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0"/>
            <a:ext cx="8229600" cy="855663"/>
          </a:xfrm>
        </p:spPr>
        <p:txBody>
          <a:bodyPr/>
          <a:lstStyle/>
          <a:p>
            <a:r>
              <a:rPr lang="zh-CN" altLang="en-US" sz="4000">
                <a:solidFill>
                  <a:srgbClr val="0000E5"/>
                </a:solidFill>
                <a:latin typeface="黑体" pitchFamily="2" charset="-122"/>
              </a:rPr>
              <a:t>三、调查表式及重点</a:t>
            </a:r>
            <a:r>
              <a:rPr lang="zh-CN" altLang="en-US" sz="4000" smtClean="0">
                <a:solidFill>
                  <a:srgbClr val="0000E5"/>
                </a:solidFill>
                <a:latin typeface="黑体" pitchFamily="2" charset="-122"/>
              </a:rPr>
              <a:t>指标</a:t>
            </a:r>
            <a:r>
              <a:rPr lang="en-US" sz="4000" smtClean="0">
                <a:solidFill>
                  <a:srgbClr val="FF0000"/>
                </a:solidFill>
                <a:latin typeface="黑体" pitchFamily="2" charset="-122"/>
              </a:rPr>
              <a:t>BJ110-3</a:t>
            </a:r>
            <a:endParaRPr lang="zh-CN" altLang="en-US" sz="4000">
              <a:solidFill>
                <a:srgbClr val="FF0000"/>
              </a:solidFill>
              <a:latin typeface="黑体" pitchFamily="2" charset="-122"/>
            </a:endParaRPr>
          </a:p>
        </p:txBody>
      </p:sp>
      <p:graphicFrame>
        <p:nvGraphicFramePr>
          <p:cNvPr id="45059" name="Group 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957039173"/>
              </p:ext>
            </p:extLst>
          </p:nvPr>
        </p:nvGraphicFramePr>
        <p:xfrm>
          <a:off x="1259632" y="1556792"/>
          <a:ext cx="5112593" cy="2231901"/>
        </p:xfrm>
        <a:graphic>
          <a:graphicData uri="http://schemas.openxmlformats.org/drawingml/2006/table">
            <a:tbl>
              <a:tblPr/>
              <a:tblGrid>
                <a:gridCol w="4373223"/>
                <a:gridCol w="739370"/>
              </a:tblGrid>
              <a:tr h="2231901">
                <a:tc>
                  <a:txBody>
                    <a:bodyPr/>
                    <a:lstStyle/>
                    <a:p>
                      <a:pPr marL="0" marR="0" lvl="0" indent="1333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90625" algn="l"/>
                        </a:tabLst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BJ110-9</a:t>
                      </a:r>
                    </a:p>
                    <a:p>
                      <a:pPr marL="0" marR="0" lvl="0" indent="1333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90625" algn="l"/>
                        </a:tabLst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工业总产值（当年价格）</a:t>
                      </a:r>
                    </a:p>
                    <a:p>
                      <a:pPr marL="0" marR="0" lvl="0" indent="1333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90625" algn="l"/>
                        </a:tabLst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工业销售产值（当年价格）</a:t>
                      </a:r>
                    </a:p>
                    <a:p>
                      <a:pPr marL="0" marR="0" lvl="0" indent="1333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90625" algn="l"/>
                        </a:tabLst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其中：出口交货值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90625" algn="l"/>
                        </a:tabLst>
                      </a:pP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90625" algn="l"/>
                        </a:tabLst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001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90625" algn="l"/>
                        </a:tabLst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003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90625" algn="l"/>
                        </a:tabLst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004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5073" name="Line 17"/>
          <p:cNvSpPr>
            <a:spLocks noChangeShapeType="1"/>
          </p:cNvSpPr>
          <p:nvPr/>
        </p:nvSpPr>
        <p:spPr bwMode="auto">
          <a:xfrm>
            <a:off x="2771800" y="4725144"/>
            <a:ext cx="160082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45203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24062" y="116632"/>
            <a:ext cx="4895874" cy="648246"/>
          </a:xfrm>
        </p:spPr>
        <p:txBody>
          <a:bodyPr/>
          <a:lstStyle/>
          <a:p>
            <a:pPr eaLnBrk="1" hangingPunct="1"/>
            <a:r>
              <a:rPr lang="zh-CN" altLang="en-US" sz="4000"/>
              <a:t>上报</a:t>
            </a:r>
            <a:r>
              <a:rPr lang="zh-CN" altLang="en-US" sz="4000" smtClean="0"/>
              <a:t>方式</a:t>
            </a:r>
            <a:endParaRPr lang="zh-CN" altLang="en-US" sz="400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99592" y="1052736"/>
            <a:ext cx="7596336" cy="7920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3200" smtClean="0">
                <a:latin typeface="+mj-ea"/>
                <a:ea typeface="+mj-ea"/>
              </a:rPr>
              <a:t>北京统计联网直报系统</a:t>
            </a:r>
            <a:r>
              <a:rPr lang="en-US" sz="3200" u="sng" smtClean="0">
                <a:latin typeface="+mj-ea"/>
                <a:ea typeface="+mj-ea"/>
                <a:hlinkClick r:id="rId2" action="ppaction://hlinkpres?slideindex=1&amp;slidetitle="/>
              </a:rPr>
              <a:t>www.bjes.gov.cn</a:t>
            </a:r>
            <a:endParaRPr lang="zh-CN" altLang="en-US" sz="3200">
              <a:latin typeface="+mj-ea"/>
              <a:ea typeface="+mj-ea"/>
            </a:endParaRPr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58566"/>
            <a:ext cx="8784976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28575" cap="flat" cmpd="sng">
                <a:solidFill>
                  <a:schemeClr val="folHlink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1" y="3032956"/>
            <a:ext cx="8424937" cy="2021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28575" cap="flat" cmpd="sng">
                <a:solidFill>
                  <a:schemeClr val="folHlink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1268760"/>
            <a:ext cx="7847013" cy="2949575"/>
          </a:xfrm>
        </p:spPr>
        <p:txBody>
          <a:bodyPr/>
          <a:lstStyle/>
          <a:p>
            <a:pPr eaLnBrk="1" hangingPunct="1"/>
            <a:r>
              <a:rPr lang="zh-CN" altLang="en-US" sz="4000">
                <a:latin typeface="黑体" pitchFamily="2" charset="-122"/>
              </a:rPr>
              <a:t/>
            </a:r>
            <a:br>
              <a:rPr lang="zh-CN" altLang="en-US" sz="4000">
                <a:latin typeface="黑体" pitchFamily="2" charset="-122"/>
              </a:rPr>
            </a:br>
            <a:r>
              <a:rPr lang="zh-CN" altLang="en-US" sz="4000">
                <a:latin typeface="黑体" pitchFamily="2" charset="-122"/>
              </a:rPr>
              <a:t> </a:t>
            </a:r>
            <a:r>
              <a:rPr lang="en-US" sz="4000">
                <a:latin typeface="黑体" pitchFamily="2" charset="-122"/>
              </a:rPr>
              <a:t>6</a:t>
            </a:r>
            <a:r>
              <a:rPr lang="zh-CN" altLang="en-US" sz="4000">
                <a:latin typeface="黑体" pitchFamily="2" charset="-122"/>
              </a:rPr>
              <a:t>.《企业科技项目情况》</a:t>
            </a:r>
            <a:br>
              <a:rPr lang="zh-CN" altLang="en-US" sz="4000">
                <a:latin typeface="黑体" pitchFamily="2" charset="-122"/>
              </a:rPr>
            </a:br>
            <a:r>
              <a:rPr lang="en-US" sz="4000">
                <a:latin typeface="黑体" pitchFamily="2" charset="-122"/>
              </a:rPr>
              <a:t/>
            </a:r>
            <a:br>
              <a:rPr lang="en-US" sz="4000">
                <a:latin typeface="黑体" pitchFamily="2" charset="-122"/>
              </a:rPr>
            </a:br>
            <a:r>
              <a:rPr lang="en-US" sz="4000" smtClean="0">
                <a:solidFill>
                  <a:srgbClr val="FF0000"/>
                </a:solidFill>
                <a:latin typeface="黑体" pitchFamily="2" charset="-122"/>
              </a:rPr>
              <a:t>BJ110-4</a:t>
            </a:r>
            <a:r>
              <a:rPr lang="zh-CN" altLang="en-US" sz="4000">
                <a:latin typeface="黑体" pitchFamily="2" charset="-122"/>
              </a:rPr>
              <a:t/>
            </a:r>
            <a:br>
              <a:rPr lang="zh-CN" altLang="en-US" sz="4000">
                <a:latin typeface="黑体" pitchFamily="2" charset="-122"/>
              </a:rPr>
            </a:br>
            <a:r>
              <a:rPr lang="zh-CN" altLang="en-US" sz="4000">
                <a:latin typeface="黑体" pitchFamily="2" charset="-122"/>
              </a:rPr>
              <a:t/>
            </a:r>
            <a:br>
              <a:rPr lang="zh-CN" altLang="en-US" sz="4000">
                <a:latin typeface="黑体" pitchFamily="2" charset="-122"/>
              </a:rPr>
            </a:br>
            <a:r>
              <a:rPr lang="zh-CN" altLang="en-US" sz="4000" smtClean="0">
                <a:latin typeface="黑体" pitchFamily="2" charset="-122"/>
              </a:rPr>
              <a:t>第</a:t>
            </a:r>
            <a:r>
              <a:rPr lang="en-US" sz="4000" smtClean="0">
                <a:latin typeface="黑体" pitchFamily="2" charset="-122"/>
              </a:rPr>
              <a:t>16</a:t>
            </a:r>
            <a:r>
              <a:rPr lang="zh-CN" altLang="en-US" sz="4000" smtClean="0">
                <a:latin typeface="黑体" pitchFamily="2" charset="-122"/>
              </a:rPr>
              <a:t>页</a:t>
            </a:r>
            <a:endParaRPr lang="zh-CN" altLang="en-US" sz="4000">
              <a:latin typeface="黑体" pitchFamily="2" charset="-122"/>
            </a:endParaRPr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1619672" y="381900"/>
            <a:ext cx="584487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4000">
                <a:solidFill>
                  <a:schemeClr val="hlink"/>
                </a:solidFill>
                <a:ea typeface="黑体" pitchFamily="2" charset="-122"/>
              </a:rPr>
              <a:t>三、调查表式及重点指标</a:t>
            </a:r>
            <a:endParaRPr lang="zh-CN" altLang="en-US" sz="40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AutoShape 2"/>
          <p:cNvSpPr>
            <a:spLocks noChangeArrowheads="1"/>
          </p:cNvSpPr>
          <p:nvPr/>
        </p:nvSpPr>
        <p:spPr bwMode="auto">
          <a:xfrm>
            <a:off x="2200274" y="1812578"/>
            <a:ext cx="4968875" cy="2691160"/>
          </a:xfrm>
          <a:prstGeom prst="roundRect">
            <a:avLst>
              <a:gd name="adj" fmla="val 8856"/>
            </a:avLst>
          </a:prstGeom>
          <a:solidFill>
            <a:schemeClr val="accent1"/>
          </a:solidFill>
          <a:ln w="38100" cmpd="sng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140000"/>
              </a:lnSpc>
            </a:pPr>
            <a:r>
              <a:rPr lang="zh-CN" altLang="en-US" sz="280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正式书面文件</a:t>
            </a:r>
          </a:p>
          <a:p>
            <a:pPr algn="ctr" eaLnBrk="1" hangingPunct="1">
              <a:lnSpc>
                <a:spcPct val="140000"/>
              </a:lnSpc>
            </a:pPr>
            <a:r>
              <a:rPr lang="zh-CN" altLang="en-US" sz="280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本年实质进展</a:t>
            </a:r>
          </a:p>
          <a:p>
            <a:pPr algn="ctr" eaLnBrk="1" hangingPunct="1">
              <a:lnSpc>
                <a:spcPct val="140000"/>
              </a:lnSpc>
            </a:pPr>
            <a:r>
              <a:rPr lang="zh-CN" altLang="en-US" sz="280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列入工作计划</a:t>
            </a:r>
          </a:p>
          <a:p>
            <a:pPr algn="ctr" eaLnBrk="1" hangingPunct="1">
              <a:lnSpc>
                <a:spcPct val="140000"/>
              </a:lnSpc>
            </a:pPr>
            <a:r>
              <a:rPr lang="zh-CN" altLang="en-US" sz="280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企业主导完成</a:t>
            </a:r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1835150" y="980728"/>
            <a:ext cx="56991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3200" dirty="0">
                <a:solidFill>
                  <a:srgbClr val="FF0000"/>
                </a:solidFill>
                <a:ea typeface="黑体" pitchFamily="2" charset="-122"/>
              </a:rPr>
              <a:t>科技</a:t>
            </a:r>
            <a:r>
              <a:rPr lang="zh-CN" altLang="en-US" sz="3200" dirty="0" smtClean="0">
                <a:solidFill>
                  <a:srgbClr val="FF0000"/>
                </a:solidFill>
                <a:ea typeface="黑体" pitchFamily="2" charset="-122"/>
              </a:rPr>
              <a:t>项目</a:t>
            </a:r>
            <a:r>
              <a:rPr lang="zh-CN" altLang="en-US" sz="3200" smtClean="0">
                <a:solidFill>
                  <a:srgbClr val="FF0000"/>
                </a:solidFill>
                <a:ea typeface="黑体" pitchFamily="2" charset="-122"/>
              </a:rPr>
              <a:t>≠日常活动</a:t>
            </a:r>
            <a:endParaRPr lang="zh-CN" altLang="en-US" sz="3200" dirty="0">
              <a:solidFill>
                <a:schemeClr val="hlink"/>
              </a:solidFill>
              <a:ea typeface="黑体" pitchFamily="2" charset="-122"/>
            </a:endParaRPr>
          </a:p>
        </p:txBody>
      </p:sp>
      <p:sp>
        <p:nvSpPr>
          <p:cNvPr id="57348" name="Text Box 3"/>
          <p:cNvSpPr txBox="1">
            <a:spLocks noChangeArrowheads="1"/>
          </p:cNvSpPr>
          <p:nvPr/>
        </p:nvSpPr>
        <p:spPr bwMode="auto">
          <a:xfrm>
            <a:off x="920415" y="411683"/>
            <a:ext cx="765145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4000" dirty="0">
                <a:solidFill>
                  <a:schemeClr val="hlink"/>
                </a:solidFill>
                <a:ea typeface="黑体" pitchFamily="2" charset="-122"/>
              </a:rPr>
              <a:t>三、调查表式及重点</a:t>
            </a:r>
            <a:r>
              <a:rPr lang="zh-CN" altLang="en-US" sz="4000" dirty="0" smtClean="0">
                <a:solidFill>
                  <a:schemeClr val="hlink"/>
                </a:solidFill>
                <a:ea typeface="黑体" pitchFamily="2" charset="-122"/>
              </a:rPr>
              <a:t>指标</a:t>
            </a:r>
            <a:r>
              <a:rPr lang="en-US" sz="4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BJ110-4</a:t>
            </a:r>
            <a:endParaRPr lang="zh-CN" altLang="en-US" sz="40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7349" name="Rectangle 6"/>
          <p:cNvSpPr>
            <a:spLocks noChangeArrowheads="1"/>
          </p:cNvSpPr>
          <p:nvPr/>
        </p:nvSpPr>
        <p:spPr bwMode="auto">
          <a:xfrm>
            <a:off x="904427" y="4797152"/>
            <a:ext cx="756056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dirty="0">
                <a:latin typeface="宋体" pitchFamily="2" charset="-122"/>
              </a:rPr>
              <a:t> </a:t>
            </a:r>
            <a:r>
              <a:rPr lang="zh-CN" altLang="en-US" sz="2800" dirty="0" smtClean="0">
                <a:latin typeface="宋体" pitchFamily="2" charset="-122"/>
              </a:rPr>
              <a:t>一般，产业化</a:t>
            </a:r>
            <a:r>
              <a:rPr lang="zh-CN" altLang="en-US" sz="2800" dirty="0">
                <a:latin typeface="宋体" pitchFamily="2" charset="-122"/>
              </a:rPr>
              <a:t>项目等不属于科技活动的项目</a:t>
            </a:r>
            <a:r>
              <a:rPr lang="en-US" sz="2800" dirty="0">
                <a:solidFill>
                  <a:srgbClr val="FF0000"/>
                </a:solidFill>
                <a:latin typeface="宋体" pitchFamily="2" charset="-122"/>
              </a:rPr>
              <a:t>×</a:t>
            </a:r>
            <a:endParaRPr lang="zh-CN" altLang="en-US" sz="2800" dirty="0">
              <a:solidFill>
                <a:srgbClr val="FF0000"/>
              </a:solidFill>
              <a:latin typeface="宋体" pitchFamily="2" charset="-122"/>
            </a:endParaRPr>
          </a:p>
          <a:p>
            <a:pPr eaLnBrk="1" hangingPunct="1"/>
            <a:r>
              <a:rPr lang="zh-CN" altLang="en-US" sz="2800" smtClean="0">
                <a:latin typeface="宋体" pitchFamily="2" charset="-122"/>
              </a:rPr>
              <a:t>委托</a:t>
            </a:r>
            <a:r>
              <a:rPr lang="zh-CN" altLang="en-US" sz="2800" dirty="0">
                <a:latin typeface="宋体" pitchFamily="2" charset="-122"/>
              </a:rPr>
              <a:t>外单位研制</a:t>
            </a:r>
            <a:r>
              <a:rPr lang="en-US" sz="2800" dirty="0">
                <a:solidFill>
                  <a:srgbClr val="FF0000"/>
                </a:solidFill>
                <a:latin typeface="宋体" pitchFamily="2" charset="-122"/>
              </a:rPr>
              <a:t>×</a:t>
            </a:r>
            <a:endParaRPr lang="zh-CN" altLang="en-US" sz="2800" dirty="0">
              <a:solidFill>
                <a:srgbClr val="FF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  <p:bldP spid="57347" grpId="0"/>
      <p:bldP spid="57349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720340" y="286038"/>
            <a:ext cx="7847781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4000">
                <a:solidFill>
                  <a:srgbClr val="0099CC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400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三、调查表式及重点</a:t>
            </a:r>
            <a:r>
              <a:rPr lang="zh-CN" altLang="en-US" sz="40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指标</a:t>
            </a:r>
            <a:r>
              <a:rPr lang="en-US" sz="40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BJ110-4</a:t>
            </a:r>
            <a:endParaRPr lang="en-US" sz="400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58372" name="AutoShape 2"/>
          <p:cNvSpPr>
            <a:spLocks noChangeArrowheads="1"/>
          </p:cNvSpPr>
          <p:nvPr/>
        </p:nvSpPr>
        <p:spPr bwMode="auto">
          <a:xfrm>
            <a:off x="1547813" y="1341438"/>
            <a:ext cx="6192837" cy="2592387"/>
          </a:xfrm>
          <a:prstGeom prst="roundRect">
            <a:avLst>
              <a:gd name="adj" fmla="val 8856"/>
            </a:avLst>
          </a:prstGeom>
          <a:solidFill>
            <a:schemeClr val="accent1"/>
          </a:solidFill>
          <a:ln w="38100" cmpd="sng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zh-CN" altLang="en-US" sz="280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 以前年份立项，</a:t>
            </a:r>
            <a:r>
              <a:rPr lang="en-US" sz="2800" smtClean="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201</a:t>
            </a:r>
            <a:r>
              <a:rPr lang="en-US" altLang="zh-CN" sz="2800" smtClean="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800" smtClean="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年</a:t>
            </a:r>
            <a:r>
              <a:rPr lang="zh-CN" altLang="en-US" sz="280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继续进行；</a:t>
            </a:r>
            <a:br>
              <a:rPr lang="zh-CN" altLang="en-US" sz="280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</a:br>
            <a:r>
              <a:rPr lang="zh-CN" altLang="en-US" sz="280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sz="2800" smtClean="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201</a:t>
            </a:r>
            <a:r>
              <a:rPr lang="en-US" altLang="zh-CN" sz="2800" smtClean="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800" smtClean="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年</a:t>
            </a:r>
            <a:r>
              <a:rPr lang="zh-CN" altLang="en-US" sz="280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立项并进行研制；</a:t>
            </a:r>
          </a:p>
          <a:p>
            <a:pPr eaLnBrk="1" hangingPunct="1"/>
            <a:r>
              <a:rPr lang="en-US" sz="280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sz="2800" smtClean="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201</a:t>
            </a:r>
            <a:r>
              <a:rPr lang="en-US" altLang="zh-CN" sz="2800" smtClean="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800" smtClean="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年</a:t>
            </a:r>
            <a:r>
              <a:rPr lang="zh-CN" altLang="en-US" sz="280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完成；</a:t>
            </a:r>
            <a:br>
              <a:rPr lang="zh-CN" altLang="en-US" sz="280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</a:br>
            <a:r>
              <a:rPr lang="zh-CN" altLang="en-US" sz="280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sz="2800" smtClean="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201</a:t>
            </a:r>
            <a:r>
              <a:rPr lang="en-US" altLang="zh-CN" sz="2800" smtClean="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800" smtClean="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年</a:t>
            </a:r>
            <a:r>
              <a:rPr lang="zh-CN" altLang="en-US" sz="2800">
                <a:solidFill>
                  <a:srgbClr val="006600"/>
                </a:solidFill>
                <a:latin typeface="华文中宋" pitchFamily="2" charset="-122"/>
                <a:ea typeface="华文中宋" pitchFamily="2" charset="-122"/>
              </a:rPr>
              <a:t>失败项目</a:t>
            </a:r>
            <a:r>
              <a:rPr lang="zh-CN" altLang="en-US" sz="2800">
                <a:solidFill>
                  <a:schemeClr val="accent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；</a:t>
            </a: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 rot="1712341">
            <a:off x="6661150" y="1341438"/>
            <a:ext cx="1527175" cy="469900"/>
          </a:xfrm>
          <a:prstGeom prst="rect">
            <a:avLst/>
          </a:prstGeom>
          <a:solidFill>
            <a:schemeClr val="bg1"/>
          </a:solidFill>
          <a:ln w="38100" cmpd="sng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1"/>
          <a:lstStyle/>
          <a:p>
            <a:pPr algn="ctr">
              <a:buClr>
                <a:schemeClr val="bg2"/>
              </a:buClr>
              <a:buFont typeface="Wingdings" pitchFamily="2" charset="2"/>
              <a:buNone/>
            </a:pPr>
            <a:r>
              <a:rPr lang="zh-CN" altLang="en-US" sz="24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包   括</a:t>
            </a:r>
          </a:p>
        </p:txBody>
      </p:sp>
      <p:sp>
        <p:nvSpPr>
          <p:cNvPr id="2" name="矩形 1"/>
          <p:cNvSpPr/>
          <p:nvPr/>
        </p:nvSpPr>
        <p:spPr>
          <a:xfrm>
            <a:off x="1475656" y="4365104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8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填报全部符合条件项目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4"/>
          <p:cNvSpPr>
            <a:spLocks noChangeArrowheads="1"/>
          </p:cNvSpPr>
          <p:nvPr/>
        </p:nvSpPr>
        <p:spPr bwMode="auto">
          <a:xfrm>
            <a:off x="828675" y="1054100"/>
            <a:ext cx="7632700" cy="42481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7A997A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zh-CN" altLang="en-US">
              <a:solidFill>
                <a:schemeClr val="hlink"/>
              </a:solidFill>
              <a:sym typeface="Arial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zh-CN" altLang="en-US" sz="2800">
              <a:solidFill>
                <a:schemeClr val="hlink"/>
              </a:solidFill>
              <a:latin typeface="宋体" pitchFamily="2" charset="-122"/>
            </a:endParaRPr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2051050" y="47625"/>
            <a:ext cx="61638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3200">
                <a:solidFill>
                  <a:schemeClr val="hlink"/>
                </a:solidFill>
                <a:ea typeface="黑体" pitchFamily="2" charset="-122"/>
              </a:rPr>
              <a:t>三、调查表式及重点</a:t>
            </a:r>
            <a:r>
              <a:rPr lang="zh-CN" altLang="en-US" sz="3200" smtClean="0">
                <a:solidFill>
                  <a:schemeClr val="hlink"/>
                </a:solidFill>
                <a:ea typeface="黑体" pitchFamily="2" charset="-122"/>
              </a:rPr>
              <a:t>指标</a:t>
            </a:r>
            <a:r>
              <a:rPr lang="en-US" sz="32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BJ110-4</a:t>
            </a:r>
            <a:endParaRPr lang="zh-CN" altLang="en-US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981075"/>
            <a:ext cx="10367963" cy="117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93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2492375"/>
            <a:ext cx="1007586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939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3068638"/>
            <a:ext cx="6318250" cy="187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Group 2"/>
          <p:cNvGrpSpPr>
            <a:grpSpLocks/>
          </p:cNvGrpSpPr>
          <p:nvPr/>
        </p:nvGrpSpPr>
        <p:grpSpPr bwMode="auto">
          <a:xfrm>
            <a:off x="0" y="-93663"/>
            <a:ext cx="9144000" cy="6791326"/>
            <a:chOff x="0" y="0"/>
            <a:chExt cx="14400" cy="10704"/>
          </a:xfrm>
        </p:grpSpPr>
        <p:pic>
          <p:nvPicPr>
            <p:cNvPr id="65539" name="Picture 3" descr="未命名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400" cy="107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540" name="Text Box 4"/>
            <p:cNvSpPr txBox="1">
              <a:spLocks noChangeArrowheads="1"/>
            </p:cNvSpPr>
            <p:nvPr/>
          </p:nvSpPr>
          <p:spPr bwMode="auto">
            <a:xfrm>
              <a:off x="2663" y="4719"/>
              <a:ext cx="10999" cy="4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/>
                <a:t> </a:t>
              </a:r>
            </a:p>
          </p:txBody>
        </p:sp>
      </p:grpSp>
      <p:sp>
        <p:nvSpPr>
          <p:cNvPr id="65541" name="AutoShape 5"/>
          <p:cNvSpPr>
            <a:spLocks noChangeArrowheads="1"/>
          </p:cNvSpPr>
          <p:nvPr/>
        </p:nvSpPr>
        <p:spPr bwMode="auto">
          <a:xfrm>
            <a:off x="539750" y="1989138"/>
            <a:ext cx="1008063" cy="863600"/>
          </a:xfrm>
          <a:prstGeom prst="roundRect">
            <a:avLst>
              <a:gd name="adj" fmla="val 16667"/>
            </a:avLst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179388" y="3429000"/>
            <a:ext cx="8964612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/>
            <a:endParaRPr lang="en-US" sz="24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5543" name="AutoShape 7"/>
          <p:cNvSpPr>
            <a:spLocks noChangeArrowheads="1"/>
          </p:cNvSpPr>
          <p:nvPr/>
        </p:nvSpPr>
        <p:spPr bwMode="auto">
          <a:xfrm>
            <a:off x="323850" y="3429000"/>
            <a:ext cx="8640763" cy="18732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sng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lang="en-US" sz="2400"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2400">
                <a:latin typeface="黑体" pitchFamily="2" charset="-122"/>
                <a:ea typeface="黑体" pitchFamily="2" charset="-122"/>
              </a:rPr>
              <a:t>按企业科技项目的</a:t>
            </a:r>
            <a:r>
              <a:rPr lang="zh-CN" altLang="en-US" sz="24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立项计划书</a:t>
            </a:r>
            <a:r>
              <a:rPr lang="zh-CN" altLang="en-US" sz="2400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24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项目任务书</a:t>
            </a:r>
            <a:r>
              <a:rPr lang="zh-CN" altLang="en-US" sz="2400">
                <a:latin typeface="黑体" pitchFamily="2" charset="-122"/>
                <a:ea typeface="黑体" pitchFamily="2" charset="-122"/>
              </a:rPr>
              <a:t>或</a:t>
            </a:r>
            <a:r>
              <a:rPr lang="zh-CN" altLang="en-US" sz="24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项目合同书</a:t>
            </a:r>
            <a:r>
              <a:rPr lang="zh-CN" altLang="en-US" sz="2400">
                <a:latin typeface="黑体" pitchFamily="2" charset="-122"/>
                <a:ea typeface="黑体" pitchFamily="2" charset="-122"/>
              </a:rPr>
              <a:t>等</a:t>
            </a:r>
          </a:p>
          <a:p>
            <a:pPr eaLnBrk="1" hangingPunct="1"/>
            <a:r>
              <a:rPr lang="zh-CN" altLang="en-US" sz="2400">
                <a:latin typeface="黑体" pitchFamily="2" charset="-122"/>
                <a:ea typeface="黑体" pitchFamily="2" charset="-122"/>
              </a:rPr>
              <a:t>  有关相立项资料中确定的项目名称填写；</a:t>
            </a:r>
          </a:p>
          <a:p>
            <a:pPr eaLnBrk="1" hangingPunct="1"/>
            <a:r>
              <a:rPr lang="en-US" sz="2400"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24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不能</a:t>
            </a:r>
            <a:r>
              <a:rPr lang="zh-CN" altLang="en-US" sz="2400">
                <a:latin typeface="黑体" pitchFamily="2" charset="-122"/>
                <a:ea typeface="黑体" pitchFamily="2" charset="-122"/>
              </a:rPr>
              <a:t>只填写“项目</a:t>
            </a:r>
            <a:r>
              <a:rPr lang="en-US" sz="2400">
                <a:latin typeface="黑体" pitchFamily="2" charset="-122"/>
                <a:ea typeface="黑体" pitchFamily="2" charset="-122"/>
              </a:rPr>
              <a:t>1”</a:t>
            </a:r>
            <a:r>
              <a:rPr lang="zh-CN" altLang="en-US" sz="2400">
                <a:latin typeface="黑体" pitchFamily="2" charset="-122"/>
                <a:ea typeface="黑体" pitchFamily="2" charset="-122"/>
              </a:rPr>
              <a:t>或“项目</a:t>
            </a:r>
            <a:r>
              <a:rPr lang="en-US" sz="2400">
                <a:latin typeface="黑体" pitchFamily="2" charset="-122"/>
                <a:ea typeface="黑体" pitchFamily="2" charset="-122"/>
              </a:rPr>
              <a:t>A”</a:t>
            </a:r>
            <a:r>
              <a:rPr lang="zh-CN" altLang="en-US" sz="2400">
                <a:latin typeface="黑体" pitchFamily="2" charset="-122"/>
                <a:ea typeface="黑体" pitchFamily="2" charset="-122"/>
              </a:rPr>
              <a:t>；</a:t>
            </a:r>
          </a:p>
          <a:p>
            <a:pPr eaLnBrk="1" hangingPunct="1"/>
            <a:r>
              <a:rPr lang="en-US" sz="2400"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2400">
                <a:latin typeface="黑体" pitchFamily="2" charset="-122"/>
                <a:ea typeface="黑体" pitchFamily="2" charset="-122"/>
              </a:rPr>
              <a:t>项目名称不能重复。</a:t>
            </a:r>
          </a:p>
        </p:txBody>
      </p:sp>
      <p:sp>
        <p:nvSpPr>
          <p:cNvPr id="65544" name="Rectangle 8"/>
          <p:cNvSpPr>
            <a:spLocks noChangeArrowheads="1"/>
          </p:cNvSpPr>
          <p:nvPr/>
        </p:nvSpPr>
        <p:spPr bwMode="auto">
          <a:xfrm>
            <a:off x="0" y="-95250"/>
            <a:ext cx="9144000" cy="20843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/>
            <a:r>
              <a:rPr lang="zh-CN" altLang="en-US" sz="3200">
                <a:solidFill>
                  <a:srgbClr val="0099CC"/>
                </a:solidFill>
                <a:latin typeface="黑体" pitchFamily="2" charset="-122"/>
                <a:ea typeface="黑体" pitchFamily="2" charset="-122"/>
              </a:rPr>
              <a:t> </a:t>
            </a:r>
            <a:br>
              <a:rPr lang="zh-CN" altLang="en-US" sz="3200">
                <a:solidFill>
                  <a:srgbClr val="0099CC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400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三、调查表式及重点</a:t>
            </a:r>
            <a:r>
              <a:rPr lang="zh-CN" altLang="en-US" sz="40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指标</a:t>
            </a:r>
            <a:r>
              <a:rPr lang="en-US" sz="40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BJ110-4</a:t>
            </a:r>
            <a:endParaRPr lang="en-US" sz="400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 animBg="1" autoUpdateAnimBg="0"/>
      <p:bldP spid="65543" grpId="0" bldLvl="0" animBg="1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547813" y="1557338"/>
            <a:ext cx="6897687" cy="4525962"/>
          </a:xfrm>
        </p:spPr>
        <p:txBody>
          <a:bodyPr/>
          <a:lstStyle/>
          <a:p>
            <a:pPr eaLnBrk="1" hangingPunct="1"/>
            <a:r>
              <a:rPr lang="zh-CN" altLang="en-US">
                <a:latin typeface="黑体" pitchFamily="2" charset="-122"/>
                <a:ea typeface="黑体" pitchFamily="2" charset="-122"/>
              </a:rPr>
              <a:t>项目来源 </a:t>
            </a:r>
            <a:r>
              <a:rPr lang="en-US">
                <a:latin typeface="黑体" pitchFamily="2" charset="-122"/>
                <a:ea typeface="黑体" pitchFamily="2" charset="-122"/>
              </a:rPr>
              <a:t>1</a:t>
            </a:r>
          </a:p>
          <a:p>
            <a:pPr eaLnBrk="1" hangingPunct="1"/>
            <a:r>
              <a:rPr lang="zh-CN" altLang="en-US">
                <a:latin typeface="黑体" pitchFamily="2" charset="-122"/>
                <a:ea typeface="黑体" pitchFamily="2" charset="-122"/>
              </a:rPr>
              <a:t>项目合作形式2</a:t>
            </a:r>
          </a:p>
          <a:p>
            <a:pPr eaLnBrk="1" hangingPunct="1"/>
            <a:r>
              <a:rPr lang="zh-CN" altLang="en-US">
                <a:latin typeface="黑体" pitchFamily="2" charset="-122"/>
                <a:ea typeface="黑体" pitchFamily="2" charset="-122"/>
              </a:rPr>
              <a:t>项目成果形式 3</a:t>
            </a:r>
          </a:p>
          <a:p>
            <a:pPr eaLnBrk="1" hangingPunct="1"/>
            <a:r>
              <a:rPr lang="zh-CN" altLang="en-US">
                <a:latin typeface="黑体" pitchFamily="2" charset="-122"/>
                <a:ea typeface="黑体" pitchFamily="2" charset="-122"/>
              </a:rPr>
              <a:t>项目技术经济目标4</a:t>
            </a:r>
          </a:p>
          <a:p>
            <a:pPr eaLnBrk="1" hangingPunct="1"/>
            <a:r>
              <a:rPr lang="zh-CN" altLang="en-US">
                <a:latin typeface="黑体" pitchFamily="2" charset="-122"/>
                <a:ea typeface="黑体" pitchFamily="2" charset="-122"/>
              </a:rPr>
              <a:t>跨年项目所处进展阶段 7</a:t>
            </a:r>
          </a:p>
        </p:txBody>
      </p:sp>
      <p:sp>
        <p:nvSpPr>
          <p:cNvPr id="66563" name="AutoShape 3"/>
          <p:cNvSpPr>
            <a:spLocks noChangeArrowheads="1"/>
          </p:cNvSpPr>
          <p:nvPr/>
        </p:nvSpPr>
        <p:spPr bwMode="auto">
          <a:xfrm>
            <a:off x="4787900" y="1196975"/>
            <a:ext cx="3419475" cy="2663825"/>
          </a:xfrm>
          <a:prstGeom prst="irregularSeal2">
            <a:avLst/>
          </a:prstGeom>
          <a:noFill/>
          <a:ln w="57150" cmpd="sng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800">
                <a:solidFill>
                  <a:srgbClr val="FF0000"/>
                </a:solidFill>
              </a:rPr>
              <a:t>双击填报</a:t>
            </a: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706593" y="577471"/>
            <a:ext cx="7967915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4000">
                <a:solidFill>
                  <a:srgbClr val="0099CC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400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三、调查表式及重点</a:t>
            </a:r>
            <a:r>
              <a:rPr lang="zh-CN" altLang="en-US" sz="40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指标</a:t>
            </a:r>
            <a:r>
              <a:rPr lang="en-US" sz="40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BJ110-4</a:t>
            </a:r>
            <a:endParaRPr lang="en-US" sz="400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6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6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65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animBg="1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3"/>
          <p:cNvSpPr>
            <a:spLocks noChangeArrowheads="1"/>
          </p:cNvSpPr>
          <p:nvPr/>
        </p:nvSpPr>
        <p:spPr bwMode="auto">
          <a:xfrm>
            <a:off x="828675" y="3573463"/>
            <a:ext cx="7416800" cy="172878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7A997A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zh-CN" altLang="en-US" sz="2800">
                <a:latin typeface="黑体" pitchFamily="2" charset="-122"/>
                <a:ea typeface="黑体" pitchFamily="2" charset="-122"/>
              </a:rPr>
              <a:t>    </a:t>
            </a:r>
          </a:p>
          <a:p>
            <a:pPr algn="ctr">
              <a:lnSpc>
                <a:spcPct val="120000"/>
              </a:lnSpc>
            </a:pPr>
            <a:r>
              <a:rPr lang="zh-CN" altLang="en-US" sz="2800">
                <a:latin typeface="黑体" pitchFamily="2" charset="-122"/>
                <a:ea typeface="黑体" pitchFamily="2" charset="-122"/>
              </a:rPr>
              <a:t>选择目录时尽量避免选择“其他”</a:t>
            </a:r>
          </a:p>
          <a:p>
            <a:pPr algn="ctr">
              <a:lnSpc>
                <a:spcPct val="120000"/>
              </a:lnSpc>
            </a:pPr>
            <a:r>
              <a:rPr lang="zh-CN" altLang="en-US" sz="2800">
                <a:latin typeface="黑体" pitchFamily="2" charset="-122"/>
                <a:ea typeface="黑体" pitchFamily="2" charset="-122"/>
              </a:rPr>
              <a:t>    </a:t>
            </a:r>
          </a:p>
        </p:txBody>
      </p:sp>
      <p:graphicFrame>
        <p:nvGraphicFramePr>
          <p:cNvPr id="6963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777664"/>
              </p:ext>
            </p:extLst>
          </p:nvPr>
        </p:nvGraphicFramePr>
        <p:xfrm>
          <a:off x="828675" y="1484313"/>
          <a:ext cx="7559675" cy="2310575"/>
        </p:xfrm>
        <a:graphic>
          <a:graphicData uri="http://schemas.openxmlformats.org/drawingml/2006/table">
            <a:tbl>
              <a:tblPr/>
              <a:tblGrid>
                <a:gridCol w="2200275"/>
                <a:gridCol w="1758950"/>
                <a:gridCol w="1800225"/>
                <a:gridCol w="1800225"/>
              </a:tblGrid>
              <a:tr h="895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项目来源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项目合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作形式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项目成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果形式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项目技术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经济目标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1</a:t>
                      </a:r>
                    </a:p>
                  </a:txBody>
                  <a:tcPr marT="45649" marB="4564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2</a:t>
                      </a:r>
                    </a:p>
                  </a:txBody>
                  <a:tcPr marT="45649" marB="4564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3</a:t>
                      </a:r>
                    </a:p>
                  </a:txBody>
                  <a:tcPr marT="45649" marB="4564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4</a:t>
                      </a:r>
                    </a:p>
                  </a:txBody>
                  <a:tcPr marT="45649" marB="4564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064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6.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其他科技项目</a:t>
                      </a:r>
                    </a:p>
                  </a:txBody>
                  <a:tcPr marL="14605" marR="14605" marT="28575" marB="285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7.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其  他</a:t>
                      </a:r>
                    </a:p>
                  </a:txBody>
                  <a:tcPr marL="14605" marR="14605" marT="28575" marB="285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10.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其  他</a:t>
                      </a:r>
                    </a:p>
                  </a:txBody>
                  <a:tcPr marL="14605" marR="14605" marT="28575" marB="285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9.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其  他</a:t>
                      </a:r>
                    </a:p>
                  </a:txBody>
                  <a:tcPr marL="14605" marR="14605" marT="28575" marB="285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9657" name="Text Box 3"/>
          <p:cNvSpPr txBox="1">
            <a:spLocks noChangeArrowheads="1"/>
          </p:cNvSpPr>
          <p:nvPr/>
        </p:nvSpPr>
        <p:spPr bwMode="auto">
          <a:xfrm>
            <a:off x="839340" y="353943"/>
            <a:ext cx="765145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4000" dirty="0">
                <a:solidFill>
                  <a:schemeClr val="hlink"/>
                </a:solidFill>
                <a:ea typeface="黑体" pitchFamily="2" charset="-122"/>
              </a:rPr>
              <a:t>三、调查表式及重点</a:t>
            </a:r>
            <a:r>
              <a:rPr lang="zh-CN" altLang="en-US" sz="4000" dirty="0" smtClean="0">
                <a:solidFill>
                  <a:schemeClr val="hlink"/>
                </a:solidFill>
                <a:ea typeface="黑体" pitchFamily="2" charset="-122"/>
              </a:rPr>
              <a:t>指标</a:t>
            </a:r>
            <a:r>
              <a:rPr lang="en-US" sz="4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BJ110-4</a:t>
            </a:r>
            <a:endParaRPr lang="zh-CN" altLang="en-US" sz="40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grpSp>
        <p:nvGrpSpPr>
          <p:cNvPr id="73731" name="Group 3"/>
          <p:cNvGrpSpPr>
            <a:grpSpLocks/>
          </p:cNvGrpSpPr>
          <p:nvPr/>
        </p:nvGrpSpPr>
        <p:grpSpPr bwMode="auto">
          <a:xfrm>
            <a:off x="-30163" y="-596900"/>
            <a:ext cx="9137651" cy="6791959"/>
            <a:chOff x="0" y="0"/>
            <a:chExt cx="14400" cy="10705"/>
          </a:xfrm>
        </p:grpSpPr>
        <p:pic>
          <p:nvPicPr>
            <p:cNvPr id="73732" name="Picture 4" descr="未命名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400" cy="10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733" name="Rectangle 5"/>
            <p:cNvSpPr>
              <a:spLocks noChangeArrowheads="1"/>
            </p:cNvSpPr>
            <p:nvPr/>
          </p:nvSpPr>
          <p:spPr bwMode="auto">
            <a:xfrm>
              <a:off x="2722" y="4763"/>
              <a:ext cx="11340" cy="3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tIns="0" bIns="0">
              <a:spAutoFit/>
            </a:bodyPr>
            <a:lstStyle/>
            <a:p>
              <a:pPr algn="ctr" eaLnBrk="1" hangingPunct="1"/>
              <a:r>
                <a:rPr lang="zh-CN" altLang="en-US" sz="900">
                  <a:latin typeface="楷体_GB2312" pitchFamily="49" charset="-122"/>
                </a:rPr>
                <a:t>                                                              </a:t>
              </a:r>
              <a:r>
                <a:rPr lang="zh-CN" altLang="en-US" sz="900" smtClean="0">
                  <a:latin typeface="楷体_GB2312" pitchFamily="49" charset="-122"/>
                </a:rPr>
                <a:t>            </a:t>
              </a:r>
              <a:r>
                <a:rPr lang="zh-CN" altLang="en-US" sz="1400" smtClean="0">
                  <a:latin typeface="宋体" pitchFamily="2" charset="-122"/>
                </a:rPr>
                <a:t>8       </a:t>
              </a:r>
              <a:r>
                <a:rPr lang="en-US" altLang="zh-CN" sz="1400" smtClean="0">
                  <a:latin typeface="宋体" pitchFamily="2" charset="-122"/>
                </a:rPr>
                <a:t>9</a:t>
              </a:r>
              <a:endParaRPr lang="zh-CN" altLang="en-US" sz="1400">
                <a:latin typeface="宋体" pitchFamily="2" charset="-122"/>
              </a:endParaRPr>
            </a:p>
          </p:txBody>
        </p:sp>
      </p:grpSp>
      <p:sp>
        <p:nvSpPr>
          <p:cNvPr id="73734" name="AutoShape 6"/>
          <p:cNvSpPr>
            <a:spLocks noChangeArrowheads="1"/>
          </p:cNvSpPr>
          <p:nvPr/>
        </p:nvSpPr>
        <p:spPr bwMode="auto">
          <a:xfrm>
            <a:off x="6661150" y="1484313"/>
            <a:ext cx="1511250" cy="863600"/>
          </a:xfrm>
          <a:prstGeom prst="flowChartAlternateProcess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-30163" y="-596900"/>
            <a:ext cx="9137651" cy="20812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/>
            <a:r>
              <a:rPr lang="zh-CN" altLang="en-US" sz="4000" dirty="0">
                <a:solidFill>
                  <a:srgbClr val="0099CC"/>
                </a:solidFill>
                <a:latin typeface="黑体" pitchFamily="2" charset="-122"/>
                <a:ea typeface="黑体" pitchFamily="2" charset="-122"/>
              </a:rPr>
              <a:t> </a:t>
            </a:r>
            <a:br>
              <a:rPr lang="zh-CN" altLang="en-US" sz="4000" dirty="0">
                <a:solidFill>
                  <a:srgbClr val="0099CC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4000" dirty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三、调查表式及重点</a:t>
            </a:r>
            <a:r>
              <a:rPr lang="zh-CN" altLang="en-US" sz="4000" dirty="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指标</a:t>
            </a:r>
            <a:r>
              <a:rPr lang="en-US" sz="4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BJ110-4</a:t>
            </a:r>
            <a:endParaRPr lang="en-US" sz="4000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48064" y="2982724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人不可分，时间可分</a:t>
            </a:r>
            <a:endParaRPr lang="zh-CN" altLang="en-US" sz="28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4" grpId="0" animBg="1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78" name="Group 2"/>
          <p:cNvGrpSpPr>
            <a:grpSpLocks/>
          </p:cNvGrpSpPr>
          <p:nvPr/>
        </p:nvGrpSpPr>
        <p:grpSpPr bwMode="auto">
          <a:xfrm>
            <a:off x="-30163" y="-20638"/>
            <a:ext cx="9137651" cy="6791326"/>
            <a:chOff x="0" y="0"/>
            <a:chExt cx="9140826" cy="6794501"/>
          </a:xfrm>
        </p:grpSpPr>
        <p:pic>
          <p:nvPicPr>
            <p:cNvPr id="75779" name="Picture 4" descr="未命名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0826" cy="6794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5780" name="Rectangle 9"/>
            <p:cNvSpPr>
              <a:spLocks noChangeArrowheads="1"/>
            </p:cNvSpPr>
            <p:nvPr/>
          </p:nvSpPr>
          <p:spPr bwMode="auto">
            <a:xfrm>
              <a:off x="1725613" y="3021013"/>
              <a:ext cx="7200900" cy="212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tIns="0" bIns="0">
              <a:spAutoFit/>
            </a:bodyPr>
            <a:lstStyle/>
            <a:p>
              <a:pPr eaLnBrk="1" hangingPunct="1"/>
              <a:r>
                <a:rPr lang="zh-CN" altLang="en-US" sz="1400">
                  <a:latin typeface="楷体_GB2312" pitchFamily="49" charset="-122"/>
                </a:rPr>
                <a:t>                                                           </a:t>
              </a:r>
              <a:r>
                <a:rPr lang="zh-CN" altLang="en-US" sz="1200">
                  <a:latin typeface="宋体" pitchFamily="2" charset="-122"/>
                </a:rPr>
                <a:t>8         9</a:t>
              </a:r>
            </a:p>
          </p:txBody>
        </p:sp>
      </p:grpSp>
      <p:sp>
        <p:nvSpPr>
          <p:cNvPr id="7578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zh-CN">
              <a:ea typeface="宋体" pitchFamily="2" charset="-122"/>
            </a:endParaRPr>
          </a:p>
        </p:txBody>
      </p:sp>
      <p:sp>
        <p:nvSpPr>
          <p:cNvPr id="7578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75783" name="Rectangle 5"/>
          <p:cNvSpPr>
            <a:spLocks noChangeArrowheads="1"/>
          </p:cNvSpPr>
          <p:nvPr/>
        </p:nvSpPr>
        <p:spPr bwMode="auto">
          <a:xfrm>
            <a:off x="-28575" y="-322375"/>
            <a:ext cx="9209088" cy="250530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zh-CN" altLang="en-US" sz="28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举 例：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>
                <a:latin typeface="黑体" pitchFamily="2" charset="-122"/>
                <a:ea typeface="黑体" pitchFamily="2" charset="-122"/>
              </a:rPr>
              <a:t>某企业研究人员李某，</a:t>
            </a:r>
            <a:r>
              <a:rPr lang="en-US" sz="2800" smtClean="0">
                <a:latin typeface="黑体" pitchFamily="2" charset="-122"/>
                <a:ea typeface="黑体" pitchFamily="2" charset="-122"/>
              </a:rPr>
              <a:t>201</a:t>
            </a:r>
            <a:r>
              <a:rPr lang="en-US" altLang="zh-CN" sz="2800" smtClean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2800" smtClean="0">
                <a:latin typeface="黑体" pitchFamily="2" charset="-122"/>
                <a:ea typeface="黑体" pitchFamily="2" charset="-122"/>
              </a:rPr>
              <a:t>年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全年</a:t>
            </a:r>
            <a:r>
              <a:rPr lang="zh-CN" altLang="en-US" sz="280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分别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参与甲、乙、丙     </a:t>
            </a:r>
            <a:r>
              <a:rPr lang="en-US" sz="280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280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个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项目的研究工作，花在三个项目上时间分别为</a:t>
            </a:r>
            <a:r>
              <a:rPr lang="en-US" sz="280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个月、</a:t>
            </a:r>
            <a:r>
              <a:rPr lang="en-US" sz="2800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个月和</a:t>
            </a:r>
            <a:r>
              <a:rPr lang="en-US" sz="280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个月。</a:t>
            </a:r>
            <a:endParaRPr lang="zh-CN" altLang="en-US" sz="2800">
              <a:solidFill>
                <a:srgbClr val="1852A8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5784" name="Text Box 6"/>
          <p:cNvSpPr txBox="1">
            <a:spLocks noChangeArrowheads="1"/>
          </p:cNvSpPr>
          <p:nvPr/>
        </p:nvSpPr>
        <p:spPr bwMode="auto">
          <a:xfrm>
            <a:off x="395288" y="3500438"/>
            <a:ext cx="1295400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55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hlink"/>
                </a:solidFill>
                <a:latin typeface="+mj-ea"/>
                <a:ea typeface="+mj-ea"/>
              </a:rPr>
              <a:t>甲项目</a:t>
            </a:r>
          </a:p>
          <a:p>
            <a:pPr algn="ctr" eaLnBrk="1" hangingPunct="1">
              <a:lnSpc>
                <a:spcPct val="55000"/>
              </a:lnSpc>
              <a:spcBef>
                <a:spcPct val="50000"/>
              </a:spcBef>
            </a:pPr>
            <a:endParaRPr lang="zh-CN" altLang="en-US" sz="2800" dirty="0">
              <a:solidFill>
                <a:schemeClr val="hlink"/>
              </a:solidFill>
              <a:latin typeface="+mj-ea"/>
              <a:ea typeface="+mj-ea"/>
            </a:endParaRPr>
          </a:p>
          <a:p>
            <a:pPr algn="ctr" eaLnBrk="1" hangingPunct="1">
              <a:lnSpc>
                <a:spcPct val="55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hlink"/>
                </a:solidFill>
                <a:latin typeface="+mj-ea"/>
                <a:ea typeface="+mj-ea"/>
              </a:rPr>
              <a:t>乙项目</a:t>
            </a:r>
          </a:p>
          <a:p>
            <a:pPr algn="ctr" eaLnBrk="1" hangingPunct="1">
              <a:lnSpc>
                <a:spcPct val="55000"/>
              </a:lnSpc>
              <a:spcBef>
                <a:spcPct val="50000"/>
              </a:spcBef>
            </a:pPr>
            <a:endParaRPr lang="zh-CN" altLang="en-US" sz="2800" dirty="0">
              <a:solidFill>
                <a:schemeClr val="hlink"/>
              </a:solidFill>
              <a:latin typeface="+mj-ea"/>
              <a:ea typeface="+mj-ea"/>
            </a:endParaRPr>
          </a:p>
          <a:p>
            <a:pPr algn="ctr" eaLnBrk="1" hangingPunct="1">
              <a:lnSpc>
                <a:spcPct val="55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hlink"/>
                </a:solidFill>
                <a:latin typeface="+mj-ea"/>
                <a:ea typeface="+mj-ea"/>
              </a:rPr>
              <a:t>丙项目                                                              </a:t>
            </a:r>
          </a:p>
        </p:txBody>
      </p:sp>
      <p:sp>
        <p:nvSpPr>
          <p:cNvPr id="75785" name="Rectangle 7"/>
          <p:cNvSpPr>
            <a:spLocks noChangeArrowheads="1"/>
          </p:cNvSpPr>
          <p:nvPr/>
        </p:nvSpPr>
        <p:spPr bwMode="auto">
          <a:xfrm>
            <a:off x="6804025" y="3357563"/>
            <a:ext cx="647700" cy="223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28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0</a:t>
            </a:r>
          </a:p>
          <a:p>
            <a:pPr algn="ctr" eaLnBrk="1" hangingPunct="1"/>
            <a:r>
              <a:rPr lang="en-US" sz="28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 algn="ctr" eaLnBrk="1" hangingPunct="1"/>
            <a:r>
              <a:rPr lang="en-US" sz="28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</a:p>
          <a:p>
            <a:pPr algn="ctr" eaLnBrk="1" hangingPunct="1"/>
            <a:endParaRPr lang="en-US" sz="280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 eaLnBrk="1" hangingPunct="1"/>
            <a:r>
              <a:rPr lang="en-US" sz="28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0</a:t>
            </a:r>
          </a:p>
        </p:txBody>
      </p:sp>
      <p:sp>
        <p:nvSpPr>
          <p:cNvPr id="75786" name="Rectangle 8"/>
          <p:cNvSpPr>
            <a:spLocks noChangeArrowheads="1"/>
          </p:cNvSpPr>
          <p:nvPr/>
        </p:nvSpPr>
        <p:spPr bwMode="auto">
          <a:xfrm>
            <a:off x="7524750" y="3429000"/>
            <a:ext cx="647700" cy="216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28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</a:p>
          <a:p>
            <a:pPr algn="ctr" eaLnBrk="1" hangingPunct="1"/>
            <a:endParaRPr lang="en-US" sz="280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 eaLnBrk="1" hangingPunct="1"/>
            <a:r>
              <a:rPr lang="en-US" sz="28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</a:p>
          <a:p>
            <a:pPr algn="ctr" eaLnBrk="1" hangingPunct="1"/>
            <a:endParaRPr lang="en-US" sz="280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 eaLnBrk="1" hangingPunct="1"/>
            <a:r>
              <a:rPr lang="en-US" sz="28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3" grpId="0" bldLvl="0" animBg="1" autoUpdateAnimBg="0"/>
      <p:bldP spid="75784" grpId="0" autoUpdateAnimBg="0"/>
      <p:bldP spid="75785" grpId="0" autoUpdateAnimBg="0"/>
      <p:bldP spid="75786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45"/>
          <p:cNvSpPr>
            <a:spLocks noChangeArrowheads="1"/>
          </p:cNvSpPr>
          <p:nvPr/>
        </p:nvSpPr>
        <p:spPr bwMode="auto">
          <a:xfrm>
            <a:off x="467544" y="1916832"/>
            <a:ext cx="7921625" cy="24479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7A997A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zh-CN" altLang="en-US" sz="4000" dirty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 5.《企业科技活动及相关情况》</a:t>
            </a:r>
          </a:p>
          <a:p>
            <a:pPr algn="ctr"/>
            <a:endParaRPr lang="zh-CN" altLang="en-US" sz="4000" dirty="0">
              <a:solidFill>
                <a:schemeClr val="hlink"/>
              </a:solidFill>
              <a:latin typeface="黑体" pitchFamily="2" charset="-122"/>
              <a:ea typeface="黑体" pitchFamily="2" charset="-122"/>
            </a:endParaRPr>
          </a:p>
          <a:p>
            <a:pPr algn="ctr"/>
            <a:r>
              <a:rPr lang="zh-CN" altLang="en-US" sz="400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40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BJ110-5</a:t>
            </a:r>
            <a:endParaRPr lang="zh-CN" altLang="en-US" sz="40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algn="ctr"/>
            <a:endParaRPr lang="zh-CN" altLang="en-US" sz="40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algn="ctr"/>
            <a:r>
              <a:rPr lang="zh-CN" altLang="en-US" sz="40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第</a:t>
            </a:r>
            <a:r>
              <a:rPr lang="en-US" altLang="zh-CN" sz="40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17</a:t>
            </a:r>
            <a:r>
              <a:rPr lang="zh-CN" altLang="en-US" sz="40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页</a:t>
            </a:r>
            <a:endParaRPr lang="zh-CN" altLang="en-US" sz="4000" dirty="0">
              <a:solidFill>
                <a:schemeClr val="hlink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1505921" y="471418"/>
            <a:ext cx="584487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三、调查表式及重点</a:t>
            </a:r>
            <a:r>
              <a:rPr lang="zh-CN" altLang="en-US" sz="40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指标</a:t>
            </a:r>
            <a:endParaRPr lang="zh-CN" altLang="en-US" sz="400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Owner\桌面\{F78FFDC6-AF08-4F59-82A7-C3909E0F0EB0}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04"/>
            <a:ext cx="8568952" cy="4824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23728" y="0"/>
            <a:ext cx="4895874" cy="648246"/>
          </a:xfrm>
        </p:spPr>
        <p:txBody>
          <a:bodyPr/>
          <a:lstStyle/>
          <a:p>
            <a:pPr eaLnBrk="1" hangingPunct="1"/>
            <a:r>
              <a:rPr lang="zh-CN" altLang="en-US" sz="4000"/>
              <a:t>上报</a:t>
            </a:r>
            <a:r>
              <a:rPr lang="zh-CN" altLang="en-US" sz="4000" smtClean="0"/>
              <a:t>方式</a:t>
            </a:r>
            <a:endParaRPr lang="zh-CN" altLang="en-US" sz="4000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323528" y="908704"/>
            <a:ext cx="4284476" cy="22322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zh-CN" altLang="en-US" sz="3200" smtClean="0">
                <a:solidFill>
                  <a:srgbClr val="FF0000"/>
                </a:solidFill>
                <a:latin typeface="+mj-ea"/>
                <a:ea typeface="+mj-ea"/>
              </a:rPr>
              <a:t>去年采用文件证书登录过的企业，如果过期请重新申请文件证书！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658188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Group 2"/>
          <p:cNvGraphicFramePr>
            <a:graphicFrameLocks noGrp="1"/>
          </p:cNvGraphicFramePr>
          <p:nvPr/>
        </p:nvGraphicFramePr>
        <p:xfrm>
          <a:off x="611188" y="1000125"/>
          <a:ext cx="7786687" cy="4486275"/>
        </p:xfrm>
        <a:graphic>
          <a:graphicData uri="http://schemas.openxmlformats.org/drawingml/2006/table">
            <a:tbl>
              <a:tblPr/>
              <a:tblGrid>
                <a:gridCol w="6854825"/>
                <a:gridCol w="931862"/>
              </a:tblGrid>
              <a:tr h="698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指标名称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代码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87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一、科技活动人员合计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其中：参加科技项目人员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    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科技管理和服务人员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其中：女性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其中：高中级技术职称人员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        无高中级技术职称博士人员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其中：全时人员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03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04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05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06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07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105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08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7837" name="Text Box 13"/>
          <p:cNvSpPr txBox="1">
            <a:spLocks noChangeArrowheads="1"/>
          </p:cNvSpPr>
          <p:nvPr/>
        </p:nvSpPr>
        <p:spPr bwMode="auto">
          <a:xfrm>
            <a:off x="916136" y="117475"/>
            <a:ext cx="765145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三、调查表式及重点</a:t>
            </a:r>
            <a:r>
              <a:rPr lang="zh-CN" altLang="en-US" sz="4000" dirty="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指标</a:t>
            </a:r>
            <a:r>
              <a:rPr lang="en-US" sz="4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BJ110-5</a:t>
            </a:r>
            <a:endParaRPr lang="zh-CN" altLang="en-US" sz="40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7838" name="AutoShape 14"/>
          <p:cNvSpPr>
            <a:spLocks noChangeArrowheads="1"/>
          </p:cNvSpPr>
          <p:nvPr/>
        </p:nvSpPr>
        <p:spPr bwMode="auto">
          <a:xfrm>
            <a:off x="1692275" y="2349500"/>
            <a:ext cx="4463901" cy="935038"/>
          </a:xfrm>
          <a:prstGeom prst="roundRect">
            <a:avLst>
              <a:gd name="adj" fmla="val 16667"/>
            </a:avLst>
          </a:prstGeom>
          <a:noFill/>
          <a:ln w="4445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rgbClr val="99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922702"/>
              </p:ext>
            </p:extLst>
          </p:nvPr>
        </p:nvGraphicFramePr>
        <p:xfrm>
          <a:off x="611188" y="3573463"/>
          <a:ext cx="7915275" cy="1076326"/>
        </p:xfrm>
        <a:graphic>
          <a:graphicData uri="http://schemas.openxmlformats.org/drawingml/2006/table">
            <a:tbl>
              <a:tblPr/>
              <a:tblGrid>
                <a:gridCol w="1512540"/>
                <a:gridCol w="3719860"/>
                <a:gridCol w="1090612"/>
                <a:gridCol w="1592263"/>
              </a:tblGrid>
              <a:tr h="52228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活动表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BJ110-5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marL="14605" marR="146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指标名称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代码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本年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540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项目参加人员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642" marB="456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04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642" marB="456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35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642" marB="456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8866" name="Group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896723"/>
              </p:ext>
            </p:extLst>
          </p:nvPr>
        </p:nvGraphicFramePr>
        <p:xfrm>
          <a:off x="611188" y="1341438"/>
          <a:ext cx="7920037" cy="2078673"/>
        </p:xfrm>
        <a:graphic>
          <a:graphicData uri="http://schemas.openxmlformats.org/drawingml/2006/table">
            <a:tbl>
              <a:tblPr/>
              <a:tblGrid>
                <a:gridCol w="1512540"/>
                <a:gridCol w="1008112"/>
                <a:gridCol w="2160240"/>
                <a:gridCol w="3239145"/>
              </a:tblGrid>
              <a:tr h="517525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项目表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BJ110-4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marL="14605" marR="146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序号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项目名称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参加项目人员（人）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207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发动＊项目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10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07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风力＊项目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20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91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3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高铁＊项目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5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 useBgFill="1">
        <p:nvSpPr>
          <p:cNvPr id="78890" name="Rectangle 3"/>
          <p:cNvSpPr>
            <a:spLocks noChangeArrowheads="1"/>
          </p:cNvSpPr>
          <p:nvPr/>
        </p:nvSpPr>
        <p:spPr bwMode="auto">
          <a:xfrm>
            <a:off x="2051050" y="620713"/>
            <a:ext cx="5114925" cy="620712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参加科技项目人员（</a:t>
            </a:r>
            <a:r>
              <a:rPr lang="en-US" sz="280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04</a:t>
            </a:r>
            <a:r>
              <a:rPr lang="zh-CN" altLang="en-US" sz="280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）</a:t>
            </a:r>
          </a:p>
        </p:txBody>
      </p:sp>
      <p:sp>
        <p:nvSpPr>
          <p:cNvPr id="78891" name="Text Box 44"/>
          <p:cNvSpPr txBox="1">
            <a:spLocks noChangeArrowheads="1"/>
          </p:cNvSpPr>
          <p:nvPr/>
        </p:nvSpPr>
        <p:spPr bwMode="auto">
          <a:xfrm>
            <a:off x="1659929" y="117475"/>
            <a:ext cx="61638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200" dirty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三、调查表式及重点</a:t>
            </a:r>
            <a:r>
              <a:rPr lang="zh-CN" altLang="en-US" sz="3200" dirty="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指标</a:t>
            </a:r>
            <a:r>
              <a:rPr lang="en-US" sz="32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BJ110-5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Group 2"/>
          <p:cNvGraphicFramePr>
            <a:graphicFrameLocks noGrp="1"/>
          </p:cNvGraphicFramePr>
          <p:nvPr/>
        </p:nvGraphicFramePr>
        <p:xfrm>
          <a:off x="611188" y="1000125"/>
          <a:ext cx="7786687" cy="4486275"/>
        </p:xfrm>
        <a:graphic>
          <a:graphicData uri="http://schemas.openxmlformats.org/drawingml/2006/table">
            <a:tbl>
              <a:tblPr/>
              <a:tblGrid>
                <a:gridCol w="6854825"/>
                <a:gridCol w="931862"/>
              </a:tblGrid>
              <a:tr h="698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指标名称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代码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87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一、科技活动人员合计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其中：参加科技项目人员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     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科技管理和服务人员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其中：女性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其中：高中级技术职称人员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        无高中级技术职称博士人员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其中：全时人员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3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4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5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6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7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105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8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9885" name="Text Box 13"/>
          <p:cNvSpPr txBox="1">
            <a:spLocks noChangeArrowheads="1"/>
          </p:cNvSpPr>
          <p:nvPr/>
        </p:nvSpPr>
        <p:spPr bwMode="auto">
          <a:xfrm>
            <a:off x="1115616" y="54591"/>
            <a:ext cx="765145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三、调查表式及重点</a:t>
            </a:r>
            <a:r>
              <a:rPr lang="zh-CN" altLang="en-US" sz="4000" dirty="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指标</a:t>
            </a:r>
            <a:r>
              <a:rPr lang="en-US" sz="4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BJ110-5</a:t>
            </a:r>
            <a:endParaRPr lang="zh-CN" altLang="en-US" sz="40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9886" name="Line 14"/>
          <p:cNvSpPr>
            <a:spLocks noChangeShapeType="1"/>
          </p:cNvSpPr>
          <p:nvPr/>
        </p:nvSpPr>
        <p:spPr bwMode="auto">
          <a:xfrm flipV="1">
            <a:off x="1812332" y="5349922"/>
            <a:ext cx="2514008" cy="20236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>
            <a:outerShdw algn="ctr" rotWithShape="0">
              <a:srgbClr val="99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888" name="Line 16"/>
          <p:cNvSpPr>
            <a:spLocks noChangeShapeType="1"/>
          </p:cNvSpPr>
          <p:nvPr/>
        </p:nvSpPr>
        <p:spPr bwMode="auto">
          <a:xfrm>
            <a:off x="4355976" y="4868864"/>
            <a:ext cx="144016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>
            <a:outerShdw algn="ctr" rotWithShape="0">
              <a:srgbClr val="99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Line 16"/>
          <p:cNvSpPr>
            <a:spLocks noChangeShapeType="1"/>
          </p:cNvSpPr>
          <p:nvPr/>
        </p:nvSpPr>
        <p:spPr bwMode="auto">
          <a:xfrm>
            <a:off x="1812332" y="3789040"/>
            <a:ext cx="1895572" cy="1587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>
            <a:outerShdw algn="ctr" rotWithShape="0">
              <a:srgbClr val="99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6" grpId="0" animBg="1"/>
      <p:bldP spid="79888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8" name="Group 2"/>
          <p:cNvGraphicFramePr>
            <a:graphicFrameLocks noGrp="1"/>
          </p:cNvGraphicFramePr>
          <p:nvPr/>
        </p:nvGraphicFramePr>
        <p:xfrm>
          <a:off x="971550" y="692150"/>
          <a:ext cx="7216775" cy="5386388"/>
        </p:xfrm>
        <a:graphic>
          <a:graphicData uri="http://schemas.openxmlformats.org/drawingml/2006/table">
            <a:tbl>
              <a:tblPr/>
              <a:tblGrid>
                <a:gridCol w="6276975"/>
                <a:gridCol w="939800"/>
              </a:tblGrid>
              <a:tr h="487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指标名称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代码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990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（一）企业内部用于科技活动的经费支出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  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人员人工费（包含各种补贴）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  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原材料费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  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折旧费用与长期费用摊销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  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无形资产摊销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  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其他费用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（二）委托外单位开展科技活动经费支出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    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其中：对境内研究机构支出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          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对境内高等学校支出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          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对境外支出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（三）当年形成用于科技活动的固定资产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    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其中：仪器和设备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（四）使用来自政府部门的科技活动资金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9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11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12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13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14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15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16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17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18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19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21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0909" name="Text Box 13"/>
          <p:cNvSpPr txBox="1">
            <a:spLocks noChangeArrowheads="1"/>
          </p:cNvSpPr>
          <p:nvPr/>
        </p:nvSpPr>
        <p:spPr bwMode="auto">
          <a:xfrm>
            <a:off x="916135" y="0"/>
            <a:ext cx="765145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三、调查表式及重点</a:t>
            </a:r>
            <a:r>
              <a:rPr lang="zh-CN" altLang="en-US" sz="4000" dirty="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指标</a:t>
            </a:r>
            <a:r>
              <a:rPr lang="en-US" sz="4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BJ110-5</a:t>
            </a:r>
            <a:endParaRPr lang="zh-CN" altLang="en-US" sz="40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0910" name="AutoShape 8"/>
          <p:cNvSpPr>
            <a:spLocks noChangeArrowheads="1"/>
          </p:cNvSpPr>
          <p:nvPr/>
        </p:nvSpPr>
        <p:spPr bwMode="auto">
          <a:xfrm rot="20107073">
            <a:off x="252413" y="188913"/>
            <a:ext cx="2138362" cy="839787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000">
                <a:solidFill>
                  <a:srgbClr val="FF0000"/>
                </a:solidFill>
              </a:rPr>
              <a:t>科技活动费用情况</a:t>
            </a:r>
            <a:endParaRPr lang="zh-CN" altLang="en-US"/>
          </a:p>
        </p:txBody>
      </p:sp>
      <p:sp>
        <p:nvSpPr>
          <p:cNvPr id="80916" name="Text Box 5"/>
          <p:cNvSpPr txBox="1">
            <a:spLocks noChangeArrowheads="1"/>
          </p:cNvSpPr>
          <p:nvPr/>
        </p:nvSpPr>
        <p:spPr bwMode="auto">
          <a:xfrm>
            <a:off x="900113" y="3500438"/>
            <a:ext cx="7345362" cy="538162"/>
          </a:xfrm>
          <a:prstGeom prst="rect">
            <a:avLst/>
          </a:prstGeom>
          <a:solidFill>
            <a:schemeClr val="accent1"/>
          </a:solidFill>
          <a:ln w="19050" cmpd="sng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hlink"/>
                </a:solidFill>
                <a:latin typeface="宋体" pitchFamily="2" charset="-122"/>
              </a:rPr>
              <a:t>不能将试生产、甚至是生产的费用计入其中。  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809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10" grpId="0" bldLvl="0" animBg="1" autoUpdateAnimBg="0"/>
      <p:bldP spid="80910" grpId="1" bldLvl="0" animBg="1" autoUpdateAnimBg="0"/>
      <p:bldP spid="80916" grpId="0" animBg="1" autoUpdateAnimBg="0"/>
      <p:bldP spid="80916" grpId="1" animBg="1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6" name="Group 2"/>
          <p:cNvGraphicFramePr>
            <a:graphicFrameLocks noGrp="1"/>
          </p:cNvGraphicFramePr>
          <p:nvPr/>
        </p:nvGraphicFramePr>
        <p:xfrm>
          <a:off x="1044575" y="1630363"/>
          <a:ext cx="6908800" cy="2652713"/>
        </p:xfrm>
        <a:graphic>
          <a:graphicData uri="http://schemas.openxmlformats.org/drawingml/2006/table">
            <a:tbl>
              <a:tblPr/>
              <a:tblGrid>
                <a:gridCol w="5432425"/>
                <a:gridCol w="1476375"/>
              </a:tblGrid>
              <a:tr h="906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指标名称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代码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7462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全部科技项目数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全部科技项目经费内部支出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22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23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2957" name="Text Box 13"/>
          <p:cNvSpPr txBox="1">
            <a:spLocks noChangeArrowheads="1"/>
          </p:cNvSpPr>
          <p:nvPr/>
        </p:nvSpPr>
        <p:spPr bwMode="auto">
          <a:xfrm>
            <a:off x="1804392" y="117475"/>
            <a:ext cx="61638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200" dirty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三、调查表式及重点</a:t>
            </a:r>
            <a:r>
              <a:rPr lang="zh-CN" altLang="en-US" sz="3200" dirty="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指标</a:t>
            </a:r>
            <a:r>
              <a:rPr lang="en-US" sz="32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BJ110-5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2958" name="AutoShape 8"/>
          <p:cNvSpPr>
            <a:spLocks noChangeArrowheads="1"/>
          </p:cNvSpPr>
          <p:nvPr/>
        </p:nvSpPr>
        <p:spPr bwMode="auto">
          <a:xfrm rot="20107073">
            <a:off x="468313" y="1123950"/>
            <a:ext cx="2138362" cy="841375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000">
                <a:solidFill>
                  <a:srgbClr val="FF0000"/>
                </a:solidFill>
              </a:rPr>
              <a:t>科技项目情况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829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8" grpId="0" bldLvl="0" animBg="1" autoUpdateAnimBg="0"/>
      <p:bldP spid="82958" grpId="1" bldLvl="0" animBg="1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0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271670"/>
              </p:ext>
            </p:extLst>
          </p:nvPr>
        </p:nvGraphicFramePr>
        <p:xfrm>
          <a:off x="539553" y="3357563"/>
          <a:ext cx="8004373" cy="1541464"/>
        </p:xfrm>
        <a:graphic>
          <a:graphicData uri="http://schemas.openxmlformats.org/drawingml/2006/table">
            <a:tbl>
              <a:tblPr/>
              <a:tblGrid>
                <a:gridCol w="1163836"/>
                <a:gridCol w="4176712"/>
                <a:gridCol w="1079500"/>
                <a:gridCol w="1584325"/>
              </a:tblGrid>
              <a:tr h="503238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活动表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BJ110-5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宋体" pitchFamily="2" charset="-122"/>
                        <a:ea typeface="仿宋_GB2312" pitchFamily="49" charset="-122"/>
                        <a:sym typeface="Arial" pitchFamily="34" charset="0"/>
                      </a:endParaRPr>
                    </a:p>
                  </a:txBody>
                  <a:tcPr marL="14605" marR="146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指标名称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代码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本年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572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全部科技项目数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22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3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810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全部科技项目经费内部支出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23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800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3990" name="Group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4160288"/>
              </p:ext>
            </p:extLst>
          </p:nvPr>
        </p:nvGraphicFramePr>
        <p:xfrm>
          <a:off x="539553" y="1054100"/>
          <a:ext cx="7991673" cy="1835150"/>
        </p:xfrm>
        <a:graphic>
          <a:graphicData uri="http://schemas.openxmlformats.org/drawingml/2006/table">
            <a:tbl>
              <a:tblPr/>
              <a:tblGrid>
                <a:gridCol w="1151136"/>
                <a:gridCol w="1079500"/>
                <a:gridCol w="2089150"/>
                <a:gridCol w="3671887"/>
              </a:tblGrid>
              <a:tr h="457200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项目表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BJ110-4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L="14605" marR="146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序号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项目名称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项目经费内部支出（千元）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发动＊项目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100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35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风力＊项目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200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3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高铁＊项目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500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宋体" pitchFamily="2" charset="-122"/>
                        <a:ea typeface="仿宋_GB2312" pitchFamily="49" charset="-122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4014" name="Rectangle 3"/>
          <p:cNvSpPr>
            <a:spLocks noChangeArrowheads="1"/>
          </p:cNvSpPr>
          <p:nvPr/>
        </p:nvSpPr>
        <p:spPr bwMode="auto">
          <a:xfrm>
            <a:off x="2195513" y="0"/>
            <a:ext cx="4751387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3200" dirty="0" smtClean="0">
                <a:solidFill>
                  <a:schemeClr val="hlink"/>
                </a:solidFill>
                <a:ea typeface="黑体" pitchFamily="2" charset="-122"/>
              </a:rPr>
              <a:t>BJ110-4</a:t>
            </a:r>
            <a:r>
              <a:rPr lang="zh-CN" altLang="en-US" sz="3200" dirty="0" smtClean="0">
                <a:solidFill>
                  <a:schemeClr val="hlink"/>
                </a:solidFill>
                <a:ea typeface="黑体" pitchFamily="2" charset="-122"/>
              </a:rPr>
              <a:t>与</a:t>
            </a:r>
            <a:r>
              <a:rPr lang="en-US" altLang="zh-CN" sz="3200" dirty="0" smtClean="0">
                <a:solidFill>
                  <a:schemeClr val="hlink"/>
                </a:solidFill>
                <a:ea typeface="黑体" pitchFamily="2" charset="-122"/>
              </a:rPr>
              <a:t>BJ110-5</a:t>
            </a:r>
            <a:r>
              <a:rPr lang="zh-CN" altLang="en-US" sz="3200" dirty="0" smtClean="0">
                <a:solidFill>
                  <a:schemeClr val="hlink"/>
                </a:solidFill>
                <a:ea typeface="黑体" pitchFamily="2" charset="-122"/>
              </a:rPr>
              <a:t>的</a:t>
            </a:r>
            <a:r>
              <a:rPr lang="zh-CN" altLang="en-US" sz="3200" dirty="0">
                <a:solidFill>
                  <a:schemeClr val="hlink"/>
                </a:solidFill>
                <a:ea typeface="黑体" pitchFamily="2" charset="-122"/>
              </a:rPr>
              <a:t>费用关系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8" name="Group 2"/>
          <p:cNvGraphicFramePr>
            <a:graphicFrameLocks noGrp="1"/>
          </p:cNvGraphicFramePr>
          <p:nvPr/>
        </p:nvGraphicFramePr>
        <p:xfrm>
          <a:off x="179388" y="620713"/>
          <a:ext cx="4464050" cy="1077913"/>
        </p:xfrm>
        <a:graphic>
          <a:graphicData uri="http://schemas.openxmlformats.org/drawingml/2006/table">
            <a:tbl>
              <a:tblPr/>
              <a:tblGrid>
                <a:gridCol w="3816350"/>
                <a:gridCol w="647700"/>
              </a:tblGrid>
              <a:tr h="1077913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（一）获奖成果情况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 获奖成果个数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    其中：国家级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          省部级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          地市级              </a:t>
                      </a:r>
                    </a:p>
                  </a:txBody>
                  <a:tcPr marL="6999" marR="6999" marT="699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-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52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53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54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55</a:t>
                      </a:r>
                    </a:p>
                  </a:txBody>
                  <a:tcPr marL="6999" marR="6999" marT="69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6026" name="Group 10"/>
          <p:cNvGraphicFramePr>
            <a:graphicFrameLocks noGrp="1"/>
          </p:cNvGraphicFramePr>
          <p:nvPr/>
        </p:nvGraphicFramePr>
        <p:xfrm>
          <a:off x="4859338" y="660400"/>
          <a:ext cx="4033837" cy="952500"/>
        </p:xfrm>
        <a:graphic>
          <a:graphicData uri="http://schemas.openxmlformats.org/drawingml/2006/table">
            <a:tbl>
              <a:tblPr/>
              <a:tblGrid>
                <a:gridCol w="3457575"/>
                <a:gridCol w="576262"/>
              </a:tblGrid>
              <a:tr h="952500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（三）新产品生产及销售情况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新产品产值      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新产品销售收入                  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    其中：出口</a:t>
                      </a:r>
                    </a:p>
                  </a:txBody>
                  <a:tcPr marL="7740" marR="7740" marT="7732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38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39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40</a:t>
                      </a:r>
                    </a:p>
                  </a:txBody>
                  <a:tcPr marL="7740" marR="7740" marT="7732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6032" name="Group 16"/>
          <p:cNvGraphicFramePr>
            <a:graphicFrameLocks noGrp="1"/>
          </p:cNvGraphicFramePr>
          <p:nvPr/>
        </p:nvGraphicFramePr>
        <p:xfrm>
          <a:off x="179388" y="2225675"/>
          <a:ext cx="4465637" cy="3433763"/>
        </p:xfrm>
        <a:graphic>
          <a:graphicData uri="http://schemas.openxmlformats.org/drawingml/2006/table">
            <a:tbl>
              <a:tblPr/>
              <a:tblGrid>
                <a:gridCol w="3817937"/>
                <a:gridCol w="647700"/>
              </a:tblGrid>
              <a:tr h="3433763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（二）自主知识产权情况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专利申请数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   其中：发明专利申请数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   其中：欧美日专利申请数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   其中：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PCT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专利申请数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专利授权数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    其中：发明专利授权数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    其中：欧美日专利申请数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拥有有效发明专利数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   其中：有效发明专利数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           其中：境外授权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   其中：境外授权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           其中：拥有欧美日专利数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专利所有权转让及许可数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专利所有权转让及许可收入</a:t>
                      </a:r>
                    </a:p>
                  </a:txBody>
                  <a:tcPr marL="7002" marR="7002" marT="699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-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32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33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139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147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63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65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66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128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34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35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130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96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36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37</a:t>
                      </a:r>
                    </a:p>
                  </a:txBody>
                  <a:tcPr marL="7002" marR="7002" marT="69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6040" name="Group 24"/>
          <p:cNvGraphicFramePr>
            <a:graphicFrameLocks noGrp="1"/>
          </p:cNvGraphicFramePr>
          <p:nvPr/>
        </p:nvGraphicFramePr>
        <p:xfrm>
          <a:off x="4860925" y="2205038"/>
          <a:ext cx="4032250" cy="3413125"/>
        </p:xfrm>
        <a:graphic>
          <a:graphicData uri="http://schemas.openxmlformats.org/drawingml/2006/table">
            <a:tbl>
              <a:tblPr/>
              <a:tblGrid>
                <a:gridCol w="3455988"/>
                <a:gridCol w="576262"/>
              </a:tblGrid>
              <a:tr h="3413125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（四）其他情况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 发表科技论文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 拥有注册商标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     其中：境外注册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     其中：当年注册商标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             其中：境外注册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               其中：马德里注册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软件著作权数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其中：当年获得软件著作权数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集成电路布图数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其中：当年获得集成电路布图数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植物新品种数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  其中：当年获得植物新品种数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形成国际标准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     形成国家或行业标准</a:t>
                      </a:r>
                    </a:p>
                  </a:txBody>
                  <a:tcPr marL="7740" marR="7740" marT="7736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41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42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43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133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148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149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99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140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97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141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98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142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143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44</a:t>
                      </a:r>
                    </a:p>
                  </a:txBody>
                  <a:tcPr marL="7740" marR="7740" marT="7736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sp>
        <p:nvSpPr>
          <p:cNvPr id="86046" name="Text Box 30"/>
          <p:cNvSpPr txBox="1">
            <a:spLocks noChangeArrowheads="1"/>
          </p:cNvSpPr>
          <p:nvPr/>
        </p:nvSpPr>
        <p:spPr bwMode="auto">
          <a:xfrm>
            <a:off x="987573" y="0"/>
            <a:ext cx="765145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三、调查表式及重点</a:t>
            </a:r>
            <a:r>
              <a:rPr lang="zh-CN" altLang="en-US" sz="4000" dirty="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指标</a:t>
            </a:r>
            <a:r>
              <a:rPr lang="en-US" sz="4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BJ110-5</a:t>
            </a:r>
            <a:endParaRPr lang="zh-CN" altLang="en-US" sz="40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6047" name="AutoShape 8"/>
          <p:cNvSpPr>
            <a:spLocks noChangeArrowheads="1"/>
          </p:cNvSpPr>
          <p:nvPr/>
        </p:nvSpPr>
        <p:spPr bwMode="auto">
          <a:xfrm rot="7073">
            <a:off x="3493134" y="1557582"/>
            <a:ext cx="2378436" cy="1220900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800" dirty="0">
                <a:solidFill>
                  <a:srgbClr val="FF0000"/>
                </a:solidFill>
              </a:rPr>
              <a:t>科技活动产出</a:t>
            </a:r>
            <a:endParaRPr lang="zh-CN" altLang="en-US" sz="2800" dirty="0"/>
          </a:p>
        </p:txBody>
      </p:sp>
      <p:sp>
        <p:nvSpPr>
          <p:cNvPr id="2" name="矩形 1"/>
          <p:cNvSpPr/>
          <p:nvPr/>
        </p:nvSpPr>
        <p:spPr>
          <a:xfrm>
            <a:off x="3191418" y="5934488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dirty="0" smtClean="0">
                <a:solidFill>
                  <a:srgbClr val="FF0000"/>
                </a:solidFill>
              </a:rPr>
              <a:t>区分时点、时期数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860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47" grpId="0" bldLvl="0" animBg="1" autoUpdateAnimBg="0"/>
      <p:bldP spid="86047" grpId="1" bldLvl="0" animBg="1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234" name="Group 2"/>
          <p:cNvGrpSpPr>
            <a:grpSpLocks/>
          </p:cNvGrpSpPr>
          <p:nvPr/>
        </p:nvGrpSpPr>
        <p:grpSpPr bwMode="auto">
          <a:xfrm>
            <a:off x="323850" y="1123950"/>
            <a:ext cx="4319588" cy="4249738"/>
            <a:chOff x="0" y="0"/>
            <a:chExt cx="4319588" cy="4249738"/>
          </a:xfrm>
        </p:grpSpPr>
        <p:pic>
          <p:nvPicPr>
            <p:cNvPr id="9523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88"/>
              <a:ext cx="4319588" cy="4248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236" name="Text Box 21"/>
            <p:cNvSpPr txBox="1">
              <a:spLocks noChangeArrowheads="1"/>
            </p:cNvSpPr>
            <p:nvPr/>
          </p:nvSpPr>
          <p:spPr bwMode="auto">
            <a:xfrm>
              <a:off x="2529717" y="0"/>
              <a:ext cx="127310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sz="2400" smtClean="0">
                  <a:solidFill>
                    <a:srgbClr val="FF0000"/>
                  </a:solidFill>
                  <a:latin typeface="宋体" pitchFamily="2" charset="-122"/>
                </a:rPr>
                <a:t>BJ110-9</a:t>
              </a:r>
              <a:endParaRPr lang="en-US" sz="2400">
                <a:solidFill>
                  <a:srgbClr val="FF0000"/>
                </a:solidFill>
                <a:latin typeface="宋体" pitchFamily="2" charset="-122"/>
              </a:endParaRPr>
            </a:p>
          </p:txBody>
        </p:sp>
      </p:grpSp>
      <p:sp>
        <p:nvSpPr>
          <p:cNvPr id="9523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0"/>
            <a:ext cx="8229600" cy="827088"/>
          </a:xfrm>
        </p:spPr>
        <p:txBody>
          <a:bodyPr/>
          <a:lstStyle/>
          <a:p>
            <a:r>
              <a:rPr lang="zh-CN" altLang="en-US" sz="4000" dirty="0">
                <a:solidFill>
                  <a:srgbClr val="0000E5"/>
                </a:solidFill>
              </a:rPr>
              <a:t>三、调查表式及重点</a:t>
            </a:r>
            <a:r>
              <a:rPr lang="zh-CN" altLang="en-US" sz="4000" dirty="0" smtClean="0">
                <a:solidFill>
                  <a:srgbClr val="0000E5"/>
                </a:solidFill>
              </a:rPr>
              <a:t>指标</a:t>
            </a:r>
            <a:r>
              <a:rPr lang="en-US" altLang="zh-CN" sz="4000" dirty="0" smtClean="0">
                <a:solidFill>
                  <a:srgbClr val="FF0000"/>
                </a:solidFill>
              </a:rPr>
              <a:t>BJ110-5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grpSp>
        <p:nvGrpSpPr>
          <p:cNvPr id="95238" name="Group 6"/>
          <p:cNvGrpSpPr>
            <a:grpSpLocks/>
          </p:cNvGrpSpPr>
          <p:nvPr/>
        </p:nvGrpSpPr>
        <p:grpSpPr bwMode="auto">
          <a:xfrm>
            <a:off x="4643438" y="4365625"/>
            <a:ext cx="4500562" cy="1150938"/>
            <a:chOff x="0" y="0"/>
            <a:chExt cx="2835" cy="725"/>
          </a:xfrm>
        </p:grpSpPr>
        <p:sp>
          <p:nvSpPr>
            <p:cNvPr id="95239" name="Rectangle 5"/>
            <p:cNvSpPr>
              <a:spLocks noChangeArrowheads="1"/>
            </p:cNvSpPr>
            <p:nvPr/>
          </p:nvSpPr>
          <p:spPr bwMode="auto">
            <a:xfrm>
              <a:off x="2415" y="0"/>
              <a:ext cx="420" cy="7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tabLst>
                  <a:tab pos="1190625" algn="l"/>
                </a:tabLst>
              </a:pPr>
              <a:r>
                <a:rPr lang="en-US" sz="2200">
                  <a:latin typeface="宋体" pitchFamily="2" charset="-122"/>
                </a:rPr>
                <a:t>90</a:t>
              </a:r>
            </a:p>
            <a:p>
              <a:pPr algn="ctr">
                <a:tabLst>
                  <a:tab pos="1190625" algn="l"/>
                </a:tabLst>
              </a:pPr>
              <a:r>
                <a:rPr lang="en-US" sz="2200">
                  <a:latin typeface="宋体" pitchFamily="2" charset="-122"/>
                </a:rPr>
                <a:t>144</a:t>
              </a:r>
            </a:p>
            <a:p>
              <a:pPr algn="ctr">
                <a:tabLst>
                  <a:tab pos="1190625" algn="l"/>
                </a:tabLst>
              </a:pPr>
              <a:r>
                <a:rPr lang="en-US" sz="2200">
                  <a:latin typeface="宋体" pitchFamily="2" charset="-122"/>
                </a:rPr>
                <a:t>145</a:t>
              </a:r>
            </a:p>
          </p:txBody>
        </p:sp>
        <p:sp>
          <p:nvSpPr>
            <p:cNvPr id="95240" name="Rectangle 6"/>
            <p:cNvSpPr>
              <a:spLocks noChangeArrowheads="1"/>
            </p:cNvSpPr>
            <p:nvPr/>
          </p:nvSpPr>
          <p:spPr bwMode="auto">
            <a:xfrm>
              <a:off x="1905" y="0"/>
              <a:ext cx="510" cy="7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tabLst>
                  <a:tab pos="1190625" algn="l"/>
                </a:tabLst>
              </a:pPr>
              <a:r>
                <a:rPr lang="zh-CN" altLang="en-US" sz="2200">
                  <a:latin typeface="楷体_GB2312" pitchFamily="49" charset="-122"/>
                </a:rPr>
                <a:t>千元</a:t>
              </a:r>
            </a:p>
            <a:p>
              <a:pPr algn="ctr">
                <a:tabLst>
                  <a:tab pos="1190625" algn="l"/>
                </a:tabLst>
              </a:pPr>
              <a:r>
                <a:rPr lang="zh-CN" altLang="en-US" sz="2200">
                  <a:latin typeface="楷体_GB2312" pitchFamily="49" charset="-122"/>
                </a:rPr>
                <a:t>千元</a:t>
              </a:r>
            </a:p>
            <a:p>
              <a:pPr algn="ctr">
                <a:tabLst>
                  <a:tab pos="1190625" algn="l"/>
                </a:tabLst>
              </a:pPr>
              <a:r>
                <a:rPr lang="zh-CN" altLang="en-US" sz="2200">
                  <a:latin typeface="楷体_GB2312" pitchFamily="49" charset="-122"/>
                </a:rPr>
                <a:t>千元</a:t>
              </a:r>
            </a:p>
          </p:txBody>
        </p:sp>
        <p:sp>
          <p:nvSpPr>
            <p:cNvPr id="95241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1905" cy="7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tabLst>
                  <a:tab pos="1190625" algn="l"/>
                </a:tabLst>
              </a:pPr>
              <a:r>
                <a:rPr lang="zh-CN" altLang="en-US" sz="2200">
                  <a:latin typeface="宋体" pitchFamily="2" charset="-122"/>
                </a:rPr>
                <a:t>技术合同成交总额</a:t>
              </a:r>
            </a:p>
            <a:p>
              <a:pPr algn="ctr">
                <a:tabLst>
                  <a:tab pos="1190625" algn="l"/>
                </a:tabLst>
              </a:pPr>
              <a:r>
                <a:rPr lang="zh-CN" altLang="en-US" sz="2200">
                  <a:latin typeface="宋体" pitchFamily="2" charset="-122"/>
                </a:rPr>
                <a:t>  其中：流向外省市</a:t>
              </a:r>
            </a:p>
            <a:p>
              <a:pPr algn="ctr">
                <a:tabLst>
                  <a:tab pos="1190625" algn="l"/>
                </a:tabLst>
              </a:pPr>
              <a:r>
                <a:rPr lang="zh-CN" altLang="en-US" sz="2200">
                  <a:latin typeface="宋体" pitchFamily="2" charset="-122"/>
                </a:rPr>
                <a:t>        技术出口</a:t>
              </a:r>
            </a:p>
          </p:txBody>
        </p:sp>
        <p:sp>
          <p:nvSpPr>
            <p:cNvPr id="95242" name="Line 8"/>
            <p:cNvSpPr>
              <a:spLocks noChangeShapeType="1"/>
            </p:cNvSpPr>
            <p:nvPr/>
          </p:nvSpPr>
          <p:spPr bwMode="auto">
            <a:xfrm>
              <a:off x="0" y="0"/>
              <a:ext cx="2835" cy="0"/>
            </a:xfrm>
            <a:prstGeom prst="line">
              <a:avLst/>
            </a:prstGeom>
            <a:noFill/>
            <a:ln w="12700" cap="rnd" cmpd="sng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43" name="Line 9"/>
            <p:cNvSpPr>
              <a:spLocks noChangeShapeType="1"/>
            </p:cNvSpPr>
            <p:nvPr/>
          </p:nvSpPr>
          <p:spPr bwMode="auto">
            <a:xfrm>
              <a:off x="0" y="725"/>
              <a:ext cx="2835" cy="0"/>
            </a:xfrm>
            <a:prstGeom prst="line">
              <a:avLst/>
            </a:prstGeom>
            <a:noFill/>
            <a:ln w="12700" cap="rnd" cmpd="sng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44" name="Line 10"/>
            <p:cNvSpPr>
              <a:spLocks noChangeShapeType="1"/>
            </p:cNvSpPr>
            <p:nvPr/>
          </p:nvSpPr>
          <p:spPr bwMode="auto">
            <a:xfrm>
              <a:off x="0" y="0"/>
              <a:ext cx="0" cy="725"/>
            </a:xfrm>
            <a:prstGeom prst="line">
              <a:avLst/>
            </a:prstGeom>
            <a:noFill/>
            <a:ln w="12700" cap="rnd" cmpd="sng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45" name="Line 11"/>
            <p:cNvSpPr>
              <a:spLocks noChangeShapeType="1"/>
            </p:cNvSpPr>
            <p:nvPr/>
          </p:nvSpPr>
          <p:spPr bwMode="auto">
            <a:xfrm>
              <a:off x="1905" y="0"/>
              <a:ext cx="0" cy="725"/>
            </a:xfrm>
            <a:prstGeom prst="line">
              <a:avLst/>
            </a:prstGeom>
            <a:noFill/>
            <a:ln w="12700" cap="rnd" cmpd="sng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46" name="Line 12"/>
            <p:cNvSpPr>
              <a:spLocks noChangeShapeType="1"/>
            </p:cNvSpPr>
            <p:nvPr/>
          </p:nvSpPr>
          <p:spPr bwMode="auto">
            <a:xfrm>
              <a:off x="2415" y="0"/>
              <a:ext cx="0" cy="725"/>
            </a:xfrm>
            <a:prstGeom prst="line">
              <a:avLst/>
            </a:prstGeom>
            <a:noFill/>
            <a:ln w="12700" cap="rnd" cmpd="sng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47" name="Line 13"/>
            <p:cNvSpPr>
              <a:spLocks noChangeShapeType="1"/>
            </p:cNvSpPr>
            <p:nvPr/>
          </p:nvSpPr>
          <p:spPr bwMode="auto">
            <a:xfrm>
              <a:off x="2835" y="0"/>
              <a:ext cx="0" cy="725"/>
            </a:xfrm>
            <a:prstGeom prst="line">
              <a:avLst/>
            </a:prstGeom>
            <a:noFill/>
            <a:ln w="12700" cap="rnd" cmpd="sng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5248" name="Line 14"/>
          <p:cNvSpPr>
            <a:spLocks noChangeShapeType="1"/>
          </p:cNvSpPr>
          <p:nvPr/>
        </p:nvSpPr>
        <p:spPr bwMode="auto">
          <a:xfrm>
            <a:off x="5038725" y="4797425"/>
            <a:ext cx="2233613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249" name="Rectangle 15"/>
          <p:cNvSpPr>
            <a:spLocks noChangeArrowheads="1"/>
          </p:cNvSpPr>
          <p:nvPr/>
        </p:nvSpPr>
        <p:spPr bwMode="auto">
          <a:xfrm>
            <a:off x="7549361" y="3931593"/>
            <a:ext cx="1582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1190625" algn="l"/>
              </a:tabLst>
            </a:pPr>
            <a:r>
              <a:rPr lang="en-US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BJ110-5</a:t>
            </a:r>
            <a:r>
              <a:rPr lang="zh-CN" altLang="en-US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表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5250" name="Line 16"/>
          <p:cNvSpPr>
            <a:spLocks noChangeShapeType="1"/>
          </p:cNvSpPr>
          <p:nvPr/>
        </p:nvSpPr>
        <p:spPr bwMode="auto">
          <a:xfrm>
            <a:off x="971550" y="4797425"/>
            <a:ext cx="2663825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251" name="Rectangle 17"/>
          <p:cNvSpPr>
            <a:spLocks noChangeArrowheads="1"/>
          </p:cNvSpPr>
          <p:nvPr/>
        </p:nvSpPr>
        <p:spPr bwMode="auto">
          <a:xfrm>
            <a:off x="4727575" y="3573463"/>
            <a:ext cx="4144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solidFill>
                  <a:schemeClr val="hlink"/>
                </a:solidFill>
                <a:latin typeface="楷体_GB2312" pitchFamily="49" charset="-122"/>
              </a:rPr>
              <a:t>已登记、约定标的金额总和。</a:t>
            </a:r>
          </a:p>
        </p:txBody>
      </p:sp>
      <p:sp>
        <p:nvSpPr>
          <p:cNvPr id="95252" name="Line 18"/>
          <p:cNvSpPr>
            <a:spLocks noChangeShapeType="1"/>
          </p:cNvSpPr>
          <p:nvPr/>
        </p:nvSpPr>
        <p:spPr bwMode="auto">
          <a:xfrm flipV="1">
            <a:off x="6156325" y="4005263"/>
            <a:ext cx="0" cy="503237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5253" name="Rectangle 19"/>
          <p:cNvSpPr>
            <a:spLocks noChangeArrowheads="1"/>
          </p:cNvSpPr>
          <p:nvPr/>
        </p:nvSpPr>
        <p:spPr bwMode="auto">
          <a:xfrm>
            <a:off x="755650" y="3573463"/>
            <a:ext cx="3248025" cy="8239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chemeClr val="hlink"/>
                </a:solidFill>
                <a:latin typeface="楷体_GB2312" pitchFamily="49" charset="-122"/>
              </a:rPr>
              <a:t>经认定登记、实现额</a:t>
            </a:r>
          </a:p>
          <a:p>
            <a:pPr algn="ctr"/>
            <a:endParaRPr lang="zh-CN" altLang="en-US" sz="2400">
              <a:solidFill>
                <a:schemeClr val="hlink"/>
              </a:solidFill>
              <a:latin typeface="楷体_GB2312" pitchFamily="49" charset="-122"/>
            </a:endParaRPr>
          </a:p>
        </p:txBody>
      </p:sp>
      <p:sp>
        <p:nvSpPr>
          <p:cNvPr id="95254" name="Line 20"/>
          <p:cNvSpPr>
            <a:spLocks noChangeShapeType="1"/>
          </p:cNvSpPr>
          <p:nvPr/>
        </p:nvSpPr>
        <p:spPr bwMode="auto">
          <a:xfrm flipV="1">
            <a:off x="2195513" y="4005263"/>
            <a:ext cx="0" cy="43180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8" grpId="0" animBg="1"/>
      <p:bldP spid="95249" grpId="0" autoUpdateAnimBg="0"/>
      <p:bldP spid="95250" grpId="0" animBg="1"/>
      <p:bldP spid="95251" grpId="0" autoUpdateAnimBg="0"/>
      <p:bldP spid="95252" grpId="0" animBg="1"/>
      <p:bldP spid="95253" grpId="0" animBg="1" autoUpdateAnimBg="0"/>
      <p:bldP spid="9525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413703" y="332656"/>
            <a:ext cx="8229600" cy="82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9pPr>
          </a:lstStyle>
          <a:p>
            <a:r>
              <a:rPr lang="zh-CN" altLang="en-US" sz="4000" smtClean="0">
                <a:solidFill>
                  <a:srgbClr val="0000E5"/>
                </a:solidFill>
              </a:rPr>
              <a:t>三、调查表式及重点指标</a:t>
            </a:r>
            <a:r>
              <a:rPr lang="en-US" altLang="zh-CN" sz="4000" smtClean="0">
                <a:solidFill>
                  <a:srgbClr val="FF0000"/>
                </a:solidFill>
              </a:rPr>
              <a:t>BJ110-5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624" y="1952544"/>
            <a:ext cx="667682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由于科技项目表和科技活动表密切相关，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所以建议一同提交，一同撤回修改</a:t>
            </a:r>
            <a:endParaRPr lang="zh-CN" altLang="en-US" sz="2800" dirty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9790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97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3418681" y="2239599"/>
            <a:ext cx="3227388" cy="707886"/>
            <a:chOff x="0" y="0"/>
            <a:chExt cx="3227388" cy="708583"/>
          </a:xfrm>
        </p:grpSpPr>
        <p:sp>
          <p:nvSpPr>
            <p:cNvPr id="16388" name="Text Box 103"/>
            <p:cNvSpPr txBox="1">
              <a:spLocks noChangeArrowheads="1"/>
            </p:cNvSpPr>
            <p:nvPr/>
          </p:nvSpPr>
          <p:spPr bwMode="auto">
            <a:xfrm>
              <a:off x="0" y="0"/>
              <a:ext cx="3227388" cy="7085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EA8A7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4000" dirty="0" smtClean="0">
                  <a:solidFill>
                    <a:srgbClr val="FF3300"/>
                  </a:solidFill>
                  <a:latin typeface="黑体" pitchFamily="2" charset="-122"/>
                  <a:ea typeface="黑体" pitchFamily="2" charset="-122"/>
                </a:rPr>
                <a:t> </a:t>
              </a:r>
              <a:r>
                <a:rPr lang="zh-CN" altLang="en-US" sz="4000" dirty="0" smtClean="0">
                  <a:solidFill>
                    <a:schemeClr val="bg1">
                      <a:lumMod val="95000"/>
                    </a:schemeClr>
                  </a:solidFill>
                  <a:latin typeface="黑体" pitchFamily="2" charset="-122"/>
                  <a:ea typeface="黑体" pitchFamily="2" charset="-122"/>
                </a:rPr>
                <a:t>总</a:t>
              </a:r>
              <a:r>
                <a:rPr lang="zh-CN" altLang="en-US" sz="4000" dirty="0">
                  <a:solidFill>
                    <a:schemeClr val="bg1">
                      <a:lumMod val="95000"/>
                    </a:schemeClr>
                  </a:solidFill>
                  <a:latin typeface="黑体" pitchFamily="2" charset="-122"/>
                  <a:ea typeface="黑体" pitchFamily="2" charset="-122"/>
                </a:rPr>
                <a:t>说明</a:t>
              </a:r>
            </a:p>
          </p:txBody>
        </p:sp>
        <p:grpSp>
          <p:nvGrpSpPr>
            <p:cNvPr id="16389" name="Group 5"/>
            <p:cNvGrpSpPr>
              <a:grpSpLocks/>
            </p:cNvGrpSpPr>
            <p:nvPr/>
          </p:nvGrpSpPr>
          <p:grpSpPr bwMode="auto">
            <a:xfrm>
              <a:off x="269801" y="112734"/>
              <a:ext cx="457200" cy="457200"/>
              <a:chOff x="0" y="0"/>
              <a:chExt cx="1488" cy="1488"/>
            </a:xfrm>
          </p:grpSpPr>
          <p:sp>
            <p:nvSpPr>
              <p:cNvPr id="16390" name="Oval 10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88" cy="1489"/>
              </a:xfrm>
              <a:prstGeom prst="ellipse">
                <a:avLst/>
              </a:prstGeom>
              <a:gradFill rotWithShape="1">
                <a:gsLst>
                  <a:gs pos="0">
                    <a:srgbClr val="FCEFED"/>
                  </a:gs>
                  <a:gs pos="50000">
                    <a:schemeClr val="accent2"/>
                  </a:gs>
                  <a:gs pos="100000">
                    <a:srgbClr val="FCEFED"/>
                  </a:gs>
                </a:gsLst>
                <a:lin ang="5400000" scaled="1"/>
              </a:gra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>
                <a:outerShdw dist="50800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91" name="Oval 110"/>
              <p:cNvSpPr>
                <a:spLocks noChangeArrowheads="1"/>
              </p:cNvSpPr>
              <p:nvPr/>
            </p:nvSpPr>
            <p:spPr bwMode="auto">
              <a:xfrm>
                <a:off x="21" y="21"/>
                <a:ext cx="1436" cy="1438"/>
              </a:xfrm>
              <a:prstGeom prst="ellipse">
                <a:avLst/>
              </a:prstGeom>
              <a:gradFill rotWithShape="1">
                <a:gsLst>
                  <a:gs pos="0">
                    <a:srgbClr val="F5C8C3"/>
                  </a:gs>
                  <a:gs pos="50000">
                    <a:schemeClr val="accent2"/>
                  </a:gs>
                  <a:gs pos="100000">
                    <a:srgbClr val="F5C8C3"/>
                  </a:gs>
                </a:gsLst>
                <a:lin ang="5400000" scaled="1"/>
              </a:gradFill>
              <a:ln w="19050" cmpd="sng">
                <a:solidFill>
                  <a:schemeClr val="accent2">
                    <a:alpha val="9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392" name="Group 8"/>
          <p:cNvGrpSpPr>
            <a:grpSpLocks/>
          </p:cNvGrpSpPr>
          <p:nvPr/>
        </p:nvGrpSpPr>
        <p:grpSpPr bwMode="auto">
          <a:xfrm>
            <a:off x="4099719" y="4076336"/>
            <a:ext cx="5012307" cy="646331"/>
            <a:chOff x="0" y="0"/>
            <a:chExt cx="4796751" cy="646966"/>
          </a:xfrm>
        </p:grpSpPr>
        <p:sp>
          <p:nvSpPr>
            <p:cNvPr id="16393" name="Text Box 104"/>
            <p:cNvSpPr txBox="1">
              <a:spLocks noChangeArrowheads="1"/>
            </p:cNvSpPr>
            <p:nvPr/>
          </p:nvSpPr>
          <p:spPr bwMode="auto">
            <a:xfrm>
              <a:off x="539749" y="0"/>
              <a:ext cx="4257002" cy="6469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EA8A7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rIns="36000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3600" dirty="0">
                  <a:solidFill>
                    <a:schemeClr val="bg1">
                      <a:lumMod val="95000"/>
                    </a:schemeClr>
                  </a:solidFill>
                  <a:latin typeface="黑体" pitchFamily="2" charset="-122"/>
                  <a:ea typeface="黑体" pitchFamily="2" charset="-122"/>
                </a:rPr>
                <a:t>调查表式及重点指标</a:t>
              </a:r>
            </a:p>
          </p:txBody>
        </p:sp>
        <p:grpSp>
          <p:nvGrpSpPr>
            <p:cNvPr id="16394" name="Group 10"/>
            <p:cNvGrpSpPr>
              <a:grpSpLocks/>
            </p:cNvGrpSpPr>
            <p:nvPr/>
          </p:nvGrpSpPr>
          <p:grpSpPr bwMode="auto">
            <a:xfrm>
              <a:off x="0" y="88576"/>
              <a:ext cx="457287" cy="456750"/>
              <a:chOff x="0" y="0"/>
              <a:chExt cx="1488" cy="1488"/>
            </a:xfrm>
          </p:grpSpPr>
          <p:sp>
            <p:nvSpPr>
              <p:cNvPr id="16395" name="Oval 115"/>
              <p:cNvSpPr>
                <a:spLocks noChangeArrowheads="1"/>
              </p:cNvSpPr>
              <p:nvPr/>
            </p:nvSpPr>
            <p:spPr bwMode="auto">
              <a:xfrm>
                <a:off x="0" y="1"/>
                <a:ext cx="1488" cy="1486"/>
              </a:xfrm>
              <a:prstGeom prst="ellipse">
                <a:avLst/>
              </a:prstGeom>
              <a:gradFill rotWithShape="1">
                <a:gsLst>
                  <a:gs pos="0">
                    <a:srgbClr val="E9F4F5"/>
                  </a:gs>
                  <a:gs pos="50000">
                    <a:schemeClr val="folHlink"/>
                  </a:gs>
                  <a:gs pos="100000">
                    <a:srgbClr val="E9F4F5"/>
                  </a:gs>
                </a:gsLst>
                <a:lin ang="5400000" scaled="1"/>
              </a:gradFill>
              <a:ln w="12700" cmpd="sng">
                <a:solidFill>
                  <a:schemeClr val="folHlink"/>
                </a:solidFill>
                <a:round/>
                <a:headEnd/>
                <a:tailEnd/>
              </a:ln>
              <a:effectLst>
                <a:outerShdw dist="50800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6396" name="Oval 116"/>
              <p:cNvSpPr>
                <a:spLocks noChangeArrowheads="1"/>
              </p:cNvSpPr>
              <p:nvPr/>
            </p:nvSpPr>
            <p:spPr bwMode="auto">
              <a:xfrm>
                <a:off x="21" y="22"/>
                <a:ext cx="1436" cy="1444"/>
              </a:xfrm>
              <a:prstGeom prst="ellipse">
                <a:avLst/>
              </a:prstGeom>
              <a:gradFill rotWithShape="1">
                <a:gsLst>
                  <a:gs pos="0">
                    <a:srgbClr val="B5DBDE"/>
                  </a:gs>
                  <a:gs pos="50000">
                    <a:schemeClr val="folHlink"/>
                  </a:gs>
                  <a:gs pos="100000">
                    <a:srgbClr val="B5DBDE"/>
                  </a:gs>
                </a:gsLst>
                <a:lin ang="5400000" scaled="1"/>
              </a:gradFill>
              <a:ln w="19050" cmpd="sng">
                <a:solidFill>
                  <a:schemeClr val="folHlink">
                    <a:alpha val="9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</p:grpSp>
      </p:grpSp>
      <p:grpSp>
        <p:nvGrpSpPr>
          <p:cNvPr id="16397" name="Group 13"/>
          <p:cNvGrpSpPr>
            <a:grpSpLocks/>
          </p:cNvGrpSpPr>
          <p:nvPr/>
        </p:nvGrpSpPr>
        <p:grpSpPr bwMode="auto">
          <a:xfrm>
            <a:off x="3594894" y="5065349"/>
            <a:ext cx="3227387" cy="646331"/>
            <a:chOff x="0" y="0"/>
            <a:chExt cx="3227388" cy="646967"/>
          </a:xfrm>
        </p:grpSpPr>
        <p:sp>
          <p:nvSpPr>
            <p:cNvPr id="16398" name="Text Box 101"/>
            <p:cNvSpPr txBox="1">
              <a:spLocks noChangeArrowheads="1"/>
            </p:cNvSpPr>
            <p:nvPr/>
          </p:nvSpPr>
          <p:spPr bwMode="auto">
            <a:xfrm>
              <a:off x="0" y="0"/>
              <a:ext cx="3227388" cy="6469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EA8A7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3600">
                  <a:solidFill>
                    <a:srgbClr val="CC3399"/>
                  </a:solidFill>
                  <a:latin typeface="黑体" pitchFamily="2" charset="-122"/>
                  <a:ea typeface="黑体" pitchFamily="2" charset="-122"/>
                </a:rPr>
                <a:t>其他说明</a:t>
              </a:r>
            </a:p>
          </p:txBody>
        </p:sp>
        <p:grpSp>
          <p:nvGrpSpPr>
            <p:cNvPr id="16399" name="Group 15"/>
            <p:cNvGrpSpPr>
              <a:grpSpLocks/>
            </p:cNvGrpSpPr>
            <p:nvPr/>
          </p:nvGrpSpPr>
          <p:grpSpPr bwMode="auto">
            <a:xfrm>
              <a:off x="46908" y="63788"/>
              <a:ext cx="457200" cy="457200"/>
              <a:chOff x="0" y="0"/>
              <a:chExt cx="1488" cy="1488"/>
            </a:xfrm>
          </p:grpSpPr>
          <p:sp>
            <p:nvSpPr>
              <p:cNvPr id="16400" name="Oval 1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88" cy="1488"/>
              </a:xfrm>
              <a:prstGeom prst="ellipse">
                <a:avLst/>
              </a:prstGeom>
              <a:gradFill rotWithShape="1">
                <a:gsLst>
                  <a:gs pos="0">
                    <a:srgbClr val="FAECF4"/>
                  </a:gs>
                  <a:gs pos="50000">
                    <a:srgbClr val="D04896"/>
                  </a:gs>
                  <a:gs pos="100000">
                    <a:srgbClr val="FAECF4"/>
                  </a:gs>
                </a:gsLst>
                <a:lin ang="5400000" scaled="1"/>
              </a:gradFill>
              <a:ln w="12700" cmpd="sng">
                <a:solidFill>
                  <a:srgbClr val="D04896"/>
                </a:solidFill>
                <a:round/>
                <a:headEnd/>
                <a:tailEnd/>
              </a:ln>
              <a:effectLst>
                <a:outerShdw dist="50800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6401" name="Oval 119"/>
              <p:cNvSpPr>
                <a:spLocks noChangeArrowheads="1"/>
              </p:cNvSpPr>
              <p:nvPr/>
            </p:nvSpPr>
            <p:spPr bwMode="auto">
              <a:xfrm>
                <a:off x="23" y="23"/>
                <a:ext cx="1434" cy="1434"/>
              </a:xfrm>
              <a:prstGeom prst="ellipse">
                <a:avLst/>
              </a:prstGeom>
              <a:gradFill rotWithShape="1">
                <a:gsLst>
                  <a:gs pos="0">
                    <a:srgbClr val="EFBFDA"/>
                  </a:gs>
                  <a:gs pos="50000">
                    <a:srgbClr val="D04896"/>
                  </a:gs>
                  <a:gs pos="100000">
                    <a:srgbClr val="EFBFDA"/>
                  </a:gs>
                </a:gsLst>
                <a:lin ang="5400000" scaled="1"/>
              </a:gradFill>
              <a:ln w="19050" cmpd="sng">
                <a:solidFill>
                  <a:srgbClr val="D04896">
                    <a:alpha val="9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</p:grpSp>
      </p:grpSp>
      <p:grpSp>
        <p:nvGrpSpPr>
          <p:cNvPr id="16402" name="Group 18"/>
          <p:cNvGrpSpPr>
            <a:grpSpLocks/>
          </p:cNvGrpSpPr>
          <p:nvPr/>
        </p:nvGrpSpPr>
        <p:grpSpPr bwMode="auto">
          <a:xfrm>
            <a:off x="486569" y="1977661"/>
            <a:ext cx="3895725" cy="3892550"/>
            <a:chOff x="0" y="0"/>
            <a:chExt cx="3895725" cy="3892550"/>
          </a:xfrm>
        </p:grpSpPr>
        <p:sp>
          <p:nvSpPr>
            <p:cNvPr id="16403" name="Oval 98"/>
            <p:cNvSpPr>
              <a:spLocks noChangeArrowheads="1"/>
            </p:cNvSpPr>
            <p:nvPr/>
          </p:nvSpPr>
          <p:spPr bwMode="auto">
            <a:xfrm>
              <a:off x="0" y="0"/>
              <a:ext cx="3895725" cy="3892550"/>
            </a:xfrm>
            <a:prstGeom prst="ellipse">
              <a:avLst/>
            </a:prstGeom>
            <a:solidFill>
              <a:schemeClr val="tx2">
                <a:alpha val="9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404" name="Group 20"/>
            <p:cNvGrpSpPr>
              <a:grpSpLocks/>
            </p:cNvGrpSpPr>
            <p:nvPr/>
          </p:nvGrpSpPr>
          <p:grpSpPr bwMode="auto">
            <a:xfrm>
              <a:off x="371475" y="387350"/>
              <a:ext cx="3124200" cy="3124200"/>
              <a:chOff x="0" y="0"/>
              <a:chExt cx="1488" cy="1488"/>
            </a:xfrm>
          </p:grpSpPr>
          <p:sp>
            <p:nvSpPr>
              <p:cNvPr id="16405" name="Oval 1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88" cy="14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chemeClr val="tx2"/>
                  </a:gs>
                  <a:gs pos="100000">
                    <a:srgbClr val="FFFFFF"/>
                  </a:gs>
                </a:gsLst>
                <a:lin ang="5400000" scaled="1"/>
              </a:gradFill>
              <a:ln w="12700" cmpd="sng">
                <a:solidFill>
                  <a:schemeClr val="bg1"/>
                </a:solidFill>
                <a:round/>
                <a:headEnd/>
                <a:tailEnd/>
              </a:ln>
              <a:effectLst>
                <a:outerShdw dist="50800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06" name="Oval 122"/>
              <p:cNvSpPr>
                <a:spLocks noChangeArrowheads="1"/>
              </p:cNvSpPr>
              <p:nvPr/>
            </p:nvSpPr>
            <p:spPr bwMode="auto">
              <a:xfrm>
                <a:off x="23" y="23"/>
                <a:ext cx="1434" cy="1434"/>
              </a:xfrm>
              <a:prstGeom prst="ellipse">
                <a:avLst/>
              </a:prstGeom>
              <a:gradFill rotWithShape="1">
                <a:gsLst>
                  <a:gs pos="0">
                    <a:srgbClr val="B0CEED"/>
                  </a:gs>
                  <a:gs pos="50000">
                    <a:schemeClr val="tx2"/>
                  </a:gs>
                  <a:gs pos="100000">
                    <a:srgbClr val="B0CEED"/>
                  </a:gs>
                </a:gsLst>
                <a:lin ang="5400000" scaled="1"/>
              </a:gradFill>
              <a:ln w="19050" cmpd="sng">
                <a:solidFill>
                  <a:schemeClr val="bg1">
                    <a:alpha val="9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407" name="Text Box 123"/>
            <p:cNvSpPr txBox="1">
              <a:spLocks noChangeArrowheads="1"/>
            </p:cNvSpPr>
            <p:nvPr/>
          </p:nvSpPr>
          <p:spPr bwMode="auto">
            <a:xfrm>
              <a:off x="739775" y="1444625"/>
              <a:ext cx="2362200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EA8A7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3600">
                  <a:solidFill>
                    <a:srgbClr val="FFFF66"/>
                  </a:solidFill>
                  <a:latin typeface="黑体" pitchFamily="2" charset="-122"/>
                  <a:ea typeface="黑体" pitchFamily="2" charset="-122"/>
                </a:rPr>
                <a:t>内容提要</a:t>
              </a:r>
            </a:p>
          </p:txBody>
        </p:sp>
      </p:grpSp>
      <p:grpSp>
        <p:nvGrpSpPr>
          <p:cNvPr id="16408" name="Group 24"/>
          <p:cNvGrpSpPr>
            <a:grpSpLocks/>
          </p:cNvGrpSpPr>
          <p:nvPr/>
        </p:nvGrpSpPr>
        <p:grpSpPr bwMode="auto">
          <a:xfrm>
            <a:off x="4144169" y="3130186"/>
            <a:ext cx="4031753" cy="646331"/>
            <a:chOff x="0" y="0"/>
            <a:chExt cx="3666358" cy="646967"/>
          </a:xfrm>
        </p:grpSpPr>
        <p:grpSp>
          <p:nvGrpSpPr>
            <p:cNvPr id="16409" name="Group 25"/>
            <p:cNvGrpSpPr>
              <a:grpSpLocks/>
            </p:cNvGrpSpPr>
            <p:nvPr/>
          </p:nvGrpSpPr>
          <p:grpSpPr bwMode="auto">
            <a:xfrm>
              <a:off x="0" y="91686"/>
              <a:ext cx="457200" cy="457200"/>
              <a:chOff x="0" y="0"/>
              <a:chExt cx="1488" cy="1488"/>
            </a:xfrm>
          </p:grpSpPr>
          <p:sp>
            <p:nvSpPr>
              <p:cNvPr id="16410" name="Oval 112"/>
              <p:cNvSpPr>
                <a:spLocks noChangeArrowheads="1"/>
              </p:cNvSpPr>
              <p:nvPr/>
            </p:nvSpPr>
            <p:spPr bwMode="auto">
              <a:xfrm>
                <a:off x="0" y="2"/>
                <a:ext cx="1488" cy="1484"/>
              </a:xfrm>
              <a:prstGeom prst="ellipse">
                <a:avLst/>
              </a:prstGeom>
              <a:gradFill rotWithShape="1">
                <a:gsLst>
                  <a:gs pos="0">
                    <a:srgbClr val="EBF6FB"/>
                  </a:gs>
                  <a:gs pos="50000">
                    <a:schemeClr val="hlink"/>
                  </a:gs>
                  <a:gs pos="100000">
                    <a:srgbClr val="EBF6FB"/>
                  </a:gs>
                </a:gsLst>
                <a:lin ang="5400000" scaled="1"/>
              </a:gradFill>
              <a:ln w="12700" cmpd="sng">
                <a:solidFill>
                  <a:schemeClr val="hlink"/>
                </a:solidFill>
                <a:round/>
                <a:headEnd/>
                <a:tailEnd/>
              </a:ln>
              <a:effectLst>
                <a:outerShdw dist="50800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6411" name="Oval 113"/>
              <p:cNvSpPr>
                <a:spLocks noChangeArrowheads="1"/>
              </p:cNvSpPr>
              <p:nvPr/>
            </p:nvSpPr>
            <p:spPr bwMode="auto">
              <a:xfrm>
                <a:off x="21" y="22"/>
                <a:ext cx="1436" cy="1433"/>
              </a:xfrm>
              <a:prstGeom prst="ellipse">
                <a:avLst/>
              </a:prstGeom>
              <a:gradFill rotWithShape="1">
                <a:gsLst>
                  <a:gs pos="0">
                    <a:srgbClr val="BCDFF2"/>
                  </a:gs>
                  <a:gs pos="50000">
                    <a:schemeClr val="hlink"/>
                  </a:gs>
                  <a:gs pos="100000">
                    <a:srgbClr val="BCDFF2"/>
                  </a:gs>
                </a:gsLst>
                <a:lin ang="5400000" scaled="1"/>
              </a:gradFill>
              <a:ln w="19050" cmpd="sng">
                <a:solidFill>
                  <a:schemeClr val="hlink">
                    <a:alpha val="9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</p:grpSp>
        <p:sp>
          <p:nvSpPr>
            <p:cNvPr id="16412" name="Text Box 104"/>
            <p:cNvSpPr txBox="1">
              <a:spLocks noChangeArrowheads="1"/>
            </p:cNvSpPr>
            <p:nvPr/>
          </p:nvSpPr>
          <p:spPr bwMode="auto">
            <a:xfrm>
              <a:off x="438971" y="0"/>
              <a:ext cx="3227387" cy="6469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EA8A7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3600" dirty="0" smtClean="0">
                  <a:solidFill>
                    <a:schemeClr val="bg1">
                      <a:lumMod val="95000"/>
                    </a:schemeClr>
                  </a:solidFill>
                  <a:latin typeface="黑体" pitchFamily="2" charset="-122"/>
                  <a:ea typeface="黑体" pitchFamily="2" charset="-122"/>
                </a:rPr>
                <a:t>上报方式及时间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pic>
        <p:nvPicPr>
          <p:cNvPr id="16413" name="Picture 6" descr="C:\Documents and Settings\Administrator\桌面\77_4770020_c7d81b6949462e2f1bb5fdf18dd1d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-79375"/>
            <a:ext cx="2343150" cy="163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414" name="Picture 2" descr="C:\Documents and Settings\Administrator\桌面\2008030511194784364939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-103188"/>
            <a:ext cx="2314575" cy="165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415" name="Picture 3" descr="C:\Documents and Settings\Administrator\桌面\2008030511122463320749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25" y="-103188"/>
            <a:ext cx="2271713" cy="165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416" name="Picture 4" descr="C:\Documents and Settings\Administrator\桌面\W02008111734375778206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425" y="-103188"/>
            <a:ext cx="2284413" cy="165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50517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24398" y="119072"/>
            <a:ext cx="4895874" cy="648246"/>
          </a:xfrm>
        </p:spPr>
        <p:txBody>
          <a:bodyPr/>
          <a:lstStyle/>
          <a:p>
            <a:pPr eaLnBrk="1" hangingPunct="1"/>
            <a:r>
              <a:rPr lang="zh-CN" altLang="en-US" sz="4000" dirty="0" smtClean="0"/>
              <a:t>上报时间</a:t>
            </a:r>
            <a:endParaRPr lang="zh-CN" altLang="en-US" sz="4000" dirty="0">
              <a:solidFill>
                <a:srgbClr val="FF0000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135887"/>
              </p:ext>
            </p:extLst>
          </p:nvPr>
        </p:nvGraphicFramePr>
        <p:xfrm>
          <a:off x="508238" y="908720"/>
          <a:ext cx="8352927" cy="5297245"/>
        </p:xfrm>
        <a:graphic>
          <a:graphicData uri="http://schemas.openxmlformats.org/drawingml/2006/table">
            <a:tbl>
              <a:tblPr/>
              <a:tblGrid>
                <a:gridCol w="1296144"/>
                <a:gridCol w="2952327"/>
                <a:gridCol w="2232249"/>
                <a:gridCol w="1008112"/>
                <a:gridCol w="864095"/>
              </a:tblGrid>
              <a:tr h="6137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i="0" u="none" strike="noStrike" dirty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表号</a:t>
                      </a:r>
                    </a:p>
                  </a:txBody>
                  <a:tcPr marL="7219" marR="7219" marT="721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i="0" u="none" strike="noStrike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报表名称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i="0" u="none" strike="noStrike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报送日期及方式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920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i="0" u="none" strike="noStrike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报送单位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1" i="0" u="none" strike="noStrike">
                        <a:solidFill>
                          <a:srgbClr val="08000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1" i="0" u="none" strike="noStrike">
                        <a:solidFill>
                          <a:srgbClr val="08000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5773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BJ101-1</a:t>
                      </a:r>
                      <a:endParaRPr lang="en-US" sz="2000" b="1" i="0" u="none" strike="noStrike">
                        <a:solidFill>
                          <a:srgbClr val="08000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19" marR="7219" marT="721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调查单位基本情况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2014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年</a:t>
                      </a:r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altLang="en-US" sz="2000" b="1" i="0" u="none" strike="noStrike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r>
                        <a:rPr lang="en-US" altLang="zh-CN" sz="2000" b="1" i="0" u="none" strike="noStrike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28</a:t>
                      </a:r>
                      <a:r>
                        <a:rPr lang="zh-CN" altLang="en-US" sz="2000" b="1" i="0" u="none" strike="noStrike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日</a:t>
                      </a:r>
                      <a:r>
                        <a:rPr lang="en-US" altLang="zh-CN" sz="2000" b="1" i="0" u="none" strike="noStrike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24</a:t>
                      </a:r>
                      <a:r>
                        <a:rPr lang="zh-CN" altLang="en-US" sz="2000" b="1" i="0" u="none" strike="noStrike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时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　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　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5773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BJ101-7</a:t>
                      </a:r>
                      <a:endParaRPr lang="en-US" sz="2000" b="1" i="0" u="none" strike="noStrike">
                        <a:solidFill>
                          <a:srgbClr val="08000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19" marR="7219" marT="721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中关村国家自主创新示范区法人单位基本情况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2014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年</a:t>
                      </a:r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28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日</a:t>
                      </a:r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24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时</a:t>
                      </a:r>
                      <a:endParaRPr lang="zh-CN" altLang="en-US" sz="2000" b="1" i="0" u="none" strike="noStrike">
                        <a:solidFill>
                          <a:srgbClr val="08000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　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　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5773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BJ110-3</a:t>
                      </a:r>
                    </a:p>
                  </a:txBody>
                  <a:tcPr marL="7219" marR="7219" marT="721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主要产品产量及相关指标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2014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年</a:t>
                      </a:r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28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日</a:t>
                      </a:r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24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时</a:t>
                      </a:r>
                      <a:endParaRPr lang="zh-CN" altLang="en-US" sz="2000" b="1" i="0" u="none" strike="noStrike">
                        <a:solidFill>
                          <a:srgbClr val="08000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　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　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5773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 dirty="0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BJ110-4</a:t>
                      </a:r>
                      <a:endParaRPr lang="en-US" sz="2000" b="1" i="0" u="none" strike="noStrike" dirty="0">
                        <a:solidFill>
                          <a:srgbClr val="08000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19" marR="7219" marT="721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企业科技项目情况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2014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年</a:t>
                      </a:r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28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日</a:t>
                      </a:r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24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时</a:t>
                      </a:r>
                      <a:endParaRPr lang="zh-CN" altLang="en-US" sz="2000" b="1" i="0" u="none" strike="noStrike">
                        <a:solidFill>
                          <a:srgbClr val="08000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　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　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5773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 dirty="0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BJ110-5</a:t>
                      </a:r>
                      <a:endParaRPr lang="en-US" sz="2000" b="1" i="0" u="none" strike="noStrike" dirty="0">
                        <a:solidFill>
                          <a:srgbClr val="08000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19" marR="7219" marT="721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企业科技活动及相关情况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2014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年</a:t>
                      </a:r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28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日</a:t>
                      </a:r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24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时</a:t>
                      </a:r>
                      <a:endParaRPr lang="zh-CN" altLang="en-US" sz="2000" b="1" i="0" u="none" strike="noStrike">
                        <a:solidFill>
                          <a:srgbClr val="08000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　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　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5773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BJ110-8</a:t>
                      </a:r>
                    </a:p>
                  </a:txBody>
                  <a:tcPr marL="7219" marR="7219" marT="721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人力资源情况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2014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年</a:t>
                      </a:r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28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日</a:t>
                      </a:r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24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时</a:t>
                      </a:r>
                      <a:endParaRPr lang="zh-CN" altLang="en-US" sz="2000" b="1" i="0" u="none" strike="noStrike">
                        <a:solidFill>
                          <a:srgbClr val="08000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　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　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5773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 dirty="0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BJ110-9</a:t>
                      </a:r>
                      <a:endParaRPr lang="en-US" sz="2000" b="1" i="0" u="none" strike="noStrike" dirty="0">
                        <a:solidFill>
                          <a:srgbClr val="08000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19" marR="7219" marT="721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生产经营及财务状况（二）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2014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年</a:t>
                      </a:r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28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日</a:t>
                      </a:r>
                      <a:r>
                        <a:rPr lang="en-US" altLang="zh-CN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24</a:t>
                      </a:r>
                      <a:r>
                        <a:rPr lang="zh-CN" altLang="en-US" sz="2000" b="1" i="0" u="none" strike="noStrike" smtClean="0">
                          <a:solidFill>
                            <a:srgbClr val="080001"/>
                          </a:solidFill>
                          <a:effectLst/>
                          <a:latin typeface="+mj-ea"/>
                          <a:ea typeface="+mj-ea"/>
                        </a:rPr>
                        <a:t>时</a:t>
                      </a:r>
                      <a:endParaRPr lang="zh-CN" altLang="en-US" sz="2000" b="1" i="0" u="none" strike="noStrike">
                        <a:solidFill>
                          <a:srgbClr val="08000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　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　</a:t>
                      </a:r>
                    </a:p>
                  </a:txBody>
                  <a:tcPr marL="7219" marR="7219" marT="72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8" name="AutoShape 5"/>
          <p:cNvSpPr>
            <a:spLocks noChangeArrowheads="1"/>
          </p:cNvSpPr>
          <p:nvPr/>
        </p:nvSpPr>
        <p:spPr bwMode="auto">
          <a:xfrm rot="1249526">
            <a:off x="6842183" y="371237"/>
            <a:ext cx="2233976" cy="792163"/>
          </a:xfrm>
          <a:prstGeom prst="roundRect">
            <a:avLst>
              <a:gd name="adj" fmla="val 16667"/>
            </a:avLst>
          </a:prstGeom>
          <a:noFill/>
          <a:ln w="5715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altLang="zh-CN" sz="2800" smtClean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zh-CN" altLang="en-US" sz="2800" smtClean="0">
                <a:solidFill>
                  <a:srgbClr val="FF0000"/>
                </a:solidFill>
                <a:latin typeface="+mj-ea"/>
                <a:ea typeface="+mj-ea"/>
              </a:rPr>
              <a:t>月</a:t>
            </a:r>
            <a:r>
              <a:rPr lang="en-US" altLang="zh-CN" sz="2800" smtClean="0">
                <a:solidFill>
                  <a:srgbClr val="FF0000"/>
                </a:solidFill>
                <a:latin typeface="+mj-ea"/>
                <a:ea typeface="+mj-ea"/>
              </a:rPr>
              <a:t>20</a:t>
            </a:r>
            <a:r>
              <a:rPr lang="zh-CN" altLang="en-US" sz="2800" smtClean="0">
                <a:solidFill>
                  <a:srgbClr val="FF0000"/>
                </a:solidFill>
                <a:latin typeface="+mj-ea"/>
                <a:ea typeface="+mj-ea"/>
              </a:rPr>
              <a:t>日开网</a:t>
            </a:r>
            <a:endParaRPr lang="zh-CN" altLang="en-US" sz="280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" name="左大括号 3"/>
          <p:cNvSpPr/>
          <p:nvPr/>
        </p:nvSpPr>
        <p:spPr bwMode="auto">
          <a:xfrm>
            <a:off x="292214" y="2510866"/>
            <a:ext cx="216024" cy="720080"/>
          </a:xfrm>
          <a:prstGeom prst="leftBrac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" name="左大括号 9"/>
          <p:cNvSpPr/>
          <p:nvPr/>
        </p:nvSpPr>
        <p:spPr bwMode="auto">
          <a:xfrm>
            <a:off x="292214" y="4181734"/>
            <a:ext cx="216024" cy="720080"/>
          </a:xfrm>
          <a:prstGeom prst="leftBrac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4716016" y="1524093"/>
            <a:ext cx="2304256" cy="4693772"/>
          </a:xfrm>
          <a:prstGeom prst="roundRect">
            <a:avLst>
              <a:gd name="adj" fmla="val 16667"/>
            </a:avLst>
          </a:prstGeom>
          <a:noFill/>
          <a:ln w="5715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endParaRPr lang="zh-CN" altLang="en-US" sz="2800">
              <a:solidFill>
                <a:srgbClr val="FF0000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9051" y="228613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√</a:t>
            </a:r>
            <a:endParaRPr lang="zh-CN" altLang="en-US" sz="3200" dirty="0"/>
          </a:p>
        </p:txBody>
      </p:sp>
      <p:sp>
        <p:nvSpPr>
          <p:cNvPr id="13" name="矩形 12"/>
          <p:cNvSpPr/>
          <p:nvPr/>
        </p:nvSpPr>
        <p:spPr>
          <a:xfrm>
            <a:off x="1183311" y="287090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√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1183311" y="504691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√</a:t>
            </a:r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1183311" y="563309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√</a:t>
            </a:r>
            <a:endParaRPr lang="zh-CN" altLang="en-US" sz="3200" dirty="0"/>
          </a:p>
        </p:txBody>
      </p:sp>
      <p:sp>
        <p:nvSpPr>
          <p:cNvPr id="12" name="左大括号 11"/>
          <p:cNvSpPr/>
          <p:nvPr/>
        </p:nvSpPr>
        <p:spPr bwMode="auto">
          <a:xfrm>
            <a:off x="230691" y="3752798"/>
            <a:ext cx="216024" cy="1149015"/>
          </a:xfrm>
          <a:prstGeom prst="leftBrac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971600" y="6264669"/>
            <a:ext cx="7416824" cy="531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pitchFamily="34" charset="0"/>
                <a:ea typeface="黑体" pitchFamily="2" charset="-122"/>
              </a:defRPr>
            </a:lvl9pPr>
          </a:lstStyle>
          <a:p>
            <a:pPr eaLnBrk="1" hangingPunct="1"/>
            <a:r>
              <a:rPr lang="en-US" altLang="zh-CN" sz="4000" dirty="0" smtClean="0"/>
              <a:t>1.20-2.28</a:t>
            </a:r>
            <a:r>
              <a:rPr lang="zh-CN" altLang="en-US" sz="4000" dirty="0" smtClean="0"/>
              <a:t>日七张保证全部上报</a:t>
            </a:r>
            <a:endParaRPr lang="zh-CN" altLang="en-US" sz="4000" dirty="0">
              <a:solidFill>
                <a:srgbClr val="FF0000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66829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4" grpId="1" animBg="1"/>
      <p:bldP spid="10" grpId="0" animBg="1"/>
      <p:bldP spid="10" grpId="1" animBg="1"/>
      <p:bldP spid="11" grpId="0" animBg="1"/>
      <p:bldP spid="5" grpId="0"/>
      <p:bldP spid="13" grpId="0"/>
      <p:bldP spid="14" grpId="0"/>
      <p:bldP spid="15" grpId="0"/>
      <p:bldP spid="12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/>
        </p:nvSpPr>
        <p:spPr bwMode="auto">
          <a:xfrm>
            <a:off x="827584" y="116632"/>
            <a:ext cx="7543800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40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四、其他说明</a:t>
            </a:r>
          </a:p>
        </p:txBody>
      </p:sp>
      <p:sp>
        <p:nvSpPr>
          <p:cNvPr id="3" name="矩形 2"/>
          <p:cNvSpPr/>
          <p:nvPr/>
        </p:nvSpPr>
        <p:spPr>
          <a:xfrm>
            <a:off x="971550" y="1124744"/>
            <a:ext cx="7543800" cy="3367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Clr>
                <a:srgbClr val="9966FF"/>
              </a:buClr>
            </a:pPr>
            <a:r>
              <a:rPr lang="en-US" altLang="zh-CN" sz="2800" dirty="0" smtClean="0">
                <a:latin typeface="华文中宋" pitchFamily="2" charset="-122"/>
                <a:ea typeface="华文中宋" pitchFamily="2" charset="-122"/>
              </a:rPr>
              <a:t>1.</a:t>
            </a:r>
            <a:r>
              <a:rPr lang="zh-CN" altLang="en-US" sz="2800" dirty="0" smtClean="0">
                <a:latin typeface="华文中宋" pitchFamily="2" charset="-122"/>
                <a:ea typeface="华文中宋" pitchFamily="2" charset="-122"/>
              </a:rPr>
              <a:t>关于审核中弹出的错误属于正常现象，核实无误后，填写详细说明。</a:t>
            </a:r>
            <a:endParaRPr lang="en-US" altLang="zh-CN" sz="2800" dirty="0" smtClean="0">
              <a:latin typeface="华文中宋" pitchFamily="2" charset="-122"/>
              <a:ea typeface="华文中宋" pitchFamily="2" charset="-122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9966FF"/>
              </a:buClr>
            </a:pPr>
            <a:r>
              <a:rPr lang="en-US" altLang="zh-CN" sz="2800" dirty="0"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sz="2800" dirty="0" smtClean="0">
                <a:latin typeface="华文中宋" pitchFamily="2" charset="-122"/>
                <a:ea typeface="华文中宋" pitchFamily="2" charset="-122"/>
              </a:rPr>
              <a:t>  </a:t>
            </a:r>
            <a:r>
              <a:rPr lang="zh-CN" altLang="en-US" sz="2800" dirty="0" smtClean="0">
                <a:latin typeface="华文中宋" pitchFamily="2" charset="-122"/>
                <a:ea typeface="华文中宋" pitchFamily="2" charset="-122"/>
              </a:rPr>
              <a:t>遇到准强制性错误</a:t>
            </a:r>
            <a:r>
              <a:rPr lang="en-US" altLang="zh-CN" sz="2800" dirty="0" smtClean="0">
                <a:latin typeface="华文中宋" pitchFamily="2" charset="-122"/>
                <a:ea typeface="华文中宋" pitchFamily="2" charset="-122"/>
              </a:rPr>
              <a:t>※</a:t>
            </a:r>
            <a:r>
              <a:rPr lang="zh-CN" altLang="en-US" sz="2800" dirty="0" smtClean="0">
                <a:latin typeface="华文中宋" pitchFamily="2" charset="-122"/>
                <a:ea typeface="华文中宋" pitchFamily="2" charset="-122"/>
              </a:rPr>
              <a:t>，打电话我们负责解锁</a:t>
            </a:r>
            <a:endParaRPr lang="en-US" altLang="zh-CN" sz="2800" dirty="0">
              <a:latin typeface="华文中宋" pitchFamily="2" charset="-122"/>
              <a:ea typeface="华文中宋" pitchFamily="2" charset="-122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9966FF"/>
              </a:buClr>
            </a:pPr>
            <a:endParaRPr lang="en-US" altLang="zh-CN" sz="2800" dirty="0" smtClean="0">
              <a:latin typeface="华文中宋" pitchFamily="2" charset="-122"/>
              <a:ea typeface="华文中宋" pitchFamily="2" charset="-122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9966FF"/>
              </a:buClr>
            </a:pPr>
            <a:r>
              <a:rPr lang="en-US" altLang="zh-CN" sz="2800" dirty="0" smtClean="0">
                <a:latin typeface="华文中宋" pitchFamily="2" charset="-122"/>
                <a:ea typeface="华文中宋" pitchFamily="2" charset="-122"/>
              </a:rPr>
              <a:t>2.</a:t>
            </a:r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所有报表到期保证“已上报”这种状态</a:t>
            </a:r>
            <a:r>
              <a:rPr lang="zh-CN" altLang="en-US" sz="2800" dirty="0" smtClean="0">
                <a:latin typeface="华文中宋" pitchFamily="2" charset="-122"/>
                <a:ea typeface="华文中宋" pitchFamily="2" charset="-122"/>
              </a:rPr>
              <a:t>，“已验收通过”</a:t>
            </a:r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表示统计局已经通过此表审核。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81655" y="4491819"/>
            <a:ext cx="1694973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10545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934" y="908720"/>
            <a:ext cx="7200801" cy="647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8310" name="直接箭头连接符 4"/>
          <p:cNvCxnSpPr>
            <a:cxnSpLocks noChangeShapeType="1"/>
          </p:cNvCxnSpPr>
          <p:nvPr/>
        </p:nvCxnSpPr>
        <p:spPr bwMode="auto">
          <a:xfrm>
            <a:off x="1619945" y="2924944"/>
            <a:ext cx="3240087" cy="1583556"/>
          </a:xfrm>
          <a:prstGeom prst="straightConnector1">
            <a:avLst/>
          </a:prstGeom>
          <a:noFill/>
          <a:ln w="63500" cmpd="sng">
            <a:solidFill>
              <a:schemeClr val="folHlink"/>
            </a:solidFill>
            <a:round/>
            <a:headEnd/>
            <a:tailEnd type="arrow" w="med" len="med"/>
          </a:ln>
          <a:effectLst>
            <a:outerShdw dist="17961" dir="2700000" algn="ctr" rotWithShape="0">
              <a:srgbClr val="693E99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11" name="Rectangle 2"/>
          <p:cNvSpPr>
            <a:spLocks noGrp="1" noChangeArrowheads="1"/>
          </p:cNvSpPr>
          <p:nvPr/>
        </p:nvSpPr>
        <p:spPr bwMode="auto">
          <a:xfrm>
            <a:off x="617935" y="171741"/>
            <a:ext cx="7543800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40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四、其他说明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508500"/>
            <a:ext cx="4131476" cy="151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11" name="Rectangle 2"/>
          <p:cNvSpPr>
            <a:spLocks noGrp="1" noChangeArrowheads="1"/>
          </p:cNvSpPr>
          <p:nvPr/>
        </p:nvSpPr>
        <p:spPr bwMode="auto">
          <a:xfrm>
            <a:off x="539552" y="116632"/>
            <a:ext cx="7543800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40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四、其他说明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0728"/>
            <a:ext cx="7638609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564904"/>
            <a:ext cx="8686800" cy="2241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2083" y="3742487"/>
            <a:ext cx="11149407" cy="1976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150685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539" y="977106"/>
            <a:ext cx="6210300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1" name="圆角矩形 2"/>
          <p:cNvSpPr>
            <a:spLocks noChangeArrowheads="1"/>
          </p:cNvSpPr>
          <p:nvPr/>
        </p:nvSpPr>
        <p:spPr bwMode="auto">
          <a:xfrm>
            <a:off x="2051720" y="1286383"/>
            <a:ext cx="1798637" cy="2808288"/>
          </a:xfrm>
          <a:prstGeom prst="roundRect">
            <a:avLst>
              <a:gd name="adj" fmla="val 16667"/>
            </a:avLst>
          </a:prstGeom>
          <a:noFill/>
          <a:ln w="28575" cmpd="sng">
            <a:solidFill>
              <a:schemeClr val="folHlink"/>
            </a:solidFill>
            <a:round/>
            <a:headEnd/>
            <a:tailEnd/>
          </a:ln>
          <a:effectLst>
            <a:outerShdw dist="17961" dir="2700000" algn="ctr" rotWithShape="0">
              <a:srgbClr val="693E99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99332" name="Line 8"/>
          <p:cNvSpPr>
            <a:spLocks noChangeShapeType="1"/>
          </p:cNvSpPr>
          <p:nvPr/>
        </p:nvSpPr>
        <p:spPr bwMode="auto">
          <a:xfrm>
            <a:off x="2951038" y="2852936"/>
            <a:ext cx="0" cy="1865312"/>
          </a:xfrm>
          <a:prstGeom prst="line">
            <a:avLst/>
          </a:prstGeom>
          <a:noFill/>
          <a:ln w="28575" cmpd="sng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rgbClr val="693E9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9333" name="Text Box 9"/>
          <p:cNvSpPr txBox="1">
            <a:spLocks noChangeArrowheads="1"/>
          </p:cNvSpPr>
          <p:nvPr/>
        </p:nvSpPr>
        <p:spPr bwMode="auto">
          <a:xfrm>
            <a:off x="1762125" y="4749038"/>
            <a:ext cx="20882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folHlink"/>
                </a:solidFill>
                <a:ea typeface="黑体" pitchFamily="2" charset="-122"/>
              </a:rPr>
              <a:t>修改联系人</a:t>
            </a:r>
          </a:p>
        </p:txBody>
      </p:sp>
      <p:sp>
        <p:nvSpPr>
          <p:cNvPr id="99334" name="Rectangle 2"/>
          <p:cNvSpPr>
            <a:spLocks noGrp="1" noChangeArrowheads="1"/>
          </p:cNvSpPr>
          <p:nvPr/>
        </p:nvSpPr>
        <p:spPr bwMode="auto">
          <a:xfrm>
            <a:off x="615696" y="231466"/>
            <a:ext cx="7543800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40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四、其他说明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5292080" y="1844824"/>
            <a:ext cx="2867416" cy="3466157"/>
          </a:xfrm>
          <a:prstGeom prst="rect">
            <a:avLst/>
          </a:prstGeom>
          <a:solidFill>
            <a:schemeClr val="bg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17612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32025" y="0"/>
            <a:ext cx="4679950" cy="852488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FF0000"/>
                </a:solidFill>
                <a:latin typeface="黑体" pitchFamily="2" charset="-122"/>
              </a:rPr>
              <a:t>电子版统计台账获取方式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052638" y="692150"/>
            <a:ext cx="5038725" cy="158273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zh-CN" altLang="en-US" sz="3200">
                <a:latin typeface="宋体" pitchFamily="2" charset="-122"/>
                <a:ea typeface="宋体" pitchFamily="2" charset="-122"/>
              </a:rPr>
              <a:t>登陆北京统计信息网</a:t>
            </a:r>
          </a:p>
          <a:p>
            <a:pPr algn="ctr" eaLnBrk="1" hangingPunct="1">
              <a:buFontTx/>
              <a:buNone/>
            </a:pPr>
            <a:r>
              <a:rPr lang="en-US" sz="3200" u="sng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www.bjstats.gov.cn</a:t>
            </a:r>
          </a:p>
          <a:p>
            <a:pPr algn="ctr" eaLnBrk="1" hangingPunct="1">
              <a:buFontTx/>
              <a:buNone/>
            </a:pPr>
            <a:r>
              <a:rPr lang="zh-CN" altLang="en-US" sz="3200">
                <a:latin typeface="宋体" pitchFamily="2" charset="-122"/>
                <a:ea typeface="宋体" pitchFamily="2" charset="-122"/>
              </a:rPr>
              <a:t>  </a:t>
            </a: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3238"/>
            <a:ext cx="9144000" cy="286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5219700" y="3573463"/>
            <a:ext cx="1800225" cy="646112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57150" cmpd="sng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>
                <a:solidFill>
                  <a:schemeClr val="hlink"/>
                </a:solidFill>
                <a:latin typeface="宋体" pitchFamily="2" charset="-122"/>
              </a:rPr>
              <a:t>制度&amp;标准</a:t>
            </a:r>
          </a:p>
        </p:txBody>
      </p:sp>
      <p:sp>
        <p:nvSpPr>
          <p:cNvPr id="20486" name="AutoShape 5"/>
          <p:cNvSpPr>
            <a:spLocks noChangeArrowheads="1"/>
          </p:cNvSpPr>
          <p:nvPr/>
        </p:nvSpPr>
        <p:spPr bwMode="auto">
          <a:xfrm>
            <a:off x="1619250" y="4076700"/>
            <a:ext cx="1728788" cy="649288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57150" cmpd="sng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>
                <a:solidFill>
                  <a:schemeClr val="hlink"/>
                </a:solidFill>
              </a:rPr>
              <a:t>统计台账</a:t>
            </a:r>
          </a:p>
        </p:txBody>
      </p:sp>
    </p:spTree>
    <p:extLst>
      <p:ext uri="{BB962C8B-B14F-4D97-AF65-F5344CB8AC3E}">
        <p14:creationId xmlns:p14="http://schemas.microsoft.com/office/powerpoint/2010/main" val="39630242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3" y="1052736"/>
            <a:ext cx="9023117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70119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9163050" cy="642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>
            <a:spLocks noGrp="1" noChangeArrowheads="1"/>
          </p:cNvSpPr>
          <p:nvPr/>
        </p:nvSpPr>
        <p:spPr bwMode="auto">
          <a:xfrm>
            <a:off x="670831" y="17364"/>
            <a:ext cx="7543800" cy="70643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/>
        </p:spPr>
        <p:txBody>
          <a:bodyPr anchor="ctr"/>
          <a:lstStyle/>
          <a:p>
            <a:pPr algn="ctr" eaLnBrk="1" hangingPunct="1"/>
            <a:r>
              <a:rPr lang="en-US" altLang="zh-CN" sz="40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www.zgc-ft.gov.cn</a:t>
            </a:r>
            <a:endParaRPr lang="zh-CN" altLang="en-US" sz="40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89755" y="5430878"/>
            <a:ext cx="1017637" cy="584775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统计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1848741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378" name="Group 2"/>
          <p:cNvGrpSpPr>
            <a:grpSpLocks noChangeAspect="1"/>
          </p:cNvGrpSpPr>
          <p:nvPr/>
        </p:nvGrpSpPr>
        <p:grpSpPr bwMode="auto">
          <a:xfrm>
            <a:off x="3492500" y="476250"/>
            <a:ext cx="1682750" cy="1797050"/>
            <a:chOff x="0" y="0"/>
            <a:chExt cx="1661" cy="1587"/>
          </a:xfrm>
        </p:grpSpPr>
        <p:pic>
          <p:nvPicPr>
            <p:cNvPr id="101379" name="Picture 7" descr="未标题-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"/>
              <a:ext cx="1661" cy="1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380" name="Picture 4" descr="未标题-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" y="0"/>
              <a:ext cx="1551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1381" name="Group 5"/>
          <p:cNvGrpSpPr>
            <a:grpSpLocks noChangeAspect="1"/>
          </p:cNvGrpSpPr>
          <p:nvPr/>
        </p:nvGrpSpPr>
        <p:grpSpPr bwMode="auto">
          <a:xfrm>
            <a:off x="3419475" y="692150"/>
            <a:ext cx="2006600" cy="2016125"/>
            <a:chOff x="0" y="0"/>
            <a:chExt cx="1542" cy="1648"/>
          </a:xfrm>
        </p:grpSpPr>
        <p:pic>
          <p:nvPicPr>
            <p:cNvPr id="101382" name="Picture 6" descr="未标题-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42" cy="1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383" name="Picture 7" descr="未标题-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" y="227"/>
              <a:ext cx="1241" cy="1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1384" name="Group 8"/>
          <p:cNvGrpSpPr>
            <a:grpSpLocks noChangeAspect="1"/>
          </p:cNvGrpSpPr>
          <p:nvPr/>
        </p:nvGrpSpPr>
        <p:grpSpPr bwMode="auto">
          <a:xfrm>
            <a:off x="4284663" y="476250"/>
            <a:ext cx="1752600" cy="1943100"/>
            <a:chOff x="0" y="0"/>
            <a:chExt cx="1257" cy="1406"/>
          </a:xfrm>
        </p:grpSpPr>
        <p:pic>
          <p:nvPicPr>
            <p:cNvPr id="101385" name="Picture 9" descr="未标题-17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57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386" name="Picture 10" descr="未标题-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" y="187"/>
              <a:ext cx="1064" cy="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1387" name="椭圆 2"/>
          <p:cNvSpPr>
            <a:spLocks noChangeArrowheads="1"/>
          </p:cNvSpPr>
          <p:nvPr/>
        </p:nvSpPr>
        <p:spPr bwMode="auto">
          <a:xfrm>
            <a:off x="4603750" y="1412875"/>
            <a:ext cx="44450" cy="130175"/>
          </a:xfrm>
          <a:prstGeom prst="ellipse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 pitchFamily="34" charset="0"/>
              <a:ea typeface="仿宋_GB2312" pitchFamily="49" charset="-122"/>
            </a:endParaRPr>
          </a:p>
        </p:txBody>
      </p:sp>
      <p:grpSp>
        <p:nvGrpSpPr>
          <p:cNvPr id="101388" name="Group 12"/>
          <p:cNvGrpSpPr>
            <a:grpSpLocks noChangeAspect="1"/>
          </p:cNvGrpSpPr>
          <p:nvPr/>
        </p:nvGrpSpPr>
        <p:grpSpPr bwMode="auto">
          <a:xfrm>
            <a:off x="3603625" y="765175"/>
            <a:ext cx="2120900" cy="2016125"/>
            <a:chOff x="0" y="0"/>
            <a:chExt cx="1030" cy="874"/>
          </a:xfrm>
        </p:grpSpPr>
        <p:pic>
          <p:nvPicPr>
            <p:cNvPr id="101389" name="Picture 18" descr="未标题-17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514946"/>
                </a:clrFrom>
                <a:clrTo>
                  <a:srgbClr val="51494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30" cy="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390" name="Picture 19" descr="未标题-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" y="27"/>
              <a:ext cx="904" cy="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1391" name="Group 15"/>
          <p:cNvGrpSpPr>
            <a:grpSpLocks noChangeAspect="1"/>
          </p:cNvGrpSpPr>
          <p:nvPr/>
        </p:nvGrpSpPr>
        <p:grpSpPr bwMode="auto">
          <a:xfrm>
            <a:off x="2003425" y="1341438"/>
            <a:ext cx="168275" cy="5808662"/>
            <a:chOff x="0" y="0"/>
            <a:chExt cx="907" cy="3266"/>
          </a:xfrm>
        </p:grpSpPr>
        <p:pic>
          <p:nvPicPr>
            <p:cNvPr id="101392" name="Picture 14" descr="11996副本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970" t="77628" r="20129" b="69"/>
            <a:stretch>
              <a:fillRect/>
            </a:stretch>
          </p:blipFill>
          <p:spPr bwMode="auto">
            <a:xfrm>
              <a:off x="0" y="136"/>
              <a:ext cx="907" cy="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393" name="Picture 15" descr="11996副本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970" t="23201" r="21184" b="69"/>
            <a:stretch>
              <a:fillRect/>
            </a:stretch>
          </p:blipFill>
          <p:spPr bwMode="auto">
            <a:xfrm>
              <a:off x="318" y="0"/>
              <a:ext cx="320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1394" name="Group 18"/>
          <p:cNvGrpSpPr>
            <a:grpSpLocks noChangeAspect="1"/>
          </p:cNvGrpSpPr>
          <p:nvPr/>
        </p:nvGrpSpPr>
        <p:grpSpPr bwMode="auto">
          <a:xfrm>
            <a:off x="1585913" y="549275"/>
            <a:ext cx="2028825" cy="2232025"/>
            <a:chOff x="0" y="0"/>
            <a:chExt cx="1278" cy="1281"/>
          </a:xfrm>
        </p:grpSpPr>
        <p:pic>
          <p:nvPicPr>
            <p:cNvPr id="101395" name="Picture 19" descr="未标题-21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5"/>
              <a:ext cx="1270" cy="1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396" name="Picture 20" descr="未标题-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" y="0"/>
              <a:ext cx="1248" cy="1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1397" name="Group 21"/>
          <p:cNvGrpSpPr>
            <a:grpSpLocks noChangeAspect="1"/>
          </p:cNvGrpSpPr>
          <p:nvPr/>
        </p:nvGrpSpPr>
        <p:grpSpPr bwMode="auto">
          <a:xfrm>
            <a:off x="808038" y="765175"/>
            <a:ext cx="1871662" cy="2024063"/>
            <a:chOff x="0" y="0"/>
            <a:chExt cx="862" cy="805"/>
          </a:xfrm>
        </p:grpSpPr>
        <p:pic>
          <p:nvPicPr>
            <p:cNvPr id="101398" name="Picture 22" descr="未标题-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62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399" name="Picture 23" descr="未标题-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" y="0"/>
              <a:ext cx="817" cy="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1400" name="Group 24"/>
          <p:cNvGrpSpPr>
            <a:grpSpLocks noChangeAspect="1"/>
          </p:cNvGrpSpPr>
          <p:nvPr/>
        </p:nvGrpSpPr>
        <p:grpSpPr bwMode="auto">
          <a:xfrm>
            <a:off x="947738" y="549275"/>
            <a:ext cx="2232025" cy="2184400"/>
            <a:chOff x="0" y="0"/>
            <a:chExt cx="1030" cy="874"/>
          </a:xfrm>
        </p:grpSpPr>
        <p:pic>
          <p:nvPicPr>
            <p:cNvPr id="101401" name="Picture 18" descr="未标题-17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514946"/>
                </a:clrFrom>
                <a:clrTo>
                  <a:srgbClr val="51494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30" cy="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402" name="Picture 19" descr="未标题-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" y="27"/>
              <a:ext cx="904" cy="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1403" name="Group 27"/>
          <p:cNvGrpSpPr>
            <a:grpSpLocks noChangeAspect="1"/>
          </p:cNvGrpSpPr>
          <p:nvPr/>
        </p:nvGrpSpPr>
        <p:grpSpPr bwMode="auto">
          <a:xfrm>
            <a:off x="6940550" y="1341438"/>
            <a:ext cx="142875" cy="5808662"/>
            <a:chOff x="0" y="0"/>
            <a:chExt cx="907" cy="3266"/>
          </a:xfrm>
        </p:grpSpPr>
        <p:pic>
          <p:nvPicPr>
            <p:cNvPr id="101404" name="Picture 14" descr="11996副本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970" t="77628" r="20129" b="69"/>
            <a:stretch>
              <a:fillRect/>
            </a:stretch>
          </p:blipFill>
          <p:spPr bwMode="auto">
            <a:xfrm>
              <a:off x="0" y="136"/>
              <a:ext cx="907" cy="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405" name="Picture 15" descr="11996副本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970" t="23201" r="21184" b="69"/>
            <a:stretch>
              <a:fillRect/>
            </a:stretch>
          </p:blipFill>
          <p:spPr bwMode="auto">
            <a:xfrm>
              <a:off x="318" y="0"/>
              <a:ext cx="320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1406" name="Group 30"/>
          <p:cNvGrpSpPr>
            <a:grpSpLocks noChangeAspect="1"/>
          </p:cNvGrpSpPr>
          <p:nvPr/>
        </p:nvGrpSpPr>
        <p:grpSpPr bwMode="auto">
          <a:xfrm>
            <a:off x="6507163" y="549275"/>
            <a:ext cx="2028825" cy="2232025"/>
            <a:chOff x="0" y="0"/>
            <a:chExt cx="1278" cy="1281"/>
          </a:xfrm>
        </p:grpSpPr>
        <p:pic>
          <p:nvPicPr>
            <p:cNvPr id="101407" name="Picture 31" descr="未标题-21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5"/>
              <a:ext cx="1270" cy="1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408" name="Picture 32" descr="未标题-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" y="0"/>
              <a:ext cx="1248" cy="1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1409" name="Group 33"/>
          <p:cNvGrpSpPr>
            <a:grpSpLocks noChangeAspect="1"/>
          </p:cNvGrpSpPr>
          <p:nvPr/>
        </p:nvGrpSpPr>
        <p:grpSpPr bwMode="auto">
          <a:xfrm>
            <a:off x="5729288" y="765175"/>
            <a:ext cx="1871662" cy="2024063"/>
            <a:chOff x="0" y="0"/>
            <a:chExt cx="862" cy="805"/>
          </a:xfrm>
        </p:grpSpPr>
        <p:pic>
          <p:nvPicPr>
            <p:cNvPr id="101410" name="Picture 34" descr="未标题-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62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411" name="Picture 35" descr="未标题-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" y="0"/>
              <a:ext cx="817" cy="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1412" name="Group 36"/>
          <p:cNvGrpSpPr>
            <a:grpSpLocks noChangeAspect="1"/>
          </p:cNvGrpSpPr>
          <p:nvPr/>
        </p:nvGrpSpPr>
        <p:grpSpPr bwMode="auto">
          <a:xfrm>
            <a:off x="5868988" y="549275"/>
            <a:ext cx="2232025" cy="2184400"/>
            <a:chOff x="0" y="0"/>
            <a:chExt cx="1030" cy="874"/>
          </a:xfrm>
        </p:grpSpPr>
        <p:pic>
          <p:nvPicPr>
            <p:cNvPr id="101413" name="Picture 18" descr="未标题-17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514946"/>
                </a:clrFrom>
                <a:clrTo>
                  <a:srgbClr val="51494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30" cy="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414" name="Picture 19" descr="未标题-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" y="27"/>
              <a:ext cx="904" cy="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1415" name="Picture 7" descr="未标题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0350"/>
            <a:ext cx="2636837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1416" name="Group 40"/>
          <p:cNvGrpSpPr>
            <a:grpSpLocks noChangeAspect="1"/>
          </p:cNvGrpSpPr>
          <p:nvPr/>
        </p:nvGrpSpPr>
        <p:grpSpPr bwMode="auto">
          <a:xfrm>
            <a:off x="2811463" y="57150"/>
            <a:ext cx="2520950" cy="2552700"/>
            <a:chOff x="0" y="0"/>
            <a:chExt cx="862" cy="805"/>
          </a:xfrm>
        </p:grpSpPr>
        <p:pic>
          <p:nvPicPr>
            <p:cNvPr id="101417" name="Picture 12" descr="未标题-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62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418" name="Picture 13" descr="未标题-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" y="0"/>
              <a:ext cx="817" cy="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1419" name="Group 43"/>
          <p:cNvGrpSpPr>
            <a:grpSpLocks noChangeAspect="1"/>
          </p:cNvGrpSpPr>
          <p:nvPr/>
        </p:nvGrpSpPr>
        <p:grpSpPr bwMode="auto">
          <a:xfrm>
            <a:off x="5994400" y="-20638"/>
            <a:ext cx="2720975" cy="2533651"/>
            <a:chOff x="0" y="0"/>
            <a:chExt cx="1030" cy="874"/>
          </a:xfrm>
        </p:grpSpPr>
        <p:pic>
          <p:nvPicPr>
            <p:cNvPr id="101420" name="Picture 18" descr="未标题-17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514946"/>
                </a:clrFrom>
                <a:clrTo>
                  <a:srgbClr val="51494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30" cy="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421" name="Picture 19" descr="未标题-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" y="27"/>
              <a:ext cx="904" cy="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1422" name="Group 46"/>
          <p:cNvGrpSpPr>
            <a:grpSpLocks noChangeAspect="1"/>
          </p:cNvGrpSpPr>
          <p:nvPr/>
        </p:nvGrpSpPr>
        <p:grpSpPr bwMode="auto">
          <a:xfrm>
            <a:off x="7048500" y="862013"/>
            <a:ext cx="1682750" cy="1797050"/>
            <a:chOff x="0" y="0"/>
            <a:chExt cx="1661" cy="1587"/>
          </a:xfrm>
        </p:grpSpPr>
        <p:pic>
          <p:nvPicPr>
            <p:cNvPr id="101423" name="Picture 7" descr="未标题-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"/>
              <a:ext cx="1661" cy="1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424" name="Picture 48" descr="未标题-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" y="0"/>
              <a:ext cx="1551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1425" name="Group 49"/>
          <p:cNvGrpSpPr>
            <a:grpSpLocks noChangeAspect="1"/>
          </p:cNvGrpSpPr>
          <p:nvPr/>
        </p:nvGrpSpPr>
        <p:grpSpPr bwMode="auto">
          <a:xfrm>
            <a:off x="3860800" y="692150"/>
            <a:ext cx="2006600" cy="2016125"/>
            <a:chOff x="0" y="0"/>
            <a:chExt cx="1542" cy="1648"/>
          </a:xfrm>
        </p:grpSpPr>
        <p:pic>
          <p:nvPicPr>
            <p:cNvPr id="101426" name="Picture 50" descr="未标题-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42" cy="1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427" name="Picture 51" descr="未标题-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" y="227"/>
              <a:ext cx="1241" cy="1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1428" name="Group 52"/>
          <p:cNvGrpSpPr>
            <a:grpSpLocks noChangeAspect="1"/>
          </p:cNvGrpSpPr>
          <p:nvPr/>
        </p:nvGrpSpPr>
        <p:grpSpPr bwMode="auto">
          <a:xfrm>
            <a:off x="827088" y="765175"/>
            <a:ext cx="1752600" cy="1943100"/>
            <a:chOff x="0" y="0"/>
            <a:chExt cx="1257" cy="1406"/>
          </a:xfrm>
        </p:grpSpPr>
        <p:pic>
          <p:nvPicPr>
            <p:cNvPr id="101429" name="Picture 53" descr="未标题-17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57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430" name="Picture 54" descr="未标题-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" y="187"/>
              <a:ext cx="1064" cy="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1431" name="椭圆 2"/>
          <p:cNvSpPr>
            <a:spLocks noChangeArrowheads="1"/>
          </p:cNvSpPr>
          <p:nvPr/>
        </p:nvSpPr>
        <p:spPr bwMode="auto">
          <a:xfrm>
            <a:off x="1692275" y="1700213"/>
            <a:ext cx="44450" cy="130175"/>
          </a:xfrm>
          <a:prstGeom prst="ellipse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 pitchFamily="34" charset="0"/>
              <a:ea typeface="仿宋_GB2312" pitchFamily="49" charset="-122"/>
            </a:endParaRPr>
          </a:p>
        </p:txBody>
      </p:sp>
      <p:sp>
        <p:nvSpPr>
          <p:cNvPr id="101432" name="椭圆 2"/>
          <p:cNvSpPr>
            <a:spLocks noChangeArrowheads="1"/>
          </p:cNvSpPr>
          <p:nvPr/>
        </p:nvSpPr>
        <p:spPr bwMode="auto">
          <a:xfrm>
            <a:off x="4819650" y="1628775"/>
            <a:ext cx="44450" cy="130175"/>
          </a:xfrm>
          <a:prstGeom prst="ellipse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 pitchFamily="34" charset="0"/>
              <a:ea typeface="仿宋_GB2312" pitchFamily="49" charset="-122"/>
            </a:endParaRPr>
          </a:p>
        </p:txBody>
      </p:sp>
      <p:sp>
        <p:nvSpPr>
          <p:cNvPr id="101433" name="椭圆 2"/>
          <p:cNvSpPr>
            <a:spLocks noChangeArrowheads="1"/>
          </p:cNvSpPr>
          <p:nvPr/>
        </p:nvSpPr>
        <p:spPr bwMode="auto">
          <a:xfrm>
            <a:off x="7883525" y="1628775"/>
            <a:ext cx="44450" cy="130175"/>
          </a:xfrm>
          <a:prstGeom prst="ellipse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 pitchFamily="34" charset="0"/>
              <a:ea typeface="仿宋_GB2312" pitchFamily="49" charset="-122"/>
            </a:endParaRPr>
          </a:p>
        </p:txBody>
      </p:sp>
      <p:grpSp>
        <p:nvGrpSpPr>
          <p:cNvPr id="101434" name="Group 58"/>
          <p:cNvGrpSpPr>
            <a:grpSpLocks noChangeAspect="1"/>
          </p:cNvGrpSpPr>
          <p:nvPr/>
        </p:nvGrpSpPr>
        <p:grpSpPr bwMode="auto">
          <a:xfrm>
            <a:off x="2987675" y="260350"/>
            <a:ext cx="2028825" cy="2232025"/>
            <a:chOff x="0" y="0"/>
            <a:chExt cx="1278" cy="1281"/>
          </a:xfrm>
        </p:grpSpPr>
        <p:pic>
          <p:nvPicPr>
            <p:cNvPr id="101435" name="Picture 59" descr="未标题-21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5"/>
              <a:ext cx="1270" cy="1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436" name="Picture 60" descr="未标题-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" y="0"/>
              <a:ext cx="1248" cy="1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1437" name="Group 61"/>
          <p:cNvGrpSpPr>
            <a:grpSpLocks noChangeAspect="1"/>
          </p:cNvGrpSpPr>
          <p:nvPr/>
        </p:nvGrpSpPr>
        <p:grpSpPr bwMode="auto">
          <a:xfrm>
            <a:off x="3059113" y="333375"/>
            <a:ext cx="1871662" cy="2024063"/>
            <a:chOff x="0" y="0"/>
            <a:chExt cx="862" cy="805"/>
          </a:xfrm>
        </p:grpSpPr>
        <p:pic>
          <p:nvPicPr>
            <p:cNvPr id="101438" name="Picture 62" descr="未标题-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62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439" name="Picture 63" descr="未标题-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" y="0"/>
              <a:ext cx="817" cy="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1440" name="Group 64"/>
          <p:cNvGrpSpPr>
            <a:grpSpLocks noChangeAspect="1"/>
          </p:cNvGrpSpPr>
          <p:nvPr/>
        </p:nvGrpSpPr>
        <p:grpSpPr bwMode="auto">
          <a:xfrm>
            <a:off x="2771775" y="260350"/>
            <a:ext cx="2232025" cy="2184400"/>
            <a:chOff x="0" y="0"/>
            <a:chExt cx="1030" cy="874"/>
          </a:xfrm>
        </p:grpSpPr>
        <p:pic>
          <p:nvPicPr>
            <p:cNvPr id="101441" name="Picture 18" descr="未标题-17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514946"/>
                </a:clrFrom>
                <a:clrTo>
                  <a:srgbClr val="51494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30" cy="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442" name="Picture 19" descr="未标题-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" y="27"/>
              <a:ext cx="904" cy="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1443" name="Rectangle 2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670050"/>
            <a:ext cx="8058150" cy="356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444" name="Picture 4" descr="C:\Documents and Settings\Administrator\桌面\欧美精致闪亮花朵素材\1b04559q119f2c_af2f0a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5" y="3743325"/>
            <a:ext cx="3332163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9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2000"/>
                                        <p:tgtEl>
                                          <p:spTgt spid="101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20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9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2000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9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2000"/>
                                        <p:tgtEl>
                                          <p:spTgt spid="101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1013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烟花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01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01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01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9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2000"/>
                                        <p:tgtEl>
                                          <p:spTgt spid="101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101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101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9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2000"/>
                                        <p:tgtEl>
                                          <p:spTgt spid="101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01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101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9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2000"/>
                                        <p:tgtEl>
                                          <p:spTgt spid="101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000"/>
                                        <p:tgtEl>
                                          <p:spTgt spid="1014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烟花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01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101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01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9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2000"/>
                                        <p:tgtEl>
                                          <p:spTgt spid="101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01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101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9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2000"/>
                                        <p:tgtEl>
                                          <p:spTgt spid="101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101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101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9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2000"/>
                                        <p:tgtEl>
                                          <p:spTgt spid="101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101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101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7" presetID="9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8" dur="2000"/>
                                        <p:tgtEl>
                                          <p:spTgt spid="101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0" fill="hold"/>
                                        <p:tgtEl>
                                          <p:spTgt spid="101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101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9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5" dur="2000"/>
                                        <p:tgtEl>
                                          <p:spTgt spid="101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ntr" presetSubtype="16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01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101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1" presetID="9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2" dur="2000"/>
                                        <p:tgtEl>
                                          <p:spTgt spid="101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01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01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101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0" fill="hold"/>
                                        <p:tgtEl>
                                          <p:spTgt spid="101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4" presetID="9" presetClass="exit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5" dur="2000"/>
                                        <p:tgtEl>
                                          <p:spTgt spid="101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01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01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3000" fill="hold"/>
                                        <p:tgtEl>
                                          <p:spTgt spid="101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101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7" presetID="9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8" dur="2000"/>
                                        <p:tgtEl>
                                          <p:spTgt spid="101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" presetClass="entr" presetSubtype="4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01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01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0" fill="hold"/>
                                        <p:tgtEl>
                                          <p:spTgt spid="101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0" fill="hold"/>
                                        <p:tgtEl>
                                          <p:spTgt spid="101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0" presetID="9" presetClass="exit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2000"/>
                                        <p:tgtEl>
                                          <p:spTgt spid="101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3" presetClass="entr" presetSubtype="16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3000" fill="hold"/>
                                        <p:tgtEl>
                                          <p:spTgt spid="101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101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7" presetID="9" presetClass="exit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8" dur="2000"/>
                                        <p:tgtEl>
                                          <p:spTgt spid="101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3000" fill="hold"/>
                                        <p:tgtEl>
                                          <p:spTgt spid="101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000" fill="hold"/>
                                        <p:tgtEl>
                                          <p:spTgt spid="101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4" presetID="0" presetClass="path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3.61111E-6 -4.44444E-6 C 0.01146 0.00209 0.05122 0.00718 0.06927 0.0132 C 0.08733 0.01922 0.10035 0.03195 0.10851 0.03681 " pathEditMode="relative" rAng="0" ptsTypes="aaa">
                                      <p:cBhvr>
                                        <p:cTn id="165" dur="2000" fill="hold"/>
                                        <p:tgtEl>
                                          <p:spTgt spid="10143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00" y="1800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9" presetClass="exit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7" dur="2000"/>
                                        <p:tgtEl>
                                          <p:spTgt spid="101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3" presetClass="entr" presetSubtype="16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3000" fill="hold"/>
                                        <p:tgtEl>
                                          <p:spTgt spid="101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000" fill="hold"/>
                                        <p:tgtEl>
                                          <p:spTgt spid="101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3" presetID="0" presetClass="path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-3.61111E-6 -2.22222E-6 C -0.00937 0.00047 -0.03836 0.00209 -0.05625 0.00278 C -0.07413 0.00347 -0.09461 0.00417 -0.10694 0.00463 C -0.11927 0.00509 -0.12552 0.00509 -0.13038 0.00509 " pathEditMode="relative" rAng="0" ptsTypes="aaaa">
                                      <p:cBhvr>
                                        <p:cTn id="174" dur="2000" fill="hold"/>
                                        <p:tgtEl>
                                          <p:spTgt spid="10144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700" y="30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9" presetClass="exit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2000"/>
                                        <p:tgtEl>
                                          <p:spTgt spid="101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7" grpId="0" animBg="1" autoUpdateAnimBg="0"/>
      <p:bldP spid="101387" grpId="1" animBg="1" autoUpdateAnimBg="0"/>
      <p:bldP spid="101431" grpId="0" animBg="1" autoUpdateAnimBg="0"/>
      <p:bldP spid="101431" grpId="1" animBg="1" autoUpdateAnimBg="0"/>
      <p:bldP spid="101432" grpId="0" animBg="1" autoUpdateAnimBg="0"/>
      <p:bldP spid="101432" grpId="1" animBg="1" autoUpdateAnimBg="0"/>
      <p:bldP spid="101433" grpId="0" animBg="1" autoUpdateAnimBg="0"/>
      <p:bldP spid="101433" grpId="1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97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3418681" y="2239599"/>
            <a:ext cx="3227388" cy="707886"/>
            <a:chOff x="0" y="0"/>
            <a:chExt cx="3227388" cy="708583"/>
          </a:xfrm>
        </p:grpSpPr>
        <p:sp>
          <p:nvSpPr>
            <p:cNvPr id="16388" name="Text Box 103"/>
            <p:cNvSpPr txBox="1">
              <a:spLocks noChangeArrowheads="1"/>
            </p:cNvSpPr>
            <p:nvPr/>
          </p:nvSpPr>
          <p:spPr bwMode="auto">
            <a:xfrm>
              <a:off x="0" y="0"/>
              <a:ext cx="3227388" cy="7085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EA8A7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4000" dirty="0" smtClean="0">
                  <a:solidFill>
                    <a:srgbClr val="FF3300"/>
                  </a:solidFill>
                  <a:latin typeface="黑体" pitchFamily="2" charset="-122"/>
                  <a:ea typeface="黑体" pitchFamily="2" charset="-122"/>
                </a:rPr>
                <a:t> </a:t>
              </a:r>
              <a:r>
                <a:rPr lang="zh-CN" altLang="en-US" sz="4000" dirty="0" smtClean="0">
                  <a:solidFill>
                    <a:schemeClr val="bg1">
                      <a:lumMod val="95000"/>
                    </a:schemeClr>
                  </a:solidFill>
                  <a:latin typeface="黑体" pitchFamily="2" charset="-122"/>
                  <a:ea typeface="黑体" pitchFamily="2" charset="-122"/>
                </a:rPr>
                <a:t>总</a:t>
              </a:r>
              <a:r>
                <a:rPr lang="zh-CN" altLang="en-US" sz="4000" dirty="0">
                  <a:solidFill>
                    <a:schemeClr val="bg1">
                      <a:lumMod val="95000"/>
                    </a:schemeClr>
                  </a:solidFill>
                  <a:latin typeface="黑体" pitchFamily="2" charset="-122"/>
                  <a:ea typeface="黑体" pitchFamily="2" charset="-122"/>
                </a:rPr>
                <a:t>说明</a:t>
              </a:r>
            </a:p>
          </p:txBody>
        </p:sp>
        <p:grpSp>
          <p:nvGrpSpPr>
            <p:cNvPr id="16389" name="Group 5"/>
            <p:cNvGrpSpPr>
              <a:grpSpLocks/>
            </p:cNvGrpSpPr>
            <p:nvPr/>
          </p:nvGrpSpPr>
          <p:grpSpPr bwMode="auto">
            <a:xfrm>
              <a:off x="269801" y="112734"/>
              <a:ext cx="457200" cy="457200"/>
              <a:chOff x="0" y="0"/>
              <a:chExt cx="1488" cy="1488"/>
            </a:xfrm>
          </p:grpSpPr>
          <p:sp>
            <p:nvSpPr>
              <p:cNvPr id="16390" name="Oval 10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88" cy="1489"/>
              </a:xfrm>
              <a:prstGeom prst="ellipse">
                <a:avLst/>
              </a:prstGeom>
              <a:gradFill rotWithShape="1">
                <a:gsLst>
                  <a:gs pos="0">
                    <a:srgbClr val="FCEFED"/>
                  </a:gs>
                  <a:gs pos="50000">
                    <a:schemeClr val="accent2"/>
                  </a:gs>
                  <a:gs pos="100000">
                    <a:srgbClr val="FCEFED"/>
                  </a:gs>
                </a:gsLst>
                <a:lin ang="5400000" scaled="1"/>
              </a:gra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>
                <a:outerShdw dist="50800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91" name="Oval 110"/>
              <p:cNvSpPr>
                <a:spLocks noChangeArrowheads="1"/>
              </p:cNvSpPr>
              <p:nvPr/>
            </p:nvSpPr>
            <p:spPr bwMode="auto">
              <a:xfrm>
                <a:off x="21" y="21"/>
                <a:ext cx="1436" cy="1438"/>
              </a:xfrm>
              <a:prstGeom prst="ellipse">
                <a:avLst/>
              </a:prstGeom>
              <a:gradFill rotWithShape="1">
                <a:gsLst>
                  <a:gs pos="0">
                    <a:srgbClr val="F5C8C3"/>
                  </a:gs>
                  <a:gs pos="50000">
                    <a:schemeClr val="accent2"/>
                  </a:gs>
                  <a:gs pos="100000">
                    <a:srgbClr val="F5C8C3"/>
                  </a:gs>
                </a:gsLst>
                <a:lin ang="5400000" scaled="1"/>
              </a:gradFill>
              <a:ln w="19050" cmpd="sng">
                <a:solidFill>
                  <a:schemeClr val="accent2">
                    <a:alpha val="9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392" name="Group 8"/>
          <p:cNvGrpSpPr>
            <a:grpSpLocks/>
          </p:cNvGrpSpPr>
          <p:nvPr/>
        </p:nvGrpSpPr>
        <p:grpSpPr bwMode="auto">
          <a:xfrm>
            <a:off x="4099719" y="4076336"/>
            <a:ext cx="5012307" cy="646331"/>
            <a:chOff x="0" y="0"/>
            <a:chExt cx="4796751" cy="646966"/>
          </a:xfrm>
        </p:grpSpPr>
        <p:sp>
          <p:nvSpPr>
            <p:cNvPr id="16393" name="Text Box 104"/>
            <p:cNvSpPr txBox="1">
              <a:spLocks noChangeArrowheads="1"/>
            </p:cNvSpPr>
            <p:nvPr/>
          </p:nvSpPr>
          <p:spPr bwMode="auto">
            <a:xfrm>
              <a:off x="539749" y="0"/>
              <a:ext cx="4257002" cy="6469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EA8A7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rIns="36000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3600">
                  <a:solidFill>
                    <a:srgbClr val="7030A0"/>
                  </a:solidFill>
                  <a:latin typeface="黑体" pitchFamily="2" charset="-122"/>
                  <a:ea typeface="黑体" pitchFamily="2" charset="-122"/>
                </a:rPr>
                <a:t>调查表式及重点指标</a:t>
              </a:r>
            </a:p>
          </p:txBody>
        </p:sp>
        <p:grpSp>
          <p:nvGrpSpPr>
            <p:cNvPr id="16394" name="Group 10"/>
            <p:cNvGrpSpPr>
              <a:grpSpLocks/>
            </p:cNvGrpSpPr>
            <p:nvPr/>
          </p:nvGrpSpPr>
          <p:grpSpPr bwMode="auto">
            <a:xfrm>
              <a:off x="0" y="88576"/>
              <a:ext cx="457287" cy="456750"/>
              <a:chOff x="0" y="0"/>
              <a:chExt cx="1488" cy="1488"/>
            </a:xfrm>
          </p:grpSpPr>
          <p:sp>
            <p:nvSpPr>
              <p:cNvPr id="16395" name="Oval 115"/>
              <p:cNvSpPr>
                <a:spLocks noChangeArrowheads="1"/>
              </p:cNvSpPr>
              <p:nvPr/>
            </p:nvSpPr>
            <p:spPr bwMode="auto">
              <a:xfrm>
                <a:off x="0" y="1"/>
                <a:ext cx="1488" cy="1486"/>
              </a:xfrm>
              <a:prstGeom prst="ellipse">
                <a:avLst/>
              </a:prstGeom>
              <a:gradFill rotWithShape="1">
                <a:gsLst>
                  <a:gs pos="0">
                    <a:srgbClr val="E9F4F5"/>
                  </a:gs>
                  <a:gs pos="50000">
                    <a:schemeClr val="folHlink"/>
                  </a:gs>
                  <a:gs pos="100000">
                    <a:srgbClr val="E9F4F5"/>
                  </a:gs>
                </a:gsLst>
                <a:lin ang="5400000" scaled="1"/>
              </a:gradFill>
              <a:ln w="12700" cmpd="sng">
                <a:solidFill>
                  <a:schemeClr val="folHlink"/>
                </a:solidFill>
                <a:round/>
                <a:headEnd/>
                <a:tailEnd/>
              </a:ln>
              <a:effectLst>
                <a:outerShdw dist="50800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6396" name="Oval 116"/>
              <p:cNvSpPr>
                <a:spLocks noChangeArrowheads="1"/>
              </p:cNvSpPr>
              <p:nvPr/>
            </p:nvSpPr>
            <p:spPr bwMode="auto">
              <a:xfrm>
                <a:off x="21" y="22"/>
                <a:ext cx="1436" cy="1444"/>
              </a:xfrm>
              <a:prstGeom prst="ellipse">
                <a:avLst/>
              </a:prstGeom>
              <a:gradFill rotWithShape="1">
                <a:gsLst>
                  <a:gs pos="0">
                    <a:srgbClr val="B5DBDE"/>
                  </a:gs>
                  <a:gs pos="50000">
                    <a:schemeClr val="folHlink"/>
                  </a:gs>
                  <a:gs pos="100000">
                    <a:srgbClr val="B5DBDE"/>
                  </a:gs>
                </a:gsLst>
                <a:lin ang="5400000" scaled="1"/>
              </a:gradFill>
              <a:ln w="19050" cmpd="sng">
                <a:solidFill>
                  <a:schemeClr val="folHlink">
                    <a:alpha val="9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</p:grpSp>
      </p:grpSp>
      <p:grpSp>
        <p:nvGrpSpPr>
          <p:cNvPr id="16397" name="Group 13"/>
          <p:cNvGrpSpPr>
            <a:grpSpLocks/>
          </p:cNvGrpSpPr>
          <p:nvPr/>
        </p:nvGrpSpPr>
        <p:grpSpPr bwMode="auto">
          <a:xfrm>
            <a:off x="3594894" y="5065349"/>
            <a:ext cx="3227387" cy="646331"/>
            <a:chOff x="0" y="0"/>
            <a:chExt cx="3227388" cy="646967"/>
          </a:xfrm>
        </p:grpSpPr>
        <p:sp>
          <p:nvSpPr>
            <p:cNvPr id="16398" name="Text Box 101"/>
            <p:cNvSpPr txBox="1">
              <a:spLocks noChangeArrowheads="1"/>
            </p:cNvSpPr>
            <p:nvPr/>
          </p:nvSpPr>
          <p:spPr bwMode="auto">
            <a:xfrm>
              <a:off x="0" y="0"/>
              <a:ext cx="3227388" cy="6469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EA8A7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3600" dirty="0">
                  <a:solidFill>
                    <a:schemeClr val="bg1">
                      <a:lumMod val="95000"/>
                    </a:schemeClr>
                  </a:solidFill>
                  <a:latin typeface="黑体" pitchFamily="2" charset="-122"/>
                  <a:ea typeface="黑体" pitchFamily="2" charset="-122"/>
                </a:rPr>
                <a:t>其他说明</a:t>
              </a:r>
            </a:p>
          </p:txBody>
        </p:sp>
        <p:grpSp>
          <p:nvGrpSpPr>
            <p:cNvPr id="16399" name="Group 15"/>
            <p:cNvGrpSpPr>
              <a:grpSpLocks/>
            </p:cNvGrpSpPr>
            <p:nvPr/>
          </p:nvGrpSpPr>
          <p:grpSpPr bwMode="auto">
            <a:xfrm>
              <a:off x="46908" y="63788"/>
              <a:ext cx="457200" cy="457200"/>
              <a:chOff x="0" y="0"/>
              <a:chExt cx="1488" cy="1488"/>
            </a:xfrm>
          </p:grpSpPr>
          <p:sp>
            <p:nvSpPr>
              <p:cNvPr id="16400" name="Oval 1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88" cy="1488"/>
              </a:xfrm>
              <a:prstGeom prst="ellipse">
                <a:avLst/>
              </a:prstGeom>
              <a:gradFill rotWithShape="1">
                <a:gsLst>
                  <a:gs pos="0">
                    <a:srgbClr val="FAECF4"/>
                  </a:gs>
                  <a:gs pos="50000">
                    <a:srgbClr val="D04896"/>
                  </a:gs>
                  <a:gs pos="100000">
                    <a:srgbClr val="FAECF4"/>
                  </a:gs>
                </a:gsLst>
                <a:lin ang="5400000" scaled="1"/>
              </a:gradFill>
              <a:ln w="12700" cmpd="sng">
                <a:solidFill>
                  <a:srgbClr val="D04896"/>
                </a:solidFill>
                <a:round/>
                <a:headEnd/>
                <a:tailEnd/>
              </a:ln>
              <a:effectLst>
                <a:outerShdw dist="50800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6401" name="Oval 119"/>
              <p:cNvSpPr>
                <a:spLocks noChangeArrowheads="1"/>
              </p:cNvSpPr>
              <p:nvPr/>
            </p:nvSpPr>
            <p:spPr bwMode="auto">
              <a:xfrm>
                <a:off x="23" y="23"/>
                <a:ext cx="1434" cy="1434"/>
              </a:xfrm>
              <a:prstGeom prst="ellipse">
                <a:avLst/>
              </a:prstGeom>
              <a:gradFill rotWithShape="1">
                <a:gsLst>
                  <a:gs pos="0">
                    <a:srgbClr val="EFBFDA"/>
                  </a:gs>
                  <a:gs pos="50000">
                    <a:srgbClr val="D04896"/>
                  </a:gs>
                  <a:gs pos="100000">
                    <a:srgbClr val="EFBFDA"/>
                  </a:gs>
                </a:gsLst>
                <a:lin ang="5400000" scaled="1"/>
              </a:gradFill>
              <a:ln w="19050" cmpd="sng">
                <a:solidFill>
                  <a:srgbClr val="D04896">
                    <a:alpha val="9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</p:grpSp>
      </p:grpSp>
      <p:grpSp>
        <p:nvGrpSpPr>
          <p:cNvPr id="16402" name="Group 18"/>
          <p:cNvGrpSpPr>
            <a:grpSpLocks/>
          </p:cNvGrpSpPr>
          <p:nvPr/>
        </p:nvGrpSpPr>
        <p:grpSpPr bwMode="auto">
          <a:xfrm>
            <a:off x="486569" y="1977661"/>
            <a:ext cx="3895725" cy="3892550"/>
            <a:chOff x="0" y="0"/>
            <a:chExt cx="3895725" cy="3892550"/>
          </a:xfrm>
        </p:grpSpPr>
        <p:sp>
          <p:nvSpPr>
            <p:cNvPr id="16403" name="Oval 98"/>
            <p:cNvSpPr>
              <a:spLocks noChangeArrowheads="1"/>
            </p:cNvSpPr>
            <p:nvPr/>
          </p:nvSpPr>
          <p:spPr bwMode="auto">
            <a:xfrm>
              <a:off x="0" y="0"/>
              <a:ext cx="3895725" cy="3892550"/>
            </a:xfrm>
            <a:prstGeom prst="ellipse">
              <a:avLst/>
            </a:prstGeom>
            <a:solidFill>
              <a:schemeClr val="tx2">
                <a:alpha val="9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404" name="Group 20"/>
            <p:cNvGrpSpPr>
              <a:grpSpLocks/>
            </p:cNvGrpSpPr>
            <p:nvPr/>
          </p:nvGrpSpPr>
          <p:grpSpPr bwMode="auto">
            <a:xfrm>
              <a:off x="371475" y="387350"/>
              <a:ext cx="3124200" cy="3124200"/>
              <a:chOff x="0" y="0"/>
              <a:chExt cx="1488" cy="1488"/>
            </a:xfrm>
          </p:grpSpPr>
          <p:sp>
            <p:nvSpPr>
              <p:cNvPr id="16405" name="Oval 1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88" cy="14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chemeClr val="tx2"/>
                  </a:gs>
                  <a:gs pos="100000">
                    <a:srgbClr val="FFFFFF"/>
                  </a:gs>
                </a:gsLst>
                <a:lin ang="5400000" scaled="1"/>
              </a:gradFill>
              <a:ln w="12700" cmpd="sng">
                <a:solidFill>
                  <a:schemeClr val="bg1"/>
                </a:solidFill>
                <a:round/>
                <a:headEnd/>
                <a:tailEnd/>
              </a:ln>
              <a:effectLst>
                <a:outerShdw dist="50800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06" name="Oval 122"/>
              <p:cNvSpPr>
                <a:spLocks noChangeArrowheads="1"/>
              </p:cNvSpPr>
              <p:nvPr/>
            </p:nvSpPr>
            <p:spPr bwMode="auto">
              <a:xfrm>
                <a:off x="23" y="23"/>
                <a:ext cx="1434" cy="1434"/>
              </a:xfrm>
              <a:prstGeom prst="ellipse">
                <a:avLst/>
              </a:prstGeom>
              <a:gradFill rotWithShape="1">
                <a:gsLst>
                  <a:gs pos="0">
                    <a:srgbClr val="B0CEED"/>
                  </a:gs>
                  <a:gs pos="50000">
                    <a:schemeClr val="tx2"/>
                  </a:gs>
                  <a:gs pos="100000">
                    <a:srgbClr val="B0CEED"/>
                  </a:gs>
                </a:gsLst>
                <a:lin ang="5400000" scaled="1"/>
              </a:gradFill>
              <a:ln w="19050" cmpd="sng">
                <a:solidFill>
                  <a:schemeClr val="bg1">
                    <a:alpha val="9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407" name="Text Box 123"/>
            <p:cNvSpPr txBox="1">
              <a:spLocks noChangeArrowheads="1"/>
            </p:cNvSpPr>
            <p:nvPr/>
          </p:nvSpPr>
          <p:spPr bwMode="auto">
            <a:xfrm>
              <a:off x="739775" y="1444625"/>
              <a:ext cx="2362200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EA8A7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3600">
                  <a:solidFill>
                    <a:srgbClr val="FFFF66"/>
                  </a:solidFill>
                  <a:latin typeface="黑体" pitchFamily="2" charset="-122"/>
                  <a:ea typeface="黑体" pitchFamily="2" charset="-122"/>
                </a:rPr>
                <a:t>内容提要</a:t>
              </a:r>
            </a:p>
          </p:txBody>
        </p:sp>
      </p:grpSp>
      <p:grpSp>
        <p:nvGrpSpPr>
          <p:cNvPr id="16408" name="Group 24"/>
          <p:cNvGrpSpPr>
            <a:grpSpLocks/>
          </p:cNvGrpSpPr>
          <p:nvPr/>
        </p:nvGrpSpPr>
        <p:grpSpPr bwMode="auto">
          <a:xfrm>
            <a:off x="4144169" y="3130186"/>
            <a:ext cx="4031753" cy="646331"/>
            <a:chOff x="0" y="0"/>
            <a:chExt cx="3666358" cy="646967"/>
          </a:xfrm>
        </p:grpSpPr>
        <p:grpSp>
          <p:nvGrpSpPr>
            <p:cNvPr id="16409" name="Group 25"/>
            <p:cNvGrpSpPr>
              <a:grpSpLocks/>
            </p:cNvGrpSpPr>
            <p:nvPr/>
          </p:nvGrpSpPr>
          <p:grpSpPr bwMode="auto">
            <a:xfrm>
              <a:off x="0" y="91686"/>
              <a:ext cx="457200" cy="457200"/>
              <a:chOff x="0" y="0"/>
              <a:chExt cx="1488" cy="1488"/>
            </a:xfrm>
          </p:grpSpPr>
          <p:sp>
            <p:nvSpPr>
              <p:cNvPr id="16410" name="Oval 112"/>
              <p:cNvSpPr>
                <a:spLocks noChangeArrowheads="1"/>
              </p:cNvSpPr>
              <p:nvPr/>
            </p:nvSpPr>
            <p:spPr bwMode="auto">
              <a:xfrm>
                <a:off x="0" y="2"/>
                <a:ext cx="1488" cy="1484"/>
              </a:xfrm>
              <a:prstGeom prst="ellipse">
                <a:avLst/>
              </a:prstGeom>
              <a:gradFill rotWithShape="1">
                <a:gsLst>
                  <a:gs pos="0">
                    <a:srgbClr val="EBF6FB"/>
                  </a:gs>
                  <a:gs pos="50000">
                    <a:schemeClr val="hlink"/>
                  </a:gs>
                  <a:gs pos="100000">
                    <a:srgbClr val="EBF6FB"/>
                  </a:gs>
                </a:gsLst>
                <a:lin ang="5400000" scaled="1"/>
              </a:gradFill>
              <a:ln w="12700" cmpd="sng">
                <a:solidFill>
                  <a:schemeClr val="hlink"/>
                </a:solidFill>
                <a:round/>
                <a:headEnd/>
                <a:tailEnd/>
              </a:ln>
              <a:effectLst>
                <a:outerShdw dist="50800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6411" name="Oval 113"/>
              <p:cNvSpPr>
                <a:spLocks noChangeArrowheads="1"/>
              </p:cNvSpPr>
              <p:nvPr/>
            </p:nvSpPr>
            <p:spPr bwMode="auto">
              <a:xfrm>
                <a:off x="21" y="22"/>
                <a:ext cx="1436" cy="1433"/>
              </a:xfrm>
              <a:prstGeom prst="ellipse">
                <a:avLst/>
              </a:prstGeom>
              <a:gradFill rotWithShape="1">
                <a:gsLst>
                  <a:gs pos="0">
                    <a:srgbClr val="BCDFF2"/>
                  </a:gs>
                  <a:gs pos="50000">
                    <a:schemeClr val="hlink"/>
                  </a:gs>
                  <a:gs pos="100000">
                    <a:srgbClr val="BCDFF2"/>
                  </a:gs>
                </a:gsLst>
                <a:lin ang="5400000" scaled="1"/>
              </a:gradFill>
              <a:ln w="19050" cmpd="sng">
                <a:solidFill>
                  <a:schemeClr val="hlink">
                    <a:alpha val="9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</p:grpSp>
        <p:sp>
          <p:nvSpPr>
            <p:cNvPr id="16412" name="Text Box 104"/>
            <p:cNvSpPr txBox="1">
              <a:spLocks noChangeArrowheads="1"/>
            </p:cNvSpPr>
            <p:nvPr/>
          </p:nvSpPr>
          <p:spPr bwMode="auto">
            <a:xfrm>
              <a:off x="438971" y="0"/>
              <a:ext cx="3227387" cy="6469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EA8A7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3600" dirty="0" smtClean="0">
                  <a:solidFill>
                    <a:schemeClr val="bg1">
                      <a:lumMod val="95000"/>
                    </a:schemeClr>
                  </a:solidFill>
                  <a:latin typeface="黑体" pitchFamily="2" charset="-122"/>
                  <a:ea typeface="黑体" pitchFamily="2" charset="-122"/>
                </a:rPr>
                <a:t>上报方式及时间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pic>
        <p:nvPicPr>
          <p:cNvPr id="16413" name="Picture 6" descr="C:\Documents and Settings\Administrator\桌面\77_4770020_c7d81b6949462e2f1bb5fdf18dd1d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-79375"/>
            <a:ext cx="2343150" cy="163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414" name="Picture 2" descr="C:\Documents and Settings\Administrator\桌面\2008030511194784364939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-103188"/>
            <a:ext cx="2314575" cy="165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415" name="Picture 3" descr="C:\Documents and Settings\Administrator\桌面\2008030511122463320749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25" y="-103188"/>
            <a:ext cx="2271713" cy="165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416" name="Picture 4" descr="C:\Documents and Settings\Administrator\桌面\W02008111734375778206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425" y="-103188"/>
            <a:ext cx="2284413" cy="165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50517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内容占位符 2"/>
          <p:cNvSpPr>
            <a:spLocks noGrp="1"/>
          </p:cNvSpPr>
          <p:nvPr>
            <p:ph idx="4294967295"/>
          </p:nvPr>
        </p:nvSpPr>
        <p:spPr>
          <a:xfrm>
            <a:off x="467544" y="620688"/>
            <a:ext cx="8013700" cy="460851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400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三、调查表式及重点指标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zh-CN" altLang="en-US" sz="4000">
              <a:solidFill>
                <a:schemeClr val="hlink"/>
              </a:solidFill>
              <a:latin typeface="黑体" pitchFamily="2" charset="-122"/>
              <a:ea typeface="黑体" pitchFamily="2" charset="-122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400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40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《调查单位基本情况》</a:t>
            </a:r>
            <a:endParaRPr lang="en-US" sz="4000">
              <a:solidFill>
                <a:schemeClr val="hlink"/>
              </a:solidFill>
              <a:latin typeface="黑体" pitchFamily="2" charset="-122"/>
              <a:ea typeface="黑体" pitchFamily="2" charset="-122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sz="4000">
              <a:solidFill>
                <a:schemeClr val="hlink"/>
              </a:solidFill>
              <a:latin typeface="黑体" pitchFamily="2" charset="-122"/>
              <a:ea typeface="黑体" pitchFamily="2" charset="-122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zh-CN" sz="40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BJ101-1</a:t>
            </a:r>
            <a:endParaRPr lang="en-US" sz="40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40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第</a:t>
            </a:r>
            <a:r>
              <a:rPr lang="en-US" altLang="zh-CN" sz="40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6</a:t>
            </a:r>
            <a:r>
              <a:rPr lang="zh-CN" altLang="en-US" sz="40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页</a:t>
            </a:r>
            <a:endParaRPr lang="zh-CN" altLang="en-US" sz="4000">
              <a:solidFill>
                <a:schemeClr val="hlink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8"/>
          <p:cNvSpPr txBox="1">
            <a:spLocks noChangeArrowheads="1"/>
          </p:cNvSpPr>
          <p:nvPr/>
        </p:nvSpPr>
        <p:spPr bwMode="auto">
          <a:xfrm>
            <a:off x="466725" y="1052736"/>
            <a:ext cx="8208963" cy="5847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>
                <a:latin typeface="+mj-ea"/>
                <a:ea typeface="+mj-ea"/>
              </a:rPr>
              <a:t>  财务报表</a:t>
            </a:r>
            <a:r>
              <a:rPr lang="zh-CN" altLang="en-US" sz="3200">
                <a:solidFill>
                  <a:srgbClr val="FF0000"/>
                </a:solidFill>
                <a:latin typeface="+mj-ea"/>
                <a:ea typeface="+mj-ea"/>
              </a:rPr>
              <a:t>实收资本构成细</a:t>
            </a:r>
            <a:r>
              <a:rPr lang="zh-CN" altLang="en-US" sz="3200" smtClean="0">
                <a:solidFill>
                  <a:srgbClr val="FF0000"/>
                </a:solidFill>
                <a:latin typeface="+mj-ea"/>
                <a:ea typeface="+mj-ea"/>
              </a:rPr>
              <a:t>项</a:t>
            </a:r>
            <a:endParaRPr lang="zh-CN" altLang="en-US" sz="3200">
              <a:latin typeface="+mj-ea"/>
              <a:ea typeface="+mj-ea"/>
            </a:endParaRPr>
          </a:p>
        </p:txBody>
      </p:sp>
      <p:sp>
        <p:nvSpPr>
          <p:cNvPr id="28675" name="Rectangle 2"/>
          <p:cNvSpPr>
            <a:spLocks noChangeArrowheads="1"/>
          </p:cNvSpPr>
          <p:nvPr/>
        </p:nvSpPr>
        <p:spPr bwMode="auto">
          <a:xfrm>
            <a:off x="1870868" y="86413"/>
            <a:ext cx="540067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/>
          <a:p>
            <a:pPr algn="ctr" eaLnBrk="1" hangingPunct="1"/>
            <a:r>
              <a:rPr lang="zh-CN" altLang="en-US" sz="400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206 企业控股情况</a:t>
            </a:r>
          </a:p>
        </p:txBody>
      </p:sp>
      <p:graphicFrame>
        <p:nvGraphicFramePr>
          <p:cNvPr id="28676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092651"/>
              </p:ext>
            </p:extLst>
          </p:nvPr>
        </p:nvGraphicFramePr>
        <p:xfrm>
          <a:off x="754880" y="1698970"/>
          <a:ext cx="7561536" cy="2378076"/>
        </p:xfrm>
        <a:graphic>
          <a:graphicData uri="http://schemas.openxmlformats.org/drawingml/2006/table">
            <a:tbl>
              <a:tblPr/>
              <a:tblGrid>
                <a:gridCol w="1367954"/>
                <a:gridCol w="720080"/>
                <a:gridCol w="792088"/>
                <a:gridCol w="792088"/>
                <a:gridCol w="792982"/>
                <a:gridCol w="792088"/>
                <a:gridCol w="792088"/>
                <a:gridCol w="792088"/>
                <a:gridCol w="720080"/>
              </a:tblGrid>
              <a:tr h="67151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2075" marR="92075" marT="46332" marB="46332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5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</a:rPr>
                        <a:t>实收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</a:rPr>
                        <a:t>资本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2075" marR="92075" marT="46332" marB="463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5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国家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资本</a:t>
                      </a:r>
                    </a:p>
                  </a:txBody>
                  <a:tcPr marL="92075" marR="92075" marT="46332" marB="463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5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集体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资本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2075" marR="92075" marT="46332" marB="463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5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法人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资本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2075" marR="92075" marT="46332" marB="463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5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2075" marR="92075" marT="46332" marB="46332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5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个人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资本</a:t>
                      </a:r>
                    </a:p>
                  </a:txBody>
                  <a:tcPr marL="92075" marR="92075" marT="46332" marB="463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5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港澳台商资本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2075" marR="92075" marT="46332" marB="463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5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外商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资本</a:t>
                      </a:r>
                    </a:p>
                  </a:txBody>
                  <a:tcPr marL="92075" marR="92075" marT="46332" marB="463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5FF"/>
                    </a:solidFill>
                  </a:tcPr>
                </a:tc>
              </a:tr>
              <a:tr h="11398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国有法人资本</a:t>
                      </a:r>
                    </a:p>
                  </a:txBody>
                  <a:tcPr marL="92075" marR="92075" marT="46332" marB="463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5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资本金额</a:t>
                      </a:r>
                    </a:p>
                  </a:txBody>
                  <a:tcPr marL="92075" marR="92075" marT="45709" marB="45709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10</a:t>
                      </a:r>
                    </a:p>
                  </a:txBody>
                  <a:tcPr marL="92075" marR="92075" marT="45709" marB="4570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0</a:t>
                      </a:r>
                    </a:p>
                  </a:txBody>
                  <a:tcPr marL="92075" marR="92075" marT="45709" marB="4570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</a:p>
                  </a:txBody>
                  <a:tcPr marL="92075" marR="92075" marT="45709" marB="4570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8</a:t>
                      </a:r>
                    </a:p>
                  </a:txBody>
                  <a:tcPr marL="92075" marR="92075" marT="45709" marB="4570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8</a:t>
                      </a:r>
                    </a:p>
                  </a:txBody>
                  <a:tcPr marL="92075" marR="92075" marT="45709" marB="4570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2075" marR="92075" marT="45709" marB="4570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</a:p>
                  </a:txBody>
                  <a:tcPr marL="92075" marR="92075" marT="45709" marB="4570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0</a:t>
                      </a:r>
                    </a:p>
                  </a:txBody>
                  <a:tcPr marL="92075" marR="92075" marT="45709" marB="4570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718" name="Rectangle 10"/>
          <p:cNvSpPr>
            <a:spLocks noChangeArrowheads="1"/>
          </p:cNvSpPr>
          <p:nvPr/>
        </p:nvSpPr>
        <p:spPr bwMode="auto">
          <a:xfrm>
            <a:off x="4427985" y="3501008"/>
            <a:ext cx="1584176" cy="576436"/>
          </a:xfrm>
          <a:prstGeom prst="rect">
            <a:avLst/>
          </a:prstGeom>
          <a:noFill/>
          <a:ln w="57150" cmpd="sng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zh-CN" altLang="en-US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01329" y="4380977"/>
            <a:ext cx="4288353" cy="678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lnSpc>
                <a:spcPct val="140000"/>
              </a:lnSpc>
              <a:spcBef>
                <a:spcPct val="50000"/>
              </a:spcBef>
            </a:pPr>
            <a:r>
              <a:rPr lang="zh-CN" altLang="en-US" sz="3200" smtClean="0">
                <a:latin typeface="+mj-ea"/>
                <a:ea typeface="+mj-ea"/>
              </a:rPr>
              <a:t>应选择“</a:t>
            </a:r>
            <a:r>
              <a:rPr lang="en-US" altLang="zh-CN" sz="3200" smtClean="0">
                <a:latin typeface="+mj-ea"/>
                <a:ea typeface="+mj-ea"/>
              </a:rPr>
              <a:t>1 </a:t>
            </a:r>
            <a:r>
              <a:rPr lang="zh-CN" altLang="en-US" sz="3200" smtClean="0">
                <a:latin typeface="+mj-ea"/>
                <a:ea typeface="+mj-ea"/>
              </a:rPr>
              <a:t>国有控股”</a:t>
            </a:r>
            <a:endParaRPr lang="zh-CN" altLang="en-US" sz="3200">
              <a:latin typeface="+mj-ea"/>
              <a:ea typeface="+mj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718" grpId="0" bldLvl="0" animBg="1" autoUpdateAnimBg="0"/>
      <p:bldP spid="2" grpId="0"/>
    </p:bldLst>
  </p:timing>
</p:sld>
</file>

<file path=ppt/theme/theme1.xml><?xml version="1.0" encoding="utf-8"?>
<a:theme xmlns:a="http://schemas.openxmlformats.org/drawingml/2006/main" name="蓝调晶格">
  <a:themeElements>
    <a:clrScheme name="蓝调晶格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蓝调晶格">
      <a:majorFont>
        <a:latin typeface="Arial"/>
        <a:ea typeface="黑体"/>
        <a:cs typeface=""/>
      </a:majorFont>
      <a:minorFont>
        <a:latin typeface="Arial"/>
        <a:ea typeface="仿宋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>
          <a:outerShdw kx="-3284103" algn="br" rotWithShape="0">
            <a:schemeClr val="folHlink">
              <a:gamma/>
              <a:shade val="60000"/>
              <a:invGamma/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>
          <a:outerShdw kx="-3284103" algn="br" rotWithShape="0">
            <a:schemeClr val="folHlink">
              <a:gamma/>
              <a:shade val="60000"/>
              <a:invGamma/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蓝调晶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_蓝调晶格_6">
  <a:themeElements>
    <a:clrScheme name="1_蓝调晶格_6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1_蓝调晶格_6">
      <a:majorFont>
        <a:latin typeface="Arial"/>
        <a:ea typeface="黑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>
          <a:outerShdw kx="-3284103" algn="br" rotWithShape="0">
            <a:schemeClr val="folHlink">
              <a:gamma/>
              <a:shade val="60000"/>
              <a:invGamma/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>
          <a:outerShdw kx="-3284103" algn="br" rotWithShape="0">
            <a:schemeClr val="folHlink">
              <a:gamma/>
              <a:shade val="60000"/>
              <a:invGamma/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蓝调晶格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蓝调晶格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蓝调晶格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蓝调晶格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蓝调晶格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蓝调晶格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蓝调晶格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蓝调晶格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蓝调晶格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蓝调晶格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蓝调晶格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蓝调晶格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蓝调晶格_2">
  <a:themeElements>
    <a:clrScheme name="蓝调晶格_2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蓝调晶格_2">
      <a:majorFont>
        <a:latin typeface="Arial"/>
        <a:ea typeface="黑体"/>
        <a:cs typeface=""/>
      </a:majorFont>
      <a:minorFont>
        <a:latin typeface="Arial"/>
        <a:ea typeface="仿宋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>
          <a:outerShdw kx="-3284103" algn="br" rotWithShape="0">
            <a:schemeClr val="folHlink">
              <a:gamma/>
              <a:shade val="60000"/>
              <a:invGamma/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>
          <a:outerShdw kx="-3284103" algn="br" rotWithShape="0">
            <a:schemeClr val="folHlink">
              <a:gamma/>
              <a:shade val="60000"/>
              <a:invGamma/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蓝调晶格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蓝调晶格">
  <a:themeElements>
    <a:clrScheme name="2_蓝调晶格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2_蓝调晶格">
      <a:majorFont>
        <a:latin typeface="Arial"/>
        <a:ea typeface="黑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>
          <a:outerShdw kx="-3284103" algn="br" rotWithShape="0">
            <a:schemeClr val="folHlink">
              <a:gamma/>
              <a:shade val="60000"/>
              <a:invGamma/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>
          <a:outerShdw kx="-3284103" algn="br" rotWithShape="0">
            <a:schemeClr val="folHlink">
              <a:gamma/>
              <a:shade val="60000"/>
              <a:invGamma/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2_蓝调晶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蓝调晶格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蓝调晶格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蓝调晶格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蓝调晶格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蓝调晶格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蓝调晶格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蓝调晶格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蓝调晶格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蓝调晶格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蓝调晶格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蓝调晶格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蓝调晶格_3">
  <a:themeElements>
    <a:clrScheme name="蓝调晶格_3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蓝调晶格_3">
      <a:majorFont>
        <a:latin typeface="Arial"/>
        <a:ea typeface="黑体"/>
        <a:cs typeface=""/>
      </a:majorFont>
      <a:minorFont>
        <a:latin typeface="Arial"/>
        <a:ea typeface="仿宋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>
          <a:outerShdw kx="-3284103" algn="br" rotWithShape="0">
            <a:schemeClr val="folHlink">
              <a:gamma/>
              <a:shade val="60000"/>
              <a:invGamma/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>
          <a:outerShdw kx="-3284103" algn="br" rotWithShape="0">
            <a:schemeClr val="folHlink">
              <a:gamma/>
              <a:shade val="60000"/>
              <a:invGamma/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蓝调晶格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蓝调晶格_4">
  <a:themeElements>
    <a:clrScheme name="蓝调晶格_4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蓝调晶格_4">
      <a:majorFont>
        <a:latin typeface="Arial"/>
        <a:ea typeface="黑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>
          <a:outerShdw kx="-3284103" algn="br" rotWithShape="0">
            <a:schemeClr val="folHlink">
              <a:gamma/>
              <a:shade val="60000"/>
              <a:invGamma/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>
          <a:outerShdw kx="-3284103" algn="br" rotWithShape="0">
            <a:schemeClr val="folHlink">
              <a:gamma/>
              <a:shade val="60000"/>
              <a:invGamma/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蓝调晶格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蓝调晶格_5">
  <a:themeElements>
    <a:clrScheme name="蓝调晶格_5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蓝调晶格_5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>
          <a:outerShdw kx="-3284103" algn="br" rotWithShape="0">
            <a:schemeClr val="folHlink">
              <a:gamma/>
              <a:shade val="60000"/>
              <a:invGamma/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>
          <a:outerShdw kx="-3284103" algn="br" rotWithShape="0">
            <a:schemeClr val="folHlink">
              <a:gamma/>
              <a:shade val="60000"/>
              <a:invGamma/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蓝调晶格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蓝调晶格_6">
  <a:themeElements>
    <a:clrScheme name="蓝调晶格_6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蓝调晶格_6">
      <a:majorFont>
        <a:latin typeface="Arial"/>
        <a:ea typeface="黑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>
          <a:outerShdw kx="-3284103" algn="br" rotWithShape="0">
            <a:schemeClr val="folHlink">
              <a:gamma/>
              <a:shade val="60000"/>
              <a:invGamma/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>
          <a:outerShdw kx="-3284103" algn="br" rotWithShape="0">
            <a:schemeClr val="folHlink">
              <a:gamma/>
              <a:shade val="60000"/>
              <a:invGamma/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蓝调晶格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蓝调晶格_7">
  <a:themeElements>
    <a:clrScheme name="蓝调晶格_7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蓝调晶格_7">
      <a:majorFont>
        <a:latin typeface="Arial"/>
        <a:ea typeface="黑体"/>
        <a:cs typeface=""/>
      </a:majorFont>
      <a:minorFont>
        <a:latin typeface="Arial"/>
        <a:ea typeface="仿宋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>
          <a:outerShdw kx="-3284103" algn="br" rotWithShape="0">
            <a:schemeClr val="folHlink">
              <a:gamma/>
              <a:shade val="60000"/>
              <a:invGamma/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>
          <a:outerShdw kx="-3284103" algn="br" rotWithShape="0">
            <a:schemeClr val="folHlink">
              <a:gamma/>
              <a:shade val="60000"/>
              <a:invGamma/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蓝调晶格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蓝调晶格_5">
  <a:themeElements>
    <a:clrScheme name="1_蓝调晶格_5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1_蓝调晶格_5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>
          <a:outerShdw kx="-3284103" algn="br" rotWithShape="0">
            <a:schemeClr val="folHlink">
              <a:gamma/>
              <a:shade val="60000"/>
              <a:invGamma/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>
          <a:outerShdw kx="-3284103" algn="br" rotWithShape="0">
            <a:schemeClr val="folHlink">
              <a:gamma/>
              <a:shade val="60000"/>
              <a:invGamma/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蓝调晶格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蓝调晶格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蓝调晶格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蓝调晶格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蓝调晶格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蓝调晶格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蓝调晶格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蓝调晶格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蓝调晶格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蓝调晶格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蓝调晶格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蓝调晶格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ThemeGallery蓝色商务PPT模板</Template>
  <TotalTime>1000</TotalTime>
  <Pages>0</Pages>
  <Words>2530</Words>
  <Characters>0</Characters>
  <Application>Microsoft Office PowerPoint</Application>
  <DocSecurity>0</DocSecurity>
  <PresentationFormat>全屏显示(4:3)</PresentationFormat>
  <Lines>0</Lines>
  <Paragraphs>644</Paragraphs>
  <Slides>67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10</vt:i4>
      </vt:variant>
      <vt:variant>
        <vt:lpstr>幻灯片标题</vt:lpstr>
      </vt:variant>
      <vt:variant>
        <vt:i4>67</vt:i4>
      </vt:variant>
    </vt:vector>
  </HeadingPairs>
  <TitlesOfParts>
    <vt:vector size="77" baseType="lpstr">
      <vt:lpstr>蓝调晶格</vt:lpstr>
      <vt:lpstr>蓝调晶格_2</vt:lpstr>
      <vt:lpstr>2_蓝调晶格</vt:lpstr>
      <vt:lpstr>蓝调晶格_3</vt:lpstr>
      <vt:lpstr>蓝调晶格_4</vt:lpstr>
      <vt:lpstr>蓝调晶格_5</vt:lpstr>
      <vt:lpstr>蓝调晶格_6</vt:lpstr>
      <vt:lpstr>蓝调晶格_7</vt:lpstr>
      <vt:lpstr>1_蓝调晶格_5</vt:lpstr>
      <vt:lpstr>1_蓝调晶格_6</vt:lpstr>
      <vt:lpstr>PowerPoint 演示文稿</vt:lpstr>
      <vt:lpstr>PowerPoint 演示文稿</vt:lpstr>
      <vt:lpstr>PowerPoint 演示文稿</vt:lpstr>
      <vt:lpstr>上报方式</vt:lpstr>
      <vt:lpstr>上报方式</vt:lpstr>
      <vt:lpstr>上报时间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三、调查表式及重点指标BJ101-7</vt:lpstr>
      <vt:lpstr>三、调查表式及重点指标BJ101-7</vt:lpstr>
      <vt:lpstr>三、调查表式及重点指标BJ101-7</vt:lpstr>
      <vt:lpstr>三、调查表式及重点指标BJ101-7</vt:lpstr>
      <vt:lpstr>PowerPoint 演示文稿</vt:lpstr>
      <vt:lpstr>三、调查表式及重点指标BJ101-7</vt:lpstr>
      <vt:lpstr> 3.《人力资源情况》          BJ110-8  第20页</vt:lpstr>
      <vt:lpstr>PowerPoint 演示文稿</vt:lpstr>
      <vt:lpstr>PowerPoint 演示文稿</vt:lpstr>
      <vt:lpstr>     4.《生产经营及财务状况》         BJ110-9     第22页         </vt:lpstr>
      <vt:lpstr>三、调查表式及重点指标BJ110-9</vt:lpstr>
      <vt:lpstr>PowerPoint 演示文稿</vt:lpstr>
      <vt:lpstr>三、调查表式及重点指标BJ110-9</vt:lpstr>
      <vt:lpstr>三、调查表式及重点指标BJ110-9</vt:lpstr>
      <vt:lpstr>PowerPoint 演示文稿</vt:lpstr>
      <vt:lpstr>PowerPoint 演示文稿</vt:lpstr>
      <vt:lpstr>应交增值税计算方法</vt:lpstr>
      <vt:lpstr>PowerPoint 演示文稿</vt:lpstr>
      <vt:lpstr>  5.《主要产品产量及相关指标》                         BJ110-3                           第14页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三、调查表式及重点指标BJ110-3</vt:lpstr>
      <vt:lpstr>  6.《企业科技项目情况》  BJ110-4  第16页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三、调查表式及重点指标BJ110-5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电子版统计台账获取方式</vt:lpstr>
      <vt:lpstr>PowerPoint 演示文稿</vt:lpstr>
      <vt:lpstr>PowerPoint 演示文稿</vt:lpstr>
      <vt:lpstr>PowerPoint 演示文稿</vt:lpstr>
    </vt:vector>
  </TitlesOfParts>
  <Manager/>
  <Company>Founder PC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中关村示范区年定报培训</dc:title>
  <dc:subject/>
  <dc:creator>tuoen</dc:creator>
  <cp:keywords/>
  <dc:description/>
  <cp:lastModifiedBy>MC SYSTEM</cp:lastModifiedBy>
  <cp:revision>466</cp:revision>
  <cp:lastPrinted>1899-12-30T00:00:00Z</cp:lastPrinted>
  <dcterms:created xsi:type="dcterms:W3CDTF">2012-11-12T07:43:15Z</dcterms:created>
  <dcterms:modified xsi:type="dcterms:W3CDTF">2013-12-20T04:30:14Z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2052-9.1.0.4397</vt:lpwstr>
  </property>
</Properties>
</file>